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71" r:id="rId12"/>
    <p:sldId id="272" r:id="rId13"/>
    <p:sldId id="273" r:id="rId14"/>
    <p:sldId id="274" r:id="rId15"/>
    <p:sldId id="275" r:id="rId16"/>
    <p:sldId id="276" r:id="rId17"/>
    <p:sldId id="283" r:id="rId18"/>
    <p:sldId id="284" r:id="rId19"/>
    <p:sldId id="286" r:id="rId20"/>
    <p:sldId id="287" r:id="rId21"/>
    <p:sldId id="288" r:id="rId22"/>
    <p:sldId id="294" r:id="rId23"/>
    <p:sldId id="292" r:id="rId24"/>
    <p:sldId id="293" r:id="rId25"/>
    <p:sldId id="289" r:id="rId26"/>
    <p:sldId id="266" r:id="rId27"/>
    <p:sldId id="290" r:id="rId28"/>
    <p:sldId id="291" r:id="rId29"/>
    <p:sldId id="267" r:id="rId30"/>
    <p:sldId id="277" r:id="rId31"/>
    <p:sldId id="268" r:id="rId32"/>
    <p:sldId id="269" r:id="rId33"/>
    <p:sldId id="270" r:id="rId34"/>
    <p:sldId id="278" r:id="rId35"/>
    <p:sldId id="279" r:id="rId36"/>
    <p:sldId id="280" r:id="rId37"/>
    <p:sldId id="281" r:id="rId38"/>
    <p:sldId id="282" r:id="rId39"/>
    <p:sldId id="295" r:id="rId40"/>
    <p:sldId id="29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EF879E-4704-51CF-D243-E582FF521D53}" v="277" dt="2023-02-23T16:15:36.233"/>
    <p1510:client id="{83215940-1B2D-9E15-60DD-58744E656835}" v="135" dt="2023-02-26T07:48:53.750"/>
    <p1510:client id="{A57F4D51-878B-409F-BF60-D097D0D1CE9C}" v="5" dt="2023-02-27T15:31:06.843"/>
    <p1510:client id="{AF19DBB0-5A14-C2D7-334D-C47FBA36EE65}" v="2207" dt="2023-02-24T10:37:35.640"/>
    <p1510:client id="{E0C773D5-EC4B-465F-AB49-F5E9C718AA92}" v="45" dt="2023-02-22T11:08:11.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EE245C-514F-44E5-8370-7E770FFB6B79}"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451CDDF8-036B-4548-8EF1-4BB73FBADDDE}">
      <dgm:prSet/>
      <dgm:spPr/>
      <dgm:t>
        <a:bodyPr/>
        <a:lstStyle/>
        <a:p>
          <a:r>
            <a:rPr lang="en-US"/>
            <a:t>CLARIFIER</a:t>
          </a:r>
        </a:p>
      </dgm:t>
    </dgm:pt>
    <dgm:pt modelId="{FE720BBE-6F7B-44ED-A51D-EB2B96698297}" type="parTrans" cxnId="{CAFE7198-3355-422A-B7E2-F9229CAC6AF9}">
      <dgm:prSet/>
      <dgm:spPr/>
      <dgm:t>
        <a:bodyPr/>
        <a:lstStyle/>
        <a:p>
          <a:endParaRPr lang="en-US"/>
        </a:p>
      </dgm:t>
    </dgm:pt>
    <dgm:pt modelId="{C60AD3AC-070D-4C1A-9DD6-EE8C622A1C18}" type="sibTrans" cxnId="{CAFE7198-3355-422A-B7E2-F9229CAC6AF9}">
      <dgm:prSet/>
      <dgm:spPr/>
      <dgm:t>
        <a:bodyPr/>
        <a:lstStyle/>
        <a:p>
          <a:endParaRPr lang="en-US"/>
        </a:p>
      </dgm:t>
    </dgm:pt>
    <dgm:pt modelId="{11EBAE70-96CD-4C7E-A783-0100F3FB7624}">
      <dgm:prSet/>
      <dgm:spPr/>
      <dgm:t>
        <a:bodyPr/>
        <a:lstStyle/>
        <a:p>
          <a:r>
            <a:rPr lang="en-US"/>
            <a:t>IDEATOR</a:t>
          </a:r>
        </a:p>
      </dgm:t>
    </dgm:pt>
    <dgm:pt modelId="{D950031A-6F88-44FC-9439-833E4A6187B6}" type="parTrans" cxnId="{E61ACCC4-DF78-4DF0-989B-0CECEB48C6C7}">
      <dgm:prSet/>
      <dgm:spPr/>
      <dgm:t>
        <a:bodyPr/>
        <a:lstStyle/>
        <a:p>
          <a:endParaRPr lang="en-US"/>
        </a:p>
      </dgm:t>
    </dgm:pt>
    <dgm:pt modelId="{52E7A2CC-4AC5-4BA2-9395-FDEF3CFE66ED}" type="sibTrans" cxnId="{E61ACCC4-DF78-4DF0-989B-0CECEB48C6C7}">
      <dgm:prSet/>
      <dgm:spPr/>
      <dgm:t>
        <a:bodyPr/>
        <a:lstStyle/>
        <a:p>
          <a:endParaRPr lang="en-US"/>
        </a:p>
      </dgm:t>
    </dgm:pt>
    <dgm:pt modelId="{64469F04-9977-4308-BF23-B6A247555487}">
      <dgm:prSet/>
      <dgm:spPr/>
      <dgm:t>
        <a:bodyPr/>
        <a:lstStyle/>
        <a:p>
          <a:r>
            <a:rPr lang="en-US"/>
            <a:t>DEVELOPER</a:t>
          </a:r>
        </a:p>
      </dgm:t>
    </dgm:pt>
    <dgm:pt modelId="{78237972-51EE-448E-8B1E-E61172D31C2A}" type="parTrans" cxnId="{D6ED59E9-98E4-4133-B1C2-57C730640C74}">
      <dgm:prSet/>
      <dgm:spPr/>
      <dgm:t>
        <a:bodyPr/>
        <a:lstStyle/>
        <a:p>
          <a:endParaRPr lang="en-US"/>
        </a:p>
      </dgm:t>
    </dgm:pt>
    <dgm:pt modelId="{85E327DF-4220-4ABE-A1B9-E6BF533E797A}" type="sibTrans" cxnId="{D6ED59E9-98E4-4133-B1C2-57C730640C74}">
      <dgm:prSet/>
      <dgm:spPr/>
      <dgm:t>
        <a:bodyPr/>
        <a:lstStyle/>
        <a:p>
          <a:endParaRPr lang="en-US"/>
        </a:p>
      </dgm:t>
    </dgm:pt>
    <dgm:pt modelId="{A8EAFC11-299E-4997-AF8D-0093A7AB5AC6}">
      <dgm:prSet/>
      <dgm:spPr/>
      <dgm:t>
        <a:bodyPr/>
        <a:lstStyle/>
        <a:p>
          <a:r>
            <a:rPr lang="en-US"/>
            <a:t>IMPLEMENTOR</a:t>
          </a:r>
        </a:p>
      </dgm:t>
    </dgm:pt>
    <dgm:pt modelId="{C9AE3824-91E9-4D87-BEDA-E7EB778B1598}" type="parTrans" cxnId="{89468337-6605-4721-BD62-B70E4A1ABE9B}">
      <dgm:prSet/>
      <dgm:spPr/>
      <dgm:t>
        <a:bodyPr/>
        <a:lstStyle/>
        <a:p>
          <a:endParaRPr lang="en-US"/>
        </a:p>
      </dgm:t>
    </dgm:pt>
    <dgm:pt modelId="{38609FB2-872A-46D6-9753-DDC7AD1C0069}" type="sibTrans" cxnId="{89468337-6605-4721-BD62-B70E4A1ABE9B}">
      <dgm:prSet/>
      <dgm:spPr/>
      <dgm:t>
        <a:bodyPr/>
        <a:lstStyle/>
        <a:p>
          <a:endParaRPr lang="en-US"/>
        </a:p>
      </dgm:t>
    </dgm:pt>
    <dgm:pt modelId="{64835B27-163E-4BE3-AE47-F31C58937989}" type="pres">
      <dgm:prSet presAssocID="{32EE245C-514F-44E5-8370-7E770FFB6B79}" presName="linear" presStyleCnt="0">
        <dgm:presLayoutVars>
          <dgm:animLvl val="lvl"/>
          <dgm:resizeHandles val="exact"/>
        </dgm:presLayoutVars>
      </dgm:prSet>
      <dgm:spPr/>
    </dgm:pt>
    <dgm:pt modelId="{2D519171-99E0-4A15-AC11-A48DB8CC964E}" type="pres">
      <dgm:prSet presAssocID="{451CDDF8-036B-4548-8EF1-4BB73FBADDDE}" presName="parentText" presStyleLbl="node1" presStyleIdx="0" presStyleCnt="4">
        <dgm:presLayoutVars>
          <dgm:chMax val="0"/>
          <dgm:bulletEnabled val="1"/>
        </dgm:presLayoutVars>
      </dgm:prSet>
      <dgm:spPr/>
    </dgm:pt>
    <dgm:pt modelId="{4717D88A-6D4B-4B86-B69A-251389B466A1}" type="pres">
      <dgm:prSet presAssocID="{C60AD3AC-070D-4C1A-9DD6-EE8C622A1C18}" presName="spacer" presStyleCnt="0"/>
      <dgm:spPr/>
    </dgm:pt>
    <dgm:pt modelId="{1DA9D91B-B86E-4D14-8719-D7B89A850A8E}" type="pres">
      <dgm:prSet presAssocID="{11EBAE70-96CD-4C7E-A783-0100F3FB7624}" presName="parentText" presStyleLbl="node1" presStyleIdx="1" presStyleCnt="4">
        <dgm:presLayoutVars>
          <dgm:chMax val="0"/>
          <dgm:bulletEnabled val="1"/>
        </dgm:presLayoutVars>
      </dgm:prSet>
      <dgm:spPr/>
    </dgm:pt>
    <dgm:pt modelId="{9D1359BF-2311-4889-BA94-0C85DD966432}" type="pres">
      <dgm:prSet presAssocID="{52E7A2CC-4AC5-4BA2-9395-FDEF3CFE66ED}" presName="spacer" presStyleCnt="0"/>
      <dgm:spPr/>
    </dgm:pt>
    <dgm:pt modelId="{AB6A12E6-C8E4-4BA7-A82D-08DAC0B21A6D}" type="pres">
      <dgm:prSet presAssocID="{64469F04-9977-4308-BF23-B6A247555487}" presName="parentText" presStyleLbl="node1" presStyleIdx="2" presStyleCnt="4">
        <dgm:presLayoutVars>
          <dgm:chMax val="0"/>
          <dgm:bulletEnabled val="1"/>
        </dgm:presLayoutVars>
      </dgm:prSet>
      <dgm:spPr/>
    </dgm:pt>
    <dgm:pt modelId="{14F9871F-640F-4EDA-B235-9776D25166E5}" type="pres">
      <dgm:prSet presAssocID="{85E327DF-4220-4ABE-A1B9-E6BF533E797A}" presName="spacer" presStyleCnt="0"/>
      <dgm:spPr/>
    </dgm:pt>
    <dgm:pt modelId="{DF2CFA02-E060-4DA9-8197-44E3782B7ED2}" type="pres">
      <dgm:prSet presAssocID="{A8EAFC11-299E-4997-AF8D-0093A7AB5AC6}" presName="parentText" presStyleLbl="node1" presStyleIdx="3" presStyleCnt="4">
        <dgm:presLayoutVars>
          <dgm:chMax val="0"/>
          <dgm:bulletEnabled val="1"/>
        </dgm:presLayoutVars>
      </dgm:prSet>
      <dgm:spPr/>
    </dgm:pt>
  </dgm:ptLst>
  <dgm:cxnLst>
    <dgm:cxn modelId="{2A736303-58BF-48A0-B208-7AC0B34DB4D3}" type="presOf" srcId="{11EBAE70-96CD-4C7E-A783-0100F3FB7624}" destId="{1DA9D91B-B86E-4D14-8719-D7B89A850A8E}" srcOrd="0" destOrd="0" presId="urn:microsoft.com/office/officeart/2005/8/layout/vList2"/>
    <dgm:cxn modelId="{89468337-6605-4721-BD62-B70E4A1ABE9B}" srcId="{32EE245C-514F-44E5-8370-7E770FFB6B79}" destId="{A8EAFC11-299E-4997-AF8D-0093A7AB5AC6}" srcOrd="3" destOrd="0" parTransId="{C9AE3824-91E9-4D87-BEDA-E7EB778B1598}" sibTransId="{38609FB2-872A-46D6-9753-DDC7AD1C0069}"/>
    <dgm:cxn modelId="{B9AC6E82-1EC6-498A-8F06-8074CD5AFAD3}" type="presOf" srcId="{A8EAFC11-299E-4997-AF8D-0093A7AB5AC6}" destId="{DF2CFA02-E060-4DA9-8197-44E3782B7ED2}" srcOrd="0" destOrd="0" presId="urn:microsoft.com/office/officeart/2005/8/layout/vList2"/>
    <dgm:cxn modelId="{CAFE7198-3355-422A-B7E2-F9229CAC6AF9}" srcId="{32EE245C-514F-44E5-8370-7E770FFB6B79}" destId="{451CDDF8-036B-4548-8EF1-4BB73FBADDDE}" srcOrd="0" destOrd="0" parTransId="{FE720BBE-6F7B-44ED-A51D-EB2B96698297}" sibTransId="{C60AD3AC-070D-4C1A-9DD6-EE8C622A1C18}"/>
    <dgm:cxn modelId="{86806E9E-9E86-47CD-B06A-4CCF1337AC58}" type="presOf" srcId="{32EE245C-514F-44E5-8370-7E770FFB6B79}" destId="{64835B27-163E-4BE3-AE47-F31C58937989}" srcOrd="0" destOrd="0" presId="urn:microsoft.com/office/officeart/2005/8/layout/vList2"/>
    <dgm:cxn modelId="{E61ACCC4-DF78-4DF0-989B-0CECEB48C6C7}" srcId="{32EE245C-514F-44E5-8370-7E770FFB6B79}" destId="{11EBAE70-96CD-4C7E-A783-0100F3FB7624}" srcOrd="1" destOrd="0" parTransId="{D950031A-6F88-44FC-9439-833E4A6187B6}" sibTransId="{52E7A2CC-4AC5-4BA2-9395-FDEF3CFE66ED}"/>
    <dgm:cxn modelId="{1252E6E7-DB0E-4932-80CD-1644C26238F1}" type="presOf" srcId="{451CDDF8-036B-4548-8EF1-4BB73FBADDDE}" destId="{2D519171-99E0-4A15-AC11-A48DB8CC964E}" srcOrd="0" destOrd="0" presId="urn:microsoft.com/office/officeart/2005/8/layout/vList2"/>
    <dgm:cxn modelId="{D6ED59E9-98E4-4133-B1C2-57C730640C74}" srcId="{32EE245C-514F-44E5-8370-7E770FFB6B79}" destId="{64469F04-9977-4308-BF23-B6A247555487}" srcOrd="2" destOrd="0" parTransId="{78237972-51EE-448E-8B1E-E61172D31C2A}" sibTransId="{85E327DF-4220-4ABE-A1B9-E6BF533E797A}"/>
    <dgm:cxn modelId="{D4F32FF0-DA64-45CE-BA5F-81F7BBF64D04}" type="presOf" srcId="{64469F04-9977-4308-BF23-B6A247555487}" destId="{AB6A12E6-C8E4-4BA7-A82D-08DAC0B21A6D}" srcOrd="0" destOrd="0" presId="urn:microsoft.com/office/officeart/2005/8/layout/vList2"/>
    <dgm:cxn modelId="{92903738-0FFD-4570-B2F3-429F821ED269}" type="presParOf" srcId="{64835B27-163E-4BE3-AE47-F31C58937989}" destId="{2D519171-99E0-4A15-AC11-A48DB8CC964E}" srcOrd="0" destOrd="0" presId="urn:microsoft.com/office/officeart/2005/8/layout/vList2"/>
    <dgm:cxn modelId="{D56B9EDD-72B7-4DDA-9E57-2B4019EE82EF}" type="presParOf" srcId="{64835B27-163E-4BE3-AE47-F31C58937989}" destId="{4717D88A-6D4B-4B86-B69A-251389B466A1}" srcOrd="1" destOrd="0" presId="urn:microsoft.com/office/officeart/2005/8/layout/vList2"/>
    <dgm:cxn modelId="{A86E7E6E-CF9D-4790-9ACE-E1E1CD467546}" type="presParOf" srcId="{64835B27-163E-4BE3-AE47-F31C58937989}" destId="{1DA9D91B-B86E-4D14-8719-D7B89A850A8E}" srcOrd="2" destOrd="0" presId="urn:microsoft.com/office/officeart/2005/8/layout/vList2"/>
    <dgm:cxn modelId="{EFEF1923-F79A-4989-8437-A8E7D044AA6F}" type="presParOf" srcId="{64835B27-163E-4BE3-AE47-F31C58937989}" destId="{9D1359BF-2311-4889-BA94-0C85DD966432}" srcOrd="3" destOrd="0" presId="urn:microsoft.com/office/officeart/2005/8/layout/vList2"/>
    <dgm:cxn modelId="{54E4E6DA-EECE-4357-8D5E-24DAE725FAAF}" type="presParOf" srcId="{64835B27-163E-4BE3-AE47-F31C58937989}" destId="{AB6A12E6-C8E4-4BA7-A82D-08DAC0B21A6D}" srcOrd="4" destOrd="0" presId="urn:microsoft.com/office/officeart/2005/8/layout/vList2"/>
    <dgm:cxn modelId="{0CC34C9F-F57D-421B-848B-8DDE0D32F1C8}" type="presParOf" srcId="{64835B27-163E-4BE3-AE47-F31C58937989}" destId="{14F9871F-640F-4EDA-B235-9776D25166E5}" srcOrd="5" destOrd="0" presId="urn:microsoft.com/office/officeart/2005/8/layout/vList2"/>
    <dgm:cxn modelId="{16504289-6904-49CC-A914-7925817B4955}" type="presParOf" srcId="{64835B27-163E-4BE3-AE47-F31C58937989}" destId="{DF2CFA02-E060-4DA9-8197-44E3782B7ED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07030E-7F7B-4B77-9592-5522567A661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E51ADA-3B27-4C5B-B78B-01F5B8B58E52}">
      <dgm:prSet/>
      <dgm:spPr/>
      <dgm:t>
        <a:bodyPr/>
        <a:lstStyle/>
        <a:p>
          <a:r>
            <a:rPr lang="en-US"/>
            <a:t>Arguments FOR- design thinking can be used in any industry and helps to stop biases and entrenched behaviours.</a:t>
          </a:r>
        </a:p>
      </dgm:t>
    </dgm:pt>
    <dgm:pt modelId="{688B7C54-4BF1-4CB3-AB90-460C6C74C167}" type="parTrans" cxnId="{7EEEAC21-248A-46DB-B0F8-BA0687A7FDE2}">
      <dgm:prSet/>
      <dgm:spPr/>
      <dgm:t>
        <a:bodyPr/>
        <a:lstStyle/>
        <a:p>
          <a:endParaRPr lang="en-US"/>
        </a:p>
      </dgm:t>
    </dgm:pt>
    <dgm:pt modelId="{18CE91B5-EB50-4871-B6D3-DD9BC60F0971}" type="sibTrans" cxnId="{7EEEAC21-248A-46DB-B0F8-BA0687A7FDE2}">
      <dgm:prSet/>
      <dgm:spPr/>
      <dgm:t>
        <a:bodyPr/>
        <a:lstStyle/>
        <a:p>
          <a:endParaRPr lang="en-US"/>
        </a:p>
      </dgm:t>
    </dgm:pt>
    <dgm:pt modelId="{DDDC520D-C752-4C17-854D-2516E04E1097}">
      <dgm:prSet/>
      <dgm:spPr/>
      <dgm:t>
        <a:bodyPr/>
        <a:lstStyle/>
        <a:p>
          <a:r>
            <a:rPr lang="en-US"/>
            <a:t>Arguments AGAINST- design thinking makes society obsessed with directions which can be quite restrictive.</a:t>
          </a:r>
        </a:p>
      </dgm:t>
    </dgm:pt>
    <dgm:pt modelId="{DA6A334C-89AE-4F91-810E-ADB62AE27733}" type="parTrans" cxnId="{48AA8F1E-1D35-4B55-B1B5-BD95349756C0}">
      <dgm:prSet/>
      <dgm:spPr/>
      <dgm:t>
        <a:bodyPr/>
        <a:lstStyle/>
        <a:p>
          <a:endParaRPr lang="en-US"/>
        </a:p>
      </dgm:t>
    </dgm:pt>
    <dgm:pt modelId="{FB51593D-B1B3-41AC-8781-A8C3E7173232}" type="sibTrans" cxnId="{48AA8F1E-1D35-4B55-B1B5-BD95349756C0}">
      <dgm:prSet/>
      <dgm:spPr/>
      <dgm:t>
        <a:bodyPr/>
        <a:lstStyle/>
        <a:p>
          <a:endParaRPr lang="en-US"/>
        </a:p>
      </dgm:t>
    </dgm:pt>
    <dgm:pt modelId="{7CCFF1BF-E333-469C-B0FF-7F534A92987A}">
      <dgm:prSet/>
      <dgm:spPr/>
      <dgm:t>
        <a:bodyPr/>
        <a:lstStyle/>
        <a:p>
          <a:r>
            <a:rPr lang="en-US"/>
            <a:t>Middle ground- application of deign thinking to the wrong problems that causes issues.</a:t>
          </a:r>
        </a:p>
      </dgm:t>
    </dgm:pt>
    <dgm:pt modelId="{3574772F-6831-4426-952A-661F9964D487}" type="parTrans" cxnId="{E7D60E09-1D67-4700-9F64-79B14DB01A7F}">
      <dgm:prSet/>
      <dgm:spPr/>
      <dgm:t>
        <a:bodyPr/>
        <a:lstStyle/>
        <a:p>
          <a:endParaRPr lang="en-US"/>
        </a:p>
      </dgm:t>
    </dgm:pt>
    <dgm:pt modelId="{C91A59FC-7AE5-46C9-878B-231C5A9DEBE4}" type="sibTrans" cxnId="{E7D60E09-1D67-4700-9F64-79B14DB01A7F}">
      <dgm:prSet/>
      <dgm:spPr/>
      <dgm:t>
        <a:bodyPr/>
        <a:lstStyle/>
        <a:p>
          <a:endParaRPr lang="en-US"/>
        </a:p>
      </dgm:t>
    </dgm:pt>
    <dgm:pt modelId="{A12B2A26-5050-436E-A17B-F3064EB9D6A5}" type="pres">
      <dgm:prSet presAssocID="{3E07030E-7F7B-4B77-9592-5522567A6611}" presName="linear" presStyleCnt="0">
        <dgm:presLayoutVars>
          <dgm:animLvl val="lvl"/>
          <dgm:resizeHandles val="exact"/>
        </dgm:presLayoutVars>
      </dgm:prSet>
      <dgm:spPr/>
    </dgm:pt>
    <dgm:pt modelId="{F6C3628A-E17B-45DF-829F-E8B071DC0A15}" type="pres">
      <dgm:prSet presAssocID="{8FE51ADA-3B27-4C5B-B78B-01F5B8B58E52}" presName="parentText" presStyleLbl="node1" presStyleIdx="0" presStyleCnt="3">
        <dgm:presLayoutVars>
          <dgm:chMax val="0"/>
          <dgm:bulletEnabled val="1"/>
        </dgm:presLayoutVars>
      </dgm:prSet>
      <dgm:spPr/>
    </dgm:pt>
    <dgm:pt modelId="{9BE216FC-AE63-4F75-9DF1-326129A52A36}" type="pres">
      <dgm:prSet presAssocID="{18CE91B5-EB50-4871-B6D3-DD9BC60F0971}" presName="spacer" presStyleCnt="0"/>
      <dgm:spPr/>
    </dgm:pt>
    <dgm:pt modelId="{017C9E79-5648-41C1-8C68-B7B6E612959F}" type="pres">
      <dgm:prSet presAssocID="{DDDC520D-C752-4C17-854D-2516E04E1097}" presName="parentText" presStyleLbl="node1" presStyleIdx="1" presStyleCnt="3">
        <dgm:presLayoutVars>
          <dgm:chMax val="0"/>
          <dgm:bulletEnabled val="1"/>
        </dgm:presLayoutVars>
      </dgm:prSet>
      <dgm:spPr/>
    </dgm:pt>
    <dgm:pt modelId="{97739EC5-6020-495B-B20D-1CA56F5C6804}" type="pres">
      <dgm:prSet presAssocID="{FB51593D-B1B3-41AC-8781-A8C3E7173232}" presName="spacer" presStyleCnt="0"/>
      <dgm:spPr/>
    </dgm:pt>
    <dgm:pt modelId="{A95F0ABE-4034-4469-9277-3CA23D2FAA66}" type="pres">
      <dgm:prSet presAssocID="{7CCFF1BF-E333-469C-B0FF-7F534A92987A}" presName="parentText" presStyleLbl="node1" presStyleIdx="2" presStyleCnt="3">
        <dgm:presLayoutVars>
          <dgm:chMax val="0"/>
          <dgm:bulletEnabled val="1"/>
        </dgm:presLayoutVars>
      </dgm:prSet>
      <dgm:spPr/>
    </dgm:pt>
  </dgm:ptLst>
  <dgm:cxnLst>
    <dgm:cxn modelId="{E7D60E09-1D67-4700-9F64-79B14DB01A7F}" srcId="{3E07030E-7F7B-4B77-9592-5522567A6611}" destId="{7CCFF1BF-E333-469C-B0FF-7F534A92987A}" srcOrd="2" destOrd="0" parTransId="{3574772F-6831-4426-952A-661F9964D487}" sibTransId="{C91A59FC-7AE5-46C9-878B-231C5A9DEBE4}"/>
    <dgm:cxn modelId="{48AA8F1E-1D35-4B55-B1B5-BD95349756C0}" srcId="{3E07030E-7F7B-4B77-9592-5522567A6611}" destId="{DDDC520D-C752-4C17-854D-2516E04E1097}" srcOrd="1" destOrd="0" parTransId="{DA6A334C-89AE-4F91-810E-ADB62AE27733}" sibTransId="{FB51593D-B1B3-41AC-8781-A8C3E7173232}"/>
    <dgm:cxn modelId="{7EEEAC21-248A-46DB-B0F8-BA0687A7FDE2}" srcId="{3E07030E-7F7B-4B77-9592-5522567A6611}" destId="{8FE51ADA-3B27-4C5B-B78B-01F5B8B58E52}" srcOrd="0" destOrd="0" parTransId="{688B7C54-4BF1-4CB3-AB90-460C6C74C167}" sibTransId="{18CE91B5-EB50-4871-B6D3-DD9BC60F0971}"/>
    <dgm:cxn modelId="{0CCBC040-285A-4078-B456-110834BDBB85}" type="presOf" srcId="{7CCFF1BF-E333-469C-B0FF-7F534A92987A}" destId="{A95F0ABE-4034-4469-9277-3CA23D2FAA66}" srcOrd="0" destOrd="0" presId="urn:microsoft.com/office/officeart/2005/8/layout/vList2"/>
    <dgm:cxn modelId="{17182D4B-C1A5-45D8-B827-0FBBDD41BFD9}" type="presOf" srcId="{8FE51ADA-3B27-4C5B-B78B-01F5B8B58E52}" destId="{F6C3628A-E17B-45DF-829F-E8B071DC0A15}" srcOrd="0" destOrd="0" presId="urn:microsoft.com/office/officeart/2005/8/layout/vList2"/>
    <dgm:cxn modelId="{1660EEBA-59CA-4106-AB3E-B2FB28E77FAD}" type="presOf" srcId="{3E07030E-7F7B-4B77-9592-5522567A6611}" destId="{A12B2A26-5050-436E-A17B-F3064EB9D6A5}" srcOrd="0" destOrd="0" presId="urn:microsoft.com/office/officeart/2005/8/layout/vList2"/>
    <dgm:cxn modelId="{CE83A2E1-BDD8-4230-A003-345A79953D97}" type="presOf" srcId="{DDDC520D-C752-4C17-854D-2516E04E1097}" destId="{017C9E79-5648-41C1-8C68-B7B6E612959F}" srcOrd="0" destOrd="0" presId="urn:microsoft.com/office/officeart/2005/8/layout/vList2"/>
    <dgm:cxn modelId="{49EFB904-5272-44BC-A473-D52A3F13E11C}" type="presParOf" srcId="{A12B2A26-5050-436E-A17B-F3064EB9D6A5}" destId="{F6C3628A-E17B-45DF-829F-E8B071DC0A15}" srcOrd="0" destOrd="0" presId="urn:microsoft.com/office/officeart/2005/8/layout/vList2"/>
    <dgm:cxn modelId="{72B1E69F-7C1C-48E8-87D3-26CE20C4EC53}" type="presParOf" srcId="{A12B2A26-5050-436E-A17B-F3064EB9D6A5}" destId="{9BE216FC-AE63-4F75-9DF1-326129A52A36}" srcOrd="1" destOrd="0" presId="urn:microsoft.com/office/officeart/2005/8/layout/vList2"/>
    <dgm:cxn modelId="{6962F1A5-CB6C-4EE1-9CEF-74384DB8016A}" type="presParOf" srcId="{A12B2A26-5050-436E-A17B-F3064EB9D6A5}" destId="{017C9E79-5648-41C1-8C68-B7B6E612959F}" srcOrd="2" destOrd="0" presId="urn:microsoft.com/office/officeart/2005/8/layout/vList2"/>
    <dgm:cxn modelId="{C37EB1B5-CA23-41E1-8E57-79B15D0E3AE9}" type="presParOf" srcId="{A12B2A26-5050-436E-A17B-F3064EB9D6A5}" destId="{97739EC5-6020-495B-B20D-1CA56F5C6804}" srcOrd="3" destOrd="0" presId="urn:microsoft.com/office/officeart/2005/8/layout/vList2"/>
    <dgm:cxn modelId="{A3FB40FC-9A21-4B56-9B12-192DF21DEEE4}" type="presParOf" srcId="{A12B2A26-5050-436E-A17B-F3064EB9D6A5}" destId="{A95F0ABE-4034-4469-9277-3CA23D2FAA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65D3C0-7D5D-466F-82F9-6A06D0B3E70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96FFBBF-ECF0-40E4-BD5F-35D8C8AC94C4}">
      <dgm:prSet/>
      <dgm:spPr/>
      <dgm:t>
        <a:bodyPr/>
        <a:lstStyle/>
        <a:p>
          <a:r>
            <a:rPr lang="en-US" dirty="0"/>
            <a:t>Draft </a:t>
          </a:r>
          <a:r>
            <a:rPr lang="en-US" dirty="0">
              <a:latin typeface="Calibri Light" panose="020F0302020204030204"/>
            </a:rPr>
            <a:t>sessions-</a:t>
          </a:r>
          <a:endParaRPr lang="en-US" dirty="0"/>
        </a:p>
      </dgm:t>
    </dgm:pt>
    <dgm:pt modelId="{95030A39-1D85-478A-A995-651ABEE8E2C4}" type="parTrans" cxnId="{2A14CB02-E01C-439D-9E7F-EBDB60B50EF5}">
      <dgm:prSet/>
      <dgm:spPr/>
      <dgm:t>
        <a:bodyPr/>
        <a:lstStyle/>
        <a:p>
          <a:endParaRPr lang="en-US"/>
        </a:p>
      </dgm:t>
    </dgm:pt>
    <dgm:pt modelId="{1A8A9230-10C1-4929-856B-4631FC13BCC4}" type="sibTrans" cxnId="{2A14CB02-E01C-439D-9E7F-EBDB60B50EF5}">
      <dgm:prSet/>
      <dgm:spPr/>
      <dgm:t>
        <a:bodyPr/>
        <a:lstStyle/>
        <a:p>
          <a:endParaRPr lang="en-US"/>
        </a:p>
      </dgm:t>
    </dgm:pt>
    <dgm:pt modelId="{30F66AF9-EADD-4551-8A17-7EB08309CB4E}">
      <dgm:prSet/>
      <dgm:spPr/>
      <dgm:t>
        <a:bodyPr/>
        <a:lstStyle/>
        <a:p>
          <a:r>
            <a:rPr lang="en-US" dirty="0"/>
            <a:t>Ran every 15 mins from 9am</a:t>
          </a:r>
        </a:p>
      </dgm:t>
    </dgm:pt>
    <dgm:pt modelId="{BDC22D9C-365C-41ED-A0FB-9A96301354D9}" type="parTrans" cxnId="{AB5B7D0E-4915-4E0D-A38B-99BF668342D6}">
      <dgm:prSet/>
      <dgm:spPr/>
      <dgm:t>
        <a:bodyPr/>
        <a:lstStyle/>
        <a:p>
          <a:endParaRPr lang="en-US"/>
        </a:p>
      </dgm:t>
    </dgm:pt>
    <dgm:pt modelId="{4DCD8C1F-18A9-457D-B511-9C9CF5764287}" type="sibTrans" cxnId="{AB5B7D0E-4915-4E0D-A38B-99BF668342D6}">
      <dgm:prSet/>
      <dgm:spPr/>
      <dgm:t>
        <a:bodyPr/>
        <a:lstStyle/>
        <a:p>
          <a:endParaRPr lang="en-US"/>
        </a:p>
      </dgm:t>
    </dgm:pt>
    <dgm:pt modelId="{99B914F5-9B85-4DF6-A765-4E49FB17CB23}">
      <dgm:prSet/>
      <dgm:spPr/>
      <dgm:t>
        <a:bodyPr/>
        <a:lstStyle/>
        <a:p>
          <a:r>
            <a:rPr lang="en-US" dirty="0"/>
            <a:t>By appointment only</a:t>
          </a:r>
        </a:p>
      </dgm:t>
    </dgm:pt>
    <dgm:pt modelId="{C7A7785C-4F3C-473C-BB6F-A05E2A6FD3FB}" type="parTrans" cxnId="{475350F6-D193-470A-9245-26D4F97AAC65}">
      <dgm:prSet/>
      <dgm:spPr/>
      <dgm:t>
        <a:bodyPr/>
        <a:lstStyle/>
        <a:p>
          <a:endParaRPr lang="en-US"/>
        </a:p>
      </dgm:t>
    </dgm:pt>
    <dgm:pt modelId="{F5C9B35C-1C0E-457B-A3E2-511F9C665601}" type="sibTrans" cxnId="{475350F6-D193-470A-9245-26D4F97AAC65}">
      <dgm:prSet/>
      <dgm:spPr/>
      <dgm:t>
        <a:bodyPr/>
        <a:lstStyle/>
        <a:p>
          <a:endParaRPr lang="en-US"/>
        </a:p>
      </dgm:t>
    </dgm:pt>
    <dgm:pt modelId="{F1F09EE8-4551-4755-8DED-C04C9134087A}">
      <dgm:prSet phldr="0"/>
      <dgm:spPr/>
      <dgm:t>
        <a:bodyPr/>
        <a:lstStyle/>
        <a:p>
          <a:pPr rtl="0"/>
          <a:r>
            <a:rPr lang="en-US" dirty="0">
              <a:latin typeface="Calibri Light" panose="020F0302020204030204"/>
            </a:rPr>
            <a:t>Employability Week</a:t>
          </a:r>
        </a:p>
      </dgm:t>
    </dgm:pt>
    <dgm:pt modelId="{B51C548D-A8F7-4622-B8E0-F79AD51E297E}" type="parTrans" cxnId="{961A8596-D7C6-4CD3-AB8D-A50B9A879961}">
      <dgm:prSet/>
      <dgm:spPr/>
    </dgm:pt>
    <dgm:pt modelId="{7556131B-793A-475D-BCAF-F6477A26D4D2}" type="sibTrans" cxnId="{961A8596-D7C6-4CD3-AB8D-A50B9A879961}">
      <dgm:prSet/>
      <dgm:spPr/>
    </dgm:pt>
    <dgm:pt modelId="{CFA28CA9-831E-4EDC-9575-60D24EA75239}" type="pres">
      <dgm:prSet presAssocID="{D265D3C0-7D5D-466F-82F9-6A06D0B3E70D}" presName="linear" presStyleCnt="0">
        <dgm:presLayoutVars>
          <dgm:animLvl val="lvl"/>
          <dgm:resizeHandles val="exact"/>
        </dgm:presLayoutVars>
      </dgm:prSet>
      <dgm:spPr/>
    </dgm:pt>
    <dgm:pt modelId="{EFDB8C5A-688C-4FC3-8016-54304D3EF5D4}" type="pres">
      <dgm:prSet presAssocID="{096FFBBF-ECF0-40E4-BD5F-35D8C8AC94C4}" presName="parentText" presStyleLbl="node1" presStyleIdx="0" presStyleCnt="4">
        <dgm:presLayoutVars>
          <dgm:chMax val="0"/>
          <dgm:bulletEnabled val="1"/>
        </dgm:presLayoutVars>
      </dgm:prSet>
      <dgm:spPr/>
    </dgm:pt>
    <dgm:pt modelId="{CD1569FD-BAF7-4072-8987-3DD3424B71C9}" type="pres">
      <dgm:prSet presAssocID="{1A8A9230-10C1-4929-856B-4631FC13BCC4}" presName="spacer" presStyleCnt="0"/>
      <dgm:spPr/>
    </dgm:pt>
    <dgm:pt modelId="{A6E8A997-2068-45E6-A62A-3A506CA4209A}" type="pres">
      <dgm:prSet presAssocID="{30F66AF9-EADD-4551-8A17-7EB08309CB4E}" presName="parentText" presStyleLbl="node1" presStyleIdx="1" presStyleCnt="4">
        <dgm:presLayoutVars>
          <dgm:chMax val="0"/>
          <dgm:bulletEnabled val="1"/>
        </dgm:presLayoutVars>
      </dgm:prSet>
      <dgm:spPr/>
    </dgm:pt>
    <dgm:pt modelId="{F9A1D827-B087-48A9-B6A6-AA1D938C1110}" type="pres">
      <dgm:prSet presAssocID="{4DCD8C1F-18A9-457D-B511-9C9CF5764287}" presName="spacer" presStyleCnt="0"/>
      <dgm:spPr/>
    </dgm:pt>
    <dgm:pt modelId="{5E59A17C-DA17-4312-83DD-22818F8658D9}" type="pres">
      <dgm:prSet presAssocID="{99B914F5-9B85-4DF6-A765-4E49FB17CB23}" presName="parentText" presStyleLbl="node1" presStyleIdx="2" presStyleCnt="4">
        <dgm:presLayoutVars>
          <dgm:chMax val="0"/>
          <dgm:bulletEnabled val="1"/>
        </dgm:presLayoutVars>
      </dgm:prSet>
      <dgm:spPr/>
    </dgm:pt>
    <dgm:pt modelId="{CC8C9513-EFD1-4C9D-B859-CA3D899D254C}" type="pres">
      <dgm:prSet presAssocID="{F5C9B35C-1C0E-457B-A3E2-511F9C665601}" presName="spacer" presStyleCnt="0"/>
      <dgm:spPr/>
    </dgm:pt>
    <dgm:pt modelId="{8938DD58-2873-4C5C-8C3C-623F99FAB0F9}" type="pres">
      <dgm:prSet presAssocID="{F1F09EE8-4551-4755-8DED-C04C9134087A}" presName="parentText" presStyleLbl="node1" presStyleIdx="3" presStyleCnt="4">
        <dgm:presLayoutVars>
          <dgm:chMax val="0"/>
          <dgm:bulletEnabled val="1"/>
        </dgm:presLayoutVars>
      </dgm:prSet>
      <dgm:spPr/>
    </dgm:pt>
  </dgm:ptLst>
  <dgm:cxnLst>
    <dgm:cxn modelId="{2A14CB02-E01C-439D-9E7F-EBDB60B50EF5}" srcId="{D265D3C0-7D5D-466F-82F9-6A06D0B3E70D}" destId="{096FFBBF-ECF0-40E4-BD5F-35D8C8AC94C4}" srcOrd="0" destOrd="0" parTransId="{95030A39-1D85-478A-A995-651ABEE8E2C4}" sibTransId="{1A8A9230-10C1-4929-856B-4631FC13BCC4}"/>
    <dgm:cxn modelId="{AB5B7D0E-4915-4E0D-A38B-99BF668342D6}" srcId="{D265D3C0-7D5D-466F-82F9-6A06D0B3E70D}" destId="{30F66AF9-EADD-4551-8A17-7EB08309CB4E}" srcOrd="1" destOrd="0" parTransId="{BDC22D9C-365C-41ED-A0FB-9A96301354D9}" sibTransId="{4DCD8C1F-18A9-457D-B511-9C9CF5764287}"/>
    <dgm:cxn modelId="{4F4B6C15-0DDF-45C5-9E90-0CA332BD8CB0}" type="presOf" srcId="{096FFBBF-ECF0-40E4-BD5F-35D8C8AC94C4}" destId="{EFDB8C5A-688C-4FC3-8016-54304D3EF5D4}" srcOrd="0" destOrd="0" presId="urn:microsoft.com/office/officeart/2005/8/layout/vList2"/>
    <dgm:cxn modelId="{02E12E21-F8E3-4DF6-897B-41765523B5EF}" type="presOf" srcId="{F1F09EE8-4551-4755-8DED-C04C9134087A}" destId="{8938DD58-2873-4C5C-8C3C-623F99FAB0F9}" srcOrd="0" destOrd="0" presId="urn:microsoft.com/office/officeart/2005/8/layout/vList2"/>
    <dgm:cxn modelId="{00B39764-6FB7-49E7-B12E-FCA299001548}" type="presOf" srcId="{99B914F5-9B85-4DF6-A765-4E49FB17CB23}" destId="{5E59A17C-DA17-4312-83DD-22818F8658D9}" srcOrd="0" destOrd="0" presId="urn:microsoft.com/office/officeart/2005/8/layout/vList2"/>
    <dgm:cxn modelId="{F9D52E46-E7AA-4B42-8A89-4349137431F4}" type="presOf" srcId="{D265D3C0-7D5D-466F-82F9-6A06D0B3E70D}" destId="{CFA28CA9-831E-4EDC-9575-60D24EA75239}" srcOrd="0" destOrd="0" presId="urn:microsoft.com/office/officeart/2005/8/layout/vList2"/>
    <dgm:cxn modelId="{961A8596-D7C6-4CD3-AB8D-A50B9A879961}" srcId="{D265D3C0-7D5D-466F-82F9-6A06D0B3E70D}" destId="{F1F09EE8-4551-4755-8DED-C04C9134087A}" srcOrd="3" destOrd="0" parTransId="{B51C548D-A8F7-4622-B8E0-F79AD51E297E}" sibTransId="{7556131B-793A-475D-BCAF-F6477A26D4D2}"/>
    <dgm:cxn modelId="{66B27EA4-0B79-4AEC-B38C-87354AEB6394}" type="presOf" srcId="{30F66AF9-EADD-4551-8A17-7EB08309CB4E}" destId="{A6E8A997-2068-45E6-A62A-3A506CA4209A}" srcOrd="0" destOrd="0" presId="urn:microsoft.com/office/officeart/2005/8/layout/vList2"/>
    <dgm:cxn modelId="{475350F6-D193-470A-9245-26D4F97AAC65}" srcId="{D265D3C0-7D5D-466F-82F9-6A06D0B3E70D}" destId="{99B914F5-9B85-4DF6-A765-4E49FB17CB23}" srcOrd="2" destOrd="0" parTransId="{C7A7785C-4F3C-473C-BB6F-A05E2A6FD3FB}" sibTransId="{F5C9B35C-1C0E-457B-A3E2-511F9C665601}"/>
    <dgm:cxn modelId="{CE4FF62C-0379-408B-99C1-6221F8FECA30}" type="presParOf" srcId="{CFA28CA9-831E-4EDC-9575-60D24EA75239}" destId="{EFDB8C5A-688C-4FC3-8016-54304D3EF5D4}" srcOrd="0" destOrd="0" presId="urn:microsoft.com/office/officeart/2005/8/layout/vList2"/>
    <dgm:cxn modelId="{EA77996D-AA4C-4A64-929D-DEAC103754F4}" type="presParOf" srcId="{CFA28CA9-831E-4EDC-9575-60D24EA75239}" destId="{CD1569FD-BAF7-4072-8987-3DD3424B71C9}" srcOrd="1" destOrd="0" presId="urn:microsoft.com/office/officeart/2005/8/layout/vList2"/>
    <dgm:cxn modelId="{CD08C326-83A6-441B-85B6-7842937488BA}" type="presParOf" srcId="{CFA28CA9-831E-4EDC-9575-60D24EA75239}" destId="{A6E8A997-2068-45E6-A62A-3A506CA4209A}" srcOrd="2" destOrd="0" presId="urn:microsoft.com/office/officeart/2005/8/layout/vList2"/>
    <dgm:cxn modelId="{E0A276FE-E783-4186-B8A6-AD07B2713851}" type="presParOf" srcId="{CFA28CA9-831E-4EDC-9575-60D24EA75239}" destId="{F9A1D827-B087-48A9-B6A6-AA1D938C1110}" srcOrd="3" destOrd="0" presId="urn:microsoft.com/office/officeart/2005/8/layout/vList2"/>
    <dgm:cxn modelId="{BBD06C8E-DD7F-48A3-9AA9-2E3204810AAD}" type="presParOf" srcId="{CFA28CA9-831E-4EDC-9575-60D24EA75239}" destId="{5E59A17C-DA17-4312-83DD-22818F8658D9}" srcOrd="4" destOrd="0" presId="urn:microsoft.com/office/officeart/2005/8/layout/vList2"/>
    <dgm:cxn modelId="{9E0603C9-CE1D-437A-8D98-C64D331C22AF}" type="presParOf" srcId="{CFA28CA9-831E-4EDC-9575-60D24EA75239}" destId="{CC8C9513-EFD1-4C9D-B859-CA3D899D254C}" srcOrd="5" destOrd="0" presId="urn:microsoft.com/office/officeart/2005/8/layout/vList2"/>
    <dgm:cxn modelId="{7E91B84F-9537-4391-BF09-C404565B94B0}" type="presParOf" srcId="{CFA28CA9-831E-4EDC-9575-60D24EA75239}" destId="{8938DD58-2873-4C5C-8C3C-623F99FAB0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19171-99E0-4A15-AC11-A48DB8CC964E}">
      <dsp:nvSpPr>
        <dsp:cNvPr id="0" name=""/>
        <dsp:cNvSpPr/>
      </dsp:nvSpPr>
      <dsp:spPr>
        <a:xfrm>
          <a:off x="0" y="31779"/>
          <a:ext cx="10515600" cy="98338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CLARIFIER</a:t>
          </a:r>
        </a:p>
      </dsp:txBody>
      <dsp:txXfrm>
        <a:off x="48005" y="79784"/>
        <a:ext cx="10419590" cy="887374"/>
      </dsp:txXfrm>
    </dsp:sp>
    <dsp:sp modelId="{1DA9D91B-B86E-4D14-8719-D7B89A850A8E}">
      <dsp:nvSpPr>
        <dsp:cNvPr id="0" name=""/>
        <dsp:cNvSpPr/>
      </dsp:nvSpPr>
      <dsp:spPr>
        <a:xfrm>
          <a:off x="0" y="1133244"/>
          <a:ext cx="10515600" cy="983384"/>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IDEATOR</a:t>
          </a:r>
        </a:p>
      </dsp:txBody>
      <dsp:txXfrm>
        <a:off x="48005" y="1181249"/>
        <a:ext cx="10419590" cy="887374"/>
      </dsp:txXfrm>
    </dsp:sp>
    <dsp:sp modelId="{AB6A12E6-C8E4-4BA7-A82D-08DAC0B21A6D}">
      <dsp:nvSpPr>
        <dsp:cNvPr id="0" name=""/>
        <dsp:cNvSpPr/>
      </dsp:nvSpPr>
      <dsp:spPr>
        <a:xfrm>
          <a:off x="0" y="2234709"/>
          <a:ext cx="10515600" cy="983384"/>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DEVELOPER</a:t>
          </a:r>
        </a:p>
      </dsp:txBody>
      <dsp:txXfrm>
        <a:off x="48005" y="2282714"/>
        <a:ext cx="10419590" cy="887374"/>
      </dsp:txXfrm>
    </dsp:sp>
    <dsp:sp modelId="{DF2CFA02-E060-4DA9-8197-44E3782B7ED2}">
      <dsp:nvSpPr>
        <dsp:cNvPr id="0" name=""/>
        <dsp:cNvSpPr/>
      </dsp:nvSpPr>
      <dsp:spPr>
        <a:xfrm>
          <a:off x="0" y="3336174"/>
          <a:ext cx="10515600" cy="98338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IMPLEMENTOR</a:t>
          </a:r>
        </a:p>
      </dsp:txBody>
      <dsp:txXfrm>
        <a:off x="48005" y="3384179"/>
        <a:ext cx="1041959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3628A-E17B-45DF-829F-E8B071DC0A15}">
      <dsp:nvSpPr>
        <dsp:cNvPr id="0" name=""/>
        <dsp:cNvSpPr/>
      </dsp:nvSpPr>
      <dsp:spPr>
        <a:xfrm>
          <a:off x="0" y="276758"/>
          <a:ext cx="6263640" cy="15947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Arguments FOR- design thinking can be used in any industry and helps to stop biases and entrenched behaviours.</a:t>
          </a:r>
        </a:p>
      </dsp:txBody>
      <dsp:txXfrm>
        <a:off x="77847" y="354605"/>
        <a:ext cx="6107946" cy="1439016"/>
      </dsp:txXfrm>
    </dsp:sp>
    <dsp:sp modelId="{017C9E79-5648-41C1-8C68-B7B6E612959F}">
      <dsp:nvSpPr>
        <dsp:cNvPr id="0" name=""/>
        <dsp:cNvSpPr/>
      </dsp:nvSpPr>
      <dsp:spPr>
        <a:xfrm>
          <a:off x="0" y="1954988"/>
          <a:ext cx="6263640" cy="15947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Arguments AGAINST- design thinking makes society obsessed with directions which can be quite restrictive.</a:t>
          </a:r>
        </a:p>
      </dsp:txBody>
      <dsp:txXfrm>
        <a:off x="77847" y="2032835"/>
        <a:ext cx="6107946" cy="1439016"/>
      </dsp:txXfrm>
    </dsp:sp>
    <dsp:sp modelId="{A95F0ABE-4034-4469-9277-3CA23D2FAA66}">
      <dsp:nvSpPr>
        <dsp:cNvPr id="0" name=""/>
        <dsp:cNvSpPr/>
      </dsp:nvSpPr>
      <dsp:spPr>
        <a:xfrm>
          <a:off x="0" y="3633219"/>
          <a:ext cx="6263640" cy="15947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Middle ground- application of deign thinking to the wrong problems that causes issues.</a:t>
          </a:r>
        </a:p>
      </dsp:txBody>
      <dsp:txXfrm>
        <a:off x="77847" y="3711066"/>
        <a:ext cx="6107946" cy="1439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B8C5A-688C-4FC3-8016-54304D3EF5D4}">
      <dsp:nvSpPr>
        <dsp:cNvPr id="0" name=""/>
        <dsp:cNvSpPr/>
      </dsp:nvSpPr>
      <dsp:spPr>
        <a:xfrm>
          <a:off x="0" y="713033"/>
          <a:ext cx="6263640" cy="935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Draft </a:t>
          </a:r>
          <a:r>
            <a:rPr lang="en-US" sz="3900" kern="1200" dirty="0">
              <a:latin typeface="Calibri Light" panose="020F0302020204030204"/>
            </a:rPr>
            <a:t>sessions-</a:t>
          </a:r>
          <a:endParaRPr lang="en-US" sz="3900" kern="1200" dirty="0"/>
        </a:p>
      </dsp:txBody>
      <dsp:txXfrm>
        <a:off x="45663" y="758696"/>
        <a:ext cx="6172314" cy="844089"/>
      </dsp:txXfrm>
    </dsp:sp>
    <dsp:sp modelId="{A6E8A997-2068-45E6-A62A-3A506CA4209A}">
      <dsp:nvSpPr>
        <dsp:cNvPr id="0" name=""/>
        <dsp:cNvSpPr/>
      </dsp:nvSpPr>
      <dsp:spPr>
        <a:xfrm>
          <a:off x="0" y="1760768"/>
          <a:ext cx="6263640" cy="93541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Ran every 15 mins from 9am</a:t>
          </a:r>
        </a:p>
      </dsp:txBody>
      <dsp:txXfrm>
        <a:off x="45663" y="1806431"/>
        <a:ext cx="6172314" cy="844089"/>
      </dsp:txXfrm>
    </dsp:sp>
    <dsp:sp modelId="{5E59A17C-DA17-4312-83DD-22818F8658D9}">
      <dsp:nvSpPr>
        <dsp:cNvPr id="0" name=""/>
        <dsp:cNvSpPr/>
      </dsp:nvSpPr>
      <dsp:spPr>
        <a:xfrm>
          <a:off x="0" y="2808504"/>
          <a:ext cx="6263640" cy="93541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By appointment only</a:t>
          </a:r>
        </a:p>
      </dsp:txBody>
      <dsp:txXfrm>
        <a:off x="45663" y="2854167"/>
        <a:ext cx="6172314" cy="844089"/>
      </dsp:txXfrm>
    </dsp:sp>
    <dsp:sp modelId="{8938DD58-2873-4C5C-8C3C-623F99FAB0F9}">
      <dsp:nvSpPr>
        <dsp:cNvPr id="0" name=""/>
        <dsp:cNvSpPr/>
      </dsp:nvSpPr>
      <dsp:spPr>
        <a:xfrm>
          <a:off x="0" y="3856239"/>
          <a:ext cx="6263640" cy="9354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rtl="0">
            <a:lnSpc>
              <a:spcPct val="90000"/>
            </a:lnSpc>
            <a:spcBef>
              <a:spcPct val="0"/>
            </a:spcBef>
            <a:spcAft>
              <a:spcPct val="35000"/>
            </a:spcAft>
            <a:buNone/>
          </a:pPr>
          <a:r>
            <a:rPr lang="en-US" sz="3900" kern="1200" dirty="0">
              <a:latin typeface="Calibri Light" panose="020F0302020204030204"/>
            </a:rPr>
            <a:t>Employability Week</a:t>
          </a:r>
        </a:p>
      </dsp:txBody>
      <dsp:txXfrm>
        <a:off x="45663" y="3901902"/>
        <a:ext cx="6172314" cy="8440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23T10:26:15.042"/>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12209 6261 16383 0 0,'5'0'0'0'0,"18"0"0"0"0,14 0 0 0 0,13 0 0 0 0,2 0 0 0 0,3 0 0 0 0,8 0 0 0 0,-2 0 0 0 0,4 0 0 0 0,-3 0 0 0 0,-2 0 0 0 0,-1 0 0 0 0,1 0 0 0 0,4 0 0 0 0,-2 0 0 0 0,-2 0 0 0 0,0 0 0 0 0,0 0 0 0 0,0 0 0 0 0,10 0 0 0 0,0 0 0 0 0,-3 0 0 0 0,3 0 0 0 0,1 0 0 0 0,-2 0 0 0 0,-7 0 0 0 0,1 0 0 0 0,0 0 0 0 0,1 0 0 0 0,-1 0 0 0 0,-1 0 0 0 0,-5 0 0 0 0,-2 0 0 0 0,-5 0 0 0 0,-1 0 0 0 0,2 0 0 0 0,-3 0 0 0 0,1 0 0 0 0,-2 0 0 0 0,-5 0 0 0 0,-3 0 0 0 0,-4 0 0 0 0,3 5 0 0 0,0 2 0 0 0,-1-1 0 0 0,3 0 0 0 0,1-2 0 0 0,3-2 0 0 0,5 4 0 0 0,5 2 0 0 0,-3-2 0 0 0,-3 0 0 0 0,-1 2 0 0 0,3 1 0 0 0,-2-1 0 0 0,-4-2 0 0 0,1-3 0 0 0,3-1 0 0 0,-1-1 0 0 0,-4-1 0 0 0,2 0 0 0 0,-2 0 0 0 0,3-1 0 0 0,-2 1 0 0 0,2 0 0 0 0,4 0 0 0 0,-2 0 0 0 0,7 0 0 0 0,0 0 0 0 0,-5 0 0 0 0,-1 0 0 0 0,-2 0 0 0 0,0 0 0 0 0,3 0 0 0 0,-2 0 0 0 0,1 0 0 0 0,-2 0 0 0 0,1 0 0 0 0,3 0 0 0 0,-2 0 0 0 0,-4 0 0 0 0,1 0 0 0 0,2 0 0 0 0,5 0 0 0 0,-3 0 0 0 0,-4 0 0 0 0,-4 0 0 0 0,-5 0 0 0 0,2 0 0 0 0,5 0 0 0 0,5 0 0 0 0,5 0 0 0 0,-1 0 0 0 0,-5 0 0 0 0,-5 0 0 0 0,0 0 0 0 0,-2 0 0 0 0,3 0 0 0 0,-1 0 0 0 0,-3 0 0 0 0,3 0 0 0 0,4 0 0 0 0,-1 0 0 0 0,3 0 0 0 0,-3 0 0 0 0,-3 0 0 0 0,-4 0 0 0 0,-3 0 0 0 0,2 0 0 0 0,1 0 0 0 0,-2 0 0 0 0,4 0 0 0 0,4 0 0 0 0,1 0 0 0 0,-2 0 0 0 0,-5 0 0 0 0,-2 0 0 0 0,2 0 0 0 0,0 0 0 0 0,4 0 0 0 0,0 0 0 0 0,-3 0 0 0 0,-2 0 0 0 0,-3 0 0 0 0,3 0 0 0 0,1 0 0 0 0,3 0 0 0 0,1 0 0 0 0,3 0 0 0 0,-1 0 0 0 0,2 0 0 0 0,3 0 0 0 0,5 0 0 0 0,-3 0 0 0 0,0 0 0 0 0,8 0 0 0 0,8 0 0 0 0,-1-6 0 0 0,3 0 0 0 0,0-1 0 0 0,-6 2 0 0 0,-4 1 0 0 0,3 1 0 0 0,-3 2 0 0 0,3 1 0 0 0,-3 0 0 0 0,-2 0 0 0 0,5 0 0 0 0,-3 0 0 0 0,-7 1 0 0 0,-6-1 0 0 0,-7 0 0 0 0,0 0 0 0 0,0 0 0 0 0,-3 0 0 0 0,3 0 0 0 0,0 10 0 0 0,-2 4 0 0 0,-2 0 0 0 0,-1-4 0 0 0,2-2 0 0 0,12-4 0 0 0,3-1 0 0 0,-3-2 0 0 0,1-1 0 0 0,2 0 0 0 0,-2-1 0 0 0,6 0 0 0 0,3 1 0 0 0,-2 0 0 0 0,4-1 0 0 0,-2 1 0 0 0,-7 0 0 0 0,4 0 0 0 0,-3-5 0 0 0,-5-2 0 0 0,0 1 0 0 0,-3 0 0 0 0,1 2 0 0 0,4 2 0 0 0,-3 1 0 0 0,-2 0 0 0 0,-6 1 0 0 0,-2 1 0 0 0,-4-1 0 0 0,-1 0 0 0 0,-1 0 0 0 0,4 1 0 0 0,7-1 0 0 0,1 0 0 0 0,-1 0 0 0 0,3 0 0 0 0,-2 0 0 0 0,3 0 0 0 0,-1-6 0 0 0,-3 0 0 0 0,-4-1 0 0 0,-3 2 0 0 0,3 1 0 0 0,1-4 0 0 0,-2 0 0 0 0,4 1 0 0 0,-1 2 0 0 0,-1 1 0 0 0,-2 2 0 0 0,-2 1 0 0 0,3-5 0 0 0,6 0 0 0 0,0-1 0 0 0,-2-3 0 0 0,3 0 0 0 0,9 1 0 0 0,5-3 0 0 0,-1 1 0 0 0,-1 2 0 0 0,-4 3 0 0 0,4 2 0 0 0,3 2 0 0 0,-4 1 0 0 0,-1 1 0 0 0,-4 0 0 0 0,-1 1 0 0 0,2-1 0 0 0,-3 1 0 0 0,-4-1 0 0 0,-5 0 0 0 0,1 0 0 0 0,-1 0 0 0 0,-2 0 0 0 0,-2 0 0 0 0,-2 0 0 0 0,-2 0 0 0 0,-1 0 0 0 0,5 0 0 0 0,1 0 0 0 0,5 0 0 0 0,6-5 0 0 0,-1-2 0 0 0,3 1 0 0 0,3-5 0 0 0,-2 0 0 0 0,1-3 0 0 0,-4 1 0 0 0,-5 2 0 0 0,2-2 0 0 0,2 1 0 0 0,0 3 0 0 0,-4 2 0 0 0,-4-2 0 0 0,2 1 0 0 0,5 0 0 0 0,-1 3 0 0 0,-2-3 0 0 0,-4-1 0 0 0,2-4 0 0 0,5 1 0 0 0,-1 2 0 0 0,3-3 0 0 0,4 2 0 0 0,8 1 0 0 0,5 4 0 0 0,-4 2 0 0 0,-7 2 0 0 0,-7 1 0 0 0,-7 2 0 0 0,1-1 0 0 0,3 0 0 0 0,0 1 0 0 0,-3-1 0 0 0,-2 1 0 0 0,-4-1 0 0 0,-2 0 0 0 0,-1 0 0 0 0,-1 0 0 0 0,-1 0 0 0 0,-5 5 0 0 0,-2 2 0 0 0,1 5 0 0 0,1 0 0 0 0,-4 4 0 0 0,1 4 0 0 0,0-2 0 0 0,-2 2 0 0 0,0 3 0 0 0,2-3 0 0 0,2 0 0 0 0,3 8 0 0 0,2-1 0 0 0,0-6 0 0 0,-3 0 0 0 0,-2-5 0 0 0,0-4 0 0 0,-3 1 0 0 0,-1-3 0 0 0,2 4 0 0 0,2-2 0 0 0,-2 3 0 0 0,-1-1 0 0 0,-3 2 0 0 0,0-2 0 0 0,-3 2 0 0 0,2-1 0 0 0,2-4 0 0 0,-1 2 0 0 0,-4 4 0 0 0,-5 4 0 0 0,-3 3 0 0 0,-3 4 0 0 0,-2 2 0 0 0,-1 1 0 0 0,-1 0 0 0 0,0 0 0 0 0,0 1 0 0 0,-4-1 0 0 0,-3 0 0 0 0,1 0 0 0 0,2 0 0 0 0,1 0 0 0 0,2-1 0 0 0,-5-4 0 0 0,0-2 0 0 0,-5-6 0 0 0,0 1 0 0 0,2 1 0 0 0,-3 3 0 0 0,2 3 0 0 0,1 1 0 0 0,4 3 0 0 0,2 0 0 0 0,2 1 0 0 0,1 0 0 0 0,1 1 0 0 0,0-1 0 0 0,-4-5 0 0 0,-8-8 0 0 0,-1 0 0 0 0,-4-5 0 0 0,-4 2 0 0 0,-4-3 0 0 0,-3-2 0 0 0,-1-4 0 0 0,-2-2 0 0 0,0-2 0 0 0,-1-2 0 0 0,1 5 0 0 0,-1 1 0 0 0,1 0 0 0 0,-5-1 0 0 0,-2 4 0 0 0,1 0 0 0 0,-4-1 0 0 0,0-3 0 0 0,-4-1 0 0 0,-5-2 0 0 0,-3-1 0 0 0,-5-1 0 0 0,4 0 0 0 0,5 0 0 0 0,6-1 0 0 0,5 1 0 0 0,4 0 0 0 0,2 0 0 0 0,1 0 0 0 0,2-6 0 0 0,-1-1 0 0 0,0 1 0 0 0,1 1 0 0 0,-2 1 0 0 0,1 1 0 0 0,0 2 0 0 0,-6 1 0 0 0,-2 0 0 0 0,1 0 0 0 0,-10 0 0 0 0,-11 0 0 0 0,-3 1 0 0 0,6-1 0 0 0,5 0 0 0 0,7 0 0 0 0,0 0 0 0 0,2 0 0 0 0,3 0 0 0 0,3 0 0 0 0,2 0 0 0 0,1 0 0 0 0,-4 0 0 0 0,-7 0 0 0 0,0 0 0 0 0,-5 0 0 0 0,2 0 0 0 0,3 0 0 0 0,4 0 0 0 0,3 0 0 0 0,2 0 0 0 0,-3 0 0 0 0,-6 0 0 0 0,0 0 0 0 0,1 0 0 0 0,-3 0 0 0 0,2 0 0 0 0,-3 0 0 0 0,2 0 0 0 0,2 0 0 0 0,4 0 0 0 0,3 0 0 0 0,2 0 0 0 0,-3 0 0 0 0,-7 0 0 0 0,-1 0 0 0 0,-3 0 0 0 0,1 0 0 0 0,3 0 0 0 0,4 0 0 0 0,3 0 0 0 0,2 0 0 0 0,-3 0 0 0 0,-6 0 0 0 0,0 0 0 0 0,1 0 0 0 0,3 0 0 0 0,2 0 0 0 0,3 0 0 0 0,2 0 0 0 0,-4 0 0 0 0,-1 0 0 0 0,0 0 0 0 0,-4 0 0 0 0,0 0 0 0 0,2 0 0 0 0,-3 0 0 0 0,0 0 0 0 0,2 0 0 0 0,3 0 0 0 0,3 0 0 0 0,1 0 0 0 0,-4 0 0 0 0,5-5 0 0 0,2-2 0 0 0,1 0 0 0 0,0 2 0 0 0,0 1 0 0 0,0 2 0 0 0,-1 0 0 0 0,5-3 0 0 0,2-2 0 0 0,-1 0 0 0 0,-1 2 0 0 0,-2 2 0 0 0,-2 1 0 0 0,0 1 0 0 0,-7-5 0 0 0,-1-1 0 0 0,-1 1 0 0 0,2 1 0 0 0,1 1 0 0 0,-3 2 0 0 0,4-4 0 0 0,-2-2 0 0 0,-1 2 0 0 0,2 1 0 0 0,-10 1 0 0 0,-7 2 0 0 0,-11 1 0 0 0,-4 1 0 0 0,3 0 0 0 0,2 0 0 0 0,2 1 0 0 0,5-1 0 0 0,2 0 0 0 0,5 0 0 0 0,5 0 0 0 0,-1 0 0 0 0,2 0 0 0 0,4 0 0 0 0,2 0 0 0 0,2 0 0 0 0,2 0 0 0 0,1 0 0 0 0,1 0 0 0 0,0 0 0 0 0,0 0 0 0 0,-1 0 0 0 0,1 5 0 0 0,0 2 0 0 0,-1 0 0 0 0,0-2 0 0 0,1-1 0 0 0,-1 4 0 0 0,0 0 0 0 0,1-1 0 0 0,-1-2 0 0 0,0-1 0 0 0,1-2 0 0 0,-1-1 0 0 0,5 4 0 0 0,3 2 0 0 0,-1 0 0 0 0,-2-2 0 0 0,-1-2 0 0 0,4 4 0 0 0,1 1 0 0 0,-2-1 0 0 0,4 4 0 0 0,0-1 0 0 0,-7 4 0 0 0,-4 0 0 0 0,-3-4 0 0 0,0-2 0 0 0,1 2 0 0 0,0-1 0 0 0,1-1 0 0 0,0 2 0 0 0,1 1 0 0 0,-5-3 0 0 0,-2 3 0 0 0,-4 0 0 0 0,-6-2 0 0 0,0-3 0 0 0,-2 3 0 0 0,-3 0 0 0 0,2-2 0 0 0,0-1 0 0 0,-3 2 0 0 0,3 1 0 0 0,1 4 0 0 0,2-1 0 0 0,-1-2 0 0 0,4 3 0 0 0,-2-2 0 0 0,-4-2 0 0 0,3-2 0 0 0,-2-3 0 0 0,3-2 0 0 0,4-2 0 0 0,4 0 0 0 0,4 0 0 0 0,-3-1 0 0 0,0 1 0 0 0,1 0 0 0 0,1-1 0 0 0,3 1 0 0 0,0 0 0 0 0,2 0 0 0 0,0 0 0 0 0,1 5 0 0 0,-6 2 0 0 0,-1 0 0 0 0,0-2 0 0 0,-4-1 0 0 0,-6-2 0 0 0,-4 0 0 0 0,0-2 0 0 0,-1 0 0 0 0,3 0 0 0 0,-1 0 0 0 0,3-1 0 0 0,-6 1 0 0 0,1 0 0 0 0,4 0 0 0 0,-1 0 0 0 0,-2 0 0 0 0,3 0 0 0 0,3 0 0 0 0,0 0 0 0 0,-8 0 0 0 0,-1 0 0 0 0,4 0 0 0 0,0 0 0 0 0,-2 0 0 0 0,-3 0 0 0 0,-7-5 0 0 0,-9-2 0 0 0,-8 0 0 0 0,-1 2 0 0 0,-8-4 0 0 0,6-6 0 0 0,6 0 0 0 0,6 3 0 0 0,10 3 0 0 0,9-2 0 0 0,9 0 0 0 0,6 3 0 0 0,-2-3 0 0 0,1 1 0 0 0,2 2 0 0 0,-4 2 0 0 0,-1 2 0 0 0,2 2 0 0 0,-4 1 0 0 0,1 1 0 0 0,1 1 0 0 0,3-1 0 0 0,-3 1 0 0 0,1-1 0 0 0,0 0 0 0 0,3 0 0 0 0,-3 0 0 0 0,-6 0 0 0 0,0 0 0 0 0,-3 0 0 0 0,-9 0 0 0 0,-5 0 0 0 0,3 0 0 0 0,0 0 0 0 0,12-5 0 0 0,7-2 0 0 0,6 1 0 0 0,-2 0 0 0 0,0 2 0 0 0,1 2 0 0 0,1 1 0 0 0,1 0 0 0 0,1 1 0 0 0,1 1 0 0 0,0-1 0 0 0,-4 0 0 0 0,-3 0 0 0 0,1 1 0 0 0,-4-1 0 0 0,0 0 0 0 0,1 0 0 0 0,-2 0 0 0 0,-5 0 0 0 0,0 0 0 0 0,-2 0 0 0 0,2 0 0 0 0,4 0 0 0 0,4 0 0 0 0,3 0 0 0 0,3 0 0 0 0,2 0 0 0 0,0 0 0 0 0,-4 0 0 0 0,-2 0 0 0 0,0 0 0 0 0,2 0 0 0 0,-4 0 0 0 0,-1 0 0 0 0,-4 0 0 0 0,1 0 0 0 0,2 0 0 0 0,3 0 0 0 0,2 0 0 0 0,3 0 0 0 0,1 0 0 0 0,1 0 0 0 0,1 0 0 0 0,0 0 0 0 0,0 5 0 0 0,0 2 0 0 0,-1 5 0 0 0,1 0 0 0 0,-1-2 0 0 0,1-2 0 0 0,-1-3 0 0 0,0-2 0 0 0,1-2 0 0 0,-1-1 0 0 0,0 0 0 0 0,0 0 0 0 0,1-1 0 0 0,-1 1 0 0 0,0-1 0 0 0,-4 1 0 0 0,-3 0 0 0 0,1 0 0 0 0,1 0 0 0 0,1 0 0 0 0,2 0 0 0 0,1 0 0 0 0,1 0 0 0 0,0 0 0 0 0,-4 0 0 0 0,-3 0 0 0 0,1 0 0 0 0,2 0 0 0 0,0 0 0 0 0,8-5 0 0 0,2-2 0 0 0,0 0 0 0 0,0 2 0 0 0,3-4 0 0 0,1 0 0 0 0,-1 1 0 0 0,2-3 0 0 0,6-5 0 0 0,4-5 0 0 0,10-4 0 0 0,9 2 0 0 0,4 0 0 0 0,0-7 0 0 0,2-3 0 0 0,-1-2 0 0 0,-3 1 0 0 0,-3 0 0 0 0,-4 1 0 0 0,-1 1 0 0 0,-2 0 0 0 0,-1 1 0 0 0,-1 1 0 0 0,0-1 0 0 0,1 1 0 0 0,-1-1 0 0 0,1 1 0 0 0,0-1 0 0 0,0 0 0 0 0,0 1 0 0 0,0-1 0 0 0,0 0 0 0 0,0 1 0 0 0,0-1 0 0 0,0 0 0 0 0,0 1 0 0 0,0-1 0 0 0,0 0 0 0 0,0 1 0 0 0,0-1 0 0 0,0 0 0 0 0,5 6 0 0 0,2 11 0 0 0,5 9 0 0 0,0 11 0 0 0,4 8 0 0 0,3 3 0 0 0,0 4 0 0 0,1-3 0 0 0,3-3 0 0 0,2-5 0 0 0,7-4 0 0 0,10 2 0 0 0,1 0 0 0 0,6-1 0 0 0,8-2 0 0 0,6-3 0 0 0,18 0 0 0 0,17-1 0 0 0,11-1 0 0 0,14-1 0 0 0,-3 1 0 0 0,-2 0 0 0 0,6-1 0 0 0,-3 1 0 0 0,-12 0 0 0 0,-3 0 0 0 0,-4 0 0 0 0,-15 0 0 0 0,0-5 0 0 0,-5-2 0 0 0,-1 0 0 0 0,-14-3 0 0 0,-3-1 0 0 0,-7 2 0 0 0,-3 2 0 0 0,-5 3 0 0 0,-6 2 0 0 0,0 1 0 0 0,-2-5 0 0 0,-2 0 0 0 0,-3-6 0 0 0,-3 1 0 0 0,-1 1 0 0 0,4-3 0 0 0,1 1 0 0 0,0 3 0 0 0,-1 2 0 0 0,3 3 0 0 0,0-3 0 0 0,0-1 0 0 0,-3 2 0 0 0,-1 1 0 0 0,-3 1 0 0 0,5 3 0 0 0,1 0 0 0 0,4 0 0 0 0,1 2 0 0 0,3-1 0 0 0,4 0 0 0 0,-1 1 0 0 0,-4-1 0 0 0,2 0 0 0 0,-3 0 0 0 0,1 0 0 0 0,5 0 0 0 0,3 0 0 0 0,-2 0 0 0 0,-4 0 0 0 0,0 0 0 0 0,3 0 0 0 0,-3 0 0 0 0,2 0 0 0 0,-2 0 0 0 0,1 0 0 0 0,8 0 0 0 0,0 0 0 0 0,0 0 0 0 0,2 0 0 0 0,1 0 0 0 0,6 0 0 0 0,-2 0 0 0 0,-2 0 0 0 0,4 0 0 0 0,2 0 0 0 0,5-5 0 0 0,6-2 0 0 0,5 0 0 0 0,0-3 0 0 0,5-1 0 0 0,10 2 0 0 0,8-3 0 0 0,3 1 0 0 0,2-3 0 0 0,4 0 0 0 0,-1-1 0 0 0,-6 0 0 0 0,-10 4 0 0 0,-6 3 0 0 0,-8-2 0 0 0,-3 1 0 0 0,0-3 0 0 0,-3-1 0 0 0,1 4 0 0 0,3 2 0 0 0,-8 2 0 0 0,0 3 0 0 0,-3 1 0 0 0,-3-4 0 0 0,3-2 0 0 0,0 1 0 0 0,-8 1 0 0 0,-3 2 0 0 0,-2 1 0 0 0,-5 1 0 0 0,-2 0 0 0 0,-3 1 0 0 0,-1 1 0 0 0,3-1 0 0 0,-2 0 0 0 0,-4 0 0 0 0,-4 1 0 0 0,1-1 0 0 0,5 0 0 0 0,-1 0 0 0 0,3 0 0 0 0,3 0 0 0 0,3 0 0 0 0,9 0 0 0 0,-1 0 0 0 0,4 0 0 0 0,12 0 0 0 0,-3 0 0 0 0,8 0 0 0 0,5 0 0 0 0,8 0 0 0 0,-1 0 0 0 0,-2 5 0 0 0,10 2 0 0 0,2 5 0 0 0,6 0 0 0 0,-13-2 0 0 0,0-2 0 0 0,-3 2 0 0 0,-6 0 0 0 0,-3-2 0 0 0,-5-3 0 0 0,-12-1 0 0 0,-7-2 0 0 0,-3-1 0 0 0,-7-1 0 0 0,3-1 0 0 0,4 1 0 0 0,6-1 0 0 0,3 1 0 0 0,6 0 0 0 0,0 0 0 0 0,9 0 0 0 0,1 0 0 0 0,-4 0 0 0 0,0 0 0 0 0,-3 0 0 0 0,2 0 0 0 0,-4 0 0 0 0,-2 0 0 0 0,0 0 0 0 0,5 0 0 0 0,-6 0 0 0 0,0 0 0 0 0,-7 0 0 0 0,-4 0 0 0 0,-2 0 0 0 0,0 0 0 0 0,-1 0 0 0 0,-3 0 0 0 0,-3 0 0 0 0,2 0 0 0 0,2 0 0 0 0,1 0 0 0 0,2 0 0 0 0,-4 0 0 0 0,-6 5 0 0 0,-1 2 0 0 0,-4 5 0 0 0,-3 0 0 0 0,1-2 0 0 0,4-2 0 0 0,-1-3 0 0 0,-7 3 0 0 0,-1 0 0 0 0,5 4 0 0 0,5 0 0 0 0,5 4 0 0 0,9-2 0 0 0,0-3 0 0 0,0 2 0 0 0,5-1 0 0 0,-3-3 0 0 0,-8 2 0 0 0,-7 0 0 0 0,-7-3 0 0 0,-6-2 0 0 0,-2-2 0 0 0,-3-2 0 0 0,-1-1 0 0 0,-5 4 0 0 0,-1 1 0 0 0,0 6 0 0 0,1-1 0 0 0,3-1 0 0 0,1-2 0 0 0,-4 2 0 0 0,-1 0 0 0 0,1-2 0 0 0,2 2 0 0 0,1 1 0 0 0,-3 3 0 0 0,-2-1 0 0 0,-3 2 0 0 0,-6 5 0 0 0,-4 3 0 0 0,-5 4 0 0 0,-2 1 0 0 0,-2 3 0 0 0,-1 0 0 0 0,-5 0 0 0 0,-7-5 0 0 0,-7-6 0 0 0,-4-3 0 0 0,-5-3 0 0 0,-6-4 0 0 0,-9 1 0 0 0,-7-1 0 0 0,-5-3 0 0 0,2-1 0 0 0,-1-3 0 0 0,4-2 0 0 0,0 0 0 0 0,4-1 0 0 0,5-1 0 0 0,3 1 0 0 0,4-1 0 0 0,3 1 0 0 0,1 0 0 0 0,1 0 0 0 0,0-1 0 0 0,0 1 0 0 0,0 0 0 0 0,0 0 0 0 0,0 0 0 0 0,-11 0 0 0 0,-9 0 0 0 0,-6 1 0 0 0,-4-1 0 0 0,-2-6 0 0 0,4-1 0 0 0,-4 1 0 0 0,4-5 0 0 0,6 0 0 0 0,2-3 0 0 0,3 1 0 0 0,6 2 0 0 0,4 3 0 0 0,3 3 0 0 0,-3-2 0 0 0,-1-7 0 0 0,1 1 0 0 0,-3 1 0 0 0,0-1 0 0 0,-5 0 0 0 0,-4-2 0 0 0,-9 1 0 0 0,-11-1 0 0 0,-10 0 0 0 0,5 4 0 0 0,3 4 0 0 0,9 2 0 0 0,10 3 0 0 0,3-4 0 0 0,-6-1 0 0 0,2 1 0 0 0,-1 1 0 0 0,3 2 0 0 0,6 1 0 0 0,0 1 0 0 0,2 1 0 0 0,-2 0 0 0 0,1 0 0 0 0,-2 1 0 0 0,-3-1 0 0 0,1 0 0 0 0,-7 0 0 0 0,0 0 0 0 0,5 0 0 0 0,-4 0 0 0 0,0 0 0 0 0,1 6 0 0 0,-3 1 0 0 0,4-1 0 0 0,6 0 0 0 0,-6-3 0 0 0,1 5 0 0 0,-6 0 0 0 0,-9-1 0 0 0,-4 4 0 0 0,-1 4 0 0 0,-8 6 0 0 0,-13-1 0 0 0,-5 1 0 0 0,-3 3 0 0 0,1 2 0 0 0,-4-4 0 0 0,-6 1 0 0 0,1 0 0 0 0,3 3 0 0 0,3-4 0 0 0,4-5 0 0 0,7-6 0 0 0,0-5 0 0 0,-2-3 0 0 0,5-2 0 0 0,3-2 0 0 0,-2 0 0 0 0,5 0 0 0 0,6 0 0 0 0,10 1 0 0 0,6-1 0 0 0,3 1 0 0 0,6 0 0 0 0,1 0 0 0 0,4 0 0 0 0,-1 0 0 0 0,-8 0 0 0 0,1 0 0 0 0,-7 0 0 0 0,-9 0 0 0 0,-7 0 0 0 0,3 0 0 0 0,0 0 0 0 0,-5 0 0 0 0,7 0 0 0 0,5 0 0 0 0,4 0 0 0 0,1 0 0 0 0,2 0 0 0 0,5 0 0 0 0,-3 0 0 0 0,-8 0 0 0 0,2 0 0 0 0,-3 0 0 0 0,-6 0 0 0 0,-2 0 0 0 0,3 5 0 0 0,-9 2 0 0 0,-5 0 0 0 0,2 3 0 0 0,3 1 0 0 0,1 3 0 0 0,4 0 0 0 0,4-3 0 0 0,-7-4 0 0 0,0-2 0 0 0,-3-2 0 0 0,-2-2 0 0 0,2-1 0 0 0,0-1 0 0 0,-13 1 0 0 0,-6-1 0 0 0,-11 0 0 0 0,-3 1 0 0 0,3 0 0 0 0,10 0 0 0 0,7 0 0 0 0,8 0 0 0 0,10 0 0 0 0,1 0 0 0 0,9 0 0 0 0,11 0 0 0 0,9 0 0 0 0,7 0 0 0 0,-4 0 0 0 0,-1 0 0 0 0,3 0 0 0 0,-3 0 0 0 0,2 0 0 0 0,-3 0 0 0 0,-3 5 0 0 0,-10 2 0 0 0,-5 0 0 0 0,-12 3 0 0 0,-14 1 0 0 0,-3 3 0 0 0,0 0 0 0 0,-6 2 0 0 0,3-2 0 0 0,3-2 0 0 0,2 1 0 0 0,-5-1 0 0 0,3-3 0 0 0,-3-3 0 0 0,4-3 0 0 0,8-1 0 0 0,2-1 0 0 0,10-1 0 0 0,6-1 0 0 0,10 1 0 0 0,9-1 0 0 0,7 1 0 0 0,6-1 0 0 0,2 1 0 0 0,3 0 0 0 0,0 0 0 0 0,5-5 0 0 0,2-2 0 0 0,-1 0 0 0 0,-2 2 0 0 0,-1 1 0 0 0,-2 2 0 0 0,-7-4 0 0 0,-2-2 0 0 0,0 2 0 0 0,-5 0 0 0 0,0 3 0 0 0,-3 1 0 0 0,1 1 0 0 0,2 0 0 0 0,3 2 0 0 0,4-1 0 0 0,2 0 0 0 0,1 0 0 0 0,1 1 0 0 0,1-1 0 0 0,-5 0 0 0 0,-7 0 0 0 0,-7 5 0 0 0,-1 2 0 0 0,4 0 0 0 0,-1 3 0 0 0,2 1 0 0 0,4-2 0 0 0,3-2 0 0 0,3-3 0 0 0,2-2 0 0 0,8 4 0 0 0,1 2 0 0 0,6 3 0 0 0,11 1 0 0 0,11-2 0 0 0,11-3 0 0 0,13-2 0 0 0,8-2 0 0 0,12 3 0 0 0,24 1 0 0 0,38-1 0 0 0,35-1 0 0 0,61-1 0 0 0,48-2 0 0 0,54-17 0 0 0,26-6 0 0 0,9-14 0 0 0,-28-2 0 0 0,-36 0 0 0 0,-29 1 0 0 0,-41 2 0 0 0,-36 7 0 0 0,-31 2 0 0 0,-19 0 0 0 0,-15 0 0 0 0,-16 3 0 0 0,-12 7 0 0 0,1-1 0 0 0,-3 3 0 0 0,0 4 0 0 0,4 3 0 0 0,-8 3 0 0 0,0 2 0 0 0,-3-5 0 0 0,-8 0 0 0 0,-9-5 0 0 0,-10-1 0 0 0,-5-3 0 0 0,-6 1 0 0 0,-2 2 0 0 0,-2 4 0 0 0,0 3 0 0 0,0 3 0 0 0,0 1 0 0 0,1 1 0 0 0,0 0 0 0 0,5-4 0 0 0,8-3 0 0 0,1-4 0 0 0,-1-1 0 0 0,2 2 0 0 0,4 2 0 0 0,4 3 0 0 0,-7-3 0 0 0,5 0 0 0 0,3 1 0 0 0,9 2 0 0 0,4 2 0 0 0,-5 1 0 0 0,-6 1 0 0 0,-4 1 0 0 0,1 0 0 0 0,-4 0 0 0 0,-5 1 0 0 0,-5-1 0 0 0,-4 0 0 0 0,-2 0 0 0 0,3 0 0 0 0,1 1 0 0 0,5-1 0 0 0,0 0 0 0 0,3 0 0 0 0,5-1 0 0 0,-1 7 0 0 0,2 1 0 0 0,2-1 0 0 0,3 5 0 0 0,2-1 0 0 0,2-1 0 0 0,1-2 0 0 0,-5-3 0 0 0,-1-1 0 0 0,0 3 0 0 0,7 1 0 0 0,-3 5 0 0 0,0-1 0 0 0,0 5 0 0 0,1-2 0 0 0,0-3 0 0 0,-5 2 0 0 0,-6-1 0 0 0,-7-2 0 0 0,-5-4 0 0 0,-3-2 0 0 0,2-3 0 0 0,-4 5 0 0 0,2 1 0 0 0,-4 4 0 0 0,-2 1 0 0 0,4-2 0 0 0,8-3 0 0 0,2 3 0 0 0,9 0 0 0 0,7 3 0 0 0,-2-1 0 0 0,1-1 0 0 0,0 1 0 0 0,2-1 0 0 0,6-1 0 0 0,-3-4 0 0 0,4-2 0 0 0,1 3 0 0 0,4 0 0 0 0,12 5 0 0 0,12 0 0 0 0,11-2 0 0 0,14-3 0 0 0,1-2 0 0 0,2-3 0 0 0,1-1 0 0 0,-1 0 0 0 0,-10-2 0 0 0,-8 1 0 0 0,-8-1 0 0 0,-14 1 0 0 0,-5 0 0 0 0,-7-1 0 0 0,-9 1 0 0 0,-5 0 0 0 0,-2 0 0 0 0,1-5 0 0 0,6-7 0 0 0,13-7 0 0 0,10-5 0 0 0,0 1 0 0 0,8-5 0 0 0,2 1 0 0 0,-3 1 0 0 0,-3-1 0 0 0,0-1 0 0 0,6 4 0 0 0,-4 2 0 0 0,15-2 0 0 0,-1 4 0 0 0,3 0 0 0 0,-1-2 0 0 0,2-2 0 0 0,3-3 0 0 0,-2 4 0 0 0,-3 0 0 0 0,-5 5 0 0 0,-14 4 0 0 0,-12 0 0 0 0,-9 3 0 0 0,-15-3 0 0 0,-6 2 0 0 0,-6 2 0 0 0,-4 3 0 0 0,-4 3 0 0 0,-1 2 0 0 0,-1-4 0 0 0,5-1 0 0 0,6 1 0 0 0,2 2 0 0 0,-1 0 0 0 0,3 2 0 0 0,-1 1 0 0 0,-4 1 0 0 0,-2 0 0 0 0,2 0 0 0 0,0 1 0 0 0,-2-1 0 0 0,-2 0 0 0 0,3 0 0 0 0,1 0 0 0 0,-2 0 0 0 0,-2 0 0 0 0,3 0 0 0 0,6 0 0 0 0,0 0 0 0 0,-2 0 0 0 0,-4 0 0 0 0,-2 0 0 0 0,-3 0 0 0 0,-7 6 0 0 0,-3 1 0 0 0,-1-1 0 0 0,-3 5 0 0 0,-1-1 0 0 0,-3 5 0 0 0,-4 3 0 0 0,0 0 0 0 0,5-3 0 0 0,-2 0 0 0 0,2-2 0 0 0,-1 2 0 0 0,1-1 0 0 0,-2 2 0 0 0,2-2 0 0 0,-3 2 0 0 0,-3 3 0 0 0,2-1 0 0 0,4-4 0 0 0,-2 1 0 0 0,-2 4 0 0 0,-4 2 0 0 0,-4 4 0 0 0,-2 3 0 0 0,-2 2 0 0 0,-1 1 0 0 0,0 0 0 0 0,-1 0 0 0 0,0 0 0 0 0,1 1 0 0 0,-1-1 0 0 0,1 0 0 0 0,-5-6 0 0 0,-2-1 0 0 0,-5-5 0 0 0,-11-6 0 0 0,-12 0 0 0 0,-5-1 0 0 0,-11 1 0 0 0,-3 4 0 0 0,-2 0 0 0 0,-7 6 0 0 0,-9 6 0 0 0,-3-3 0 0 0,-19 5 0 0 0,-10 2 0 0 0,-2-5 0 0 0,-5-1 0 0 0,7 0 0 0 0,10-5 0 0 0,5-7 0 0 0,3-4 0 0 0,10-6 0 0 0,8-3 0 0 0,5-1 0 0 0,3-2 0 0 0,6 0 0 0 0,2 0 0 0 0,0 0 0 0 0,3 0 0 0 0,-6 1 0 0 0,2-1 0 0 0,-7 1 0 0 0,-2 0 0 0 0,-2 0 0 0 0,-6 0 0 0 0,-1 0 0 0 0,1 0 0 0 0,2 0 0 0 0,2 0 0 0 0,7 0 0 0 0,4 0 0 0 0,-1 0 0 0 0,1 0 0 0 0,-3 0 0 0 0,5 0 0 0 0,0 0 0 0 0,4 0 0 0 0,1 0 0 0 0,-3 0 0 0 0,2 0 0 0 0,-1 0 0 0 0,3 0 0 0 0,-1 0 0 0 0,-3 0 0 0 0,3 0 0 0 0,3 0 0 0 0,5 0 0 0 0,-2 0 0 0 0,-9 0 0 0 0,-6 0 0 0 0,-4 0 0 0 0,3 0 0 0 0,1 0 0 0 0,5 0 0 0 0,1 0 0 0 0,-1 0 0 0 0,2 0 0 0 0,0 0 0 0 0,3 0 0 0 0,5-5 0 0 0,-7-2 0 0 0,0 1 0 0 0,3-5 0 0 0,-1 0 0 0 0,3-3 0 0 0,2 1 0 0 0,-1-3 0 0 0,2 1 0 0 0,2 3 0 0 0,-3 5 0 0 0,1 2 0 0 0,2 2 0 0 0,-3-3 0 0 0,-4 0 0 0 0,-1-6 0 0 0,-1 1 0 0 0,-4-4 0 0 0,2 1 0 0 0,-1-3 0 0 0,-2 2 0 0 0,2 4 0 0 0,0 3 0 0 0,3-2 0 0 0,5 0 0 0 0,-1-2 0 0 0,2 0 0 0 0,2 2 0 0 0,-1 3 0 0 0,5-3 0 0 0,-1 1 0 0 0,0 1 0 0 0,2-2 0 0 0,1 0 0 0 0,-4-4 0 0 0,-6-4 0 0 0,-1 0 0 0 0,3 4 0 0 0,2-1 0 0 0,4 2 0 0 0,1 3 0 0 0,8-2 0 0 0,3 1 0 0 0,-5 3 0 0 0,-2 2 0 0 0,-2 3 0 0 0,0 1 0 0 0,0 1 0 0 0,-5 1 0 0 0,0 1 0 0 0,-5-1 0 0 0,-6-4 0 0 0,1-3 0 0 0,3 1 0 0 0,-1-5 0 0 0,2 1 0 0 0,3 1 0 0 0,3 2 0 0 0,4-2 0 0 0,1-1 0 0 0,7-3 0 0 0,8-4 0 0 0,7-6 0 0 0,10-3 0 0 0,11 3 0 0 0,4-1 0 0 0,4 0 0 0 0,5 3 0 0 0,-2 0 0 0 0,6-2 0 0 0,4-1 0 0 0,1-3 0 0 0,1-2 0 0 0,11-5 0 0 0,13-9 0 0 0,12-2 0 0 0,16-3 0 0 0,4 1 0 0 0,2-2 0 0 0,-9 2 0 0 0,-8 4 0 0 0,-12 4 0 0 0,-10 9 0 0 0,-10 9 0 0 0,-6 8 0 0 0,-10 2 0 0 0,-3 2 0 0 0,-1 3 0 0 0,1 2 0 0 0,2 2 0 0 0,-3 6 0 0 0,-6 9 0 0 0,-10 1 0 0 0,-12-2 0 0 0,-10-2 0 0 0,-7-4 0 0 0,-11-2 0 0 0,-9 3 0 0 0,-14 1 0 0 0,-2 4 0 0 0,-6-1 0 0 0,-9-1 0 0 0,-17 2 0 0 0,-14 5 0 0 0,-10 5 0 0 0,4-2 0 0 0,0-5 0 0 0,3 2 0 0 0,10-3 0 0 0,11 1 0 0 0,10-1 0 0 0,7-4 0 0 0,6-3 0 0 0,2-3 0 0 0,8-2 0 0 0,2-1 0 0 0,4-1 0 0 0,1-1 0 0 0,-3 0 0 0 0,2 1 0 0 0,4-1 0 0 0,5 1 0 0 0,3 0 0 0 0,-3 0 0 0 0,-30-6 0 0 0,-31-11 0 0 0,-34-3 0 0 0,-26-4 0 0 0,-27 2 0 0 0,-19 6 0 0 0,-10 5 0 0 0,-26 9 0 0 0,-30 11 0 0 0,-35 9 0 0 0,-29 11 0 0 0,-20 7 0 0 0,9 2 0 0 0,-9-1 0 0 0,19 5 0 0 0,14 0 0 0 0,37-2 0 0 0,30-3 0 0 0,38-7 0 0 0,30-4 0 0 0,36-6 0 0 0,34-6 0 0 0,21-6 0 0 0,22-5 0 0 0,18-2 0 0 0,14-1 0 0 0,9-1 0 0 0,5-1 0 0 0,3 1 0 0 0,-1 0 0 0 0,1 1 0 0 0,-2-1 0 0 0,-1 1 0 0 0,0 0 0 0 0,-2 0 0 0 0,-4 0 0 0 0,-8 0 0 0 0,-2 0 0 0 0,-3 0 0 0 0,7 6 0 0 0,4 1 0 0 0,-1-1 0 0 0,0 0 0 0 0,7 3 0 0 0,3 0 0 0 0,1-1 0 0 0,1-2 0 0 0,-2-3 0 0 0,0 0 0 0 0,-1-3 0 0 0,4 6 0 0 0,12 1 0 0 0,14-1 0 0 0,11-1 0 0 0,9-2 0 0 0,6-1 0 0 0,-1 5 0 0 0,-6 5 0 0 0,-5 7 0 0 0,-6 5 0 0 0,1-2 0 0 0,-2 1 0 0 0,-1 2 0 0 0,-3 1 0 0 0,-1 3 0 0 0,-2 0 0 0 0,0 1 0 0 0,-1 1 0 0 0,-1 0 0 0 0,6-5 0 0 0,7-8 0 0 0,6-5 0 0 0,6-7 0 0 0,14-3 0 0 0,6-2 0 0 0,6-2 0 0 0,10 0 0 0 0,0-1 0 0 0,1 1 0 0 0,-1 0 0 0 0,1 1 0 0 0,6 0 0 0 0,1-1 0 0 0,0 1 0 0 0,-2 0 0 0 0,0 0 0 0 0,-3 1 0 0 0,-5-1 0 0 0,-3 0 0 0 0,-6 0 0 0 0,-5 0 0 0 0,-5 0 0 0 0,-5 0 0 0 0,-2 0 0 0 0,4 0 0 0 0,0 0 0 0 0,1 0 0 0 0,-8-6 0 0 0,-7-1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A70E0-884B-4F6C-961E-C52AC88CF9A0}" type="datetimeFigureOut">
              <a:t>2/27/2023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5AB8FD-6C1E-40A5-992D-EE9A813F951F}" type="slidenum">
              <a:t>‹#›</a:t>
            </a:fld>
            <a:endParaRPr lang="en-GB"/>
          </a:p>
        </p:txBody>
      </p:sp>
    </p:spTree>
    <p:extLst>
      <p:ext uri="{BB962C8B-B14F-4D97-AF65-F5344CB8AC3E}">
        <p14:creationId xmlns:p14="http://schemas.microsoft.com/office/powerpoint/2010/main" val="348236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Non-Linear means you may need to work through the stages and it may become necessary to revisit a previous stage. For example your ideas from your testing send you back to generate some new ideas.</a:t>
            </a:r>
          </a:p>
          <a:p>
            <a:r>
              <a:rPr lang="en-US" dirty="0">
                <a:cs typeface="Calibri"/>
              </a:rPr>
              <a:t>Can you think of a time you have used linear thinking process?- Assignments?</a:t>
            </a:r>
          </a:p>
        </p:txBody>
      </p:sp>
      <p:sp>
        <p:nvSpPr>
          <p:cNvPr id="4" name="Slide Number Placeholder 3"/>
          <p:cNvSpPr>
            <a:spLocks noGrp="1"/>
          </p:cNvSpPr>
          <p:nvPr>
            <p:ph type="sldNum" sz="quarter" idx="5"/>
          </p:nvPr>
        </p:nvSpPr>
        <p:spPr/>
        <p:txBody>
          <a:bodyPr/>
          <a:lstStyle/>
          <a:p>
            <a:fld id="{FA5AB8FD-6C1E-40A5-992D-EE9A813F951F}" type="slidenum">
              <a:t>8</a:t>
            </a:fld>
            <a:endParaRPr lang="en-GB"/>
          </a:p>
        </p:txBody>
      </p:sp>
    </p:spTree>
    <p:extLst>
      <p:ext uri="{BB962C8B-B14F-4D97-AF65-F5344CB8AC3E}">
        <p14:creationId xmlns:p14="http://schemas.microsoft.com/office/powerpoint/2010/main" val="2413700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GO TO 3.2- LETS DO LUNCH</a:t>
            </a:r>
            <a:endParaRPr lang="en-US" dirty="0">
              <a:cs typeface="Calibri"/>
            </a:endParaRPr>
          </a:p>
        </p:txBody>
      </p:sp>
      <p:sp>
        <p:nvSpPr>
          <p:cNvPr id="4" name="Slide Number Placeholder 3"/>
          <p:cNvSpPr>
            <a:spLocks noGrp="1"/>
          </p:cNvSpPr>
          <p:nvPr>
            <p:ph type="sldNum" sz="quarter" idx="5"/>
          </p:nvPr>
        </p:nvSpPr>
        <p:spPr/>
        <p:txBody>
          <a:bodyPr/>
          <a:lstStyle/>
          <a:p>
            <a:fld id="{FA5AB8FD-6C1E-40A5-992D-EE9A813F951F}" type="slidenum">
              <a:t>9</a:t>
            </a:fld>
            <a:endParaRPr lang="en-GB"/>
          </a:p>
        </p:txBody>
      </p:sp>
    </p:spTree>
    <p:extLst>
      <p:ext uri="{BB962C8B-B14F-4D97-AF65-F5344CB8AC3E}">
        <p14:creationId xmlns:p14="http://schemas.microsoft.com/office/powerpoint/2010/main" val="2339514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Unit 3 online </a:t>
            </a:r>
          </a:p>
        </p:txBody>
      </p:sp>
      <p:sp>
        <p:nvSpPr>
          <p:cNvPr id="4" name="Slide Number Placeholder 3"/>
          <p:cNvSpPr>
            <a:spLocks noGrp="1"/>
          </p:cNvSpPr>
          <p:nvPr>
            <p:ph type="sldNum" sz="quarter" idx="5"/>
          </p:nvPr>
        </p:nvSpPr>
        <p:spPr/>
        <p:txBody>
          <a:bodyPr/>
          <a:lstStyle/>
          <a:p>
            <a:fld id="{FA5AB8FD-6C1E-40A5-992D-EE9A813F951F}" type="slidenum">
              <a:rPr lang="en-US"/>
              <a:t>10</a:t>
            </a:fld>
            <a:endParaRPr lang="en-US"/>
          </a:p>
        </p:txBody>
      </p:sp>
    </p:spTree>
    <p:extLst>
      <p:ext uri="{BB962C8B-B14F-4D97-AF65-F5344CB8AC3E}">
        <p14:creationId xmlns:p14="http://schemas.microsoft.com/office/powerpoint/2010/main" val="453050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where you start to identify solutions to your problem. </a:t>
            </a:r>
          </a:p>
        </p:txBody>
      </p:sp>
      <p:sp>
        <p:nvSpPr>
          <p:cNvPr id="4" name="Slide Number Placeholder 3"/>
          <p:cNvSpPr>
            <a:spLocks noGrp="1"/>
          </p:cNvSpPr>
          <p:nvPr>
            <p:ph type="sldNum" sz="quarter" idx="5"/>
          </p:nvPr>
        </p:nvSpPr>
        <p:spPr/>
        <p:txBody>
          <a:bodyPr/>
          <a:lstStyle/>
          <a:p>
            <a:fld id="{FA5AB8FD-6C1E-40A5-992D-EE9A813F951F}" type="slidenum">
              <a:rPr lang="en-US"/>
              <a:t>16</a:t>
            </a:fld>
            <a:endParaRPr lang="en-US"/>
          </a:p>
        </p:txBody>
      </p:sp>
    </p:spTree>
    <p:extLst>
      <p:ext uri="{BB962C8B-B14F-4D97-AF65-F5344CB8AC3E}">
        <p14:creationId xmlns:p14="http://schemas.microsoft.com/office/powerpoint/2010/main" val="3612583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Unit 3 online </a:t>
            </a:r>
          </a:p>
        </p:txBody>
      </p:sp>
      <p:sp>
        <p:nvSpPr>
          <p:cNvPr id="4" name="Slide Number Placeholder 3"/>
          <p:cNvSpPr>
            <a:spLocks noGrp="1"/>
          </p:cNvSpPr>
          <p:nvPr>
            <p:ph type="sldNum" sz="quarter" idx="5"/>
          </p:nvPr>
        </p:nvSpPr>
        <p:spPr/>
        <p:txBody>
          <a:bodyPr/>
          <a:lstStyle/>
          <a:p>
            <a:fld id="{FA5AB8FD-6C1E-40A5-992D-EE9A813F951F}" type="slidenum">
              <a:rPr lang="en-US"/>
              <a:t>26</a:t>
            </a:fld>
            <a:endParaRPr lang="en-US"/>
          </a:p>
        </p:txBody>
      </p:sp>
    </p:spTree>
    <p:extLst>
      <p:ext uri="{BB962C8B-B14F-4D97-AF65-F5344CB8AC3E}">
        <p14:creationId xmlns:p14="http://schemas.microsoft.com/office/powerpoint/2010/main" val="3750355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Making an evaluation matrix creates a systematic way of analyzing and comparing multiple solutions. It allows for a group to evaluate options against various criteria to help build consensus.</a:t>
            </a:r>
          </a:p>
          <a:p>
            <a:r>
              <a:rPr lang="en-US" dirty="0"/>
              <a:t>An evaluation matrix begins with the listing of criteria to evaluate potential solutions against. These can then be turned into the form of a positive question that allows for a </a:t>
            </a:r>
            <a:r>
              <a:rPr lang="en-US" i="1" dirty="0"/>
              <a:t>Yes</a:t>
            </a:r>
            <a:r>
              <a:rPr lang="en-US" dirty="0"/>
              <a:t> or </a:t>
            </a:r>
            <a:r>
              <a:rPr lang="en-US" i="1" dirty="0"/>
              <a:t>No</a:t>
            </a:r>
            <a:r>
              <a:rPr lang="en-US" dirty="0"/>
              <a:t> answer. For example, if the budget is the criteria, the evaluation question could be ‘</a:t>
            </a:r>
            <a:r>
              <a:rPr lang="en-US" i="1" dirty="0"/>
              <a:t>Is it within budget?</a:t>
            </a:r>
            <a:r>
              <a:rPr lang="en-US" dirty="0"/>
              <a:t>’</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A5AB8FD-6C1E-40A5-992D-EE9A813F951F}" type="slidenum">
              <a:rPr lang="en-US"/>
              <a:t>28</a:t>
            </a:fld>
            <a:endParaRPr lang="en-US"/>
          </a:p>
        </p:txBody>
      </p:sp>
    </p:spTree>
    <p:extLst>
      <p:ext uri="{BB962C8B-B14F-4D97-AF65-F5344CB8AC3E}">
        <p14:creationId xmlns:p14="http://schemas.microsoft.com/office/powerpoint/2010/main" val="2900681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0V5BwTrQOCs&#16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ILHb4rL1p-o"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u6mDhW0WvUE"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ln5MyAwudM&amp;ab_channel=WatchMojo.com"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2D6420-940F-3D2D-ED40-8B7D70EDE3B0}"/>
              </a:ext>
            </a:extLst>
          </p:cNvPr>
          <p:cNvPicPr>
            <a:picLocks noChangeAspect="1"/>
          </p:cNvPicPr>
          <p:nvPr/>
        </p:nvPicPr>
        <p:blipFill rotWithShape="1">
          <a:blip r:embed="rId2"/>
          <a:srcRect t="8395" r="-2" b="72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cs typeface="Calibri Light"/>
              </a:rPr>
              <a:t>Contemporary Issues: making a difference </a:t>
            </a:r>
            <a:endParaRPr lang="en-US"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US" sz="1600">
                <a:cs typeface="Calibri"/>
              </a:rPr>
              <a:t>BMPS4010</a:t>
            </a:r>
          </a:p>
          <a:p>
            <a:r>
              <a:rPr lang="en-US" sz="1600">
                <a:cs typeface="Calibri"/>
              </a:rPr>
              <a:t>WEEK 5</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AB23F-D17A-6FF3-8B04-E34A4943948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Scheme of work </a:t>
            </a:r>
          </a:p>
        </p:txBody>
      </p:sp>
      <p:pic>
        <p:nvPicPr>
          <p:cNvPr id="4" name="Picture 4" descr="Table&#10;&#10;Description automatically generated">
            <a:extLst>
              <a:ext uri="{FF2B5EF4-FFF2-40B4-BE49-F238E27FC236}">
                <a16:creationId xmlns:a16="http://schemas.microsoft.com/office/drawing/2014/main" id="{971CE771-E544-D12C-4C1C-16AADE70CD7D}"/>
              </a:ext>
            </a:extLst>
          </p:cNvPr>
          <p:cNvPicPr>
            <a:picLocks noGrp="1" noChangeAspect="1"/>
          </p:cNvPicPr>
          <p:nvPr>
            <p:ph idx="1"/>
          </p:nvPr>
        </p:nvPicPr>
        <p:blipFill>
          <a:blip r:embed="rId2"/>
          <a:stretch>
            <a:fillRect/>
          </a:stretch>
        </p:blipFill>
        <p:spPr>
          <a:xfrm>
            <a:off x="5585163" y="643466"/>
            <a:ext cx="5165005" cy="5568739"/>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4054BC90-52C6-4D24-C931-9711EA7A10D2}"/>
                  </a:ext>
                </a:extLst>
              </p14:cNvPr>
              <p14:cNvContentPartPr/>
              <p14:nvPr/>
            </p14:nvContentPartPr>
            <p14:xfrm>
              <a:off x="5688822" y="2718588"/>
              <a:ext cx="4969491" cy="619785"/>
            </p14:xfrm>
          </p:contentPart>
        </mc:Choice>
        <mc:Fallback xmlns="">
          <p:pic>
            <p:nvPicPr>
              <p:cNvPr id="5" name="Ink 4">
                <a:extLst>
                  <a:ext uri="{FF2B5EF4-FFF2-40B4-BE49-F238E27FC236}">
                    <a16:creationId xmlns:a16="http://schemas.microsoft.com/office/drawing/2014/main" id="{4054BC90-52C6-4D24-C931-9711EA7A10D2}"/>
                  </a:ext>
                </a:extLst>
              </p:cNvPr>
              <p:cNvPicPr/>
              <p:nvPr/>
            </p:nvPicPr>
            <p:blipFill>
              <a:blip r:embed="rId4"/>
              <a:stretch>
                <a:fillRect/>
              </a:stretch>
            </p:blipFill>
            <p:spPr>
              <a:xfrm>
                <a:off x="5635185" y="2610674"/>
                <a:ext cx="5077124" cy="835253"/>
              </a:xfrm>
              <a:prstGeom prst="rect">
                <a:avLst/>
              </a:prstGeom>
            </p:spPr>
          </p:pic>
        </mc:Fallback>
      </mc:AlternateContent>
    </p:spTree>
    <p:extLst>
      <p:ext uri="{BB962C8B-B14F-4D97-AF65-F5344CB8AC3E}">
        <p14:creationId xmlns:p14="http://schemas.microsoft.com/office/powerpoint/2010/main" val="4401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E1431-A5D8-511A-AED7-367FFC7832B4}"/>
              </a:ext>
            </a:extLst>
          </p:cNvPr>
          <p:cNvSpPr>
            <a:spLocks noGrp="1"/>
          </p:cNvSpPr>
          <p:nvPr>
            <p:ph type="title"/>
          </p:nvPr>
        </p:nvSpPr>
        <p:spPr>
          <a:xfrm>
            <a:off x="640080" y="325369"/>
            <a:ext cx="4368602" cy="1956841"/>
          </a:xfrm>
        </p:spPr>
        <p:txBody>
          <a:bodyPr anchor="b">
            <a:normAutofit/>
          </a:bodyPr>
          <a:lstStyle/>
          <a:p>
            <a:r>
              <a:rPr lang="en-US" sz="5400">
                <a:cs typeface="Calibri Light"/>
              </a:rPr>
              <a:t>Aims for today's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0539CD-1E9D-BF07-3C30-0784EDF648AC}"/>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cs typeface="Calibri"/>
              </a:rPr>
              <a:t>Introducing design thinking</a:t>
            </a:r>
          </a:p>
          <a:p>
            <a:r>
              <a:rPr lang="en-US" sz="2200">
                <a:cs typeface="Calibri"/>
              </a:rPr>
              <a:t>Divergent and Convergent thinking</a:t>
            </a:r>
          </a:p>
          <a:p>
            <a:r>
              <a:rPr lang="en-US" sz="2200">
                <a:cs typeface="Calibri"/>
              </a:rPr>
              <a:t>The problem solving process</a:t>
            </a:r>
          </a:p>
          <a:p>
            <a:r>
              <a:rPr lang="en-US" sz="2200">
                <a:cs typeface="Calibri"/>
              </a:rPr>
              <a:t>Tasks- solving a problem</a:t>
            </a:r>
          </a:p>
          <a:p>
            <a:r>
              <a:rPr lang="en-US" sz="2200">
                <a:cs typeface="Calibri"/>
              </a:rPr>
              <a:t>Application of design thinking</a:t>
            </a:r>
          </a:p>
          <a:p>
            <a:endParaRPr lang="en-US" sz="2200">
              <a:cs typeface="Calibri"/>
            </a:endParaRPr>
          </a:p>
        </p:txBody>
      </p:sp>
      <p:pic>
        <p:nvPicPr>
          <p:cNvPr id="5" name="Picture 4" descr="People at the meeting desk">
            <a:extLst>
              <a:ext uri="{FF2B5EF4-FFF2-40B4-BE49-F238E27FC236}">
                <a16:creationId xmlns:a16="http://schemas.microsoft.com/office/drawing/2014/main" id="{55AC85D7-694C-6012-6331-2127C3BDA9DA}"/>
              </a:ext>
            </a:extLst>
          </p:cNvPr>
          <p:cNvPicPr>
            <a:picLocks noChangeAspect="1"/>
          </p:cNvPicPr>
          <p:nvPr/>
        </p:nvPicPr>
        <p:blipFill rotWithShape="1">
          <a:blip r:embed="rId2"/>
          <a:srcRect l="16283" r="27295"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799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4DD43F-7EBC-FC82-5FE3-42B0E92E12BB}"/>
              </a:ext>
            </a:extLst>
          </p:cNvPr>
          <p:cNvSpPr>
            <a:spLocks noGrp="1"/>
          </p:cNvSpPr>
          <p:nvPr>
            <p:ph type="title"/>
          </p:nvPr>
        </p:nvSpPr>
        <p:spPr>
          <a:xfrm>
            <a:off x="643467" y="321734"/>
            <a:ext cx="10905066" cy="1135737"/>
          </a:xfrm>
        </p:spPr>
        <p:txBody>
          <a:bodyPr>
            <a:normAutofit/>
          </a:bodyPr>
          <a:lstStyle/>
          <a:p>
            <a:r>
              <a:rPr lang="en-GB" sz="3600">
                <a:cs typeface="Calibri Light"/>
              </a:rPr>
              <a:t>What is design thinking?</a:t>
            </a:r>
            <a:endParaRPr lang="en-GB" sz="3600"/>
          </a:p>
        </p:txBody>
      </p:sp>
      <p:sp>
        <p:nvSpPr>
          <p:cNvPr id="3" name="Content Placeholder 2">
            <a:extLst>
              <a:ext uri="{FF2B5EF4-FFF2-40B4-BE49-F238E27FC236}">
                <a16:creationId xmlns:a16="http://schemas.microsoft.com/office/drawing/2014/main" id="{D8C4D89D-156A-AA9D-4684-FF55C7618590}"/>
              </a:ext>
            </a:extLst>
          </p:cNvPr>
          <p:cNvSpPr>
            <a:spLocks noGrp="1"/>
          </p:cNvSpPr>
          <p:nvPr>
            <p:ph idx="1"/>
          </p:nvPr>
        </p:nvSpPr>
        <p:spPr>
          <a:xfrm>
            <a:off x="643469" y="1782981"/>
            <a:ext cx="4008384" cy="4393982"/>
          </a:xfrm>
        </p:spPr>
        <p:txBody>
          <a:bodyPr vert="horz" lIns="91440" tIns="45720" rIns="91440" bIns="45720" rtlCol="0" anchor="t">
            <a:normAutofit/>
          </a:bodyPr>
          <a:lstStyle/>
          <a:p>
            <a:r>
              <a:rPr lang="en-GB" sz="2000" dirty="0">
                <a:cs typeface="Calibri"/>
              </a:rPr>
              <a:t>Critical, creative and imaginative thinking</a:t>
            </a:r>
          </a:p>
          <a:p>
            <a:endParaRPr lang="en-GB" sz="2000" dirty="0">
              <a:cs typeface="Calibri"/>
            </a:endParaRPr>
          </a:p>
          <a:p>
            <a:r>
              <a:rPr lang="en-GB" sz="2000" dirty="0">
                <a:cs typeface="Calibri"/>
              </a:rPr>
              <a:t>Helps to navigate tricky and complex situations</a:t>
            </a:r>
          </a:p>
          <a:p>
            <a:endParaRPr lang="en-GB" sz="2000" dirty="0">
              <a:cs typeface="Calibri"/>
            </a:endParaRPr>
          </a:p>
          <a:p>
            <a:endParaRPr lang="en-GB" sz="2000" dirty="0">
              <a:cs typeface="Calibri"/>
            </a:endParaRPr>
          </a:p>
          <a:p>
            <a:r>
              <a:rPr lang="en-GB" sz="2000" dirty="0">
                <a:cs typeface="Calibri"/>
              </a:rPr>
              <a:t>Can you think of an example of a time you have used design thinking?</a:t>
            </a:r>
          </a:p>
          <a:p>
            <a:endParaRPr lang="en-GB" sz="2000">
              <a:cs typeface="Calibri"/>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text, clipart&#10;&#10;Description automatically generated">
            <a:extLst>
              <a:ext uri="{FF2B5EF4-FFF2-40B4-BE49-F238E27FC236}">
                <a16:creationId xmlns:a16="http://schemas.microsoft.com/office/drawing/2014/main" id="{F0E331CD-B525-5B92-A56C-CC93D8FA143D}"/>
              </a:ext>
            </a:extLst>
          </p:cNvPr>
          <p:cNvPicPr>
            <a:picLocks noChangeAspect="1"/>
          </p:cNvPicPr>
          <p:nvPr/>
        </p:nvPicPr>
        <p:blipFill>
          <a:blip r:embed="rId2"/>
          <a:stretch>
            <a:fillRect/>
          </a:stretch>
        </p:blipFill>
        <p:spPr>
          <a:xfrm>
            <a:off x="5295320" y="2697342"/>
            <a:ext cx="6253212" cy="2533170"/>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72594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2669B2-6E7E-DAD7-DB20-2B563DF29C07}"/>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Different kinds of problems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C815A8-3F83-7111-E421-04B81D5722B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A </a:t>
            </a:r>
            <a:r>
              <a:rPr lang="en-GB" b="1" dirty="0">
                <a:cs typeface="Calibri"/>
              </a:rPr>
              <a:t>simple problem-</a:t>
            </a:r>
            <a:r>
              <a:rPr lang="en-GB" dirty="0">
                <a:cs typeface="Calibri"/>
              </a:rPr>
              <a:t> one usually with one cause and one effect.</a:t>
            </a:r>
          </a:p>
          <a:p>
            <a:r>
              <a:rPr lang="en-GB" dirty="0">
                <a:cs typeface="Calibri"/>
              </a:rPr>
              <a:t>A </a:t>
            </a:r>
            <a:r>
              <a:rPr lang="en-GB" b="1" dirty="0">
                <a:cs typeface="Calibri"/>
              </a:rPr>
              <a:t>complex problem-</a:t>
            </a:r>
            <a:r>
              <a:rPr lang="en-GB" dirty="0">
                <a:cs typeface="Calibri"/>
              </a:rPr>
              <a:t> one that may have multiple and interlinked causes.</a:t>
            </a:r>
          </a:p>
          <a:p>
            <a:r>
              <a:rPr lang="en-GB" dirty="0">
                <a:cs typeface="Calibri"/>
              </a:rPr>
              <a:t>A </a:t>
            </a:r>
            <a:r>
              <a:rPr lang="en-GB" b="1" dirty="0">
                <a:cs typeface="Calibri"/>
              </a:rPr>
              <a:t>wicked problem- </a:t>
            </a:r>
            <a:r>
              <a:rPr lang="en-GB" dirty="0">
                <a:cs typeface="Calibri"/>
              </a:rPr>
              <a:t>even harder to solve. It may be hard to define or have hidden causes. It may be unique or linked to a particular area or group of people, so previous solutions to similar problems may not work. It may be one that has no permanent solution.</a:t>
            </a:r>
          </a:p>
          <a:p>
            <a:endParaRPr lang="en-GB" dirty="0">
              <a:cs typeface="Calibri"/>
            </a:endParaRPr>
          </a:p>
        </p:txBody>
      </p:sp>
    </p:spTree>
    <p:extLst>
      <p:ext uri="{BB962C8B-B14F-4D97-AF65-F5344CB8AC3E}">
        <p14:creationId xmlns:p14="http://schemas.microsoft.com/office/powerpoint/2010/main" val="1170208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F4900C6-7D74-49F6-CB03-447D49C7FA04}"/>
              </a:ext>
            </a:extLst>
          </p:cNvPr>
          <p:cNvPicPr>
            <a:picLocks noGrp="1" noChangeAspect="1"/>
          </p:cNvPicPr>
          <p:nvPr>
            <p:ph idx="1"/>
          </p:nvPr>
        </p:nvPicPr>
        <p:blipFill>
          <a:blip r:embed="rId2"/>
          <a:stretch>
            <a:fillRect/>
          </a:stretch>
        </p:blipFill>
        <p:spPr>
          <a:xfrm>
            <a:off x="1656903" y="643466"/>
            <a:ext cx="8878193" cy="5571067"/>
          </a:xfrm>
          <a:prstGeom prst="rect">
            <a:avLst/>
          </a:prstGeom>
        </p:spPr>
      </p:pic>
    </p:spTree>
    <p:extLst>
      <p:ext uri="{BB962C8B-B14F-4D97-AF65-F5344CB8AC3E}">
        <p14:creationId xmlns:p14="http://schemas.microsoft.com/office/powerpoint/2010/main" val="273687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7134-EC19-D5D9-C46E-CCB7012A4B8C}"/>
              </a:ext>
            </a:extLst>
          </p:cNvPr>
          <p:cNvSpPr>
            <a:spLocks noGrp="1"/>
          </p:cNvSpPr>
          <p:nvPr>
            <p:ph type="title"/>
          </p:nvPr>
        </p:nvSpPr>
        <p:spPr/>
        <p:txBody>
          <a:bodyPr/>
          <a:lstStyle/>
          <a:p>
            <a:r>
              <a:rPr lang="en-GB" dirty="0">
                <a:cs typeface="Calibri Light"/>
              </a:rPr>
              <a:t>Design thinking</a:t>
            </a:r>
            <a:endParaRPr lang="en-GB" dirty="0"/>
          </a:p>
        </p:txBody>
      </p:sp>
      <p:sp>
        <p:nvSpPr>
          <p:cNvPr id="3" name="Content Placeholder 2">
            <a:extLst>
              <a:ext uri="{FF2B5EF4-FFF2-40B4-BE49-F238E27FC236}">
                <a16:creationId xmlns:a16="http://schemas.microsoft.com/office/drawing/2014/main" id="{034E16B3-C733-E473-F0C8-5A1FC3868B72}"/>
              </a:ext>
            </a:extLst>
          </p:cNvPr>
          <p:cNvSpPr>
            <a:spLocks noGrp="1"/>
          </p:cNvSpPr>
          <p:nvPr>
            <p:ph idx="1"/>
          </p:nvPr>
        </p:nvSpPr>
        <p:spPr/>
        <p:txBody>
          <a:bodyPr vert="horz" lIns="91440" tIns="45720" rIns="91440" bIns="45720" rtlCol="0" anchor="t">
            <a:normAutofit/>
          </a:bodyPr>
          <a:lstStyle/>
          <a:p>
            <a:r>
              <a:rPr lang="en-GB" dirty="0">
                <a:ea typeface="+mn-lt"/>
                <a:cs typeface="+mn-lt"/>
              </a:rPr>
              <a:t>What is Design Thinking (2015) - YouTube </a:t>
            </a:r>
            <a:r>
              <a:rPr lang="en-GB" dirty="0">
                <a:ea typeface="+mn-lt"/>
                <a:cs typeface="+mn-lt"/>
                <a:hlinkClick r:id="rId2"/>
              </a:rPr>
              <a:t>https://youtu.be/0V5BwTrQOCs </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958760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6DAF5-6D97-C42B-59EA-65E327B6A32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Theoretical tools for design thinking</a:t>
            </a:r>
          </a:p>
        </p:txBody>
      </p:sp>
      <p:pic>
        <p:nvPicPr>
          <p:cNvPr id="4" name="Picture 4">
            <a:extLst>
              <a:ext uri="{FF2B5EF4-FFF2-40B4-BE49-F238E27FC236}">
                <a16:creationId xmlns:a16="http://schemas.microsoft.com/office/drawing/2014/main" id="{A85C9886-9A9A-8A10-62F7-745069B22E30}"/>
              </a:ext>
            </a:extLst>
          </p:cNvPr>
          <p:cNvPicPr>
            <a:picLocks noGrp="1" noChangeAspect="1"/>
          </p:cNvPicPr>
          <p:nvPr>
            <p:ph idx="1"/>
          </p:nvPr>
        </p:nvPicPr>
        <p:blipFill>
          <a:blip r:embed="rId3"/>
          <a:stretch>
            <a:fillRect/>
          </a:stretch>
        </p:blipFill>
        <p:spPr>
          <a:xfrm>
            <a:off x="5073922" y="643466"/>
            <a:ext cx="6187487" cy="5568739"/>
          </a:xfrm>
          <a:prstGeom prst="rect">
            <a:avLst/>
          </a:prstGeom>
        </p:spPr>
      </p:pic>
    </p:spTree>
    <p:extLst>
      <p:ext uri="{BB962C8B-B14F-4D97-AF65-F5344CB8AC3E}">
        <p14:creationId xmlns:p14="http://schemas.microsoft.com/office/powerpoint/2010/main" val="2565175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6780-7D9F-4488-7AD8-9EB031344671}"/>
              </a:ext>
            </a:extLst>
          </p:cNvPr>
          <p:cNvSpPr>
            <a:spLocks noGrp="1"/>
          </p:cNvSpPr>
          <p:nvPr>
            <p:ph type="title"/>
          </p:nvPr>
        </p:nvSpPr>
        <p:spPr/>
        <p:txBody>
          <a:bodyPr/>
          <a:lstStyle/>
          <a:p>
            <a:r>
              <a:rPr lang="en-GB" dirty="0">
                <a:cs typeface="Calibri Light"/>
              </a:rPr>
              <a:t>Design thinking for dementia</a:t>
            </a:r>
            <a:endParaRPr lang="en-GB" dirty="0"/>
          </a:p>
        </p:txBody>
      </p:sp>
      <p:sp>
        <p:nvSpPr>
          <p:cNvPr id="3" name="Content Placeholder 2">
            <a:extLst>
              <a:ext uri="{FF2B5EF4-FFF2-40B4-BE49-F238E27FC236}">
                <a16:creationId xmlns:a16="http://schemas.microsoft.com/office/drawing/2014/main" id="{BADAA7F6-36B0-B4F0-6E0C-6948835F778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3"/>
              </a:rPr>
              <a:t>Designing for Dementia | Lewis Hornby | TEDxLagunaBlancaSchool - YouTube</a:t>
            </a:r>
            <a:endParaRPr lang="en-GB" dirty="0">
              <a:ea typeface="+mn-lt"/>
              <a:cs typeface="+mn-lt"/>
            </a:endParaRPr>
          </a:p>
        </p:txBody>
      </p:sp>
    </p:spTree>
    <p:extLst>
      <p:ext uri="{BB962C8B-B14F-4D97-AF65-F5344CB8AC3E}">
        <p14:creationId xmlns:p14="http://schemas.microsoft.com/office/powerpoint/2010/main" val="427379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D2B3-3B40-A3A9-2A93-364996A39734}"/>
              </a:ext>
            </a:extLst>
          </p:cNvPr>
          <p:cNvSpPr>
            <a:spLocks noGrp="1"/>
          </p:cNvSpPr>
          <p:nvPr>
            <p:ph type="title"/>
          </p:nvPr>
        </p:nvSpPr>
        <p:spPr/>
        <p:txBody>
          <a:bodyPr/>
          <a:lstStyle/>
          <a:p>
            <a:r>
              <a:rPr lang="en-GB" dirty="0">
                <a:cs typeface="Calibri Light"/>
              </a:rPr>
              <a:t>Investigating a problem</a:t>
            </a:r>
            <a:endParaRPr lang="en-GB" dirty="0"/>
          </a:p>
        </p:txBody>
      </p:sp>
      <p:sp>
        <p:nvSpPr>
          <p:cNvPr id="3" name="Content Placeholder 2">
            <a:extLst>
              <a:ext uri="{FF2B5EF4-FFF2-40B4-BE49-F238E27FC236}">
                <a16:creationId xmlns:a16="http://schemas.microsoft.com/office/drawing/2014/main" id="{1A0AD98E-448F-A51D-E762-1B9F763B6B8F}"/>
              </a:ext>
            </a:extLst>
          </p:cNvPr>
          <p:cNvSpPr>
            <a:spLocks noGrp="1"/>
          </p:cNvSpPr>
          <p:nvPr>
            <p:ph idx="1"/>
          </p:nvPr>
        </p:nvSpPr>
        <p:spPr/>
        <p:txBody>
          <a:bodyPr vert="horz" lIns="91440" tIns="45720" rIns="91440" bIns="45720" rtlCol="0" anchor="t">
            <a:normAutofit/>
          </a:bodyPr>
          <a:lstStyle/>
          <a:p>
            <a:r>
              <a:rPr lang="en-GB" dirty="0">
                <a:cs typeface="Calibri"/>
              </a:rPr>
              <a:t>Mindset, Skillset, Toolset- To be successful at creative thinking people need to consider these:-</a:t>
            </a:r>
          </a:p>
          <a:p>
            <a:r>
              <a:rPr lang="en-GB" dirty="0">
                <a:solidFill>
                  <a:srgbClr val="FF0000"/>
                </a:solidFill>
                <a:cs typeface="Calibri"/>
              </a:rPr>
              <a:t>MINDSET- </a:t>
            </a:r>
            <a:r>
              <a:rPr lang="en-GB" dirty="0">
                <a:cs typeface="Calibri"/>
              </a:rPr>
              <a:t>How you see, perceive and view. Without a change in mindset the </a:t>
            </a:r>
            <a:r>
              <a:rPr lang="en-GB" dirty="0" err="1">
                <a:cs typeface="Calibri"/>
              </a:rPr>
              <a:t>worLd</a:t>
            </a:r>
            <a:r>
              <a:rPr lang="en-GB" dirty="0">
                <a:cs typeface="Calibri"/>
              </a:rPr>
              <a:t> cannot be viewed differently.</a:t>
            </a:r>
          </a:p>
          <a:p>
            <a:r>
              <a:rPr lang="en-GB" dirty="0">
                <a:solidFill>
                  <a:srgbClr val="92D050"/>
                </a:solidFill>
                <a:cs typeface="Calibri"/>
              </a:rPr>
              <a:t>SKILLSET-</a:t>
            </a:r>
            <a:r>
              <a:rPr lang="en-GB" dirty="0">
                <a:cs typeface="Calibri"/>
              </a:rPr>
              <a:t> Not just abilities, how do you act and behave?  As well as knowledge and experience, it's your motivations and how you use them.</a:t>
            </a:r>
          </a:p>
          <a:p>
            <a:r>
              <a:rPr lang="en-GB" dirty="0">
                <a:solidFill>
                  <a:srgbClr val="00B0F0"/>
                </a:solidFill>
                <a:cs typeface="Calibri"/>
              </a:rPr>
              <a:t>TOOLSET-</a:t>
            </a:r>
            <a:r>
              <a:rPr lang="en-GB" dirty="0">
                <a:cs typeface="Calibri"/>
              </a:rPr>
              <a:t> How you get, have and use. Using a variety of methods, approaches and frameworks for a particular stage of the process.</a:t>
            </a:r>
          </a:p>
        </p:txBody>
      </p:sp>
    </p:spTree>
    <p:extLst>
      <p:ext uri="{BB962C8B-B14F-4D97-AF65-F5344CB8AC3E}">
        <p14:creationId xmlns:p14="http://schemas.microsoft.com/office/powerpoint/2010/main" val="1337225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5C5-AB56-B619-A88D-BCE9889D646E}"/>
              </a:ext>
            </a:extLst>
          </p:cNvPr>
          <p:cNvSpPr>
            <a:spLocks noGrp="1"/>
          </p:cNvSpPr>
          <p:nvPr>
            <p:ph type="title"/>
          </p:nvPr>
        </p:nvSpPr>
        <p:spPr/>
        <p:txBody>
          <a:bodyPr/>
          <a:lstStyle/>
          <a:p>
            <a:r>
              <a:rPr lang="en-US" dirty="0">
                <a:cs typeface="Calibri Light"/>
              </a:rPr>
              <a:t>Empathy- Stage 1</a:t>
            </a:r>
            <a:endParaRPr lang="en-US" dirty="0"/>
          </a:p>
        </p:txBody>
      </p:sp>
      <p:sp>
        <p:nvSpPr>
          <p:cNvPr id="3" name="Content Placeholder 2">
            <a:extLst>
              <a:ext uri="{FF2B5EF4-FFF2-40B4-BE49-F238E27FC236}">
                <a16:creationId xmlns:a16="http://schemas.microsoft.com/office/drawing/2014/main" id="{61062728-1620-6424-74EB-32305023DCFB}"/>
              </a:ext>
            </a:extLst>
          </p:cNvPr>
          <p:cNvSpPr>
            <a:spLocks noGrp="1"/>
          </p:cNvSpPr>
          <p:nvPr>
            <p:ph idx="1"/>
          </p:nvPr>
        </p:nvSpPr>
        <p:spPr/>
        <p:txBody>
          <a:bodyPr vert="horz" lIns="91440" tIns="45720" rIns="91440" bIns="45720" rtlCol="0" anchor="t">
            <a:normAutofit/>
          </a:bodyPr>
          <a:lstStyle/>
          <a:p>
            <a:r>
              <a:rPr lang="en-US" dirty="0">
                <a:solidFill>
                  <a:srgbClr val="FF0000"/>
                </a:solidFill>
                <a:cs typeface="Calibri"/>
              </a:rPr>
              <a:t>MINDSET- </a:t>
            </a:r>
            <a:r>
              <a:rPr lang="en-US" dirty="0">
                <a:cs typeface="Calibri"/>
              </a:rPr>
              <a:t>For this stage you need to keep an open mind. Be willing to challenge your own assumptions. You should be practicing divergent thinking.</a:t>
            </a:r>
          </a:p>
          <a:p>
            <a:r>
              <a:rPr lang="en-US" dirty="0">
                <a:solidFill>
                  <a:srgbClr val="92D050"/>
                </a:solidFill>
                <a:cs typeface="Calibri"/>
              </a:rPr>
              <a:t>SKILLSET- </a:t>
            </a:r>
            <a:r>
              <a:rPr lang="en-US" dirty="0">
                <a:cs typeface="Calibri"/>
              </a:rPr>
              <a:t>Observation and listening. You should be empathetic to what you hear. Ask open questions and explore.</a:t>
            </a:r>
          </a:p>
          <a:p>
            <a:r>
              <a:rPr lang="en-US" dirty="0">
                <a:solidFill>
                  <a:srgbClr val="00B0F0"/>
                </a:solidFill>
                <a:cs typeface="Calibri"/>
              </a:rPr>
              <a:t>TOOLSET- </a:t>
            </a:r>
            <a:r>
              <a:rPr lang="en-US" dirty="0">
                <a:cs typeface="Calibri"/>
              </a:rPr>
              <a:t>Find the appropriate method to sharing information</a:t>
            </a:r>
          </a:p>
          <a:p>
            <a:endParaRPr lang="en-US" dirty="0">
              <a:cs typeface="Calibri"/>
            </a:endParaRPr>
          </a:p>
          <a:p>
            <a:pPr marL="0" indent="0" algn="ctr">
              <a:buNone/>
            </a:pPr>
            <a:r>
              <a:rPr lang="en-US" i="1" dirty="0">
                <a:solidFill>
                  <a:srgbClr val="FF0000"/>
                </a:solidFill>
                <a:cs typeface="Calibri"/>
              </a:rPr>
              <a:t>What is divergent thinking?</a:t>
            </a:r>
          </a:p>
        </p:txBody>
      </p:sp>
    </p:spTree>
    <p:extLst>
      <p:ext uri="{BB962C8B-B14F-4D97-AF65-F5344CB8AC3E}">
        <p14:creationId xmlns:p14="http://schemas.microsoft.com/office/powerpoint/2010/main" val="3476603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0FF487-41D1-03D8-DC6A-98A8A6D4282F}"/>
              </a:ext>
            </a:extLst>
          </p:cNvPr>
          <p:cNvSpPr>
            <a:spLocks noGrp="1"/>
          </p:cNvSpPr>
          <p:nvPr>
            <p:ph type="title"/>
          </p:nvPr>
        </p:nvSpPr>
        <p:spPr>
          <a:xfrm>
            <a:off x="643466" y="321734"/>
            <a:ext cx="6891187" cy="1135737"/>
          </a:xfrm>
        </p:spPr>
        <p:txBody>
          <a:bodyPr>
            <a:normAutofit/>
          </a:bodyPr>
          <a:lstStyle/>
          <a:p>
            <a:r>
              <a:rPr lang="en-US" sz="3600" b="1" dirty="0">
                <a:cs typeface="Calibri Light"/>
              </a:rPr>
              <a:t>Divergent thinking</a:t>
            </a:r>
            <a:endParaRPr lang="en-US" sz="3600" b="1" dirty="0"/>
          </a:p>
        </p:txBody>
      </p:sp>
      <p:sp>
        <p:nvSpPr>
          <p:cNvPr id="3" name="Content Placeholder 2">
            <a:extLst>
              <a:ext uri="{FF2B5EF4-FFF2-40B4-BE49-F238E27FC236}">
                <a16:creationId xmlns:a16="http://schemas.microsoft.com/office/drawing/2014/main" id="{036A3ED4-1D0F-09B2-D2B7-E6625757FBC7}"/>
              </a:ext>
            </a:extLst>
          </p:cNvPr>
          <p:cNvSpPr>
            <a:spLocks noGrp="1"/>
          </p:cNvSpPr>
          <p:nvPr>
            <p:ph idx="1"/>
          </p:nvPr>
        </p:nvSpPr>
        <p:spPr>
          <a:xfrm>
            <a:off x="643467" y="1782981"/>
            <a:ext cx="6891187" cy="4393982"/>
          </a:xfrm>
        </p:spPr>
        <p:txBody>
          <a:bodyPr vert="horz" lIns="91440" tIns="45720" rIns="91440" bIns="45720" rtlCol="0" anchor="t">
            <a:normAutofit/>
          </a:bodyPr>
          <a:lstStyle/>
          <a:p>
            <a:r>
              <a:rPr lang="en-US" dirty="0">
                <a:cs typeface="Calibri"/>
              </a:rPr>
              <a:t>Divergent- </a:t>
            </a:r>
            <a:r>
              <a:rPr lang="en-US" dirty="0">
                <a:ea typeface="+mn-lt"/>
                <a:cs typeface="+mn-lt"/>
              </a:rPr>
              <a:t>focuses more on the generation of multiple ideas and on the connections between those ideas. It sees problems as design opportunities and encourages the use of resources and materials in original ways. </a:t>
            </a:r>
          </a:p>
          <a:p>
            <a:r>
              <a:rPr lang="en-US" dirty="0">
                <a:ea typeface="+mn-lt"/>
                <a:cs typeface="+mn-lt"/>
              </a:rPr>
              <a:t>Divergent thinking encourages the taking of creative risks and is flexible rather than analytical in its approach. If it was a single question, it’d be ‘</a:t>
            </a:r>
            <a:r>
              <a:rPr lang="en-US" b="1" i="1" dirty="0">
                <a:ea typeface="+mn-lt"/>
                <a:cs typeface="+mn-lt"/>
              </a:rPr>
              <a:t>Why not</a:t>
            </a:r>
            <a:r>
              <a:rPr lang="en-US" dirty="0">
                <a:ea typeface="+mn-lt"/>
                <a:cs typeface="+mn-lt"/>
              </a:rPr>
              <a:t>?’</a:t>
            </a:r>
            <a:endParaRPr lang="en-US" dirty="0">
              <a:cs typeface="Calibri"/>
            </a:endParaRP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23DE576F-2108-0B55-FD69-ABB6FBDA7427}"/>
              </a:ext>
            </a:extLst>
          </p:cNvPr>
          <p:cNvPicPr>
            <a:picLocks noChangeAspect="1"/>
          </p:cNvPicPr>
          <p:nvPr/>
        </p:nvPicPr>
        <p:blipFill rotWithShape="1">
          <a:blip r:embed="rId2"/>
          <a:srcRect l="52942" r="10617" b="3"/>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82636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BF7407-9559-85EE-9264-D248A85F389C}"/>
              </a:ext>
            </a:extLst>
          </p:cNvPr>
          <p:cNvSpPr>
            <a:spLocks noGrp="1"/>
          </p:cNvSpPr>
          <p:nvPr>
            <p:ph type="title"/>
          </p:nvPr>
        </p:nvSpPr>
        <p:spPr>
          <a:xfrm>
            <a:off x="643466" y="321734"/>
            <a:ext cx="6891187" cy="1135737"/>
          </a:xfrm>
        </p:spPr>
        <p:txBody>
          <a:bodyPr>
            <a:normAutofit/>
          </a:bodyPr>
          <a:lstStyle/>
          <a:p>
            <a:r>
              <a:rPr lang="en-US" sz="3600" b="1" dirty="0">
                <a:cs typeface="Calibri Light"/>
              </a:rPr>
              <a:t>Convergent thinking</a:t>
            </a:r>
            <a:endParaRPr lang="en-US" sz="3600" b="1" dirty="0"/>
          </a:p>
        </p:txBody>
      </p:sp>
      <p:sp>
        <p:nvSpPr>
          <p:cNvPr id="3" name="Content Placeholder 2">
            <a:extLst>
              <a:ext uri="{FF2B5EF4-FFF2-40B4-BE49-F238E27FC236}">
                <a16:creationId xmlns:a16="http://schemas.microsoft.com/office/drawing/2014/main" id="{2AC952E9-EFAD-2291-BC2F-71F49118E9E5}"/>
              </a:ext>
            </a:extLst>
          </p:cNvPr>
          <p:cNvSpPr>
            <a:spLocks noGrp="1"/>
          </p:cNvSpPr>
          <p:nvPr>
            <p:ph idx="1"/>
          </p:nvPr>
        </p:nvSpPr>
        <p:spPr>
          <a:xfrm>
            <a:off x="643467" y="1782981"/>
            <a:ext cx="6891187" cy="4393982"/>
          </a:xfrm>
        </p:spPr>
        <p:txBody>
          <a:bodyPr vert="horz" lIns="91440" tIns="45720" rIns="91440" bIns="45720" rtlCol="0" anchor="t">
            <a:noAutofit/>
          </a:bodyPr>
          <a:lstStyle/>
          <a:p>
            <a:pPr marL="0" indent="0">
              <a:buNone/>
            </a:pPr>
            <a:r>
              <a:rPr lang="en-US" sz="3200" dirty="0">
                <a:ea typeface="+mn-lt"/>
                <a:cs typeface="+mn-lt"/>
              </a:rPr>
              <a:t>Convergent thinking- can be thought of as linear and systematic in its approach. It attempts to find a solution to a problem by narrowing down multiple ideas into a single solution. </a:t>
            </a:r>
          </a:p>
          <a:p>
            <a:pPr marL="0" indent="0">
              <a:buNone/>
            </a:pPr>
            <a:endParaRPr lang="en-US" sz="3200" dirty="0">
              <a:ea typeface="+mn-lt"/>
              <a:cs typeface="+mn-lt"/>
            </a:endParaRPr>
          </a:p>
          <a:p>
            <a:pPr marL="0" indent="0">
              <a:buNone/>
            </a:pPr>
            <a:r>
              <a:rPr lang="en-US" sz="3200" dirty="0">
                <a:ea typeface="+mn-lt"/>
                <a:cs typeface="+mn-lt"/>
              </a:rPr>
              <a:t>If convergent thinking can be thought of as asking a single question, that question would be ‘</a:t>
            </a:r>
            <a:r>
              <a:rPr lang="en-US" sz="3200" b="1" i="1" dirty="0">
                <a:ea typeface="+mn-lt"/>
                <a:cs typeface="+mn-lt"/>
              </a:rPr>
              <a:t>Why</a:t>
            </a:r>
            <a:r>
              <a:rPr lang="en-US" sz="3200" dirty="0">
                <a:ea typeface="+mn-lt"/>
                <a:cs typeface="+mn-lt"/>
              </a:rPr>
              <a:t>?’</a:t>
            </a:r>
            <a:endParaRPr lang="en-US" sz="3200" dirty="0">
              <a:cs typeface="Calibri" panose="020F0502020204030204"/>
            </a:endParaRP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7A17EE21-A19D-754F-834F-5A87AF2366DB}"/>
              </a:ext>
            </a:extLst>
          </p:cNvPr>
          <p:cNvPicPr>
            <a:picLocks noChangeAspect="1"/>
          </p:cNvPicPr>
          <p:nvPr/>
        </p:nvPicPr>
        <p:blipFill rotWithShape="1">
          <a:blip r:embed="rId2"/>
          <a:srcRect l="47967" r="7610" b="4"/>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84227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5D867-7C64-EA0A-B463-2B83DEDA4BF5}"/>
              </a:ext>
            </a:extLst>
          </p:cNvPr>
          <p:cNvSpPr>
            <a:spLocks noGrp="1"/>
          </p:cNvSpPr>
          <p:nvPr>
            <p:ph type="title"/>
          </p:nvPr>
        </p:nvSpPr>
        <p:spPr>
          <a:xfrm>
            <a:off x="4965430" y="629268"/>
            <a:ext cx="6586491" cy="1286160"/>
          </a:xfrm>
        </p:spPr>
        <p:txBody>
          <a:bodyPr anchor="b">
            <a:normAutofit fontScale="90000"/>
          </a:bodyPr>
          <a:lstStyle/>
          <a:p>
            <a:r>
              <a:rPr lang="en-US" dirty="0">
                <a:cs typeface="Calibri Light"/>
              </a:rPr>
              <a:t>Defining the problem- stage 2</a:t>
            </a:r>
            <a:endParaRPr lang="en-US" dirty="0"/>
          </a:p>
        </p:txBody>
      </p:sp>
      <p:sp>
        <p:nvSpPr>
          <p:cNvPr id="3" name="Content Placeholder 2">
            <a:extLst>
              <a:ext uri="{FF2B5EF4-FFF2-40B4-BE49-F238E27FC236}">
                <a16:creationId xmlns:a16="http://schemas.microsoft.com/office/drawing/2014/main" id="{5E9A7B0B-20C7-5B92-8801-F20D69328987}"/>
              </a:ext>
            </a:extLst>
          </p:cNvPr>
          <p:cNvSpPr>
            <a:spLocks noGrp="1"/>
          </p:cNvSpPr>
          <p:nvPr>
            <p:ph idx="1"/>
          </p:nvPr>
        </p:nvSpPr>
        <p:spPr>
          <a:xfrm>
            <a:off x="4965431" y="2189018"/>
            <a:ext cx="6586489" cy="3785419"/>
          </a:xfrm>
        </p:spPr>
        <p:txBody>
          <a:bodyPr vert="horz" lIns="91440" tIns="45720" rIns="91440" bIns="45720" rtlCol="0" anchor="t">
            <a:noAutofit/>
          </a:bodyPr>
          <a:lstStyle/>
          <a:p>
            <a:r>
              <a:rPr lang="en-US" dirty="0">
                <a:solidFill>
                  <a:srgbClr val="92D050"/>
                </a:solidFill>
                <a:cs typeface="Calibri"/>
              </a:rPr>
              <a:t>MINDSET-</a:t>
            </a:r>
            <a:r>
              <a:rPr lang="en-US" dirty="0">
                <a:cs typeface="Calibri"/>
              </a:rPr>
              <a:t> Using convergent thinking, you need to make links of the information you have available.</a:t>
            </a:r>
          </a:p>
          <a:p>
            <a:r>
              <a:rPr lang="en-US" dirty="0">
                <a:solidFill>
                  <a:srgbClr val="FF0000"/>
                </a:solidFill>
                <a:cs typeface="Calibri"/>
              </a:rPr>
              <a:t>SKILLSET- </a:t>
            </a:r>
            <a:r>
              <a:rPr lang="en-US" dirty="0">
                <a:cs typeface="Calibri"/>
              </a:rPr>
              <a:t>skills of pattern </a:t>
            </a:r>
            <a:r>
              <a:rPr lang="en-US" dirty="0" err="1">
                <a:cs typeface="Calibri"/>
              </a:rPr>
              <a:t>recognision</a:t>
            </a:r>
            <a:r>
              <a:rPr lang="en-US" dirty="0">
                <a:cs typeface="Calibri"/>
              </a:rPr>
              <a:t> is valued here. Can you step back and see the big ideas behind the detail you have generated?</a:t>
            </a:r>
          </a:p>
          <a:p>
            <a:r>
              <a:rPr lang="en-US" dirty="0">
                <a:solidFill>
                  <a:srgbClr val="00B0F0"/>
                </a:solidFill>
                <a:cs typeface="Calibri"/>
              </a:rPr>
              <a:t>TOOLSET-</a:t>
            </a:r>
            <a:r>
              <a:rPr lang="en-US" dirty="0">
                <a:cs typeface="Calibri"/>
              </a:rPr>
              <a:t> Identify the appropriate tools to share the information.  This would mean meeting with stakeholders in person or through virtual platforms such as Teams.</a:t>
            </a:r>
          </a:p>
        </p:txBody>
      </p:sp>
      <p:pic>
        <p:nvPicPr>
          <p:cNvPr id="5" name="Picture 4" descr="Empty speech bubbles">
            <a:extLst>
              <a:ext uri="{FF2B5EF4-FFF2-40B4-BE49-F238E27FC236}">
                <a16:creationId xmlns:a16="http://schemas.microsoft.com/office/drawing/2014/main" id="{5969519F-CFDA-6DCA-48DC-F7C97399B76A}"/>
              </a:ext>
            </a:extLst>
          </p:cNvPr>
          <p:cNvPicPr>
            <a:picLocks noChangeAspect="1"/>
          </p:cNvPicPr>
          <p:nvPr/>
        </p:nvPicPr>
        <p:blipFill rotWithShape="1">
          <a:blip r:embed="rId2"/>
          <a:srcRect l="33306" r="21641"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C63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0583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white mouse in a labyrinth and a slice of cheese at the end of the labyrinth">
            <a:extLst>
              <a:ext uri="{FF2B5EF4-FFF2-40B4-BE49-F238E27FC236}">
                <a16:creationId xmlns:a16="http://schemas.microsoft.com/office/drawing/2014/main" id="{3817B93C-EBEF-BE0A-C96A-5A23A94CC194}"/>
              </a:ext>
            </a:extLst>
          </p:cNvPr>
          <p:cNvPicPr>
            <a:picLocks noGrp="1" noChangeAspect="1"/>
          </p:cNvPicPr>
          <p:nvPr>
            <p:ph idx="1"/>
          </p:nvPr>
        </p:nvPicPr>
        <p:blipFill rotWithShape="1">
          <a:blip r:embed="rId2"/>
          <a:srcRect t="1269" b="1252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A885A-DCDE-C9A1-EF5A-5D9DD428725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Generating solutions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955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E6C37-CA8E-5AD9-A362-8BF7071CC5BF}"/>
              </a:ext>
            </a:extLst>
          </p:cNvPr>
          <p:cNvSpPr>
            <a:spLocks noGrp="1"/>
          </p:cNvSpPr>
          <p:nvPr>
            <p:ph type="title"/>
          </p:nvPr>
        </p:nvSpPr>
        <p:spPr/>
        <p:txBody>
          <a:bodyPr/>
          <a:lstStyle/>
          <a:p>
            <a:r>
              <a:rPr lang="en-US" dirty="0">
                <a:cs typeface="Calibri Light"/>
              </a:rPr>
              <a:t>Ideate- stage 3</a:t>
            </a:r>
            <a:endParaRPr lang="en-US" dirty="0"/>
          </a:p>
        </p:txBody>
      </p:sp>
      <p:sp>
        <p:nvSpPr>
          <p:cNvPr id="3" name="Content Placeholder 2">
            <a:extLst>
              <a:ext uri="{FF2B5EF4-FFF2-40B4-BE49-F238E27FC236}">
                <a16:creationId xmlns:a16="http://schemas.microsoft.com/office/drawing/2014/main" id="{AA90B165-AB74-D99F-C43A-8EC950927785}"/>
              </a:ext>
            </a:extLst>
          </p:cNvPr>
          <p:cNvSpPr>
            <a:spLocks noGrp="1"/>
          </p:cNvSpPr>
          <p:nvPr>
            <p:ph idx="1"/>
          </p:nvPr>
        </p:nvSpPr>
        <p:spPr/>
        <p:txBody>
          <a:bodyPr vert="horz" lIns="91440" tIns="45720" rIns="91440" bIns="45720" rtlCol="0" anchor="t">
            <a:normAutofit/>
          </a:bodyPr>
          <a:lstStyle/>
          <a:p>
            <a:r>
              <a:rPr lang="en-US" dirty="0">
                <a:solidFill>
                  <a:srgbClr val="FF0000"/>
                </a:solidFill>
                <a:cs typeface="Calibri"/>
              </a:rPr>
              <a:t>MINDSET-</a:t>
            </a:r>
            <a:r>
              <a:rPr lang="en-US" dirty="0">
                <a:cs typeface="Calibri"/>
              </a:rPr>
              <a:t>for this final stage, you switch back to open, divergent thinking.</a:t>
            </a:r>
          </a:p>
          <a:p>
            <a:r>
              <a:rPr lang="en-US" dirty="0">
                <a:solidFill>
                  <a:srgbClr val="92D050"/>
                </a:solidFill>
                <a:cs typeface="Calibri"/>
              </a:rPr>
              <a:t>SKILLSET-</a:t>
            </a:r>
            <a:r>
              <a:rPr lang="en-US" dirty="0">
                <a:cs typeface="Calibri"/>
              </a:rPr>
              <a:t> keep bringing idea's forward and don't censor your ideas due to fear of being judged.</a:t>
            </a:r>
          </a:p>
          <a:p>
            <a:r>
              <a:rPr lang="en-US" dirty="0">
                <a:solidFill>
                  <a:srgbClr val="00B0F0"/>
                </a:solidFill>
                <a:cs typeface="Calibri"/>
              </a:rPr>
              <a:t>TOOLSET-</a:t>
            </a:r>
            <a:r>
              <a:rPr lang="en-US" dirty="0">
                <a:cs typeface="Calibri"/>
              </a:rPr>
              <a:t> this is where you all work together in person or using a virtual platform such as Teams.</a:t>
            </a:r>
          </a:p>
        </p:txBody>
      </p:sp>
    </p:spTree>
    <p:extLst>
      <p:ext uri="{BB962C8B-B14F-4D97-AF65-F5344CB8AC3E}">
        <p14:creationId xmlns:p14="http://schemas.microsoft.com/office/powerpoint/2010/main" val="1830081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D8BED63-8B0F-A17D-490D-B01D326397D9}"/>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kern="1200">
                <a:solidFill>
                  <a:schemeClr val="tx1"/>
                </a:solidFill>
                <a:latin typeface="+mj-lt"/>
                <a:ea typeface="+mj-ea"/>
                <a:cs typeface="+mj-cs"/>
              </a:rPr>
              <a:t>The problem solving process </a:t>
            </a:r>
          </a:p>
        </p:txBody>
      </p:sp>
      <p:pic>
        <p:nvPicPr>
          <p:cNvPr id="4" name="Picture 4" descr="A picture containing text, sign, accessory, flag&#10;&#10;Description automatically generated">
            <a:extLst>
              <a:ext uri="{FF2B5EF4-FFF2-40B4-BE49-F238E27FC236}">
                <a16:creationId xmlns:a16="http://schemas.microsoft.com/office/drawing/2014/main" id="{000F3FD6-0A71-31AD-7B1F-9CCE8FC8EA94}"/>
              </a:ext>
            </a:extLst>
          </p:cNvPr>
          <p:cNvPicPr>
            <a:picLocks noGrp="1" noChangeAspect="1"/>
          </p:cNvPicPr>
          <p:nvPr>
            <p:ph idx="1"/>
          </p:nvPr>
        </p:nvPicPr>
        <p:blipFill>
          <a:blip r:embed="rId2"/>
          <a:stretch>
            <a:fillRect/>
          </a:stretch>
        </p:blipFill>
        <p:spPr>
          <a:xfrm>
            <a:off x="5467282" y="643469"/>
            <a:ext cx="5529279" cy="5571062"/>
          </a:xfrm>
          <a:prstGeom prst="rect">
            <a:avLst/>
          </a:prstGeom>
        </p:spPr>
      </p:pic>
    </p:spTree>
    <p:extLst>
      <p:ext uri="{BB962C8B-B14F-4D97-AF65-F5344CB8AC3E}">
        <p14:creationId xmlns:p14="http://schemas.microsoft.com/office/powerpoint/2010/main" val="4214335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DAB85-7A43-07B6-AF5C-73D4362381F6}"/>
              </a:ext>
            </a:extLst>
          </p:cNvPr>
          <p:cNvSpPr>
            <a:spLocks noGrp="1"/>
          </p:cNvSpPr>
          <p:nvPr>
            <p:ph type="title"/>
          </p:nvPr>
        </p:nvSpPr>
        <p:spPr>
          <a:xfrm>
            <a:off x="7531610" y="365125"/>
            <a:ext cx="3822189" cy="1899912"/>
          </a:xfrm>
        </p:spPr>
        <p:txBody>
          <a:bodyPr>
            <a:normAutofit/>
          </a:bodyPr>
          <a:lstStyle/>
          <a:p>
            <a:r>
              <a:rPr lang="en-US" sz="4000" b="1" dirty="0">
                <a:solidFill>
                  <a:srgbClr val="00B0F0"/>
                </a:solidFill>
                <a:cs typeface="Calibri Light"/>
              </a:rPr>
              <a:t>CLARIFY</a:t>
            </a:r>
            <a:endParaRPr lang="en-US" sz="4000" b="1" dirty="0">
              <a:solidFill>
                <a:srgbClr val="00B0F0"/>
              </a:solidFill>
            </a:endParaRPr>
          </a:p>
        </p:txBody>
      </p:sp>
      <p:pic>
        <p:nvPicPr>
          <p:cNvPr id="4" name="Picture 4" descr="A picture containing text, sign, accessory, flag&#10;&#10;Description automatically generated">
            <a:extLst>
              <a:ext uri="{FF2B5EF4-FFF2-40B4-BE49-F238E27FC236}">
                <a16:creationId xmlns:a16="http://schemas.microsoft.com/office/drawing/2014/main" id="{649D6F44-3345-5C72-0E28-55DDF6B38063}"/>
              </a:ext>
            </a:extLst>
          </p:cNvPr>
          <p:cNvPicPr>
            <a:picLocks noChangeAspect="1"/>
          </p:cNvPicPr>
          <p:nvPr/>
        </p:nvPicPr>
        <p:blipFill rotWithShape="1">
          <a:blip r:embed="rId2"/>
          <a:srcRect t="1872"/>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BD65FF78-1DD2-B802-4AA5-5C2F65A6B3E4}"/>
              </a:ext>
            </a:extLst>
          </p:cNvPr>
          <p:cNvSpPr>
            <a:spLocks noGrp="1"/>
          </p:cNvSpPr>
          <p:nvPr>
            <p:ph idx="1"/>
          </p:nvPr>
        </p:nvSpPr>
        <p:spPr>
          <a:xfrm>
            <a:off x="6797319" y="1658346"/>
            <a:ext cx="4431789" cy="4740288"/>
          </a:xfrm>
        </p:spPr>
        <p:txBody>
          <a:bodyPr vert="horz" lIns="91440" tIns="45720" rIns="91440" bIns="45720" rtlCol="0" anchor="t">
            <a:noAutofit/>
          </a:bodyPr>
          <a:lstStyle/>
          <a:p>
            <a:pPr marL="0" indent="0">
              <a:buNone/>
            </a:pPr>
            <a:r>
              <a:rPr lang="en-US" sz="2400" dirty="0">
                <a:cs typeface="Calibri"/>
              </a:rPr>
              <a:t> Before seeking solutions to a problem, it is important to clarify the exact nature of the issue</a:t>
            </a:r>
            <a:endParaRPr lang="en-US" sz="2400">
              <a:cs typeface="Calibri"/>
            </a:endParaRPr>
          </a:p>
          <a:p>
            <a:r>
              <a:rPr lang="en-US" sz="2400" dirty="0">
                <a:cs typeface="Calibri"/>
              </a:rPr>
              <a:t>Identify the problem- first step in bringing creative thinking on board. Look at the challenge, opportunity or goal and define it.</a:t>
            </a:r>
            <a:endParaRPr lang="en-US" sz="2400">
              <a:cs typeface="Calibri"/>
            </a:endParaRPr>
          </a:p>
          <a:p>
            <a:r>
              <a:rPr lang="en-US" sz="2400" dirty="0">
                <a:cs typeface="Calibri"/>
              </a:rPr>
              <a:t>Gather data and research information to ensure a clear understanding</a:t>
            </a:r>
            <a:endParaRPr lang="en-US" sz="2400">
              <a:cs typeface="Calibri"/>
            </a:endParaRPr>
          </a:p>
          <a:p>
            <a:r>
              <a:rPr lang="en-US" sz="2400" dirty="0">
                <a:cs typeface="Calibri"/>
              </a:rPr>
              <a:t>Formulate questions- Enhance awareness of the nature of the problem</a:t>
            </a:r>
            <a:endParaRPr lang="en-US" sz="2400">
              <a:cs typeface="Calibri"/>
            </a:endParaRPr>
          </a:p>
        </p:txBody>
      </p:sp>
    </p:spTree>
    <p:extLst>
      <p:ext uri="{BB962C8B-B14F-4D97-AF65-F5344CB8AC3E}">
        <p14:creationId xmlns:p14="http://schemas.microsoft.com/office/powerpoint/2010/main" val="3241896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DAB85-7A43-07B6-AF5C-73D4362381F6}"/>
              </a:ext>
            </a:extLst>
          </p:cNvPr>
          <p:cNvSpPr>
            <a:spLocks noGrp="1"/>
          </p:cNvSpPr>
          <p:nvPr>
            <p:ph type="title"/>
          </p:nvPr>
        </p:nvSpPr>
        <p:spPr>
          <a:xfrm>
            <a:off x="7531610" y="365125"/>
            <a:ext cx="3822189" cy="1899912"/>
          </a:xfrm>
        </p:spPr>
        <p:txBody>
          <a:bodyPr>
            <a:normAutofit/>
          </a:bodyPr>
          <a:lstStyle/>
          <a:p>
            <a:r>
              <a:rPr lang="en-US" sz="4000" b="1" dirty="0">
                <a:solidFill>
                  <a:srgbClr val="FFFF00"/>
                </a:solidFill>
                <a:cs typeface="Calibri Light"/>
              </a:rPr>
              <a:t>IDEATE</a:t>
            </a:r>
            <a:endParaRPr lang="en-US" sz="4000" b="1" dirty="0">
              <a:solidFill>
                <a:srgbClr val="FFFF00"/>
              </a:solidFill>
            </a:endParaRPr>
          </a:p>
        </p:txBody>
      </p:sp>
      <p:pic>
        <p:nvPicPr>
          <p:cNvPr id="4" name="Picture 4" descr="A picture containing text, sign, accessory, flag&#10;&#10;Description automatically generated">
            <a:extLst>
              <a:ext uri="{FF2B5EF4-FFF2-40B4-BE49-F238E27FC236}">
                <a16:creationId xmlns:a16="http://schemas.microsoft.com/office/drawing/2014/main" id="{649D6F44-3345-5C72-0E28-55DDF6B38063}"/>
              </a:ext>
            </a:extLst>
          </p:cNvPr>
          <p:cNvPicPr>
            <a:picLocks noChangeAspect="1"/>
          </p:cNvPicPr>
          <p:nvPr/>
        </p:nvPicPr>
        <p:blipFill rotWithShape="1">
          <a:blip r:embed="rId2"/>
          <a:srcRect t="1872"/>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BD65FF78-1DD2-B802-4AA5-5C2F65A6B3E4}"/>
              </a:ext>
            </a:extLst>
          </p:cNvPr>
          <p:cNvSpPr>
            <a:spLocks noGrp="1"/>
          </p:cNvSpPr>
          <p:nvPr>
            <p:ph idx="1"/>
          </p:nvPr>
        </p:nvSpPr>
        <p:spPr>
          <a:xfrm>
            <a:off x="6797319" y="1658346"/>
            <a:ext cx="4431789" cy="4740288"/>
          </a:xfrm>
        </p:spPr>
        <p:txBody>
          <a:bodyPr vert="horz" lIns="91440" tIns="45720" rIns="91440" bIns="45720" rtlCol="0" anchor="t">
            <a:noAutofit/>
          </a:bodyPr>
          <a:lstStyle/>
          <a:p>
            <a:pPr marL="0" indent="0">
              <a:buNone/>
            </a:pPr>
            <a:r>
              <a:rPr lang="en-US" sz="2400" dirty="0">
                <a:cs typeface="Calibri"/>
              </a:rPr>
              <a:t>Share new ideas to answer the questions raised</a:t>
            </a:r>
          </a:p>
          <a:p>
            <a:r>
              <a:rPr lang="en-US" sz="2400" dirty="0">
                <a:cs typeface="Calibri"/>
              </a:rPr>
              <a:t>The more ideas generated, the greater the chance of producing a novel and useful idea.</a:t>
            </a:r>
          </a:p>
          <a:p>
            <a:r>
              <a:rPr lang="en-US" sz="2400" dirty="0">
                <a:cs typeface="Calibri"/>
              </a:rPr>
              <a:t>Divergent thinking comes in here</a:t>
            </a:r>
          </a:p>
          <a:p>
            <a:r>
              <a:rPr lang="en-US" sz="2400" dirty="0">
                <a:cs typeface="Calibri"/>
              </a:rPr>
              <a:t>Do not be afraid of judgement, voice your ideas.</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11468474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DAB85-7A43-07B6-AF5C-73D4362381F6}"/>
              </a:ext>
            </a:extLst>
          </p:cNvPr>
          <p:cNvSpPr>
            <a:spLocks noGrp="1"/>
          </p:cNvSpPr>
          <p:nvPr>
            <p:ph type="title"/>
          </p:nvPr>
        </p:nvSpPr>
        <p:spPr>
          <a:xfrm>
            <a:off x="7531610" y="365125"/>
            <a:ext cx="3822189" cy="1899912"/>
          </a:xfrm>
        </p:spPr>
        <p:txBody>
          <a:bodyPr>
            <a:normAutofit/>
          </a:bodyPr>
          <a:lstStyle/>
          <a:p>
            <a:r>
              <a:rPr lang="en-US" sz="4000" b="1" dirty="0">
                <a:solidFill>
                  <a:srgbClr val="92D050"/>
                </a:solidFill>
                <a:cs typeface="Calibri Light"/>
              </a:rPr>
              <a:t>DEVELOP</a:t>
            </a:r>
            <a:endParaRPr lang="en-US" sz="4000" b="1" dirty="0">
              <a:solidFill>
                <a:srgbClr val="FFFF00"/>
              </a:solidFill>
              <a:cs typeface="Calibri Light" panose="020F0302020204030204"/>
            </a:endParaRPr>
          </a:p>
        </p:txBody>
      </p:sp>
      <p:pic>
        <p:nvPicPr>
          <p:cNvPr id="4" name="Picture 4" descr="A picture containing text, sign, accessory, flag&#10;&#10;Description automatically generated">
            <a:extLst>
              <a:ext uri="{FF2B5EF4-FFF2-40B4-BE49-F238E27FC236}">
                <a16:creationId xmlns:a16="http://schemas.microsoft.com/office/drawing/2014/main" id="{649D6F44-3345-5C72-0E28-55DDF6B38063}"/>
              </a:ext>
            </a:extLst>
          </p:cNvPr>
          <p:cNvPicPr>
            <a:picLocks noChangeAspect="1"/>
          </p:cNvPicPr>
          <p:nvPr/>
        </p:nvPicPr>
        <p:blipFill rotWithShape="1">
          <a:blip r:embed="rId2"/>
          <a:srcRect t="1872"/>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BD65FF78-1DD2-B802-4AA5-5C2F65A6B3E4}"/>
              </a:ext>
            </a:extLst>
          </p:cNvPr>
          <p:cNvSpPr>
            <a:spLocks noGrp="1"/>
          </p:cNvSpPr>
          <p:nvPr>
            <p:ph idx="1"/>
          </p:nvPr>
        </p:nvSpPr>
        <p:spPr>
          <a:xfrm>
            <a:off x="6797319" y="1658346"/>
            <a:ext cx="4431789" cy="4740288"/>
          </a:xfrm>
        </p:spPr>
        <p:txBody>
          <a:bodyPr vert="horz" lIns="91440" tIns="45720" rIns="91440" bIns="45720" rtlCol="0" anchor="t">
            <a:noAutofit/>
          </a:bodyPr>
          <a:lstStyle/>
          <a:p>
            <a:pPr marL="0" indent="0">
              <a:buNone/>
            </a:pPr>
            <a:r>
              <a:rPr lang="en-US" sz="2400" dirty="0">
                <a:cs typeface="Calibri"/>
              </a:rPr>
              <a:t>The focus here shifts from idea's to solutions.</a:t>
            </a:r>
          </a:p>
          <a:p>
            <a:r>
              <a:rPr lang="en-US" sz="2400" dirty="0">
                <a:cs typeface="Calibri"/>
              </a:rPr>
              <a:t>Once multiple ideas have been raised, the use of convergent thinking is used to narrow down the most useful solution.</a:t>
            </a:r>
          </a:p>
          <a:p>
            <a:r>
              <a:rPr lang="en-US" sz="2400" dirty="0">
                <a:cs typeface="Calibri"/>
              </a:rPr>
              <a:t>The idea should be closely </a:t>
            </a:r>
            <a:r>
              <a:rPr lang="en-US" sz="2400" dirty="0" err="1">
                <a:cs typeface="Calibri"/>
              </a:rPr>
              <a:t>analysed</a:t>
            </a:r>
            <a:r>
              <a:rPr lang="en-US" sz="2400" dirty="0">
                <a:cs typeface="Calibri"/>
              </a:rPr>
              <a:t> in all aspects and further idea's made to make subsequent improvements.</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3167390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DAB85-7A43-07B6-AF5C-73D4362381F6}"/>
              </a:ext>
            </a:extLst>
          </p:cNvPr>
          <p:cNvSpPr>
            <a:spLocks noGrp="1"/>
          </p:cNvSpPr>
          <p:nvPr>
            <p:ph type="title"/>
          </p:nvPr>
        </p:nvSpPr>
        <p:spPr>
          <a:xfrm>
            <a:off x="7531610" y="365125"/>
            <a:ext cx="3822189" cy="1899912"/>
          </a:xfrm>
        </p:spPr>
        <p:txBody>
          <a:bodyPr>
            <a:normAutofit/>
          </a:bodyPr>
          <a:lstStyle/>
          <a:p>
            <a:r>
              <a:rPr lang="en-US" sz="4000" b="1" dirty="0">
                <a:solidFill>
                  <a:srgbClr val="7030A0"/>
                </a:solidFill>
                <a:cs typeface="Calibri Light"/>
              </a:rPr>
              <a:t>IMPLEMENT</a:t>
            </a:r>
          </a:p>
        </p:txBody>
      </p:sp>
      <p:pic>
        <p:nvPicPr>
          <p:cNvPr id="4" name="Picture 4" descr="A picture containing text, sign, accessory, flag&#10;&#10;Description automatically generated">
            <a:extLst>
              <a:ext uri="{FF2B5EF4-FFF2-40B4-BE49-F238E27FC236}">
                <a16:creationId xmlns:a16="http://schemas.microsoft.com/office/drawing/2014/main" id="{649D6F44-3345-5C72-0E28-55DDF6B38063}"/>
              </a:ext>
            </a:extLst>
          </p:cNvPr>
          <p:cNvPicPr>
            <a:picLocks noChangeAspect="1"/>
          </p:cNvPicPr>
          <p:nvPr/>
        </p:nvPicPr>
        <p:blipFill rotWithShape="1">
          <a:blip r:embed="rId2"/>
          <a:srcRect t="1872"/>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BD65FF78-1DD2-B802-4AA5-5C2F65A6B3E4}"/>
              </a:ext>
            </a:extLst>
          </p:cNvPr>
          <p:cNvSpPr>
            <a:spLocks noGrp="1"/>
          </p:cNvSpPr>
          <p:nvPr>
            <p:ph idx="1"/>
          </p:nvPr>
        </p:nvSpPr>
        <p:spPr>
          <a:xfrm>
            <a:off x="6797319" y="1658346"/>
            <a:ext cx="4431789" cy="4740288"/>
          </a:xfrm>
        </p:spPr>
        <p:txBody>
          <a:bodyPr vert="horz" lIns="91440" tIns="45720" rIns="91440" bIns="45720" rtlCol="0" anchor="t">
            <a:noAutofit/>
          </a:bodyPr>
          <a:lstStyle/>
          <a:p>
            <a:pPr marL="0" indent="0">
              <a:buNone/>
            </a:pPr>
            <a:r>
              <a:rPr lang="en-US" sz="2400" dirty="0">
                <a:cs typeface="Calibri"/>
              </a:rPr>
              <a:t>Create a plan to implement your solution </a:t>
            </a:r>
          </a:p>
          <a:p>
            <a:endParaRPr lang="en-US" sz="2400">
              <a:cs typeface="Calibri"/>
            </a:endParaRPr>
          </a:p>
          <a:p>
            <a:r>
              <a:rPr lang="en-US" sz="2400" dirty="0">
                <a:cs typeface="Calibri"/>
              </a:rPr>
              <a:t>Required resources need to be identified</a:t>
            </a:r>
          </a:p>
          <a:p>
            <a:r>
              <a:rPr lang="en-US" sz="2400" dirty="0">
                <a:cs typeface="Calibri"/>
              </a:rPr>
              <a:t>Plan for the actions that need to take place for the implementation of your solution. Focus is on when the action needs to take place and by who.</a:t>
            </a:r>
          </a:p>
        </p:txBody>
      </p:sp>
    </p:spTree>
    <p:extLst>
      <p:ext uri="{BB962C8B-B14F-4D97-AF65-F5344CB8AC3E}">
        <p14:creationId xmlns:p14="http://schemas.microsoft.com/office/powerpoint/2010/main" val="3960650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19BB0-066A-1890-80D8-90BFD04D3461}"/>
              </a:ext>
            </a:extLst>
          </p:cNvPr>
          <p:cNvSpPr>
            <a:spLocks noGrp="1"/>
          </p:cNvSpPr>
          <p:nvPr>
            <p:ph type="title"/>
          </p:nvPr>
        </p:nvSpPr>
        <p:spPr/>
        <p:txBody>
          <a:bodyPr/>
          <a:lstStyle/>
          <a:p>
            <a:r>
              <a:rPr lang="en-US" dirty="0">
                <a:cs typeface="Calibri Light"/>
              </a:rPr>
              <a:t>Which one are you?</a:t>
            </a:r>
            <a:endParaRPr lang="en-US" dirty="0"/>
          </a:p>
        </p:txBody>
      </p:sp>
      <p:graphicFrame>
        <p:nvGraphicFramePr>
          <p:cNvPr id="5" name="Content Placeholder 2">
            <a:extLst>
              <a:ext uri="{FF2B5EF4-FFF2-40B4-BE49-F238E27FC236}">
                <a16:creationId xmlns:a16="http://schemas.microsoft.com/office/drawing/2014/main" id="{0CBEEB2D-F941-B53F-35EC-4442E7C7E25B}"/>
              </a:ext>
            </a:extLst>
          </p:cNvPr>
          <p:cNvGraphicFramePr>
            <a:graphicFrameLocks noGrp="1"/>
          </p:cNvGraphicFramePr>
          <p:nvPr>
            <p:ph idx="1"/>
            <p:extLst>
              <p:ext uri="{D42A27DB-BD31-4B8C-83A1-F6EECF244321}">
                <p14:modId xmlns:p14="http://schemas.microsoft.com/office/powerpoint/2010/main" val="36209847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1553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73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able&#10;&#10;Description automatically generated">
            <a:extLst>
              <a:ext uri="{FF2B5EF4-FFF2-40B4-BE49-F238E27FC236}">
                <a16:creationId xmlns:a16="http://schemas.microsoft.com/office/drawing/2014/main" id="{2EE7B673-7B8B-D2A5-A25C-C6867B35E100}"/>
              </a:ext>
            </a:extLst>
          </p:cNvPr>
          <p:cNvPicPr>
            <a:picLocks noGrp="1" noChangeAspect="1"/>
          </p:cNvPicPr>
          <p:nvPr>
            <p:ph idx="1"/>
          </p:nvPr>
        </p:nvPicPr>
        <p:blipFill rotWithShape="1">
          <a:blip r:embed="rId2"/>
          <a:srcRect r="4633" b="-2"/>
          <a:stretch/>
        </p:blipFill>
        <p:spPr>
          <a:xfrm>
            <a:off x="756448" y="643467"/>
            <a:ext cx="10679103" cy="5571066"/>
          </a:xfrm>
          <a:prstGeom prst="rect">
            <a:avLst/>
          </a:prstGeom>
        </p:spPr>
      </p:pic>
    </p:spTree>
    <p:extLst>
      <p:ext uri="{BB962C8B-B14F-4D97-AF65-F5344CB8AC3E}">
        <p14:creationId xmlns:p14="http://schemas.microsoft.com/office/powerpoint/2010/main" val="3265760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14F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hart&#10;&#10;Description automatically generated">
            <a:extLst>
              <a:ext uri="{FF2B5EF4-FFF2-40B4-BE49-F238E27FC236}">
                <a16:creationId xmlns:a16="http://schemas.microsoft.com/office/drawing/2014/main" id="{BE2A5053-F641-5746-1BED-62AB44647EF0}"/>
              </a:ext>
            </a:extLst>
          </p:cNvPr>
          <p:cNvPicPr>
            <a:picLocks noGrp="1" noChangeAspect="1"/>
          </p:cNvPicPr>
          <p:nvPr>
            <p:ph idx="1"/>
          </p:nvPr>
        </p:nvPicPr>
        <p:blipFill>
          <a:blip r:embed="rId2"/>
          <a:stretch>
            <a:fillRect/>
          </a:stretch>
        </p:blipFill>
        <p:spPr>
          <a:xfrm>
            <a:off x="643467" y="839046"/>
            <a:ext cx="10905066" cy="5179907"/>
          </a:xfrm>
          <a:prstGeom prst="rect">
            <a:avLst/>
          </a:prstGeom>
        </p:spPr>
      </p:pic>
    </p:spTree>
    <p:extLst>
      <p:ext uri="{BB962C8B-B14F-4D97-AF65-F5344CB8AC3E}">
        <p14:creationId xmlns:p14="http://schemas.microsoft.com/office/powerpoint/2010/main" val="3726765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747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A323CB-BAD1-8344-DA07-253567823F5C}"/>
              </a:ext>
            </a:extLst>
          </p:cNvPr>
          <p:cNvSpPr>
            <a:spLocks noGrp="1"/>
          </p:cNvSpPr>
          <p:nvPr>
            <p:ph type="title"/>
          </p:nvPr>
        </p:nvSpPr>
        <p:spPr>
          <a:xfrm>
            <a:off x="524256" y="516804"/>
            <a:ext cx="6594189" cy="1625210"/>
          </a:xfrm>
        </p:spPr>
        <p:txBody>
          <a:bodyPr>
            <a:normAutofit/>
          </a:bodyPr>
          <a:lstStyle/>
          <a:p>
            <a:r>
              <a:rPr lang="en-US">
                <a:solidFill>
                  <a:srgbClr val="FFFFFF"/>
                </a:solidFill>
                <a:cs typeface="Calibri Light"/>
              </a:rPr>
              <a:t>Tools and strategies</a:t>
            </a:r>
            <a:endParaRPr lang="en-US">
              <a:solidFill>
                <a:srgbClr val="FFFFFF"/>
              </a:solidFill>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75066B-B983-BC28-6663-C3013F48D98C}"/>
              </a:ext>
            </a:extLst>
          </p:cNvPr>
          <p:cNvPicPr>
            <a:picLocks noChangeAspect="1"/>
          </p:cNvPicPr>
          <p:nvPr/>
        </p:nvPicPr>
        <p:blipFill>
          <a:blip r:embed="rId2"/>
          <a:stretch>
            <a:fillRect/>
          </a:stretch>
        </p:blipFill>
        <p:spPr>
          <a:xfrm>
            <a:off x="566744" y="2838753"/>
            <a:ext cx="6579910" cy="3289955"/>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F562CC-D504-1777-2D47-5B2A17D68E62}"/>
              </a:ext>
            </a:extLst>
          </p:cNvPr>
          <p:cNvSpPr>
            <a:spLocks noGrp="1"/>
          </p:cNvSpPr>
          <p:nvPr>
            <p:ph idx="1"/>
          </p:nvPr>
        </p:nvSpPr>
        <p:spPr>
          <a:xfrm>
            <a:off x="7530556" y="917725"/>
            <a:ext cx="3923502" cy="4852362"/>
          </a:xfrm>
        </p:spPr>
        <p:txBody>
          <a:bodyPr vert="horz" lIns="91440" tIns="45720" rIns="91440" bIns="45720" rtlCol="0" anchor="ctr">
            <a:normAutofit/>
          </a:bodyPr>
          <a:lstStyle/>
          <a:p>
            <a:r>
              <a:rPr lang="en-US" sz="4400" dirty="0">
                <a:solidFill>
                  <a:srgbClr val="FFFFFF"/>
                </a:solidFill>
                <a:cs typeface="Calibri"/>
              </a:rPr>
              <a:t>Divergent thinking tools-</a:t>
            </a:r>
          </a:p>
          <a:p>
            <a:pPr marL="0" indent="0">
              <a:buNone/>
            </a:pPr>
            <a:endParaRPr lang="en-US" sz="4400" dirty="0">
              <a:solidFill>
                <a:srgbClr val="FFFFFF"/>
              </a:solidFill>
              <a:cs typeface="Calibri"/>
            </a:endParaRPr>
          </a:p>
          <a:p>
            <a:pPr marL="0" indent="0">
              <a:buNone/>
            </a:pPr>
            <a:r>
              <a:rPr lang="en-US" sz="4400" dirty="0">
                <a:solidFill>
                  <a:srgbClr val="FFFFFF"/>
                </a:solidFill>
                <a:cs typeface="Calibri"/>
              </a:rPr>
              <a:t> </a:t>
            </a:r>
            <a:r>
              <a:rPr lang="en-US" sz="4400" dirty="0" err="1">
                <a:solidFill>
                  <a:srgbClr val="FFFFFF"/>
                </a:solidFill>
                <a:cs typeface="Calibri"/>
              </a:rPr>
              <a:t>Mindmaps</a:t>
            </a:r>
          </a:p>
          <a:p>
            <a:endParaRPr lang="en-US" sz="2000">
              <a:solidFill>
                <a:srgbClr val="FFFFFF"/>
              </a:solidFill>
              <a:cs typeface="Calibri"/>
            </a:endParaRPr>
          </a:p>
          <a:p>
            <a:endParaRPr lang="en-US" sz="2000">
              <a:solidFill>
                <a:srgbClr val="FFFFFF"/>
              </a:solidFill>
              <a:cs typeface="Calibri"/>
            </a:endParaRPr>
          </a:p>
          <a:p>
            <a:endParaRPr lang="en-US" sz="2000">
              <a:solidFill>
                <a:srgbClr val="FFFFFF"/>
              </a:solidFill>
              <a:cs typeface="Calibri"/>
            </a:endParaRPr>
          </a:p>
        </p:txBody>
      </p:sp>
    </p:spTree>
    <p:extLst>
      <p:ext uri="{BB962C8B-B14F-4D97-AF65-F5344CB8AC3E}">
        <p14:creationId xmlns:p14="http://schemas.microsoft.com/office/powerpoint/2010/main" val="2800630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blackboard&#10;&#10;Description automatically generated">
            <a:extLst>
              <a:ext uri="{FF2B5EF4-FFF2-40B4-BE49-F238E27FC236}">
                <a16:creationId xmlns:a16="http://schemas.microsoft.com/office/drawing/2014/main" id="{BA1F5FD0-E763-AC89-9AA0-A0BB44F167D4}"/>
              </a:ext>
            </a:extLst>
          </p:cNvPr>
          <p:cNvPicPr>
            <a:picLocks noChangeAspect="1"/>
          </p:cNvPicPr>
          <p:nvPr/>
        </p:nvPicPr>
        <p:blipFill rotWithShape="1">
          <a:blip r:embed="rId3"/>
          <a:srcRect l="4614" r="1607" b="-1"/>
          <a:stretch/>
        </p:blipFill>
        <p:spPr>
          <a:xfrm>
            <a:off x="-2" y="10"/>
            <a:ext cx="12192000" cy="6857990"/>
          </a:xfrm>
          <a:prstGeom prst="rect">
            <a:avLst/>
          </a:prstGeom>
        </p:spPr>
      </p:pic>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5"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32" name="Rectangle 3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Content Placeholder 12">
            <a:extLst>
              <a:ext uri="{FF2B5EF4-FFF2-40B4-BE49-F238E27FC236}">
                <a16:creationId xmlns:a16="http://schemas.microsoft.com/office/drawing/2014/main" id="{4FAC07DD-C6AA-D0C3-CC56-DEB4986BE3D4}"/>
              </a:ext>
            </a:extLst>
          </p:cNvPr>
          <p:cNvSpPr>
            <a:spLocks noGrp="1"/>
          </p:cNvSpPr>
          <p:nvPr>
            <p:ph idx="1"/>
          </p:nvPr>
        </p:nvSpPr>
        <p:spPr>
          <a:xfrm>
            <a:off x="4646485" y="1782981"/>
            <a:ext cx="6902047" cy="4393982"/>
          </a:xfrm>
        </p:spPr>
        <p:txBody>
          <a:bodyPr vert="horz" lIns="91440" tIns="45720" rIns="91440" bIns="45720" rtlCol="0" anchor="t">
            <a:normAutofit/>
          </a:bodyPr>
          <a:lstStyle/>
          <a:p>
            <a:r>
              <a:rPr lang="en-US" sz="2000" dirty="0">
                <a:cs typeface="Calibri"/>
              </a:rPr>
              <a:t>The 5 W's and H</a:t>
            </a:r>
          </a:p>
          <a:p>
            <a:r>
              <a:rPr lang="en-US" sz="2000" dirty="0">
                <a:cs typeface="Calibri"/>
              </a:rPr>
              <a:t>WHO</a:t>
            </a:r>
          </a:p>
          <a:p>
            <a:r>
              <a:rPr lang="en-US" sz="2000" dirty="0">
                <a:cs typeface="Calibri"/>
              </a:rPr>
              <a:t>WHAT</a:t>
            </a:r>
          </a:p>
          <a:p>
            <a:r>
              <a:rPr lang="en-US" sz="2000" dirty="0">
                <a:cs typeface="Calibri"/>
              </a:rPr>
              <a:t>WHEN</a:t>
            </a:r>
          </a:p>
          <a:p>
            <a:r>
              <a:rPr lang="en-US" sz="2000" dirty="0">
                <a:cs typeface="Calibri"/>
              </a:rPr>
              <a:t>WHERE</a:t>
            </a:r>
          </a:p>
          <a:p>
            <a:r>
              <a:rPr lang="en-US" sz="2000" dirty="0">
                <a:cs typeface="Calibri"/>
              </a:rPr>
              <a:t>HOW</a:t>
            </a:r>
          </a:p>
          <a:p>
            <a:endParaRPr lang="en-US" sz="2000" dirty="0">
              <a:cs typeface="Calibri"/>
            </a:endParaRPr>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7759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F520-1AA4-2A88-4B71-E85BE2FD1B24}"/>
              </a:ext>
            </a:extLst>
          </p:cNvPr>
          <p:cNvSpPr>
            <a:spLocks noGrp="1"/>
          </p:cNvSpPr>
          <p:nvPr>
            <p:ph type="title"/>
          </p:nvPr>
        </p:nvSpPr>
        <p:spPr>
          <a:xfrm>
            <a:off x="648929" y="629266"/>
            <a:ext cx="3505495" cy="1622321"/>
          </a:xfrm>
        </p:spPr>
        <p:txBody>
          <a:bodyPr>
            <a:normAutofit fontScale="90000"/>
          </a:bodyPr>
          <a:lstStyle/>
          <a:p>
            <a:r>
              <a:rPr lang="en-US" dirty="0">
                <a:cs typeface="Calibri Light"/>
              </a:rPr>
              <a:t>Tools and strategies- Convergent thinking tools</a:t>
            </a:r>
            <a:endParaRPr lang="en-US" dirty="0"/>
          </a:p>
        </p:txBody>
      </p:sp>
      <p:sp>
        <p:nvSpPr>
          <p:cNvPr id="3" name="Content Placeholder 2">
            <a:extLst>
              <a:ext uri="{FF2B5EF4-FFF2-40B4-BE49-F238E27FC236}">
                <a16:creationId xmlns:a16="http://schemas.microsoft.com/office/drawing/2014/main" id="{3609C2C9-94ED-66AA-6988-88AB8DBC0B6F}"/>
              </a:ext>
            </a:extLst>
          </p:cNvPr>
          <p:cNvSpPr>
            <a:spLocks noGrp="1"/>
          </p:cNvSpPr>
          <p:nvPr>
            <p:ph idx="1"/>
          </p:nvPr>
        </p:nvSpPr>
        <p:spPr>
          <a:xfrm>
            <a:off x="648931" y="2438400"/>
            <a:ext cx="3505494" cy="3785419"/>
          </a:xfrm>
        </p:spPr>
        <p:txBody>
          <a:bodyPr vert="horz" lIns="91440" tIns="45720" rIns="91440" bIns="45720" rtlCol="0" anchor="t">
            <a:normAutofit/>
          </a:bodyPr>
          <a:lstStyle/>
          <a:p>
            <a:endParaRPr lang="en-US" sz="2000" dirty="0">
              <a:cs typeface="Calibri"/>
            </a:endParaRPr>
          </a:p>
          <a:p>
            <a:endParaRPr lang="en-US" sz="2000" dirty="0">
              <a:cs typeface="Calibri"/>
            </a:endParaRPr>
          </a:p>
          <a:p>
            <a:endParaRPr lang="en-US" sz="2000" dirty="0">
              <a:cs typeface="Calibri"/>
            </a:endParaRPr>
          </a:p>
          <a:p>
            <a:r>
              <a:rPr lang="en-US" sz="2000" dirty="0">
                <a:cs typeface="Calibri"/>
              </a:rPr>
              <a:t>The HOW </a:t>
            </a:r>
            <a:r>
              <a:rPr lang="en-US" sz="2000" dirty="0" err="1">
                <a:cs typeface="Calibri"/>
              </a:rPr>
              <a:t>HOW</a:t>
            </a:r>
            <a:r>
              <a:rPr lang="en-US" sz="2000" dirty="0">
                <a:cs typeface="Calibri"/>
              </a:rPr>
              <a:t> diagram-</a:t>
            </a:r>
            <a:endParaRPr lang="en-US"/>
          </a:p>
          <a:p>
            <a:endParaRPr lang="en-US" sz="2000">
              <a:cs typeface="Calibri"/>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CD2693B-5346-7B99-EE04-52A1D624423D}"/>
              </a:ext>
            </a:extLst>
          </p:cNvPr>
          <p:cNvPicPr>
            <a:picLocks noChangeAspect="1"/>
          </p:cNvPicPr>
          <p:nvPr/>
        </p:nvPicPr>
        <p:blipFill>
          <a:blip r:embed="rId2"/>
          <a:stretch>
            <a:fillRect/>
          </a:stretch>
        </p:blipFill>
        <p:spPr>
          <a:xfrm>
            <a:off x="5405862" y="1508715"/>
            <a:ext cx="6019331" cy="3837323"/>
          </a:xfrm>
          <a:prstGeom prst="rect">
            <a:avLst/>
          </a:prstGeom>
          <a:effectLst/>
        </p:spPr>
      </p:pic>
    </p:spTree>
    <p:extLst>
      <p:ext uri="{BB962C8B-B14F-4D97-AF65-F5344CB8AC3E}">
        <p14:creationId xmlns:p14="http://schemas.microsoft.com/office/powerpoint/2010/main" val="249682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9AD6-C78F-06D3-AF12-727876DBB71C}"/>
              </a:ext>
            </a:extLst>
          </p:cNvPr>
          <p:cNvSpPr>
            <a:spLocks noGrp="1"/>
          </p:cNvSpPr>
          <p:nvPr>
            <p:ph type="title"/>
          </p:nvPr>
        </p:nvSpPr>
        <p:spPr/>
        <p:txBody>
          <a:bodyPr/>
          <a:lstStyle/>
          <a:p>
            <a:r>
              <a:rPr lang="en-US" dirty="0">
                <a:cs typeface="Calibri Light"/>
              </a:rPr>
              <a:t>Evaluation matrix</a:t>
            </a:r>
            <a:endParaRPr lang="en-US" dirty="0"/>
          </a:p>
        </p:txBody>
      </p:sp>
      <p:pic>
        <p:nvPicPr>
          <p:cNvPr id="4" name="Picture 4" descr="Table&#10;&#10;Description automatically generated">
            <a:extLst>
              <a:ext uri="{FF2B5EF4-FFF2-40B4-BE49-F238E27FC236}">
                <a16:creationId xmlns:a16="http://schemas.microsoft.com/office/drawing/2014/main" id="{DEB68935-1F24-A7B3-5D97-42AC4C47EFC3}"/>
              </a:ext>
            </a:extLst>
          </p:cNvPr>
          <p:cNvPicPr>
            <a:picLocks noGrp="1" noChangeAspect="1"/>
          </p:cNvPicPr>
          <p:nvPr>
            <p:ph idx="1"/>
          </p:nvPr>
        </p:nvPicPr>
        <p:blipFill>
          <a:blip r:embed="rId3"/>
          <a:stretch>
            <a:fillRect/>
          </a:stretch>
        </p:blipFill>
        <p:spPr>
          <a:xfrm>
            <a:off x="838200" y="2309223"/>
            <a:ext cx="10515600" cy="3384141"/>
          </a:xfrm>
        </p:spPr>
      </p:pic>
    </p:spTree>
    <p:extLst>
      <p:ext uri="{BB962C8B-B14F-4D97-AF65-F5344CB8AC3E}">
        <p14:creationId xmlns:p14="http://schemas.microsoft.com/office/powerpoint/2010/main" val="163572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63A99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4" name="Picture 4" descr="Diagram, text&#10;&#10;Description automatically generated">
            <a:extLst>
              <a:ext uri="{FF2B5EF4-FFF2-40B4-BE49-F238E27FC236}">
                <a16:creationId xmlns:a16="http://schemas.microsoft.com/office/drawing/2014/main" id="{A0F39FF0-8714-A5B9-507A-7AB48DB22A3B}"/>
              </a:ext>
            </a:extLst>
          </p:cNvPr>
          <p:cNvPicPr>
            <a:picLocks noGrp="1" noChangeAspect="1"/>
          </p:cNvPicPr>
          <p:nvPr>
            <p:ph idx="1"/>
          </p:nvPr>
        </p:nvPicPr>
        <p:blipFill rotWithShape="1">
          <a:blip r:embed="rId2"/>
          <a:srcRect r="142" b="2"/>
          <a:stretch/>
        </p:blipFill>
        <p:spPr>
          <a:xfrm>
            <a:off x="2551176" y="448056"/>
            <a:ext cx="9180576" cy="5952744"/>
          </a:xfrm>
          <a:prstGeom prst="rect">
            <a:avLst/>
          </a:prstGeom>
        </p:spPr>
      </p:pic>
    </p:spTree>
    <p:extLst>
      <p:ext uri="{BB962C8B-B14F-4D97-AF65-F5344CB8AC3E}">
        <p14:creationId xmlns:p14="http://schemas.microsoft.com/office/powerpoint/2010/main" val="1924392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4C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Word&#10;&#10;Description automatically generated">
            <a:extLst>
              <a:ext uri="{FF2B5EF4-FFF2-40B4-BE49-F238E27FC236}">
                <a16:creationId xmlns:a16="http://schemas.microsoft.com/office/drawing/2014/main" id="{EB2119A8-DF2A-BCED-32DA-DA23AF82D30E}"/>
              </a:ext>
            </a:extLst>
          </p:cNvPr>
          <p:cNvPicPr>
            <a:picLocks noGrp="1" noChangeAspect="1"/>
          </p:cNvPicPr>
          <p:nvPr>
            <p:ph idx="1"/>
          </p:nvPr>
        </p:nvPicPr>
        <p:blipFill>
          <a:blip r:embed="rId2"/>
          <a:stretch>
            <a:fillRect/>
          </a:stretch>
        </p:blipFill>
        <p:spPr>
          <a:xfrm>
            <a:off x="643467" y="1002622"/>
            <a:ext cx="10905066" cy="4852755"/>
          </a:xfrm>
          <a:prstGeom prst="rect">
            <a:avLst/>
          </a:prstGeom>
        </p:spPr>
      </p:pic>
    </p:spTree>
    <p:extLst>
      <p:ext uri="{BB962C8B-B14F-4D97-AF65-F5344CB8AC3E}">
        <p14:creationId xmlns:p14="http://schemas.microsoft.com/office/powerpoint/2010/main" val="256689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F5F759-6901-7900-61FD-D0DD01B040EF}"/>
              </a:ext>
            </a:extLst>
          </p:cNvPr>
          <p:cNvSpPr>
            <a:spLocks noGrp="1"/>
          </p:cNvSpPr>
          <p:nvPr>
            <p:ph type="title"/>
          </p:nvPr>
        </p:nvSpPr>
        <p:spPr>
          <a:xfrm>
            <a:off x="6657715" y="467271"/>
            <a:ext cx="4195674" cy="2052522"/>
          </a:xfrm>
        </p:spPr>
        <p:txBody>
          <a:bodyPr anchor="b">
            <a:normAutofit/>
          </a:bodyPr>
          <a:lstStyle/>
          <a:p>
            <a:r>
              <a:rPr lang="en-US" sz="5600">
                <a:cs typeface="Calibri Light"/>
              </a:rPr>
              <a:t>Problem 1</a:t>
            </a:r>
            <a:endParaRPr lang="en-US" sz="5600"/>
          </a:p>
        </p:txBody>
      </p:sp>
      <p:sp>
        <p:nvSpPr>
          <p:cNvPr id="25" name="Oval 2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EC7E5726-1455-E8E9-D144-B1CAE88AACB6}"/>
              </a:ext>
            </a:extLst>
          </p:cNvPr>
          <p:cNvPicPr>
            <a:picLocks noChangeAspect="1"/>
          </p:cNvPicPr>
          <p:nvPr/>
        </p:nvPicPr>
        <p:blipFill rotWithShape="1">
          <a:blip r:embed="rId2"/>
          <a:srcRect l="7503" r="2595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75951F6-CB1E-B4F6-DADB-D3E3B577E48B}"/>
              </a:ext>
            </a:extLst>
          </p:cNvPr>
          <p:cNvSpPr>
            <a:spLocks noGrp="1"/>
          </p:cNvSpPr>
          <p:nvPr>
            <p:ph idx="1"/>
          </p:nvPr>
        </p:nvSpPr>
        <p:spPr>
          <a:xfrm>
            <a:off x="6657715" y="2990818"/>
            <a:ext cx="4195673" cy="2913872"/>
          </a:xfrm>
        </p:spPr>
        <p:txBody>
          <a:bodyPr vert="horz" lIns="91440" tIns="45720" rIns="91440" bIns="45720" rtlCol="0" anchor="t">
            <a:noAutofit/>
          </a:bodyPr>
          <a:lstStyle/>
          <a:p>
            <a:r>
              <a:rPr lang="en-US" sz="4000" dirty="0">
                <a:solidFill>
                  <a:schemeClr val="tx1">
                    <a:alpha val="80000"/>
                  </a:schemeClr>
                </a:solidFill>
                <a:cs typeface="Calibri"/>
              </a:rPr>
              <a:t>There are large numbers of youths hanging around the village causing elderly residents to feel unsafe</a:t>
            </a:r>
          </a:p>
          <a:p>
            <a:endParaRPr lang="en-US" sz="2000">
              <a:solidFill>
                <a:schemeClr val="tx1">
                  <a:alpha val="80000"/>
                </a:schemeClr>
              </a:solidFill>
              <a:cs typeface="Calibri"/>
            </a:endParaRPr>
          </a:p>
        </p:txBody>
      </p:sp>
      <p:sp>
        <p:nvSpPr>
          <p:cNvPr id="3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65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A18E3-3CE3-E558-6F70-F6B6EFE302D5}"/>
              </a:ext>
            </a:extLst>
          </p:cNvPr>
          <p:cNvSpPr>
            <a:spLocks noGrp="1"/>
          </p:cNvSpPr>
          <p:nvPr>
            <p:ph type="title"/>
          </p:nvPr>
        </p:nvSpPr>
        <p:spPr>
          <a:xfrm>
            <a:off x="640080" y="325369"/>
            <a:ext cx="4368602" cy="1956841"/>
          </a:xfrm>
        </p:spPr>
        <p:txBody>
          <a:bodyPr anchor="b">
            <a:normAutofit/>
          </a:bodyPr>
          <a:lstStyle/>
          <a:p>
            <a:r>
              <a:rPr lang="en-US" sz="5400">
                <a:cs typeface="Calibri Light"/>
              </a:rPr>
              <a:t>Problem 2</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631D2C-51E4-86DC-4760-1D10C2BF56DB}"/>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4000" dirty="0">
                <a:cs typeface="Calibri"/>
              </a:rPr>
              <a:t>Dangerous levels of cars passing and badly parked cars around primary schools.</a:t>
            </a:r>
          </a:p>
          <a:p>
            <a:endParaRPr lang="en-US" sz="2200">
              <a:cs typeface="Calibri"/>
            </a:endParaRPr>
          </a:p>
        </p:txBody>
      </p:sp>
      <p:pic>
        <p:nvPicPr>
          <p:cNvPr id="4" name="Picture 4">
            <a:extLst>
              <a:ext uri="{FF2B5EF4-FFF2-40B4-BE49-F238E27FC236}">
                <a16:creationId xmlns:a16="http://schemas.microsoft.com/office/drawing/2014/main" id="{C9EEDB12-F271-366B-92C7-D9E75E6D6F06}"/>
              </a:ext>
            </a:extLst>
          </p:cNvPr>
          <p:cNvPicPr>
            <a:picLocks noChangeAspect="1"/>
          </p:cNvPicPr>
          <p:nvPr/>
        </p:nvPicPr>
        <p:blipFill rotWithShape="1">
          <a:blip r:embed="rId2"/>
          <a:srcRect l="15890" r="1740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10534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BFCB8-18B7-88E3-CCCD-412451C97E33}"/>
              </a:ext>
            </a:extLst>
          </p:cNvPr>
          <p:cNvSpPr>
            <a:spLocks noGrp="1"/>
          </p:cNvSpPr>
          <p:nvPr>
            <p:ph type="title"/>
          </p:nvPr>
        </p:nvSpPr>
        <p:spPr>
          <a:xfrm>
            <a:off x="6289158" y="803325"/>
            <a:ext cx="5259707" cy="1325563"/>
          </a:xfrm>
        </p:spPr>
        <p:txBody>
          <a:bodyPr>
            <a:normAutofit/>
          </a:bodyPr>
          <a:lstStyle/>
          <a:p>
            <a:r>
              <a:rPr lang="en-US" dirty="0">
                <a:cs typeface="Calibri Light"/>
              </a:rPr>
              <a:t>Problem 3</a:t>
            </a:r>
            <a:endParaRPr lang="en-US" dirty="0"/>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a:extLst>
              <a:ext uri="{FF2B5EF4-FFF2-40B4-BE49-F238E27FC236}">
                <a16:creationId xmlns:a16="http://schemas.microsoft.com/office/drawing/2014/main" id="{8AACE99B-0103-CD28-AC78-335B443CF901}"/>
              </a:ext>
            </a:extLst>
          </p:cNvPr>
          <p:cNvPicPr>
            <a:picLocks noChangeAspect="1"/>
          </p:cNvPicPr>
          <p:nvPr/>
        </p:nvPicPr>
        <p:blipFill rotWithShape="1">
          <a:blip r:embed="rId2"/>
          <a:srcRect l="12231"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79783692-7189-4C1D-66EF-281E9FE97023}"/>
              </a:ext>
            </a:extLst>
          </p:cNvPr>
          <p:cNvSpPr>
            <a:spLocks noGrp="1"/>
          </p:cNvSpPr>
          <p:nvPr>
            <p:ph idx="1"/>
          </p:nvPr>
        </p:nvSpPr>
        <p:spPr>
          <a:xfrm>
            <a:off x="6289158" y="2279018"/>
            <a:ext cx="5259714" cy="3375920"/>
          </a:xfrm>
        </p:spPr>
        <p:txBody>
          <a:bodyPr vert="horz" lIns="91440" tIns="45720" rIns="91440" bIns="45720" rtlCol="0" anchor="t">
            <a:normAutofit/>
          </a:bodyPr>
          <a:lstStyle/>
          <a:p>
            <a:r>
              <a:rPr lang="en-US" sz="4000" dirty="0">
                <a:cs typeface="Calibri"/>
              </a:rPr>
              <a:t>Drugs within the area are contaminated and causing drug users to OD and die.</a:t>
            </a:r>
          </a:p>
          <a:p>
            <a:endParaRPr lang="en-US" sz="1800">
              <a:cs typeface="Calibri"/>
            </a:endParaRPr>
          </a:p>
        </p:txBody>
      </p:sp>
    </p:spTree>
    <p:extLst>
      <p:ext uri="{BB962C8B-B14F-4D97-AF65-F5344CB8AC3E}">
        <p14:creationId xmlns:p14="http://schemas.microsoft.com/office/powerpoint/2010/main" val="349386476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59677ED8-60B1-AB32-1FBA-BDF8D43FBEDB}"/>
              </a:ext>
            </a:extLst>
          </p:cNvPr>
          <p:cNvPicPr>
            <a:picLocks noChangeAspect="1"/>
          </p:cNvPicPr>
          <p:nvPr/>
        </p:nvPicPr>
        <p:blipFill rotWithShape="1">
          <a:blip r:embed="rId2">
            <a:alphaModFix amt="50000"/>
          </a:blip>
          <a:srcRect t="8571"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50581047-4AA3-4B4F-28B3-91679ECA7CC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Application of design thinking</a:t>
            </a:r>
          </a:p>
        </p:txBody>
      </p:sp>
    </p:spTree>
    <p:extLst>
      <p:ext uri="{BB962C8B-B14F-4D97-AF65-F5344CB8AC3E}">
        <p14:creationId xmlns:p14="http://schemas.microsoft.com/office/powerpoint/2010/main" val="3109333431"/>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DCC737-B440-2ABF-9E03-01101EE86AD1}"/>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Investigate the utility of design thinking</a:t>
            </a:r>
            <a:endParaRPr lang="en-US" sz="6000">
              <a:solidFill>
                <a:schemeClr val="bg1"/>
              </a:solidFill>
            </a:endParaRPr>
          </a:p>
        </p:txBody>
      </p:sp>
      <p:graphicFrame>
        <p:nvGraphicFramePr>
          <p:cNvPr id="5" name="Content Placeholder 2">
            <a:extLst>
              <a:ext uri="{FF2B5EF4-FFF2-40B4-BE49-F238E27FC236}">
                <a16:creationId xmlns:a16="http://schemas.microsoft.com/office/drawing/2014/main" id="{7DC8199C-63D2-51C9-2BEC-30AF8F2B4B6A}"/>
              </a:ext>
            </a:extLst>
          </p:cNvPr>
          <p:cNvGraphicFramePr>
            <a:graphicFrameLocks noGrp="1"/>
          </p:cNvGraphicFramePr>
          <p:nvPr>
            <p:ph idx="1"/>
            <p:extLst>
              <p:ext uri="{D42A27DB-BD31-4B8C-83A1-F6EECF244321}">
                <p14:modId xmlns:p14="http://schemas.microsoft.com/office/powerpoint/2010/main" val="32010778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60646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91A0C791-A899-BD4F-E464-4DC4CDD1F54A}"/>
              </a:ext>
            </a:extLst>
          </p:cNvPr>
          <p:cNvSpPr>
            <a:spLocks noGrp="1"/>
          </p:cNvSpPr>
          <p:nvPr>
            <p:ph type="title"/>
          </p:nvPr>
        </p:nvSpPr>
        <p:spPr>
          <a:xfrm>
            <a:off x="556532" y="643467"/>
            <a:ext cx="11210925" cy="744836"/>
          </a:xfrm>
          <a:prstGeom prst="ellipse">
            <a:avLst/>
          </a:prstGeom>
        </p:spPr>
        <p:txBody>
          <a:bodyPr vert="horz" lIns="91440" tIns="45720" rIns="91440" bIns="45720" rtlCol="0" anchor="ctr">
            <a:normAutofit/>
          </a:bodyPr>
          <a:lstStyle/>
          <a:p>
            <a:pPr algn="ctr"/>
            <a:r>
              <a:rPr lang="en-US" sz="3000" kern="1200">
                <a:solidFill>
                  <a:schemeClr val="bg1"/>
                </a:solidFill>
                <a:latin typeface="+mj-lt"/>
                <a:ea typeface="+mj-ea"/>
                <a:cs typeface="+mj-cs"/>
              </a:rPr>
              <a:t>TASK</a:t>
            </a:r>
          </a:p>
        </p:txBody>
      </p:sp>
      <p:pic>
        <p:nvPicPr>
          <p:cNvPr id="7" name="Picture 7">
            <a:extLst>
              <a:ext uri="{FF2B5EF4-FFF2-40B4-BE49-F238E27FC236}">
                <a16:creationId xmlns:a16="http://schemas.microsoft.com/office/drawing/2014/main" id="{DBD0C372-CB5B-6B26-F141-F4B57E91E718}"/>
              </a:ext>
            </a:extLst>
          </p:cNvPr>
          <p:cNvPicPr>
            <a:picLocks noGrp="1" noChangeAspect="1"/>
          </p:cNvPicPr>
          <p:nvPr>
            <p:ph idx="1"/>
          </p:nvPr>
        </p:nvPicPr>
        <p:blipFill>
          <a:blip r:embed="rId2"/>
          <a:stretch>
            <a:fillRect/>
          </a:stretch>
        </p:blipFill>
        <p:spPr>
          <a:xfrm>
            <a:off x="643467" y="1827627"/>
            <a:ext cx="10905066" cy="4089398"/>
          </a:xfrm>
          <a:prstGeom prst="rect">
            <a:avLst/>
          </a:prstGeom>
        </p:spPr>
      </p:pic>
    </p:spTree>
    <p:extLst>
      <p:ext uri="{BB962C8B-B14F-4D97-AF65-F5344CB8AC3E}">
        <p14:creationId xmlns:p14="http://schemas.microsoft.com/office/powerpoint/2010/main" val="20798182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Puzzle">
            <a:extLst>
              <a:ext uri="{FF2B5EF4-FFF2-40B4-BE49-F238E27FC236}">
                <a16:creationId xmlns:a16="http://schemas.microsoft.com/office/drawing/2014/main" id="{89CC5289-F124-3BC4-A35C-E9D64F1FF5FE}"/>
              </a:ext>
            </a:extLst>
          </p:cNvPr>
          <p:cNvPicPr>
            <a:picLocks noChangeAspect="1"/>
          </p:cNvPicPr>
          <p:nvPr/>
        </p:nvPicPr>
        <p:blipFill rotWithShape="1">
          <a:blip r:embed="rId2">
            <a:alphaModFix amt="60000"/>
          </a:blip>
          <a:srcRect r="-2" b="15603"/>
          <a:stretch/>
        </p:blipFill>
        <p:spPr>
          <a:xfrm>
            <a:off x="-1" y="10"/>
            <a:ext cx="12192001" cy="6857990"/>
          </a:xfrm>
          <a:prstGeom prst="rect">
            <a:avLst/>
          </a:prstGeom>
        </p:spPr>
      </p:pic>
      <p:sp>
        <p:nvSpPr>
          <p:cNvPr id="2" name="Title 1">
            <a:extLst>
              <a:ext uri="{FF2B5EF4-FFF2-40B4-BE49-F238E27FC236}">
                <a16:creationId xmlns:a16="http://schemas.microsoft.com/office/drawing/2014/main" id="{A407D32F-5926-C878-B846-7CC450E017E5}"/>
              </a:ext>
            </a:extLst>
          </p:cNvPr>
          <p:cNvSpPr>
            <a:spLocks noGrp="1"/>
          </p:cNvSpPr>
          <p:nvPr>
            <p:ph type="title"/>
          </p:nvPr>
        </p:nvSpPr>
        <p:spPr>
          <a:xfrm>
            <a:off x="838199" y="1671569"/>
            <a:ext cx="4155825" cy="4072044"/>
          </a:xfrm>
        </p:spPr>
        <p:txBody>
          <a:bodyPr anchor="t">
            <a:normAutofit/>
          </a:bodyPr>
          <a:lstStyle/>
          <a:p>
            <a:r>
              <a:rPr lang="en-US">
                <a:solidFill>
                  <a:srgbClr val="FFFFFF"/>
                </a:solidFill>
                <a:cs typeface="Calibri Light"/>
              </a:rPr>
              <a:t>Building a case</a:t>
            </a:r>
            <a:endParaRPr lang="en-US">
              <a:solidFill>
                <a:srgbClr val="FFFFFF"/>
              </a:solidFill>
            </a:endParaRPr>
          </a:p>
        </p:txBody>
      </p:sp>
      <p:sp>
        <p:nvSpPr>
          <p:cNvPr id="3" name="Content Placeholder 2">
            <a:extLst>
              <a:ext uri="{FF2B5EF4-FFF2-40B4-BE49-F238E27FC236}">
                <a16:creationId xmlns:a16="http://schemas.microsoft.com/office/drawing/2014/main" id="{B6D175D0-B04E-87AB-1B9E-BDF271E21560}"/>
              </a:ext>
            </a:extLst>
          </p:cNvPr>
          <p:cNvSpPr>
            <a:spLocks noGrp="1"/>
          </p:cNvSpPr>
          <p:nvPr>
            <p:ph idx="1"/>
          </p:nvPr>
        </p:nvSpPr>
        <p:spPr>
          <a:xfrm>
            <a:off x="5186551" y="1671569"/>
            <a:ext cx="6167248" cy="4072044"/>
          </a:xfrm>
        </p:spPr>
        <p:txBody>
          <a:bodyPr vert="horz" lIns="91440" tIns="45720" rIns="91440" bIns="45720" rtlCol="0">
            <a:normAutofit/>
          </a:bodyPr>
          <a:lstStyle/>
          <a:p>
            <a:r>
              <a:rPr lang="en-US" sz="2000">
                <a:solidFill>
                  <a:srgbClr val="FFFFFF"/>
                </a:solidFill>
                <a:ea typeface="+mn-lt"/>
                <a:cs typeface="+mn-lt"/>
                <a:hlinkClick r:id="rId3"/>
              </a:rPr>
              <a:t>https://youtu.be/u6mDhW0WvUE</a:t>
            </a:r>
            <a:endParaRPr lang="en-US" sz="2000">
              <a:solidFill>
                <a:srgbClr val="FFFFFF"/>
              </a:solidFill>
              <a:ea typeface="+mn-lt"/>
              <a:cs typeface="+mn-lt"/>
            </a:endParaRPr>
          </a:p>
          <a:p>
            <a:endParaRPr lang="en-US" sz="2000">
              <a:solidFill>
                <a:srgbClr val="FFFFFF"/>
              </a:solidFill>
              <a:ea typeface="+mn-lt"/>
              <a:cs typeface="+mn-lt"/>
            </a:endParaRPr>
          </a:p>
        </p:txBody>
      </p:sp>
    </p:spTree>
    <p:extLst>
      <p:ext uri="{BB962C8B-B14F-4D97-AF65-F5344CB8AC3E}">
        <p14:creationId xmlns:p14="http://schemas.microsoft.com/office/powerpoint/2010/main" val="16757409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Materials on table">
            <a:extLst>
              <a:ext uri="{FF2B5EF4-FFF2-40B4-BE49-F238E27FC236}">
                <a16:creationId xmlns:a16="http://schemas.microsoft.com/office/drawing/2014/main" id="{E00C2D19-B73F-1148-BE8B-4050DD941C38}"/>
              </a:ext>
            </a:extLst>
          </p:cNvPr>
          <p:cNvPicPr>
            <a:picLocks noChangeAspect="1"/>
          </p:cNvPicPr>
          <p:nvPr/>
        </p:nvPicPr>
        <p:blipFill rotWithShape="1">
          <a:blip r:embed="rId2"/>
          <a:srcRect l="9092" t="11653" r="-7" b="11619"/>
          <a:stretch/>
        </p:blipFill>
        <p:spPr>
          <a:xfrm>
            <a:off x="20" y="10"/>
            <a:ext cx="12191980" cy="6857990"/>
          </a:xfrm>
          <a:prstGeom prst="rect">
            <a:avLst/>
          </a:prstGeom>
        </p:spPr>
      </p:pic>
      <p:sp>
        <p:nvSpPr>
          <p:cNvPr id="14"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86EB6C-62BC-DE75-82D4-A0E032D7161E}"/>
              </a:ext>
            </a:extLst>
          </p:cNvPr>
          <p:cNvSpPr>
            <a:spLocks noGrp="1"/>
          </p:cNvSpPr>
          <p:nvPr>
            <p:ph type="title"/>
          </p:nvPr>
        </p:nvSpPr>
        <p:spPr>
          <a:xfrm>
            <a:off x="7851031" y="632990"/>
            <a:ext cx="4062643" cy="1043409"/>
          </a:xfrm>
        </p:spPr>
        <p:txBody>
          <a:bodyPr>
            <a:normAutofit/>
          </a:bodyPr>
          <a:lstStyle/>
          <a:p>
            <a:r>
              <a:rPr lang="en-US" sz="3600">
                <a:cs typeface="Calibri Light"/>
              </a:rPr>
              <a:t>Task</a:t>
            </a:r>
            <a:endParaRPr lang="en-US" sz="3600"/>
          </a:p>
        </p:txBody>
      </p:sp>
      <p:sp>
        <p:nvSpPr>
          <p:cNvPr id="3" name="Content Placeholder 2">
            <a:extLst>
              <a:ext uri="{FF2B5EF4-FFF2-40B4-BE49-F238E27FC236}">
                <a16:creationId xmlns:a16="http://schemas.microsoft.com/office/drawing/2014/main" id="{1361B6E3-CC79-BFB9-5A65-8E996CD6A739}"/>
              </a:ext>
            </a:extLst>
          </p:cNvPr>
          <p:cNvSpPr>
            <a:spLocks noGrp="1"/>
          </p:cNvSpPr>
          <p:nvPr>
            <p:ph idx="1"/>
          </p:nvPr>
        </p:nvSpPr>
        <p:spPr>
          <a:xfrm>
            <a:off x="7621031" y="1774372"/>
            <a:ext cx="4062642" cy="2754086"/>
          </a:xfrm>
        </p:spPr>
        <p:txBody>
          <a:bodyPr vert="horz" lIns="91440" tIns="45720" rIns="91440" bIns="45720" rtlCol="0" anchor="t">
            <a:noAutofit/>
          </a:bodyPr>
          <a:lstStyle/>
          <a:p>
            <a:r>
              <a:rPr lang="en-US" sz="2400" dirty="0">
                <a:cs typeface="Calibri"/>
              </a:rPr>
              <a:t>Based on everything you been taught today, provide an argument FOR or AGAINST the use of design thinking within your chosen discipline area.</a:t>
            </a:r>
          </a:p>
          <a:p>
            <a:r>
              <a:rPr lang="en-US" sz="2400" dirty="0">
                <a:cs typeface="Calibri"/>
              </a:rPr>
              <a:t>Post this case to the forum "Design thinking" on Moodle.</a:t>
            </a:r>
          </a:p>
        </p:txBody>
      </p:sp>
    </p:spTree>
    <p:extLst>
      <p:ext uri="{BB962C8B-B14F-4D97-AF65-F5344CB8AC3E}">
        <p14:creationId xmlns:p14="http://schemas.microsoft.com/office/powerpoint/2010/main" val="811010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4FCFB-20F5-65C2-8DEA-2E4A20D96493}"/>
              </a:ext>
            </a:extLst>
          </p:cNvPr>
          <p:cNvSpPr>
            <a:spLocks noGrp="1"/>
          </p:cNvSpPr>
          <p:nvPr>
            <p:ph type="title"/>
          </p:nvPr>
        </p:nvSpPr>
        <p:spPr>
          <a:xfrm>
            <a:off x="1043631" y="809898"/>
            <a:ext cx="9942716" cy="1554480"/>
          </a:xfrm>
        </p:spPr>
        <p:txBody>
          <a:bodyPr anchor="ctr">
            <a:normAutofit/>
          </a:bodyPr>
          <a:lstStyle/>
          <a:p>
            <a:r>
              <a:rPr lang="en-US" sz="4800">
                <a:cs typeface="Calibri Light"/>
              </a:rPr>
              <a:t>To conclude....</a:t>
            </a:r>
            <a:endParaRPr lang="en-US" sz="4800"/>
          </a:p>
        </p:txBody>
      </p:sp>
      <p:sp>
        <p:nvSpPr>
          <p:cNvPr id="3" name="Content Placeholder 2">
            <a:extLst>
              <a:ext uri="{FF2B5EF4-FFF2-40B4-BE49-F238E27FC236}">
                <a16:creationId xmlns:a16="http://schemas.microsoft.com/office/drawing/2014/main" id="{071EB418-34BB-11E7-7875-B00EBA4B4109}"/>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hlinkClick r:id="rId2"/>
              </a:rPr>
              <a:t>https://www.youtube.com/watch?v=-ln5MyAwudM&amp;ab_channel=WatchMojo.com</a:t>
            </a:r>
            <a:r>
              <a:rPr lang="en-US" sz="2400">
                <a:ea typeface="+mn-lt"/>
                <a:cs typeface="+mn-lt"/>
              </a:rPr>
              <a:t> </a:t>
            </a:r>
          </a:p>
          <a:p>
            <a:r>
              <a:rPr lang="en-US" sz="2400">
                <a:cs typeface="Calibri"/>
              </a:rPr>
              <a:t>Creative thinking</a:t>
            </a:r>
          </a:p>
          <a:p>
            <a:r>
              <a:rPr lang="en-US" sz="2400">
                <a:cs typeface="Calibri"/>
              </a:rPr>
              <a:t>Problem solving process</a:t>
            </a:r>
          </a:p>
          <a:p>
            <a:r>
              <a:rPr lang="en-US" sz="2400">
                <a:cs typeface="Calibri"/>
              </a:rPr>
              <a:t>Arguments for and against design thinking</a:t>
            </a:r>
          </a:p>
          <a:p>
            <a:r>
              <a:rPr lang="en-US" sz="2400">
                <a:cs typeface="Calibri"/>
              </a:rPr>
              <a:t>Design thinking within your chosen discipline</a:t>
            </a:r>
          </a:p>
          <a:p>
            <a:endParaRPr lang="en-US"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6213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56435D-66BA-E66C-8BA0-C240AD796939}"/>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Next week...</a:t>
            </a:r>
            <a:endParaRPr lang="en-US" sz="6000">
              <a:solidFill>
                <a:schemeClr val="bg1"/>
              </a:solidFill>
            </a:endParaRPr>
          </a:p>
        </p:txBody>
      </p:sp>
      <p:graphicFrame>
        <p:nvGraphicFramePr>
          <p:cNvPr id="5" name="Content Placeholder 2">
            <a:extLst>
              <a:ext uri="{FF2B5EF4-FFF2-40B4-BE49-F238E27FC236}">
                <a16:creationId xmlns:a16="http://schemas.microsoft.com/office/drawing/2014/main" id="{A732AAA1-21E1-0422-82AB-B04437AA9325}"/>
              </a:ext>
            </a:extLst>
          </p:cNvPr>
          <p:cNvGraphicFramePr>
            <a:graphicFrameLocks noGrp="1"/>
          </p:cNvGraphicFramePr>
          <p:nvPr>
            <p:ph idx="1"/>
            <p:extLst>
              <p:ext uri="{D42A27DB-BD31-4B8C-83A1-F6EECF244321}">
                <p14:modId xmlns:p14="http://schemas.microsoft.com/office/powerpoint/2010/main" val="9301413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8965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6</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Contemporary Issues: making a difference </vt:lpstr>
      <vt:lpstr>Scheme of work </vt:lpstr>
      <vt:lpstr>Aims for today's </vt:lpstr>
      <vt:lpstr>What is design thinking?</vt:lpstr>
      <vt:lpstr>Different kinds of problems</vt:lpstr>
      <vt:lpstr>PowerPoint Presentation</vt:lpstr>
      <vt:lpstr>Design thinking</vt:lpstr>
      <vt:lpstr>Theoretical tools for design thinking</vt:lpstr>
      <vt:lpstr>Design thinking for dementia</vt:lpstr>
      <vt:lpstr>Investigating a problem</vt:lpstr>
      <vt:lpstr>Empathy- Stage 1</vt:lpstr>
      <vt:lpstr>Divergent thinking</vt:lpstr>
      <vt:lpstr>Convergent thinking</vt:lpstr>
      <vt:lpstr>Defining the problem- stage 2</vt:lpstr>
      <vt:lpstr>Generating solutions</vt:lpstr>
      <vt:lpstr>Ideate- stage 3</vt:lpstr>
      <vt:lpstr>The problem solving process </vt:lpstr>
      <vt:lpstr>CLARIFY</vt:lpstr>
      <vt:lpstr>IDEATE</vt:lpstr>
      <vt:lpstr>DEVELOP</vt:lpstr>
      <vt:lpstr>IMPLEMENT</vt:lpstr>
      <vt:lpstr>Which one are you?</vt:lpstr>
      <vt:lpstr>PowerPoint Presentation</vt:lpstr>
      <vt:lpstr>PowerPoint Presentation</vt:lpstr>
      <vt:lpstr>Tools and strategies</vt:lpstr>
      <vt:lpstr>PowerPoint Presentation</vt:lpstr>
      <vt:lpstr>Tools and strategies- Convergent thinking tools</vt:lpstr>
      <vt:lpstr>Evaluation matrix</vt:lpstr>
      <vt:lpstr>PowerPoint Presentation</vt:lpstr>
      <vt:lpstr>PowerPoint Presentation</vt:lpstr>
      <vt:lpstr>Problem 1</vt:lpstr>
      <vt:lpstr>Problem 2</vt:lpstr>
      <vt:lpstr>Problem 3</vt:lpstr>
      <vt:lpstr>Application of design thinking</vt:lpstr>
      <vt:lpstr>Investigate the utility of design thinking</vt:lpstr>
      <vt:lpstr>TASK</vt:lpstr>
      <vt:lpstr>Building a case</vt:lpstr>
      <vt:lpstr>Task</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614</cp:revision>
  <dcterms:created xsi:type="dcterms:W3CDTF">2023-02-22T11:05:30Z</dcterms:created>
  <dcterms:modified xsi:type="dcterms:W3CDTF">2023-02-27T15:32:15Z</dcterms:modified>
</cp:coreProperties>
</file>