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7"/>
  </p:notesMasterIdLst>
  <p:sldIdLst>
    <p:sldId id="256" r:id="rId2"/>
    <p:sldId id="285" r:id="rId3"/>
    <p:sldId id="260" r:id="rId4"/>
    <p:sldId id="261" r:id="rId5"/>
    <p:sldId id="262" r:id="rId6"/>
    <p:sldId id="263" r:id="rId7"/>
    <p:sldId id="264" r:id="rId8"/>
    <p:sldId id="265" r:id="rId9"/>
    <p:sldId id="268" r:id="rId10"/>
    <p:sldId id="269" r:id="rId11"/>
    <p:sldId id="302" r:id="rId12"/>
    <p:sldId id="271" r:id="rId13"/>
    <p:sldId id="272" r:id="rId14"/>
    <p:sldId id="303" r:id="rId15"/>
    <p:sldId id="273" r:id="rId16"/>
    <p:sldId id="279" r:id="rId17"/>
    <p:sldId id="282" r:id="rId18"/>
    <p:sldId id="280" r:id="rId19"/>
    <p:sldId id="283" r:id="rId20"/>
    <p:sldId id="284" r:id="rId21"/>
    <p:sldId id="286" r:id="rId22"/>
    <p:sldId id="287" r:id="rId23"/>
    <p:sldId id="288" r:id="rId24"/>
    <p:sldId id="289" r:id="rId25"/>
    <p:sldId id="291" r:id="rId26"/>
    <p:sldId id="290" r:id="rId27"/>
    <p:sldId id="292" r:id="rId28"/>
    <p:sldId id="293" r:id="rId29"/>
    <p:sldId id="299" r:id="rId30"/>
    <p:sldId id="294" r:id="rId31"/>
    <p:sldId id="295" r:id="rId32"/>
    <p:sldId id="296" r:id="rId33"/>
    <p:sldId id="297" r:id="rId34"/>
    <p:sldId id="298" r:id="rId35"/>
    <p:sldId id="301"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1" d="100"/>
          <a:sy n="91" d="100"/>
        </p:scale>
        <p:origin x="312"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07FDEAA-0279-472B-83E5-A7F50220D35C}" type="datetimeFigureOut">
              <a:rPr lang="en-GB" smtClean="0"/>
              <a:t>10/12/2015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525BB4A-8CDF-4A88-90FA-F8FE6AA5FB5F}" type="slidenum">
              <a:rPr lang="en-GB" smtClean="0"/>
              <a:t>‹#›</a:t>
            </a:fld>
            <a:endParaRPr lang="en-GB"/>
          </a:p>
        </p:txBody>
      </p:sp>
    </p:spTree>
    <p:extLst>
      <p:ext uri="{BB962C8B-B14F-4D97-AF65-F5344CB8AC3E}">
        <p14:creationId xmlns:p14="http://schemas.microsoft.com/office/powerpoint/2010/main" val="24916969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Adapted from material in chapters 4 and 10 of Weaver, Success In</a:t>
            </a:r>
            <a:r>
              <a:rPr lang="en-GB" baseline="0" dirty="0" smtClean="0"/>
              <a:t> Your Project</a:t>
            </a:r>
            <a:endParaRPr lang="en-GB" dirty="0"/>
          </a:p>
        </p:txBody>
      </p:sp>
      <p:sp>
        <p:nvSpPr>
          <p:cNvPr id="4" name="Slide Number Placeholder 3"/>
          <p:cNvSpPr>
            <a:spLocks noGrp="1"/>
          </p:cNvSpPr>
          <p:nvPr>
            <p:ph type="sldNum" sz="quarter" idx="10"/>
          </p:nvPr>
        </p:nvSpPr>
        <p:spPr/>
        <p:txBody>
          <a:bodyPr/>
          <a:lstStyle/>
          <a:p>
            <a:fld id="{1525BB4A-8CDF-4A88-90FA-F8FE6AA5FB5F}" type="slidenum">
              <a:rPr lang="en-GB" smtClean="0"/>
              <a:t>1</a:t>
            </a:fld>
            <a:endParaRPr lang="en-GB"/>
          </a:p>
        </p:txBody>
      </p:sp>
    </p:spTree>
    <p:extLst>
      <p:ext uri="{BB962C8B-B14F-4D97-AF65-F5344CB8AC3E}">
        <p14:creationId xmlns:p14="http://schemas.microsoft.com/office/powerpoint/2010/main" val="12333857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936EB1A-E503-4BA0-9103-33DB356C7602}" type="slidenum">
              <a:rPr lang="en-GB"/>
              <a:pPr/>
              <a:t>35</a:t>
            </a:fld>
            <a:endParaRPr lang="en-GB"/>
          </a:p>
        </p:txBody>
      </p:sp>
      <p:sp>
        <p:nvSpPr>
          <p:cNvPr id="101378" name="Rectangle 2"/>
          <p:cNvSpPr>
            <a:spLocks noGrp="1" noRot="1" noChangeAspect="1" noChangeArrowheads="1" noTextEdit="1"/>
          </p:cNvSpPr>
          <p:nvPr>
            <p:ph type="sldImg"/>
          </p:nvPr>
        </p:nvSpPr>
        <p:spPr>
          <a:ln/>
        </p:spPr>
      </p:sp>
      <p:sp>
        <p:nvSpPr>
          <p:cNvPr id="10137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3436317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BB24B414-6921-4BB2-8263-E4E8CCBAA137}"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BB24B414-6921-4BB2-8263-E4E8CCBAA137}"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6" name="Slide Number Placeholder 5"/>
          <p:cNvSpPr>
            <a:spLocks noGrp="1"/>
          </p:cNvSpPr>
          <p:nvPr>
            <p:ph type="sldNum" sz="quarter" idx="12"/>
          </p:nvPr>
        </p:nvSpPr>
        <p:spPr/>
        <p:txBody>
          <a:bodyPr/>
          <a:lstStyle/>
          <a:p>
            <a:fld id="{BB24B414-6921-4BB2-8263-E4E8CCBAA137}"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052736"/>
            <a:ext cx="4038600" cy="5722651"/>
          </a:xfrm>
        </p:spPr>
        <p:txBody>
          <a:bodyPr/>
          <a:lstStyle>
            <a:lvl1pPr>
              <a:defRPr sz="2000"/>
            </a:lvl1pPr>
            <a:lvl2pPr>
              <a:defRPr sz="1900"/>
            </a:lvl2pPr>
            <a:lvl3pPr>
              <a:defRPr sz="1800"/>
            </a:lvl3pPr>
            <a:lvl4pPr>
              <a:defRPr sz="1800"/>
            </a:lvl4pPr>
            <a:lvl5pPr>
              <a:defRPr sz="1800"/>
            </a:lvl5pPr>
          </a:lstStyle>
          <a:p>
            <a:pPr lvl="0" eaLnBrk="1" latinLnBrk="0" hangingPunct="1"/>
            <a:r>
              <a:rPr lang="en-US" dirty="0" smtClean="0"/>
              <a:t>Click to edit Master text styles</a:t>
            </a:r>
          </a:p>
          <a:p>
            <a:pPr lvl="1" eaLnBrk="1" latinLnBrk="0" hangingPunct="1"/>
            <a:r>
              <a:rPr lang="en-US" dirty="0" smtClean="0"/>
              <a:t>Second level</a:t>
            </a:r>
          </a:p>
          <a:p>
            <a:pPr lvl="2" eaLnBrk="1" latinLnBrk="0" hangingPunct="1"/>
            <a:r>
              <a:rPr lang="en-US" dirty="0" smtClean="0"/>
              <a:t>Third level</a:t>
            </a:r>
          </a:p>
          <a:p>
            <a:pPr lvl="3" eaLnBrk="1" latinLnBrk="0" hangingPunct="1"/>
            <a:r>
              <a:rPr lang="en-US" dirty="0" smtClean="0"/>
              <a:t>Fourth level</a:t>
            </a:r>
          </a:p>
          <a:p>
            <a:pPr lvl="4" eaLnBrk="1" latinLnBrk="0" hangingPunct="1"/>
            <a:r>
              <a:rPr lang="en-US" dirty="0" smtClean="0"/>
              <a:t>Fifth level</a:t>
            </a:r>
            <a:endParaRPr kumimoji="0" lang="en-US" dirty="0"/>
          </a:p>
        </p:txBody>
      </p:sp>
      <p:sp>
        <p:nvSpPr>
          <p:cNvPr id="4" name="Content Placeholder 3"/>
          <p:cNvSpPr>
            <a:spLocks noGrp="1"/>
          </p:cNvSpPr>
          <p:nvPr>
            <p:ph sz="half" idx="2"/>
          </p:nvPr>
        </p:nvSpPr>
        <p:spPr>
          <a:xfrm>
            <a:off x="4648200" y="1052736"/>
            <a:ext cx="4038600" cy="5722651"/>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7" name="Slide Number Placeholder 6"/>
          <p:cNvSpPr>
            <a:spLocks noGrp="1"/>
          </p:cNvSpPr>
          <p:nvPr>
            <p:ph type="sldNum" sz="quarter" idx="12"/>
          </p:nvPr>
        </p:nvSpPr>
        <p:spPr/>
        <p:txBody>
          <a:bodyPr/>
          <a:lstStyle/>
          <a:p>
            <a:fld id="{BB24B414-6921-4BB2-8263-E4E8CCBAA137}"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404664"/>
            <a:ext cx="8382000" cy="1069848"/>
          </a:xfrm>
        </p:spPr>
        <p:txBody>
          <a:bodyPr anchor="ctr"/>
          <a:lstStyle>
            <a:lvl1pPr>
              <a:defRPr sz="4000" b="0" i="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1484784"/>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21225" y="1484784"/>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381000" y="1988840"/>
            <a:ext cx="4041648"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718304" y="1988840"/>
            <a:ext cx="4041775"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7" name="Slide Number Placeholder 26"/>
          <p:cNvSpPr>
            <a:spLocks noGrp="1"/>
          </p:cNvSpPr>
          <p:nvPr>
            <p:ph type="sldNum" sz="quarter" idx="11"/>
          </p:nvPr>
        </p:nvSpPr>
        <p:spPr/>
        <p:txBody>
          <a:bodyPr rtlCol="0"/>
          <a:lstStyle/>
          <a:p>
            <a:fld id="{BB24B414-6921-4BB2-8263-E4E8CCBAA137}"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648072"/>
          </a:xfrm>
        </p:spPr>
        <p:txBody>
          <a:bodyPr anchor="ctr"/>
          <a:lstStyle>
            <a:lvl1pPr>
              <a:defRPr sz="4000">
                <a:solidFill>
                  <a:schemeClr val="tx2"/>
                </a:solidFill>
              </a:defRPr>
            </a:lvl1pPr>
          </a:lstStyle>
          <a:p>
            <a:r>
              <a:rPr kumimoji="0" lang="en-US" dirty="0" smtClean="0"/>
              <a:t>Click to edit Master title style</a:t>
            </a:r>
            <a:endParaRPr kumimoji="0" lang="en-US" dirty="0"/>
          </a:p>
        </p:txBody>
      </p:sp>
      <p:sp>
        <p:nvSpPr>
          <p:cNvPr id="5" name="Slide Number Placeholder 4"/>
          <p:cNvSpPr>
            <a:spLocks noGrp="1"/>
          </p:cNvSpPr>
          <p:nvPr>
            <p:ph type="sldNum" sz="quarter" idx="12"/>
          </p:nvPr>
        </p:nvSpPr>
        <p:spPr>
          <a:xfrm>
            <a:off x="8174736" y="2272"/>
            <a:ext cx="762000" cy="365760"/>
          </a:xfrm>
        </p:spPr>
        <p:txBody>
          <a:bodyPr/>
          <a:lstStyle/>
          <a:p>
            <a:fld id="{BB24B414-6921-4BB2-8263-E4E8CCBAA137}"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B24B414-6921-4BB2-8263-E4E8CCBAA13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620688"/>
            <a:ext cx="3383280" cy="877824"/>
          </a:xfrm>
        </p:spPr>
        <p:txBody>
          <a:bodyPr anchor="b"/>
          <a:lstStyle>
            <a:lvl1pPr algn="l">
              <a:buNone/>
              <a:defRPr sz="1800" b="1"/>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5353496" y="1556792"/>
            <a:ext cx="3383280" cy="5071655"/>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52400" y="476672"/>
            <a:ext cx="5102352" cy="6151775"/>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Slide Number Placeholder 6"/>
          <p:cNvSpPr>
            <a:spLocks noGrp="1"/>
          </p:cNvSpPr>
          <p:nvPr>
            <p:ph type="sldNum" sz="quarter" idx="12"/>
          </p:nvPr>
        </p:nvSpPr>
        <p:spPr/>
        <p:txBody>
          <a:bodyPr/>
          <a:lstStyle/>
          <a:p>
            <a:fld id="{BB24B414-6921-4BB2-8263-E4E8CCBAA137}"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7" name="Slide Number Placeholder 6"/>
          <p:cNvSpPr>
            <a:spLocks noGrp="1"/>
          </p:cNvSpPr>
          <p:nvPr>
            <p:ph type="sldNum" sz="quarter" idx="12"/>
          </p:nvPr>
        </p:nvSpPr>
        <p:spPr/>
        <p:txBody>
          <a:bodyPr/>
          <a:lstStyle/>
          <a:p>
            <a:fld id="{BB24B414-6921-4BB2-8263-E4E8CCBAA137}"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BB24B414-6921-4BB2-8263-E4E8CCBAA13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620688"/>
            <a:ext cx="1905000" cy="6008712"/>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20688"/>
            <a:ext cx="6248400" cy="6008712"/>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BB24B414-6921-4BB2-8263-E4E8CCBAA137}"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404664"/>
            <a:ext cx="8229600" cy="648072"/>
          </a:xfrm>
          <a:prstGeom prst="rect">
            <a:avLst/>
          </a:prstGeom>
        </p:spPr>
        <p:txBody>
          <a:bodyPr vert="horz" anchor="ctr">
            <a:normAutofit/>
          </a:bodyPr>
          <a:lstStyle/>
          <a:p>
            <a:r>
              <a:rPr kumimoji="0" lang="en-US" dirty="0" smtClean="0"/>
              <a:t>Click to edit Master title style</a:t>
            </a:r>
            <a:endParaRPr kumimoji="0" lang="en-US" dirty="0"/>
          </a:p>
        </p:txBody>
      </p:sp>
      <p:sp>
        <p:nvSpPr>
          <p:cNvPr id="13" name="Text Placeholder 12"/>
          <p:cNvSpPr>
            <a:spLocks noGrp="1"/>
          </p:cNvSpPr>
          <p:nvPr>
            <p:ph type="body" idx="1"/>
          </p:nvPr>
        </p:nvSpPr>
        <p:spPr>
          <a:xfrm>
            <a:off x="457200" y="1052736"/>
            <a:ext cx="8229600" cy="5521800"/>
          </a:xfrm>
          <a:prstGeom prst="rect">
            <a:avLst/>
          </a:prstGeom>
        </p:spPr>
        <p:txBody>
          <a:bodyPr vert="horz">
            <a:normAutofit/>
          </a:bodyPr>
          <a:lstStyle/>
          <a:p>
            <a:pPr lvl="0" eaLnBrk="1" latinLnBrk="0" hangingPunct="1"/>
            <a:r>
              <a:rPr kumimoji="0" lang="en-US" dirty="0" smtClean="0"/>
              <a:t>Click to edit Master text styles</a:t>
            </a:r>
          </a:p>
          <a:p>
            <a:pPr lvl="1" eaLnBrk="1" latinLnBrk="0" hangingPunct="1"/>
            <a:r>
              <a:rPr kumimoji="0" lang="en-US" dirty="0" smtClean="0"/>
              <a:t>Second level</a:t>
            </a:r>
          </a:p>
          <a:p>
            <a:pPr lvl="2" eaLnBrk="1" latinLnBrk="0" hangingPunct="1"/>
            <a:r>
              <a:rPr kumimoji="0" lang="en-US" dirty="0" smtClean="0"/>
              <a:t>Third level</a:t>
            </a:r>
          </a:p>
          <a:p>
            <a:pPr lvl="3" eaLnBrk="1" latinLnBrk="0" hangingPunct="1"/>
            <a:r>
              <a:rPr kumimoji="0" lang="en-US" dirty="0" smtClean="0"/>
              <a:t>Fourth level</a:t>
            </a:r>
          </a:p>
          <a:p>
            <a:pPr lvl="4" eaLnBrk="1" latinLnBrk="0" hangingPunct="1"/>
            <a:r>
              <a:rPr kumimoji="0" lang="en-US" dirty="0" smtClean="0"/>
              <a:t>Fifth level</a:t>
            </a:r>
            <a:endParaRPr kumimoji="0" lang="en-US" dirty="0"/>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BB24B414-6921-4BB2-8263-E4E8CCBAA137}"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lumMod val="50000"/>
            </a:schemeClr>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Research Methods</a:t>
            </a:r>
            <a:endParaRPr lang="en-GB" dirty="0"/>
          </a:p>
        </p:txBody>
      </p:sp>
      <p:sp>
        <p:nvSpPr>
          <p:cNvPr id="3" name="Subtitle 2"/>
          <p:cNvSpPr>
            <a:spLocks noGrp="1"/>
          </p:cNvSpPr>
          <p:nvPr>
            <p:ph type="subTitle" idx="1"/>
          </p:nvPr>
        </p:nvSpPr>
        <p:spPr/>
        <p:txBody>
          <a:bodyPr/>
          <a:lstStyle/>
          <a:p>
            <a:endParaRPr lang="en-GB" dirty="0"/>
          </a:p>
          <a:p>
            <a:r>
              <a:rPr lang="en-GB" dirty="0" smtClean="0"/>
              <a:t>Project Proposal &amp; Report</a:t>
            </a:r>
          </a:p>
        </p:txBody>
      </p:sp>
    </p:spTree>
    <p:extLst>
      <p:ext uri="{BB962C8B-B14F-4D97-AF65-F5344CB8AC3E}">
        <p14:creationId xmlns:p14="http://schemas.microsoft.com/office/powerpoint/2010/main" val="8117673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Project Proposal</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2821806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p:cNvSpPr>
            <a:spLocks noGrp="1" noChangeArrowheads="1"/>
          </p:cNvSpPr>
          <p:nvPr>
            <p:ph idx="1"/>
          </p:nvPr>
        </p:nvSpPr>
        <p:spPr/>
        <p:txBody>
          <a:bodyPr/>
          <a:lstStyle/>
          <a:p>
            <a:r>
              <a:rPr lang="en-GB" dirty="0" smtClean="0"/>
              <a:t>Essentially, the purpose of the project proposal is to establish exactly what is to be achieved by the project and to establish a plan to do this. </a:t>
            </a:r>
          </a:p>
          <a:p>
            <a:endParaRPr lang="en-GB" dirty="0" smtClean="0"/>
          </a:p>
          <a:p>
            <a:r>
              <a:rPr lang="en-GB" dirty="0" smtClean="0"/>
              <a:t>It should be regarded as a sort of contract between you and your supervisor  </a:t>
            </a:r>
          </a:p>
          <a:p>
            <a:endParaRPr lang="en-GB" b="1" dirty="0" smtClean="0"/>
          </a:p>
          <a:p>
            <a:endParaRPr lang="en-GB" b="1" dirty="0" smtClean="0"/>
          </a:p>
        </p:txBody>
      </p:sp>
      <p:sp>
        <p:nvSpPr>
          <p:cNvPr id="7170" name="Rectangle 2"/>
          <p:cNvSpPr>
            <a:spLocks noGrp="1" noChangeArrowheads="1"/>
          </p:cNvSpPr>
          <p:nvPr>
            <p:ph type="title"/>
          </p:nvPr>
        </p:nvSpPr>
        <p:spPr/>
        <p:txBody>
          <a:bodyPr>
            <a:normAutofit fontScale="90000"/>
          </a:bodyPr>
          <a:lstStyle/>
          <a:p>
            <a:pPr fontAlgn="auto">
              <a:spcAft>
                <a:spcPts val="0"/>
              </a:spcAft>
              <a:defRPr/>
            </a:pPr>
            <a:r>
              <a:rPr lang="en-GB" smtClean="0"/>
              <a:t>Purpose of Proposal</a:t>
            </a:r>
            <a:endParaRPr lang="en-US" altLang="zh-CN" smtClean="0">
              <a:ea typeface="宋体" charset="-122"/>
            </a:endParaRPr>
          </a:p>
        </p:txBody>
      </p:sp>
    </p:spTree>
    <p:extLst>
      <p:ext uri="{BB962C8B-B14F-4D97-AF65-F5344CB8AC3E}">
        <p14:creationId xmlns:p14="http://schemas.microsoft.com/office/powerpoint/2010/main" val="3490067178"/>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p:cNvSpPr>
            <a:spLocks noGrp="1" noChangeArrowheads="1"/>
          </p:cNvSpPr>
          <p:nvPr>
            <p:ph idx="1"/>
          </p:nvPr>
        </p:nvSpPr>
        <p:spPr>
          <a:xfrm>
            <a:off x="755650" y="1412875"/>
            <a:ext cx="8208963" cy="4529138"/>
          </a:xfrm>
        </p:spPr>
        <p:txBody>
          <a:bodyPr/>
          <a:lstStyle/>
          <a:p>
            <a:pPr marL="476250" indent="-476250">
              <a:buFont typeface="Wingdings" pitchFamily="2" charset="2"/>
              <a:buNone/>
            </a:pPr>
            <a:r>
              <a:rPr lang="en-GB" sz="2500" dirty="0" smtClean="0"/>
              <a:t>Three sections:</a:t>
            </a:r>
          </a:p>
          <a:p>
            <a:pPr marL="476250" indent="-476250"/>
            <a:endParaRPr lang="en-GB" sz="2500" dirty="0" smtClean="0"/>
          </a:p>
          <a:p>
            <a:pPr marL="476250" indent="-476250">
              <a:buFont typeface="Wingdings" pitchFamily="2" charset="2"/>
              <a:buAutoNum type="arabicPeriod"/>
            </a:pPr>
            <a:r>
              <a:rPr lang="en-GB" sz="2500" dirty="0" smtClean="0"/>
              <a:t>Introduction / background to the proposed research (40% of marks)</a:t>
            </a:r>
          </a:p>
          <a:p>
            <a:pPr marL="476250" indent="-476250">
              <a:buFont typeface="Wingdings" pitchFamily="2" charset="2"/>
              <a:buAutoNum type="arabicPeriod"/>
            </a:pPr>
            <a:r>
              <a:rPr lang="en-GB" sz="2500" dirty="0" smtClean="0"/>
              <a:t>Research &amp; development/experimental methods (40%)</a:t>
            </a:r>
          </a:p>
          <a:p>
            <a:pPr marL="476250" indent="-476250">
              <a:buFont typeface="Wingdings" pitchFamily="2" charset="2"/>
              <a:buAutoNum type="arabicPeriod" startAt="3"/>
            </a:pPr>
            <a:r>
              <a:rPr lang="en-GB" sz="2500" dirty="0" smtClean="0"/>
              <a:t>Resources &amp; planning</a:t>
            </a:r>
            <a:r>
              <a:rPr lang="en-US" altLang="zh-CN" sz="2500" dirty="0" smtClean="0"/>
              <a:t> </a:t>
            </a:r>
            <a:r>
              <a:rPr lang="en-GB" sz="2500" dirty="0" smtClean="0"/>
              <a:t>(10 %)</a:t>
            </a:r>
          </a:p>
          <a:p>
            <a:pPr marL="476250" indent="-476250"/>
            <a:endParaRPr lang="en-GB" sz="2500" dirty="0" smtClean="0"/>
          </a:p>
          <a:p>
            <a:pPr marL="476250" indent="-476250">
              <a:buFont typeface="Wingdings" pitchFamily="2" charset="2"/>
              <a:buNone/>
            </a:pPr>
            <a:r>
              <a:rPr lang="en-GB" sz="2500" dirty="0" smtClean="0"/>
              <a:t>The final 10% is for presentation, coherence, etc.</a:t>
            </a:r>
            <a:endParaRPr lang="en-US" altLang="zh-CN" sz="2500" dirty="0" smtClean="0"/>
          </a:p>
        </p:txBody>
      </p:sp>
      <p:sp>
        <p:nvSpPr>
          <p:cNvPr id="12290" name="Rectangle 2"/>
          <p:cNvSpPr>
            <a:spLocks noGrp="1" noChangeArrowheads="1"/>
          </p:cNvSpPr>
          <p:nvPr>
            <p:ph type="title"/>
          </p:nvPr>
        </p:nvSpPr>
        <p:spPr/>
        <p:txBody>
          <a:bodyPr>
            <a:normAutofit fontScale="90000"/>
          </a:bodyPr>
          <a:lstStyle/>
          <a:p>
            <a:pPr fontAlgn="auto">
              <a:spcAft>
                <a:spcPts val="0"/>
              </a:spcAft>
              <a:defRPr/>
            </a:pPr>
            <a:r>
              <a:rPr lang="en-GB" smtClean="0"/>
              <a:t>Structure of research proposal</a:t>
            </a:r>
            <a:endParaRPr lang="en-US" altLang="zh-CN" smtClean="0">
              <a:ea typeface="宋体" charset="-122"/>
            </a:endParaRPr>
          </a:p>
        </p:txBody>
      </p:sp>
    </p:spTree>
    <p:extLst>
      <p:ext uri="{BB962C8B-B14F-4D97-AF65-F5344CB8AC3E}">
        <p14:creationId xmlns:p14="http://schemas.microsoft.com/office/powerpoint/2010/main" val="36896573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p:cNvSpPr>
            <a:spLocks noGrp="1" noChangeArrowheads="1"/>
          </p:cNvSpPr>
          <p:nvPr>
            <p:ph idx="1"/>
          </p:nvPr>
        </p:nvSpPr>
        <p:spPr>
          <a:xfrm>
            <a:off x="435003" y="928670"/>
            <a:ext cx="8208963" cy="5013343"/>
          </a:xfrm>
        </p:spPr>
        <p:txBody>
          <a:bodyPr>
            <a:normAutofit fontScale="92500" lnSpcReduction="10000"/>
          </a:bodyPr>
          <a:lstStyle/>
          <a:p>
            <a:r>
              <a:rPr lang="en-GB" sz="2400" dirty="0" smtClean="0"/>
              <a:t>Identify an area of study, relevant to your degree pathway, in which you would like to conduct your own research for your B.Sc. final year research dissertation or project.</a:t>
            </a:r>
          </a:p>
          <a:p>
            <a:endParaRPr lang="en-GB" sz="2400" dirty="0" smtClean="0"/>
          </a:p>
          <a:p>
            <a:r>
              <a:rPr lang="en-GB" sz="2400" b="1" dirty="0" smtClean="0"/>
              <a:t>Produce a dissertation or project proposal in which you introduce and justify your chosen research (only BIT may elect to study either a dissertation or a project).  The document should contain the following sections:</a:t>
            </a:r>
            <a:endParaRPr lang="en-GB" sz="2400" dirty="0" smtClean="0"/>
          </a:p>
          <a:p>
            <a:endParaRPr lang="en-GB" sz="2400" dirty="0" smtClean="0"/>
          </a:p>
          <a:p>
            <a:pPr marL="566928" indent="-457200">
              <a:buFont typeface="+mj-lt"/>
              <a:buAutoNum type="arabicPeriod"/>
            </a:pPr>
            <a:r>
              <a:rPr lang="en-GB" sz="2400" b="1" dirty="0" smtClean="0"/>
              <a:t>INTRODUCTION / BACKGROUND TO THE PROPOSED RESEARCH</a:t>
            </a:r>
          </a:p>
          <a:p>
            <a:pPr marL="566928" indent="-457200">
              <a:buFont typeface="+mj-lt"/>
              <a:buAutoNum type="arabicPeriod"/>
            </a:pPr>
            <a:r>
              <a:rPr lang="en-GB" sz="2400" b="1" dirty="0" smtClean="0"/>
              <a:t>RESEARCH &amp; DEVELOPMENT/EXPERIMENTAL METHODS </a:t>
            </a:r>
          </a:p>
          <a:p>
            <a:pPr marL="566928" indent="-457200">
              <a:buFont typeface="+mj-lt"/>
              <a:buAutoNum type="arabicPeriod"/>
            </a:pPr>
            <a:r>
              <a:rPr lang="en-GB" sz="2400" b="1" dirty="0" smtClean="0"/>
              <a:t>RESOURCES &amp; PLANNING</a:t>
            </a:r>
            <a:endParaRPr lang="en-GB" sz="2400" dirty="0" smtClean="0"/>
          </a:p>
          <a:p>
            <a:endParaRPr lang="en-GB" sz="2400" dirty="0"/>
          </a:p>
        </p:txBody>
      </p:sp>
      <p:sp>
        <p:nvSpPr>
          <p:cNvPr id="12290" name="Rectangle 2"/>
          <p:cNvSpPr>
            <a:spLocks noGrp="1" noChangeArrowheads="1"/>
          </p:cNvSpPr>
          <p:nvPr>
            <p:ph type="title"/>
          </p:nvPr>
        </p:nvSpPr>
        <p:spPr/>
        <p:txBody>
          <a:bodyPr>
            <a:normAutofit fontScale="90000"/>
          </a:bodyPr>
          <a:lstStyle/>
          <a:p>
            <a:pPr fontAlgn="auto">
              <a:spcAft>
                <a:spcPts val="0"/>
              </a:spcAft>
              <a:defRPr/>
            </a:pPr>
            <a:r>
              <a:rPr lang="en-GB" dirty="0" smtClean="0"/>
              <a:t>Basic Instructions</a:t>
            </a:r>
            <a:endParaRPr lang="en-US" altLang="zh-CN" dirty="0" smtClean="0">
              <a:ea typeface="宋体" charset="-122"/>
            </a:endParaRPr>
          </a:p>
        </p:txBody>
      </p:sp>
    </p:spTree>
    <p:extLst>
      <p:ext uri="{BB962C8B-B14F-4D97-AF65-F5344CB8AC3E}">
        <p14:creationId xmlns:p14="http://schemas.microsoft.com/office/powerpoint/2010/main" val="3914298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071546"/>
            <a:ext cx="8229600" cy="5214974"/>
          </a:xfrm>
        </p:spPr>
        <p:txBody>
          <a:bodyPr>
            <a:normAutofit fontScale="62500" lnSpcReduction="20000"/>
          </a:bodyPr>
          <a:lstStyle/>
          <a:p>
            <a:pPr lvl="0"/>
            <a:r>
              <a:rPr lang="en-GB" dirty="0" smtClean="0"/>
              <a:t>Give your research a working title.</a:t>
            </a:r>
          </a:p>
          <a:p>
            <a:pPr lvl="0"/>
            <a:endParaRPr lang="en-GB" dirty="0" smtClean="0"/>
          </a:p>
          <a:p>
            <a:pPr lvl="0"/>
            <a:r>
              <a:rPr lang="en-GB" dirty="0" smtClean="0"/>
              <a:t>Describe clearly the background to the subject area of study.</a:t>
            </a:r>
          </a:p>
          <a:p>
            <a:pPr lvl="1"/>
            <a:r>
              <a:rPr lang="en-GB" dirty="0" smtClean="0"/>
              <a:t>This should involve a mini critical review of the literature pertaining to your research topic (diverse sources such as academic, governmental and industrial literature).  </a:t>
            </a:r>
          </a:p>
          <a:p>
            <a:pPr lvl="1"/>
            <a:r>
              <a:rPr lang="en-GB" dirty="0" smtClean="0"/>
              <a:t>Ensure that </a:t>
            </a:r>
            <a:r>
              <a:rPr lang="en-GB" u="sng" dirty="0" smtClean="0"/>
              <a:t>all</a:t>
            </a:r>
            <a:r>
              <a:rPr lang="en-GB" dirty="0" smtClean="0"/>
              <a:t> literature sources identified are referenced correctly (use the numeric system of referencing, &amp; append a bibliography).</a:t>
            </a:r>
          </a:p>
          <a:p>
            <a:pPr lvl="0"/>
            <a:endParaRPr lang="en-GB" dirty="0" smtClean="0"/>
          </a:p>
          <a:p>
            <a:pPr lvl="0"/>
            <a:r>
              <a:rPr lang="en-GB" dirty="0" smtClean="0"/>
              <a:t>Provide the reader with an understanding of the field in which your study lies and an idea of where and how your study fits into this field.</a:t>
            </a:r>
          </a:p>
          <a:p>
            <a:pPr lvl="1"/>
            <a:r>
              <a:rPr lang="en-GB" dirty="0" smtClean="0"/>
              <a:t>In other words, you must justify a rationale for the study, based on the literature review.  </a:t>
            </a:r>
          </a:p>
          <a:p>
            <a:pPr lvl="1"/>
            <a:r>
              <a:rPr lang="en-GB" dirty="0" smtClean="0"/>
              <a:t>Why is the research worth doing? </a:t>
            </a:r>
          </a:p>
          <a:p>
            <a:pPr lvl="1"/>
            <a:r>
              <a:rPr lang="en-GB" dirty="0" smtClean="0"/>
              <a:t>Is it topical, interesting, controversial, applied in a new context, etc? </a:t>
            </a:r>
          </a:p>
          <a:p>
            <a:pPr lvl="1"/>
            <a:r>
              <a:rPr lang="en-GB" dirty="0" smtClean="0"/>
              <a:t>Have there been similar studies? </a:t>
            </a:r>
          </a:p>
          <a:p>
            <a:pPr lvl="1"/>
            <a:r>
              <a:rPr lang="en-GB" dirty="0" smtClean="0"/>
              <a:t>Is there a gap?</a:t>
            </a:r>
          </a:p>
          <a:p>
            <a:pPr lvl="0"/>
            <a:endParaRPr lang="en-GB" dirty="0" smtClean="0"/>
          </a:p>
          <a:p>
            <a:pPr lvl="0"/>
            <a:r>
              <a:rPr lang="en-GB" dirty="0" smtClean="0"/>
              <a:t>If relevant, introduce the industry/organisation/context that is being investigated.</a:t>
            </a:r>
          </a:p>
        </p:txBody>
      </p:sp>
      <p:sp>
        <p:nvSpPr>
          <p:cNvPr id="3" name="Title 2"/>
          <p:cNvSpPr>
            <a:spLocks noGrp="1"/>
          </p:cNvSpPr>
          <p:nvPr>
            <p:ph type="title"/>
          </p:nvPr>
        </p:nvSpPr>
        <p:spPr>
          <a:xfrm>
            <a:off x="457200" y="274638"/>
            <a:ext cx="8229600" cy="725470"/>
          </a:xfrm>
        </p:spPr>
        <p:txBody>
          <a:bodyPr>
            <a:normAutofit/>
          </a:bodyPr>
          <a:lstStyle/>
          <a:p>
            <a:r>
              <a:rPr lang="en-GB" dirty="0" smtClean="0"/>
              <a:t>1: Introduction / Background</a:t>
            </a:r>
            <a:endParaRPr lang="en-GB" dirty="0"/>
          </a:p>
        </p:txBody>
      </p:sp>
    </p:spTree>
    <p:extLst>
      <p:ext uri="{BB962C8B-B14F-4D97-AF65-F5344CB8AC3E}">
        <p14:creationId xmlns:p14="http://schemas.microsoft.com/office/powerpoint/2010/main" val="35320742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457200" y="928688"/>
          <a:ext cx="8229600" cy="5486400"/>
        </p:xfrm>
        <a:graphic>
          <a:graphicData uri="http://schemas.openxmlformats.org/drawingml/2006/table">
            <a:tbl>
              <a:tblPr firstRow="1" bandRow="1">
                <a:tableStyleId>{2D5ABB26-0587-4C30-8999-92F81FD0307C}</a:tableStyleId>
              </a:tblPr>
              <a:tblGrid>
                <a:gridCol w="971528"/>
                <a:gridCol w="7258072"/>
              </a:tblGrid>
              <a:tr h="370840">
                <a:tc>
                  <a:txBody>
                    <a:bodyPr/>
                    <a:lstStyle/>
                    <a:p>
                      <a:r>
                        <a:rPr lang="en-GB" sz="6600" dirty="0" smtClean="0"/>
                        <a:t>S</a:t>
                      </a:r>
                      <a:endParaRPr lang="en-GB" sz="6600" dirty="0"/>
                    </a:p>
                  </a:txBody>
                  <a:tcPr/>
                </a:tc>
                <a:tc>
                  <a:txBody>
                    <a:bodyPr/>
                    <a:lstStyle/>
                    <a:p>
                      <a:r>
                        <a:rPr lang="en-GB" sz="6600" dirty="0" smtClean="0"/>
                        <a:t>- Specific</a:t>
                      </a:r>
                      <a:endParaRPr lang="en-GB" sz="6600" dirty="0"/>
                    </a:p>
                  </a:txBody>
                  <a:tcPr/>
                </a:tc>
              </a:tr>
              <a:tr h="370840">
                <a:tc>
                  <a:txBody>
                    <a:bodyPr/>
                    <a:lstStyle/>
                    <a:p>
                      <a:r>
                        <a:rPr lang="en-GB" sz="6600" dirty="0" smtClean="0"/>
                        <a:t>M</a:t>
                      </a:r>
                      <a:endParaRPr lang="en-GB" sz="6600" dirty="0"/>
                    </a:p>
                  </a:txBody>
                  <a:tcPr/>
                </a:tc>
                <a:tc>
                  <a:txBody>
                    <a:bodyPr/>
                    <a:lstStyle/>
                    <a:p>
                      <a:r>
                        <a:rPr lang="en-GB" sz="6600" dirty="0" smtClean="0"/>
                        <a:t>- Measurable</a:t>
                      </a:r>
                      <a:endParaRPr lang="en-GB" sz="6600" dirty="0"/>
                    </a:p>
                  </a:txBody>
                  <a:tcPr/>
                </a:tc>
              </a:tr>
              <a:tr h="370840">
                <a:tc>
                  <a:txBody>
                    <a:bodyPr/>
                    <a:lstStyle/>
                    <a:p>
                      <a:r>
                        <a:rPr lang="en-GB" sz="6600" dirty="0" smtClean="0"/>
                        <a:t>A</a:t>
                      </a:r>
                      <a:endParaRPr lang="en-GB" sz="6600" dirty="0"/>
                    </a:p>
                  </a:txBody>
                  <a:tcPr/>
                </a:tc>
                <a:tc>
                  <a:txBody>
                    <a:bodyPr/>
                    <a:lstStyle/>
                    <a:p>
                      <a:r>
                        <a:rPr lang="en-GB" sz="6600" dirty="0" smtClean="0"/>
                        <a:t>- Attainable</a:t>
                      </a:r>
                      <a:endParaRPr lang="en-GB" sz="6600" dirty="0"/>
                    </a:p>
                  </a:txBody>
                  <a:tcPr/>
                </a:tc>
              </a:tr>
              <a:tr h="370840">
                <a:tc>
                  <a:txBody>
                    <a:bodyPr/>
                    <a:lstStyle/>
                    <a:p>
                      <a:r>
                        <a:rPr lang="en-GB" sz="6600" dirty="0" smtClean="0"/>
                        <a:t>R</a:t>
                      </a:r>
                      <a:endParaRPr lang="en-GB" sz="6600" dirty="0"/>
                    </a:p>
                  </a:txBody>
                  <a:tcPr/>
                </a:tc>
                <a:tc>
                  <a:txBody>
                    <a:bodyPr/>
                    <a:lstStyle/>
                    <a:p>
                      <a:r>
                        <a:rPr lang="en-GB" sz="6600" dirty="0" smtClean="0"/>
                        <a:t>- Relevant</a:t>
                      </a:r>
                      <a:endParaRPr lang="en-GB" sz="6600" dirty="0"/>
                    </a:p>
                  </a:txBody>
                  <a:tcPr/>
                </a:tc>
              </a:tr>
              <a:tr h="370840">
                <a:tc>
                  <a:txBody>
                    <a:bodyPr/>
                    <a:lstStyle/>
                    <a:p>
                      <a:r>
                        <a:rPr lang="en-GB" sz="6600" dirty="0" smtClean="0"/>
                        <a:t>T</a:t>
                      </a:r>
                      <a:endParaRPr lang="en-GB" sz="6600" dirty="0"/>
                    </a:p>
                  </a:txBody>
                  <a:tcPr/>
                </a:tc>
                <a:tc>
                  <a:txBody>
                    <a:bodyPr/>
                    <a:lstStyle/>
                    <a:p>
                      <a:r>
                        <a:rPr lang="en-GB" sz="6600" dirty="0" smtClean="0"/>
                        <a:t>- Time-bound</a:t>
                      </a:r>
                      <a:endParaRPr lang="en-GB" sz="6600" dirty="0"/>
                    </a:p>
                  </a:txBody>
                  <a:tcPr/>
                </a:tc>
              </a:tr>
            </a:tbl>
          </a:graphicData>
        </a:graphic>
      </p:graphicFrame>
      <p:sp>
        <p:nvSpPr>
          <p:cNvPr id="3" name="Title 2"/>
          <p:cNvSpPr>
            <a:spLocks noGrp="1"/>
          </p:cNvSpPr>
          <p:nvPr>
            <p:ph type="title"/>
          </p:nvPr>
        </p:nvSpPr>
        <p:spPr/>
        <p:txBody>
          <a:bodyPr>
            <a:normAutofit fontScale="90000"/>
          </a:bodyPr>
          <a:lstStyle/>
          <a:p>
            <a:r>
              <a:rPr lang="en-GB" dirty="0" smtClean="0"/>
              <a:t>SMART</a:t>
            </a:r>
            <a:endParaRPr lang="en-GB" dirty="0"/>
          </a:p>
        </p:txBody>
      </p:sp>
    </p:spTree>
    <p:extLst>
      <p:ext uri="{BB962C8B-B14F-4D97-AF65-F5344CB8AC3E}">
        <p14:creationId xmlns:p14="http://schemas.microsoft.com/office/powerpoint/2010/main" val="17591811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3"/>
          <p:cNvSpPr>
            <a:spLocks noGrp="1" noChangeArrowheads="1"/>
          </p:cNvSpPr>
          <p:nvPr>
            <p:ph idx="1"/>
          </p:nvPr>
        </p:nvSpPr>
        <p:spPr>
          <a:xfrm>
            <a:off x="467544" y="1268760"/>
            <a:ext cx="8229600" cy="5184576"/>
          </a:xfrm>
        </p:spPr>
        <p:txBody>
          <a:bodyPr>
            <a:normAutofit/>
          </a:bodyPr>
          <a:lstStyle/>
          <a:p>
            <a:pPr marL="552450" indent="-552450" fontAlgn="auto">
              <a:lnSpc>
                <a:spcPct val="80000"/>
              </a:lnSpc>
              <a:spcAft>
                <a:spcPts val="0"/>
              </a:spcAft>
              <a:buClr>
                <a:schemeClr val="tx1">
                  <a:shade val="95000"/>
                </a:schemeClr>
              </a:buClr>
              <a:buFont typeface="Wingdings 2"/>
              <a:buChar char=""/>
              <a:defRPr/>
            </a:pPr>
            <a:r>
              <a:rPr lang="en-GB" sz="2200" dirty="0" smtClean="0"/>
              <a:t>This should involve a mini critical review of the literature pertaining to your research topic </a:t>
            </a:r>
          </a:p>
          <a:p>
            <a:pPr marL="552450" indent="-552450" fontAlgn="auto">
              <a:lnSpc>
                <a:spcPct val="80000"/>
              </a:lnSpc>
              <a:spcAft>
                <a:spcPts val="0"/>
              </a:spcAft>
              <a:buClr>
                <a:schemeClr val="tx1">
                  <a:shade val="95000"/>
                </a:schemeClr>
              </a:buClr>
              <a:buFont typeface="Wingdings 2"/>
              <a:buChar char=""/>
              <a:defRPr/>
            </a:pPr>
            <a:endParaRPr lang="en-GB" sz="2200" dirty="0" smtClean="0"/>
          </a:p>
          <a:p>
            <a:pPr marL="552450" indent="-552450" fontAlgn="auto">
              <a:lnSpc>
                <a:spcPct val="80000"/>
              </a:lnSpc>
              <a:spcAft>
                <a:spcPts val="0"/>
              </a:spcAft>
              <a:buClr>
                <a:schemeClr val="tx1">
                  <a:shade val="95000"/>
                </a:schemeClr>
              </a:buClr>
              <a:buFont typeface="Wingdings 2"/>
              <a:buChar char=""/>
              <a:defRPr/>
            </a:pPr>
            <a:r>
              <a:rPr lang="en-GB" sz="2200" dirty="0" smtClean="0"/>
              <a:t>The literature review shows what other people asking similar questions have discovered </a:t>
            </a:r>
          </a:p>
          <a:p>
            <a:pPr marL="552450" indent="-552450" fontAlgn="auto">
              <a:lnSpc>
                <a:spcPct val="80000"/>
              </a:lnSpc>
              <a:spcAft>
                <a:spcPts val="0"/>
              </a:spcAft>
              <a:buClr>
                <a:schemeClr val="tx1">
                  <a:shade val="95000"/>
                </a:schemeClr>
              </a:buClr>
              <a:buFont typeface="Wingdings 2"/>
              <a:buChar char=""/>
              <a:defRPr/>
            </a:pPr>
            <a:endParaRPr lang="en-GB" sz="2000" dirty="0" smtClean="0"/>
          </a:p>
          <a:p>
            <a:pPr marL="552450" indent="-552450" fontAlgn="auto">
              <a:lnSpc>
                <a:spcPct val="80000"/>
              </a:lnSpc>
              <a:spcAft>
                <a:spcPts val="0"/>
              </a:spcAft>
              <a:buClr>
                <a:schemeClr val="tx1">
                  <a:shade val="95000"/>
                </a:schemeClr>
              </a:buClr>
              <a:buFont typeface="Wingdings 2"/>
              <a:buChar char=""/>
              <a:defRPr/>
            </a:pPr>
            <a:r>
              <a:rPr lang="en-GB" sz="2000" dirty="0" smtClean="0"/>
              <a:t>Introduce and define the </a:t>
            </a:r>
            <a:r>
              <a:rPr lang="en-GB" sz="2000" i="1" dirty="0" smtClean="0"/>
              <a:t>themes</a:t>
            </a:r>
            <a:r>
              <a:rPr lang="en-GB" sz="2000" dirty="0" smtClean="0"/>
              <a:t> of the project</a:t>
            </a:r>
          </a:p>
          <a:p>
            <a:pPr marL="552450" indent="-552450" fontAlgn="auto">
              <a:lnSpc>
                <a:spcPct val="80000"/>
              </a:lnSpc>
              <a:spcAft>
                <a:spcPts val="0"/>
              </a:spcAft>
              <a:buClr>
                <a:schemeClr val="tx1">
                  <a:shade val="95000"/>
                </a:schemeClr>
              </a:buClr>
              <a:buFont typeface="Wingdings 2"/>
              <a:buChar char=""/>
              <a:defRPr/>
            </a:pPr>
            <a:endParaRPr lang="en-GB" sz="2000" dirty="0" smtClean="0"/>
          </a:p>
          <a:p>
            <a:pPr marL="552450" indent="-552450" fontAlgn="auto">
              <a:lnSpc>
                <a:spcPct val="80000"/>
              </a:lnSpc>
              <a:spcAft>
                <a:spcPts val="0"/>
              </a:spcAft>
              <a:buClr>
                <a:schemeClr val="tx1">
                  <a:shade val="95000"/>
                </a:schemeClr>
              </a:buClr>
              <a:buFont typeface="Wingdings 2"/>
              <a:buChar char=""/>
              <a:defRPr/>
            </a:pPr>
            <a:r>
              <a:rPr lang="en-GB" sz="2000" dirty="0" smtClean="0"/>
              <a:t>The themes or issues should relate clearly to the objectives which you will specify at the </a:t>
            </a:r>
            <a:r>
              <a:rPr lang="en-GB" sz="2000" u="sng" dirty="0" smtClean="0"/>
              <a:t>end</a:t>
            </a:r>
            <a:r>
              <a:rPr lang="en-GB" sz="2000" dirty="0" smtClean="0"/>
              <a:t> of this section.  </a:t>
            </a:r>
          </a:p>
          <a:p>
            <a:pPr marL="552450" indent="-552450" fontAlgn="auto">
              <a:lnSpc>
                <a:spcPct val="80000"/>
              </a:lnSpc>
              <a:spcAft>
                <a:spcPts val="0"/>
              </a:spcAft>
              <a:buClr>
                <a:schemeClr val="tx1">
                  <a:shade val="95000"/>
                </a:schemeClr>
              </a:buClr>
              <a:buFont typeface="Wingdings 2"/>
              <a:buChar char=""/>
              <a:defRPr/>
            </a:pPr>
            <a:endParaRPr lang="en-GB" sz="2000" dirty="0" smtClean="0"/>
          </a:p>
          <a:p>
            <a:pPr marL="552450" indent="-552450" fontAlgn="auto">
              <a:lnSpc>
                <a:spcPct val="80000"/>
              </a:lnSpc>
              <a:spcAft>
                <a:spcPts val="0"/>
              </a:spcAft>
              <a:buClr>
                <a:schemeClr val="tx1">
                  <a:shade val="95000"/>
                </a:schemeClr>
              </a:buClr>
              <a:buFont typeface="Wingdings 2"/>
              <a:buChar char=""/>
              <a:defRPr/>
            </a:pPr>
            <a:r>
              <a:rPr lang="en-GB" sz="2000" dirty="0" smtClean="0"/>
              <a:t>You need to give a bit of background literature on </a:t>
            </a:r>
            <a:r>
              <a:rPr lang="en-GB" sz="2000" u="sng" dirty="0" smtClean="0"/>
              <a:t>each</a:t>
            </a:r>
            <a:r>
              <a:rPr lang="en-GB" sz="2000" dirty="0" smtClean="0"/>
              <a:t> of your objectives to justify what you are going to do. </a:t>
            </a:r>
          </a:p>
          <a:p>
            <a:pPr marL="552450" indent="-552450" fontAlgn="auto">
              <a:lnSpc>
                <a:spcPct val="80000"/>
              </a:lnSpc>
              <a:spcAft>
                <a:spcPts val="0"/>
              </a:spcAft>
              <a:buClr>
                <a:schemeClr val="tx1">
                  <a:shade val="95000"/>
                </a:schemeClr>
              </a:buClr>
              <a:buFont typeface="Wingdings 2"/>
              <a:buChar char=""/>
              <a:defRPr/>
            </a:pPr>
            <a:endParaRPr lang="en-GB" sz="2000" dirty="0" smtClean="0"/>
          </a:p>
          <a:p>
            <a:pPr marL="552450" indent="-552450" fontAlgn="auto">
              <a:lnSpc>
                <a:spcPct val="80000"/>
              </a:lnSpc>
              <a:spcAft>
                <a:spcPts val="0"/>
              </a:spcAft>
              <a:buClr>
                <a:schemeClr val="tx1">
                  <a:shade val="95000"/>
                </a:schemeClr>
              </a:buClr>
              <a:buFont typeface="Wingdings 2"/>
              <a:buChar char=""/>
              <a:defRPr/>
            </a:pPr>
            <a:r>
              <a:rPr lang="en-GB" sz="2000" dirty="0" smtClean="0"/>
              <a:t>Give background literature/statistics only – leave the in-depth analysis for the Project itself (next year) </a:t>
            </a:r>
          </a:p>
          <a:p>
            <a:pPr marL="552450" indent="-552450" fontAlgn="auto">
              <a:lnSpc>
                <a:spcPct val="80000"/>
              </a:lnSpc>
              <a:spcAft>
                <a:spcPts val="0"/>
              </a:spcAft>
              <a:buClr>
                <a:schemeClr val="tx1">
                  <a:shade val="95000"/>
                </a:schemeClr>
              </a:buClr>
              <a:buFont typeface="Wingdings 2"/>
              <a:buChar char=""/>
              <a:defRPr/>
            </a:pPr>
            <a:endParaRPr lang="en-GB" sz="2000" dirty="0" smtClean="0"/>
          </a:p>
          <a:p>
            <a:pPr marL="552450" indent="-552450">
              <a:lnSpc>
                <a:spcPct val="80000"/>
              </a:lnSpc>
              <a:buClr>
                <a:schemeClr val="tx1">
                  <a:shade val="95000"/>
                </a:schemeClr>
              </a:buClr>
              <a:buFont typeface="Wingdings 2"/>
              <a:buChar char=""/>
              <a:defRPr/>
            </a:pPr>
            <a:r>
              <a:rPr lang="en-GB" sz="2000" dirty="0" smtClean="0"/>
              <a:t>Lit should be approx. 2 sides of A4</a:t>
            </a:r>
          </a:p>
          <a:p>
            <a:pPr marL="552450" indent="-552450" fontAlgn="auto">
              <a:lnSpc>
                <a:spcPct val="80000"/>
              </a:lnSpc>
              <a:spcAft>
                <a:spcPts val="0"/>
              </a:spcAft>
              <a:buClr>
                <a:schemeClr val="tx1">
                  <a:shade val="95000"/>
                </a:schemeClr>
              </a:buClr>
              <a:buFont typeface="Wingdings 2"/>
              <a:buChar char=""/>
              <a:defRPr/>
            </a:pPr>
            <a:endParaRPr lang="en-GB" sz="2000" dirty="0" smtClean="0"/>
          </a:p>
        </p:txBody>
      </p:sp>
      <p:sp>
        <p:nvSpPr>
          <p:cNvPr id="17410" name="Rectangle 2"/>
          <p:cNvSpPr>
            <a:spLocks noGrp="1" noChangeArrowheads="1"/>
          </p:cNvSpPr>
          <p:nvPr>
            <p:ph type="title"/>
          </p:nvPr>
        </p:nvSpPr>
        <p:spPr/>
        <p:txBody>
          <a:bodyPr>
            <a:normAutofit fontScale="90000"/>
          </a:bodyPr>
          <a:lstStyle/>
          <a:p>
            <a:pPr fontAlgn="auto">
              <a:spcAft>
                <a:spcPts val="0"/>
              </a:spcAft>
              <a:defRPr/>
            </a:pPr>
            <a:r>
              <a:rPr lang="en-GB" dirty="0" smtClean="0"/>
              <a:t>1 Introduction: background literature</a:t>
            </a:r>
            <a:endParaRPr lang="en-US" altLang="zh-CN" dirty="0" smtClean="0">
              <a:ea typeface="宋体" charset="-122"/>
            </a:endParaRPr>
          </a:p>
        </p:txBody>
      </p:sp>
    </p:spTree>
    <p:extLst>
      <p:ext uri="{BB962C8B-B14F-4D97-AF65-F5344CB8AC3E}">
        <p14:creationId xmlns:p14="http://schemas.microsoft.com/office/powerpoint/2010/main" val="24701389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3"/>
          <p:cNvSpPr>
            <a:spLocks noGrp="1" noChangeArrowheads="1"/>
          </p:cNvSpPr>
          <p:nvPr>
            <p:ph idx="1"/>
          </p:nvPr>
        </p:nvSpPr>
        <p:spPr/>
        <p:txBody>
          <a:bodyPr>
            <a:normAutofit/>
          </a:bodyPr>
          <a:lstStyle/>
          <a:p>
            <a:pPr marL="476250" indent="-476250">
              <a:lnSpc>
                <a:spcPct val="90000"/>
              </a:lnSpc>
            </a:pPr>
            <a:r>
              <a:rPr lang="en-GB" dirty="0" smtClean="0"/>
              <a:t>Two key parts to this section:</a:t>
            </a:r>
          </a:p>
          <a:p>
            <a:pPr marL="476250" indent="-476250">
              <a:lnSpc>
                <a:spcPct val="90000"/>
              </a:lnSpc>
            </a:pPr>
            <a:endParaRPr lang="en-GB" sz="2000" dirty="0" smtClean="0"/>
          </a:p>
          <a:p>
            <a:pPr marL="857250" lvl="1" indent="-400050">
              <a:lnSpc>
                <a:spcPct val="90000"/>
              </a:lnSpc>
              <a:buClr>
                <a:schemeClr val="tx2"/>
              </a:buClr>
              <a:buFont typeface="Wingdings" pitchFamily="2" charset="2"/>
              <a:buAutoNum type="arabicPeriod"/>
            </a:pPr>
            <a:r>
              <a:rPr lang="en-GB" dirty="0" smtClean="0"/>
              <a:t>Research methods to be used</a:t>
            </a:r>
          </a:p>
          <a:p>
            <a:pPr marL="857250" lvl="1" indent="-400050">
              <a:lnSpc>
                <a:spcPct val="90000"/>
              </a:lnSpc>
              <a:buClr>
                <a:schemeClr val="tx2"/>
              </a:buClr>
              <a:buFont typeface="Wingdings" pitchFamily="2" charset="2"/>
              <a:buAutoNum type="arabicPeriod"/>
            </a:pPr>
            <a:endParaRPr lang="en-GB" dirty="0" smtClean="0"/>
          </a:p>
          <a:p>
            <a:pPr marL="857250" lvl="1" indent="-400050">
              <a:lnSpc>
                <a:spcPct val="90000"/>
              </a:lnSpc>
              <a:buClr>
                <a:schemeClr val="tx2"/>
              </a:buClr>
              <a:buFont typeface="Wingdings" pitchFamily="2" charset="2"/>
              <a:buAutoNum type="arabicPeriod"/>
            </a:pPr>
            <a:r>
              <a:rPr lang="en-GB" dirty="0" smtClean="0"/>
              <a:t>Development/Experimental methods to be used</a:t>
            </a:r>
          </a:p>
          <a:p>
            <a:pPr marL="476250" indent="-476250">
              <a:lnSpc>
                <a:spcPct val="90000"/>
              </a:lnSpc>
            </a:pPr>
            <a:endParaRPr lang="en-GB" dirty="0" smtClean="0"/>
          </a:p>
          <a:p>
            <a:pPr marL="476250" indent="-476250">
              <a:lnSpc>
                <a:spcPct val="90000"/>
              </a:lnSpc>
            </a:pPr>
            <a:r>
              <a:rPr lang="en-GB" dirty="0" smtClean="0">
                <a:sym typeface="Wingdings" pitchFamily="2" charset="2"/>
              </a:rPr>
              <a:t>The R&amp;D/E Methods section should be no more than 2 side of A4 IN TOTAL</a:t>
            </a:r>
            <a:endParaRPr lang="en-GB" dirty="0" smtClean="0"/>
          </a:p>
          <a:p>
            <a:pPr marL="476250" indent="-476250">
              <a:lnSpc>
                <a:spcPct val="90000"/>
              </a:lnSpc>
              <a:buNone/>
            </a:pPr>
            <a:endParaRPr lang="en-GB" dirty="0" smtClean="0"/>
          </a:p>
        </p:txBody>
      </p:sp>
      <p:sp>
        <p:nvSpPr>
          <p:cNvPr id="27650" name="Rectangle 2"/>
          <p:cNvSpPr>
            <a:spLocks noGrp="1" noChangeArrowheads="1"/>
          </p:cNvSpPr>
          <p:nvPr>
            <p:ph type="title"/>
          </p:nvPr>
        </p:nvSpPr>
        <p:spPr/>
        <p:txBody>
          <a:bodyPr>
            <a:normAutofit fontScale="90000"/>
          </a:bodyPr>
          <a:lstStyle/>
          <a:p>
            <a:pPr fontAlgn="auto">
              <a:spcAft>
                <a:spcPts val="0"/>
              </a:spcAft>
              <a:defRPr/>
            </a:pPr>
            <a:r>
              <a:rPr lang="en-GB" dirty="0" smtClean="0"/>
              <a:t>2.  R &amp; D/E methods</a:t>
            </a:r>
            <a:endParaRPr lang="en-US" altLang="zh-CN" dirty="0" smtClean="0">
              <a:ea typeface="宋体" charset="-122"/>
            </a:endParaRPr>
          </a:p>
        </p:txBody>
      </p:sp>
    </p:spTree>
    <p:extLst>
      <p:ext uri="{BB962C8B-B14F-4D97-AF65-F5344CB8AC3E}">
        <p14:creationId xmlns:p14="http://schemas.microsoft.com/office/powerpoint/2010/main" val="16246302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3"/>
          <p:cNvSpPr>
            <a:spLocks noGrp="1" noChangeArrowheads="1"/>
          </p:cNvSpPr>
          <p:nvPr>
            <p:ph idx="1"/>
          </p:nvPr>
        </p:nvSpPr>
        <p:spPr/>
        <p:txBody>
          <a:bodyPr/>
          <a:lstStyle/>
          <a:p>
            <a:r>
              <a:rPr lang="en-GB" dirty="0" smtClean="0"/>
              <a:t>Identify and </a:t>
            </a:r>
            <a:r>
              <a:rPr lang="en-GB" i="1" dirty="0" smtClean="0"/>
              <a:t>justify</a:t>
            </a:r>
            <a:r>
              <a:rPr lang="en-GB" dirty="0" smtClean="0"/>
              <a:t> the research methods that you will use to gather your data and/or evaluate your results. </a:t>
            </a:r>
          </a:p>
          <a:p>
            <a:endParaRPr lang="en-GB" dirty="0" smtClean="0"/>
          </a:p>
          <a:p>
            <a:r>
              <a:rPr lang="en-GB" dirty="0" smtClean="0"/>
              <a:t>Work your way through the ‘research wall’ </a:t>
            </a:r>
            <a:endParaRPr lang="en-GB" dirty="0" smtClean="0">
              <a:sym typeface="Wingdings" pitchFamily="2" charset="2"/>
            </a:endParaRPr>
          </a:p>
          <a:p>
            <a:endParaRPr lang="en-GB" dirty="0" smtClean="0">
              <a:sym typeface="Wingdings" pitchFamily="2" charset="2"/>
            </a:endParaRPr>
          </a:p>
          <a:p>
            <a:r>
              <a:rPr lang="en-GB" dirty="0" smtClean="0">
                <a:sym typeface="Wingdings" pitchFamily="2" charset="2"/>
              </a:rPr>
              <a:t>For each layer, explain</a:t>
            </a:r>
          </a:p>
          <a:p>
            <a:pPr lvl="1"/>
            <a:r>
              <a:rPr lang="en-GB" dirty="0" smtClean="0">
                <a:sym typeface="Wingdings" pitchFamily="2" charset="2"/>
              </a:rPr>
              <a:t>WHICH method you will use</a:t>
            </a:r>
          </a:p>
          <a:p>
            <a:pPr lvl="1"/>
            <a:r>
              <a:rPr lang="en-GB" dirty="0" smtClean="0">
                <a:sym typeface="Wingdings" pitchFamily="2" charset="2"/>
              </a:rPr>
              <a:t>WHY this method is appropriate</a:t>
            </a:r>
          </a:p>
          <a:p>
            <a:pPr lvl="1"/>
            <a:r>
              <a:rPr lang="en-GB" dirty="0" smtClean="0">
                <a:sym typeface="Wingdings" pitchFamily="2" charset="2"/>
              </a:rPr>
              <a:t>HOW you will use any particular advantages of this method</a:t>
            </a:r>
          </a:p>
          <a:p>
            <a:pPr lvl="1"/>
            <a:r>
              <a:rPr lang="en-GB" dirty="0" smtClean="0">
                <a:sym typeface="Wingdings" pitchFamily="2" charset="2"/>
              </a:rPr>
              <a:t>HOW you will avoid any problems of this method</a:t>
            </a:r>
          </a:p>
          <a:p>
            <a:pPr lvl="1"/>
            <a:endParaRPr lang="en-GB" dirty="0" smtClean="0">
              <a:sym typeface="Wingdings" pitchFamily="2" charset="2"/>
            </a:endParaRPr>
          </a:p>
        </p:txBody>
      </p:sp>
      <p:sp>
        <p:nvSpPr>
          <p:cNvPr id="28674" name="Rectangle 2"/>
          <p:cNvSpPr>
            <a:spLocks noGrp="1" noChangeArrowheads="1"/>
          </p:cNvSpPr>
          <p:nvPr>
            <p:ph type="title"/>
          </p:nvPr>
        </p:nvSpPr>
        <p:spPr/>
        <p:txBody>
          <a:bodyPr>
            <a:normAutofit fontScale="90000"/>
          </a:bodyPr>
          <a:lstStyle/>
          <a:p>
            <a:pPr fontAlgn="auto">
              <a:spcAft>
                <a:spcPts val="0"/>
              </a:spcAft>
              <a:defRPr/>
            </a:pPr>
            <a:r>
              <a:rPr lang="en-GB" sz="3200" dirty="0" smtClean="0"/>
              <a:t>2.  R &amp; D/E methods: Research Methodology</a:t>
            </a:r>
            <a:endParaRPr lang="en-US" altLang="zh-CN" sz="3200" dirty="0" smtClean="0">
              <a:ea typeface="宋体" charset="-122"/>
            </a:endParaRPr>
          </a:p>
        </p:txBody>
      </p:sp>
    </p:spTree>
    <p:extLst>
      <p:ext uri="{BB962C8B-B14F-4D97-AF65-F5344CB8AC3E}">
        <p14:creationId xmlns:p14="http://schemas.microsoft.com/office/powerpoint/2010/main" val="25137112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404664"/>
            <a:ext cx="8229600" cy="504056"/>
          </a:xfrm>
        </p:spPr>
        <p:txBody>
          <a:bodyPr>
            <a:normAutofit fontScale="90000"/>
          </a:bodyPr>
          <a:lstStyle/>
          <a:p>
            <a:r>
              <a:rPr lang="en-GB" dirty="0" smtClean="0"/>
              <a:t>Selecting your methodology</a:t>
            </a:r>
            <a:endParaRPr lang="en-GB" dirty="0"/>
          </a:p>
        </p:txBody>
      </p:sp>
      <p:sp>
        <p:nvSpPr>
          <p:cNvPr id="6" name="Content Placeholder 5"/>
          <p:cNvSpPr>
            <a:spLocks noGrp="1"/>
          </p:cNvSpPr>
          <p:nvPr>
            <p:ph idx="1"/>
          </p:nvPr>
        </p:nvSpPr>
        <p:spPr>
          <a:xfrm>
            <a:off x="457200" y="2780928"/>
            <a:ext cx="8229600" cy="3793608"/>
          </a:xfrm>
        </p:spPr>
        <p:txBody>
          <a:bodyPr/>
          <a:lstStyle/>
          <a:p>
            <a:r>
              <a:rPr lang="en-GB" dirty="0" smtClean="0"/>
              <a:t>When deciding on a methodology you will need to select</a:t>
            </a:r>
          </a:p>
          <a:p>
            <a:pPr lvl="1"/>
            <a:r>
              <a:rPr lang="en-GB" dirty="0" smtClean="0"/>
              <a:t>A philosophy</a:t>
            </a:r>
          </a:p>
          <a:p>
            <a:pPr lvl="1"/>
            <a:r>
              <a:rPr lang="en-GB" dirty="0" smtClean="0"/>
              <a:t>An approach</a:t>
            </a:r>
          </a:p>
          <a:p>
            <a:pPr lvl="1"/>
            <a:r>
              <a:rPr lang="en-GB" dirty="0" smtClean="0"/>
              <a:t>Three strategies</a:t>
            </a:r>
          </a:p>
          <a:p>
            <a:r>
              <a:rPr lang="en-GB" dirty="0" smtClean="0"/>
              <a:t>The three strategies are required so that you can </a:t>
            </a:r>
            <a:r>
              <a:rPr lang="en-GB" i="1" dirty="0" smtClean="0"/>
              <a:t>triangulate</a:t>
            </a:r>
            <a:r>
              <a:rPr lang="en-GB" dirty="0" smtClean="0"/>
              <a:t> your results</a:t>
            </a:r>
          </a:p>
          <a:p>
            <a:pPr lvl="1"/>
            <a:r>
              <a:rPr lang="en-GB" dirty="0" smtClean="0"/>
              <a:t>Compare the results from all three</a:t>
            </a:r>
            <a:endParaRPr lang="en-GB" dirty="0"/>
          </a:p>
        </p:txBody>
      </p:sp>
      <p:sp>
        <p:nvSpPr>
          <p:cNvPr id="3" name="Slide Number Placeholder 2"/>
          <p:cNvSpPr>
            <a:spLocks noGrp="1"/>
          </p:cNvSpPr>
          <p:nvPr>
            <p:ph type="sldNum" sz="quarter" idx="12"/>
          </p:nvPr>
        </p:nvSpPr>
        <p:spPr/>
        <p:txBody>
          <a:bodyPr/>
          <a:lstStyle/>
          <a:p>
            <a:fld id="{F912FDC1-C426-46F0-A50A-E2690F78E5D8}" type="slidenum">
              <a:rPr lang="en-GB" smtClean="0"/>
              <a:pPr/>
              <a:t>11</a:t>
            </a:fld>
            <a:endParaRPr lang="en-GB"/>
          </a:p>
        </p:txBody>
      </p:sp>
      <p:grpSp>
        <p:nvGrpSpPr>
          <p:cNvPr id="34" name="Group 33"/>
          <p:cNvGrpSpPr/>
          <p:nvPr/>
        </p:nvGrpSpPr>
        <p:grpSpPr>
          <a:xfrm>
            <a:off x="251120" y="1196752"/>
            <a:ext cx="8712568" cy="1368040"/>
            <a:chOff x="323528" y="1772816"/>
            <a:chExt cx="8712568" cy="1368040"/>
          </a:xfrm>
        </p:grpSpPr>
        <p:grpSp>
          <p:nvGrpSpPr>
            <p:cNvPr id="35" name="Group 34"/>
            <p:cNvGrpSpPr/>
            <p:nvPr/>
          </p:nvGrpSpPr>
          <p:grpSpPr>
            <a:xfrm>
              <a:off x="1835696" y="1772816"/>
              <a:ext cx="7200400" cy="1368040"/>
              <a:chOff x="179512" y="1340808"/>
              <a:chExt cx="7200400" cy="1368040"/>
            </a:xfrm>
          </p:grpSpPr>
          <p:sp>
            <p:nvSpPr>
              <p:cNvPr id="43" name="TextBox 42"/>
              <p:cNvSpPr txBox="1"/>
              <p:nvPr/>
            </p:nvSpPr>
            <p:spPr>
              <a:xfrm>
                <a:off x="3780072" y="1700808"/>
                <a:ext cx="3599840" cy="369332"/>
              </a:xfrm>
              <a:prstGeom prst="rect">
                <a:avLst/>
              </a:prstGeom>
              <a:solidFill>
                <a:schemeClr val="accent1">
                  <a:lumMod val="60000"/>
                  <a:lumOff val="40000"/>
                </a:schemeClr>
              </a:solidFill>
              <a:ln>
                <a:solidFill>
                  <a:schemeClr val="accent1">
                    <a:lumMod val="50000"/>
                  </a:schemeClr>
                </a:solidFill>
              </a:ln>
            </p:spPr>
            <p:txBody>
              <a:bodyPr wrap="square" rtlCol="0">
                <a:spAutoFit/>
              </a:bodyPr>
              <a:lstStyle/>
              <a:p>
                <a:pPr algn="ctr"/>
                <a:r>
                  <a:rPr lang="en-GB" dirty="0" smtClean="0"/>
                  <a:t>Inductive</a:t>
                </a:r>
                <a:endParaRPr lang="en-GB" dirty="0"/>
              </a:p>
            </p:txBody>
          </p:sp>
          <p:sp>
            <p:nvSpPr>
              <p:cNvPr id="44" name="TextBox 43"/>
              <p:cNvSpPr txBox="1"/>
              <p:nvPr/>
            </p:nvSpPr>
            <p:spPr>
              <a:xfrm>
                <a:off x="179512" y="1340808"/>
                <a:ext cx="3600000" cy="360000"/>
              </a:xfrm>
              <a:prstGeom prst="rect">
                <a:avLst/>
              </a:prstGeom>
              <a:solidFill>
                <a:schemeClr val="accent5">
                  <a:lumMod val="75000"/>
                </a:schemeClr>
              </a:solidFill>
              <a:ln>
                <a:solidFill>
                  <a:schemeClr val="accent2">
                    <a:lumMod val="50000"/>
                  </a:schemeClr>
                </a:solidFill>
              </a:ln>
            </p:spPr>
            <p:txBody>
              <a:bodyPr wrap="square" rtlCol="0">
                <a:noAutofit/>
              </a:bodyPr>
              <a:lstStyle/>
              <a:p>
                <a:pPr algn="ctr"/>
                <a:r>
                  <a:rPr lang="en-GB" dirty="0" smtClean="0">
                    <a:solidFill>
                      <a:schemeClr val="bg1"/>
                    </a:solidFill>
                  </a:rPr>
                  <a:t>Positivism</a:t>
                </a:r>
                <a:endParaRPr lang="en-GB" dirty="0">
                  <a:solidFill>
                    <a:schemeClr val="bg1"/>
                  </a:solidFill>
                </a:endParaRPr>
              </a:p>
            </p:txBody>
          </p:sp>
          <p:sp>
            <p:nvSpPr>
              <p:cNvPr id="45" name="TextBox 44"/>
              <p:cNvSpPr txBox="1"/>
              <p:nvPr/>
            </p:nvSpPr>
            <p:spPr>
              <a:xfrm>
                <a:off x="179512" y="1700808"/>
                <a:ext cx="3600000" cy="369332"/>
              </a:xfrm>
              <a:prstGeom prst="rect">
                <a:avLst/>
              </a:prstGeom>
              <a:solidFill>
                <a:schemeClr val="accent5">
                  <a:lumMod val="60000"/>
                  <a:lumOff val="40000"/>
                </a:schemeClr>
              </a:solidFill>
              <a:ln>
                <a:solidFill>
                  <a:schemeClr val="accent2">
                    <a:lumMod val="50000"/>
                  </a:schemeClr>
                </a:solidFill>
              </a:ln>
            </p:spPr>
            <p:txBody>
              <a:bodyPr wrap="square" rtlCol="0">
                <a:spAutoFit/>
              </a:bodyPr>
              <a:lstStyle/>
              <a:p>
                <a:pPr algn="ctr"/>
                <a:r>
                  <a:rPr lang="en-GB" dirty="0" smtClean="0"/>
                  <a:t>Deductive</a:t>
                </a:r>
                <a:endParaRPr lang="en-GB" dirty="0"/>
              </a:p>
            </p:txBody>
          </p:sp>
          <p:sp>
            <p:nvSpPr>
              <p:cNvPr id="46" name="TextBox 45"/>
              <p:cNvSpPr txBox="1"/>
              <p:nvPr/>
            </p:nvSpPr>
            <p:spPr>
              <a:xfrm>
                <a:off x="3779912" y="1340808"/>
                <a:ext cx="3600000" cy="360000"/>
              </a:xfrm>
              <a:prstGeom prst="rect">
                <a:avLst/>
              </a:prstGeom>
              <a:solidFill>
                <a:schemeClr val="accent1">
                  <a:lumMod val="75000"/>
                </a:schemeClr>
              </a:solidFill>
              <a:ln>
                <a:solidFill>
                  <a:schemeClr val="accent1">
                    <a:lumMod val="50000"/>
                  </a:schemeClr>
                </a:solidFill>
              </a:ln>
            </p:spPr>
            <p:txBody>
              <a:bodyPr wrap="square" rtlCol="0">
                <a:noAutofit/>
              </a:bodyPr>
              <a:lstStyle/>
              <a:p>
                <a:pPr algn="ctr"/>
                <a:r>
                  <a:rPr lang="en-GB" dirty="0" smtClean="0">
                    <a:solidFill>
                      <a:schemeClr val="bg1"/>
                    </a:solidFill>
                  </a:rPr>
                  <a:t>Phenomenology</a:t>
                </a:r>
                <a:endParaRPr lang="en-GB" dirty="0">
                  <a:solidFill>
                    <a:schemeClr val="bg1"/>
                  </a:solidFill>
                </a:endParaRPr>
              </a:p>
            </p:txBody>
          </p:sp>
          <p:sp>
            <p:nvSpPr>
              <p:cNvPr id="47" name="TextBox 46"/>
              <p:cNvSpPr txBox="1"/>
              <p:nvPr/>
            </p:nvSpPr>
            <p:spPr>
              <a:xfrm>
                <a:off x="179512" y="2060848"/>
                <a:ext cx="1440000" cy="646331"/>
              </a:xfrm>
              <a:prstGeom prst="rect">
                <a:avLst/>
              </a:prstGeom>
              <a:solidFill>
                <a:schemeClr val="accent5">
                  <a:lumMod val="40000"/>
                  <a:lumOff val="60000"/>
                </a:schemeClr>
              </a:solidFill>
              <a:ln>
                <a:solidFill>
                  <a:schemeClr val="accent2">
                    <a:lumMod val="50000"/>
                  </a:schemeClr>
                </a:solidFill>
              </a:ln>
            </p:spPr>
            <p:txBody>
              <a:bodyPr wrap="square" rtlCol="0" anchor="ctr">
                <a:noAutofit/>
              </a:bodyPr>
              <a:lstStyle/>
              <a:p>
                <a:pPr algn="ctr"/>
                <a:r>
                  <a:rPr lang="en-GB" sz="1600" dirty="0" smtClean="0"/>
                  <a:t>Experiment</a:t>
                </a:r>
                <a:endParaRPr lang="en-GB" dirty="0"/>
              </a:p>
            </p:txBody>
          </p:sp>
          <p:sp>
            <p:nvSpPr>
              <p:cNvPr id="48" name="TextBox 47"/>
              <p:cNvSpPr txBox="1"/>
              <p:nvPr/>
            </p:nvSpPr>
            <p:spPr>
              <a:xfrm>
                <a:off x="1619672" y="2060847"/>
                <a:ext cx="1440000" cy="648000"/>
              </a:xfrm>
              <a:prstGeom prst="rect">
                <a:avLst/>
              </a:prstGeom>
              <a:solidFill>
                <a:schemeClr val="accent5">
                  <a:lumMod val="40000"/>
                  <a:lumOff val="60000"/>
                </a:schemeClr>
              </a:solidFill>
              <a:ln>
                <a:solidFill>
                  <a:schemeClr val="accent2">
                    <a:lumMod val="50000"/>
                  </a:schemeClr>
                </a:solidFill>
              </a:ln>
            </p:spPr>
            <p:txBody>
              <a:bodyPr wrap="square" rtlCol="0">
                <a:spAutoFit/>
              </a:bodyPr>
              <a:lstStyle/>
              <a:p>
                <a:pPr algn="ctr"/>
                <a:r>
                  <a:rPr lang="en-GB" sz="1600" dirty="0" smtClean="0"/>
                  <a:t>Software</a:t>
                </a:r>
                <a:r>
                  <a:rPr lang="en-GB" dirty="0" smtClean="0"/>
                  <a:t> </a:t>
                </a:r>
                <a:r>
                  <a:rPr lang="en-GB" sz="1600" dirty="0" smtClean="0"/>
                  <a:t>Development</a:t>
                </a:r>
                <a:endParaRPr lang="en-GB" dirty="0"/>
              </a:p>
            </p:txBody>
          </p:sp>
          <p:sp>
            <p:nvSpPr>
              <p:cNvPr id="49" name="TextBox 48"/>
              <p:cNvSpPr txBox="1"/>
              <p:nvPr/>
            </p:nvSpPr>
            <p:spPr>
              <a:xfrm>
                <a:off x="3059832" y="2060848"/>
                <a:ext cx="1440480" cy="648000"/>
              </a:xfrm>
              <a:prstGeom prst="rect">
                <a:avLst/>
              </a:prstGeom>
              <a:solidFill>
                <a:schemeClr val="accent4">
                  <a:lumMod val="40000"/>
                  <a:lumOff val="60000"/>
                </a:schemeClr>
              </a:solidFill>
              <a:ln>
                <a:solidFill>
                  <a:schemeClr val="accent4">
                    <a:lumMod val="50000"/>
                  </a:schemeClr>
                </a:solidFill>
              </a:ln>
            </p:spPr>
            <p:txBody>
              <a:bodyPr wrap="square" rtlCol="0" anchor="ctr">
                <a:noAutofit/>
              </a:bodyPr>
              <a:lstStyle/>
              <a:p>
                <a:pPr algn="ctr"/>
                <a:r>
                  <a:rPr lang="en-GB" sz="1600" dirty="0" smtClean="0"/>
                  <a:t>Document Review</a:t>
                </a:r>
                <a:endParaRPr lang="en-GB" sz="1600" dirty="0"/>
              </a:p>
            </p:txBody>
          </p:sp>
          <p:sp>
            <p:nvSpPr>
              <p:cNvPr id="80" name="TextBox 79"/>
              <p:cNvSpPr txBox="1"/>
              <p:nvPr/>
            </p:nvSpPr>
            <p:spPr>
              <a:xfrm>
                <a:off x="4500312" y="2060848"/>
                <a:ext cx="1440000" cy="648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600" dirty="0" smtClean="0"/>
                  <a:t>Case Study</a:t>
                </a:r>
                <a:endParaRPr lang="en-GB" sz="1600" dirty="0"/>
              </a:p>
            </p:txBody>
          </p:sp>
          <p:sp>
            <p:nvSpPr>
              <p:cNvPr id="81" name="TextBox 80"/>
              <p:cNvSpPr txBox="1"/>
              <p:nvPr/>
            </p:nvSpPr>
            <p:spPr>
              <a:xfrm>
                <a:off x="5939912" y="2060848"/>
                <a:ext cx="1440000" cy="648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600" dirty="0" smtClean="0"/>
                  <a:t>Survey</a:t>
                </a:r>
                <a:endParaRPr lang="en-GB" sz="1600" dirty="0"/>
              </a:p>
            </p:txBody>
          </p:sp>
        </p:grpSp>
        <p:sp>
          <p:nvSpPr>
            <p:cNvPr id="36" name="TextBox 35"/>
            <p:cNvSpPr txBox="1"/>
            <p:nvPr/>
          </p:nvSpPr>
          <p:spPr>
            <a:xfrm>
              <a:off x="323528" y="1780456"/>
              <a:ext cx="1207895" cy="369332"/>
            </a:xfrm>
            <a:prstGeom prst="rect">
              <a:avLst/>
            </a:prstGeom>
            <a:noFill/>
          </p:spPr>
          <p:txBody>
            <a:bodyPr wrap="none" rtlCol="0">
              <a:spAutoFit/>
            </a:bodyPr>
            <a:lstStyle/>
            <a:p>
              <a:r>
                <a:rPr lang="en-GB" dirty="0" smtClean="0"/>
                <a:t>Philosophy</a:t>
              </a:r>
              <a:endParaRPr lang="en-GB" dirty="0"/>
            </a:p>
          </p:txBody>
        </p:sp>
        <p:sp>
          <p:nvSpPr>
            <p:cNvPr id="37" name="TextBox 36"/>
            <p:cNvSpPr txBox="1"/>
            <p:nvPr/>
          </p:nvSpPr>
          <p:spPr>
            <a:xfrm>
              <a:off x="382550" y="2159420"/>
              <a:ext cx="1089850" cy="369332"/>
            </a:xfrm>
            <a:prstGeom prst="rect">
              <a:avLst/>
            </a:prstGeom>
            <a:noFill/>
          </p:spPr>
          <p:txBody>
            <a:bodyPr wrap="none" rtlCol="0">
              <a:spAutoFit/>
            </a:bodyPr>
            <a:lstStyle/>
            <a:p>
              <a:r>
                <a:rPr lang="en-GB" dirty="0" smtClean="0"/>
                <a:t>Approach</a:t>
              </a:r>
              <a:endParaRPr lang="en-GB" dirty="0"/>
            </a:p>
          </p:txBody>
        </p:sp>
        <p:sp>
          <p:nvSpPr>
            <p:cNvPr id="38" name="TextBox 37"/>
            <p:cNvSpPr txBox="1"/>
            <p:nvPr/>
          </p:nvSpPr>
          <p:spPr>
            <a:xfrm>
              <a:off x="373349" y="2632190"/>
              <a:ext cx="1108252" cy="369332"/>
            </a:xfrm>
            <a:prstGeom prst="rect">
              <a:avLst/>
            </a:prstGeom>
            <a:noFill/>
          </p:spPr>
          <p:txBody>
            <a:bodyPr wrap="none" rtlCol="0">
              <a:spAutoFit/>
            </a:bodyPr>
            <a:lstStyle/>
            <a:p>
              <a:r>
                <a:rPr lang="en-GB" dirty="0" smtClean="0"/>
                <a:t>Strategies</a:t>
              </a:r>
              <a:endParaRPr lang="en-GB" dirty="0"/>
            </a:p>
          </p:txBody>
        </p:sp>
      </p:grpSp>
    </p:spTree>
    <p:extLst>
      <p:ext uri="{BB962C8B-B14F-4D97-AF65-F5344CB8AC3E}">
        <p14:creationId xmlns:p14="http://schemas.microsoft.com/office/powerpoint/2010/main" val="206720053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Rectangle 3"/>
          <p:cNvSpPr>
            <a:spLocks noGrp="1" noChangeArrowheads="1"/>
          </p:cNvSpPr>
          <p:nvPr>
            <p:ph idx="1"/>
          </p:nvPr>
        </p:nvSpPr>
        <p:spPr/>
        <p:txBody>
          <a:bodyPr/>
          <a:lstStyle/>
          <a:p>
            <a:pPr>
              <a:lnSpc>
                <a:spcPct val="90000"/>
              </a:lnSpc>
            </a:pPr>
            <a:r>
              <a:rPr lang="en-GB" dirty="0" smtClean="0"/>
              <a:t>Identify risks/limitations/ethical/legal issues and ways that you might deal with those risks</a:t>
            </a:r>
          </a:p>
          <a:p>
            <a:pPr>
              <a:lnSpc>
                <a:spcPct val="90000"/>
              </a:lnSpc>
            </a:pPr>
            <a:endParaRPr lang="en-GB" dirty="0" smtClean="0"/>
          </a:p>
          <a:p>
            <a:pPr>
              <a:lnSpc>
                <a:spcPct val="90000"/>
              </a:lnSpc>
            </a:pPr>
            <a:r>
              <a:rPr lang="en-GB" dirty="0" smtClean="0"/>
              <a:t>How will you analyse the data/evaluate your results? </a:t>
            </a:r>
          </a:p>
          <a:p>
            <a:pPr lvl="1">
              <a:lnSpc>
                <a:spcPct val="90000"/>
              </a:lnSpc>
            </a:pPr>
            <a:r>
              <a:rPr lang="en-GB" dirty="0" smtClean="0"/>
              <a:t>Statistical analysis</a:t>
            </a:r>
          </a:p>
          <a:p>
            <a:pPr lvl="1">
              <a:lnSpc>
                <a:spcPct val="90000"/>
              </a:lnSpc>
            </a:pPr>
            <a:r>
              <a:rPr lang="en-GB" dirty="0" smtClean="0"/>
              <a:t>Content analysis</a:t>
            </a:r>
          </a:p>
          <a:p>
            <a:pPr lvl="1">
              <a:lnSpc>
                <a:spcPct val="90000"/>
              </a:lnSpc>
            </a:pPr>
            <a:r>
              <a:rPr lang="en-GB" dirty="0" smtClean="0"/>
              <a:t>Compare with user requirements and aims and objectives</a:t>
            </a:r>
          </a:p>
          <a:p>
            <a:pPr lvl="1">
              <a:lnSpc>
                <a:spcPct val="90000"/>
              </a:lnSpc>
            </a:pPr>
            <a:r>
              <a:rPr lang="en-GB" dirty="0" smtClean="0"/>
              <a:t>Software tests</a:t>
            </a:r>
          </a:p>
          <a:p>
            <a:pPr lvl="1">
              <a:lnSpc>
                <a:spcPct val="90000"/>
              </a:lnSpc>
            </a:pPr>
            <a:r>
              <a:rPr lang="en-GB" dirty="0" smtClean="0"/>
              <a:t>User tests</a:t>
            </a:r>
          </a:p>
          <a:p>
            <a:pPr lvl="1">
              <a:lnSpc>
                <a:spcPct val="90000"/>
              </a:lnSpc>
            </a:pPr>
            <a:r>
              <a:rPr lang="en-GB" dirty="0" smtClean="0"/>
              <a:t>Benchmarks</a:t>
            </a:r>
          </a:p>
          <a:p>
            <a:pPr lvl="1">
              <a:lnSpc>
                <a:spcPct val="90000"/>
              </a:lnSpc>
            </a:pPr>
            <a:r>
              <a:rPr lang="en-GB" dirty="0" smtClean="0"/>
              <a:t>…  </a:t>
            </a:r>
            <a:endParaRPr lang="en-US" altLang="zh-CN" dirty="0" smtClean="0"/>
          </a:p>
        </p:txBody>
      </p:sp>
      <p:sp>
        <p:nvSpPr>
          <p:cNvPr id="32770" name="Rectangle 2"/>
          <p:cNvSpPr>
            <a:spLocks noGrp="1" noChangeArrowheads="1"/>
          </p:cNvSpPr>
          <p:nvPr>
            <p:ph type="title"/>
          </p:nvPr>
        </p:nvSpPr>
        <p:spPr/>
        <p:txBody>
          <a:bodyPr>
            <a:normAutofit fontScale="90000"/>
          </a:bodyPr>
          <a:lstStyle/>
          <a:p>
            <a:pPr fontAlgn="auto">
              <a:spcAft>
                <a:spcPts val="0"/>
              </a:spcAft>
              <a:defRPr/>
            </a:pPr>
            <a:r>
              <a:rPr lang="en-GB" dirty="0" smtClean="0"/>
              <a:t>2.  R &amp; D/E methods </a:t>
            </a:r>
            <a:endParaRPr lang="en-US" altLang="zh-CN" dirty="0" smtClean="0">
              <a:ea typeface="宋体" charset="-122"/>
            </a:endParaRPr>
          </a:p>
        </p:txBody>
      </p:sp>
    </p:spTree>
    <p:extLst>
      <p:ext uri="{BB962C8B-B14F-4D97-AF65-F5344CB8AC3E}">
        <p14:creationId xmlns:p14="http://schemas.microsoft.com/office/powerpoint/2010/main" val="17420111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3"/>
          <p:cNvSpPr>
            <a:spLocks noGrp="1" noChangeArrowheads="1"/>
          </p:cNvSpPr>
          <p:nvPr>
            <p:ph idx="1"/>
          </p:nvPr>
        </p:nvSpPr>
        <p:spPr/>
        <p:txBody>
          <a:bodyPr/>
          <a:lstStyle/>
          <a:p>
            <a:r>
              <a:rPr lang="en-GB" dirty="0" smtClean="0"/>
              <a:t>Identify and </a:t>
            </a:r>
            <a:r>
              <a:rPr lang="en-GB" i="1" dirty="0" smtClean="0"/>
              <a:t>justify</a:t>
            </a:r>
            <a:r>
              <a:rPr lang="en-GB" dirty="0" smtClean="0"/>
              <a:t> the software development methodology that you will use to build your software and or the methods you will use to perform your experiment</a:t>
            </a:r>
          </a:p>
          <a:p>
            <a:pPr>
              <a:buNone/>
            </a:pPr>
            <a:endParaRPr lang="en-GB" dirty="0" smtClean="0">
              <a:sym typeface="Wingdings" pitchFamily="2" charset="2"/>
            </a:endParaRPr>
          </a:p>
          <a:p>
            <a:r>
              <a:rPr lang="en-GB" dirty="0" smtClean="0">
                <a:sym typeface="Wingdings" pitchFamily="2" charset="2"/>
              </a:rPr>
              <a:t>For each methodology you plan to use, explain</a:t>
            </a:r>
          </a:p>
          <a:p>
            <a:pPr lvl="1"/>
            <a:r>
              <a:rPr lang="en-GB" dirty="0" smtClean="0">
                <a:sym typeface="Wingdings" pitchFamily="2" charset="2"/>
              </a:rPr>
              <a:t>WHICH methodology you will use</a:t>
            </a:r>
          </a:p>
          <a:p>
            <a:pPr lvl="1"/>
            <a:r>
              <a:rPr lang="en-GB" dirty="0" smtClean="0">
                <a:sym typeface="Wingdings" pitchFamily="2" charset="2"/>
              </a:rPr>
              <a:t>WHY this methodology is appropriate</a:t>
            </a:r>
          </a:p>
          <a:p>
            <a:pPr lvl="1"/>
            <a:r>
              <a:rPr lang="en-GB" dirty="0" smtClean="0">
                <a:sym typeface="Wingdings" pitchFamily="2" charset="2"/>
              </a:rPr>
              <a:t>HOW you will use any particular advantages of this method</a:t>
            </a:r>
          </a:p>
          <a:p>
            <a:pPr lvl="1"/>
            <a:r>
              <a:rPr lang="en-GB" dirty="0" smtClean="0">
                <a:sym typeface="Wingdings" pitchFamily="2" charset="2"/>
              </a:rPr>
              <a:t>HOW you will avoid any problems of this method</a:t>
            </a:r>
          </a:p>
          <a:p>
            <a:pPr lvl="1"/>
            <a:endParaRPr lang="en-GB" dirty="0" smtClean="0">
              <a:sym typeface="Wingdings" pitchFamily="2" charset="2"/>
            </a:endParaRPr>
          </a:p>
          <a:p>
            <a:pPr lvl="1"/>
            <a:endParaRPr lang="en-GB" dirty="0" smtClean="0">
              <a:sym typeface="Wingdings" pitchFamily="2" charset="2"/>
            </a:endParaRPr>
          </a:p>
          <a:p>
            <a:pPr lvl="1"/>
            <a:endParaRPr lang="en-GB" dirty="0" smtClean="0">
              <a:sym typeface="Wingdings" pitchFamily="2" charset="2"/>
            </a:endParaRPr>
          </a:p>
        </p:txBody>
      </p:sp>
      <p:sp>
        <p:nvSpPr>
          <p:cNvPr id="28674" name="Rectangle 2"/>
          <p:cNvSpPr>
            <a:spLocks noGrp="1" noChangeArrowheads="1"/>
          </p:cNvSpPr>
          <p:nvPr>
            <p:ph type="title"/>
          </p:nvPr>
        </p:nvSpPr>
        <p:spPr>
          <a:xfrm>
            <a:off x="457200" y="274638"/>
            <a:ext cx="8472518" cy="582594"/>
          </a:xfrm>
        </p:spPr>
        <p:txBody>
          <a:bodyPr>
            <a:normAutofit/>
          </a:bodyPr>
          <a:lstStyle/>
          <a:p>
            <a:pPr fontAlgn="auto">
              <a:spcAft>
                <a:spcPts val="0"/>
              </a:spcAft>
              <a:defRPr/>
            </a:pPr>
            <a:r>
              <a:rPr lang="en-GB" sz="2800" dirty="0" smtClean="0"/>
              <a:t>2.  R &amp; D/E methods: Development Methodology</a:t>
            </a:r>
            <a:endParaRPr lang="en-US" altLang="zh-CN" sz="2800" dirty="0" smtClean="0">
              <a:ea typeface="宋体" charset="-122"/>
            </a:endParaRPr>
          </a:p>
        </p:txBody>
      </p:sp>
    </p:spTree>
    <p:extLst>
      <p:ext uri="{BB962C8B-B14F-4D97-AF65-F5344CB8AC3E}">
        <p14:creationId xmlns:p14="http://schemas.microsoft.com/office/powerpoint/2010/main" val="10271404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3"/>
          <p:cNvSpPr>
            <a:spLocks noGrp="1" noChangeArrowheads="1"/>
          </p:cNvSpPr>
          <p:nvPr>
            <p:ph idx="1"/>
          </p:nvPr>
        </p:nvSpPr>
        <p:spPr/>
        <p:txBody>
          <a:bodyPr>
            <a:normAutofit/>
          </a:bodyPr>
          <a:lstStyle/>
          <a:p>
            <a:r>
              <a:rPr lang="en-GB" dirty="0" smtClean="0"/>
              <a:t>Describe and </a:t>
            </a:r>
            <a:r>
              <a:rPr lang="en-GB" i="1" dirty="0" smtClean="0"/>
              <a:t>justify</a:t>
            </a:r>
            <a:r>
              <a:rPr lang="en-GB" dirty="0" smtClean="0"/>
              <a:t> the design of your experiment</a:t>
            </a:r>
          </a:p>
          <a:p>
            <a:endParaRPr lang="en-GB" dirty="0"/>
          </a:p>
          <a:p>
            <a:r>
              <a:rPr lang="en-GB" dirty="0" smtClean="0"/>
              <a:t>What techniques/equipment will you use?</a:t>
            </a:r>
          </a:p>
          <a:p>
            <a:endParaRPr lang="en-GB" dirty="0"/>
          </a:p>
          <a:p>
            <a:r>
              <a:rPr lang="en-GB" dirty="0" smtClean="0"/>
              <a:t>What are your dependent and independent variables?</a:t>
            </a:r>
          </a:p>
          <a:p>
            <a:pPr>
              <a:buNone/>
            </a:pPr>
            <a:endParaRPr lang="en-GB" dirty="0" smtClean="0">
              <a:sym typeface="Wingdings" pitchFamily="2" charset="2"/>
            </a:endParaRPr>
          </a:p>
          <a:p>
            <a:pPr>
              <a:lnSpc>
                <a:spcPct val="90000"/>
              </a:lnSpc>
            </a:pPr>
            <a:r>
              <a:rPr lang="en-GB" dirty="0"/>
              <a:t>How will you analyse the data/evaluate your results? </a:t>
            </a:r>
          </a:p>
          <a:p>
            <a:pPr lvl="1">
              <a:lnSpc>
                <a:spcPct val="90000"/>
              </a:lnSpc>
            </a:pPr>
            <a:r>
              <a:rPr lang="en-GB" dirty="0"/>
              <a:t>Statistical analysis</a:t>
            </a:r>
          </a:p>
          <a:p>
            <a:pPr lvl="1">
              <a:lnSpc>
                <a:spcPct val="90000"/>
              </a:lnSpc>
            </a:pPr>
            <a:r>
              <a:rPr lang="en-GB" dirty="0" smtClean="0"/>
              <a:t>Compare </a:t>
            </a:r>
            <a:r>
              <a:rPr lang="en-GB" dirty="0"/>
              <a:t>with </a:t>
            </a:r>
            <a:r>
              <a:rPr lang="en-GB" dirty="0" smtClean="0"/>
              <a:t>aims </a:t>
            </a:r>
            <a:r>
              <a:rPr lang="en-GB" dirty="0"/>
              <a:t>and </a:t>
            </a:r>
            <a:r>
              <a:rPr lang="en-GB" dirty="0" smtClean="0"/>
              <a:t>objectives</a:t>
            </a:r>
            <a:endParaRPr lang="en-GB" dirty="0" smtClean="0">
              <a:sym typeface="Wingdings" pitchFamily="2" charset="2"/>
            </a:endParaRPr>
          </a:p>
          <a:p>
            <a:pPr lvl="1"/>
            <a:endParaRPr lang="en-GB" dirty="0" smtClean="0">
              <a:sym typeface="Wingdings" pitchFamily="2" charset="2"/>
            </a:endParaRPr>
          </a:p>
        </p:txBody>
      </p:sp>
      <p:sp>
        <p:nvSpPr>
          <p:cNvPr id="28674" name="Rectangle 2"/>
          <p:cNvSpPr>
            <a:spLocks noGrp="1" noChangeArrowheads="1"/>
          </p:cNvSpPr>
          <p:nvPr>
            <p:ph type="title"/>
          </p:nvPr>
        </p:nvSpPr>
        <p:spPr>
          <a:xfrm>
            <a:off x="457200" y="274638"/>
            <a:ext cx="8472518" cy="582594"/>
          </a:xfrm>
        </p:spPr>
        <p:txBody>
          <a:bodyPr>
            <a:normAutofit/>
          </a:bodyPr>
          <a:lstStyle/>
          <a:p>
            <a:pPr fontAlgn="auto">
              <a:spcAft>
                <a:spcPts val="0"/>
              </a:spcAft>
              <a:defRPr/>
            </a:pPr>
            <a:r>
              <a:rPr lang="en-GB" sz="2800" dirty="0" smtClean="0"/>
              <a:t>2.  R &amp; D/E methods: Experimental Design</a:t>
            </a:r>
            <a:endParaRPr lang="en-US" altLang="zh-CN" sz="2800" dirty="0" smtClean="0">
              <a:ea typeface="宋体" charset="-122"/>
            </a:endParaRPr>
          </a:p>
        </p:txBody>
      </p:sp>
    </p:spTree>
    <p:extLst>
      <p:ext uri="{BB962C8B-B14F-4D97-AF65-F5344CB8AC3E}">
        <p14:creationId xmlns:p14="http://schemas.microsoft.com/office/powerpoint/2010/main" val="4112486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Rectangle 3"/>
          <p:cNvSpPr>
            <a:spLocks noGrp="1" noChangeArrowheads="1"/>
          </p:cNvSpPr>
          <p:nvPr>
            <p:ph idx="1"/>
          </p:nvPr>
        </p:nvSpPr>
        <p:spPr/>
        <p:txBody>
          <a:bodyPr/>
          <a:lstStyle/>
          <a:p>
            <a:pPr>
              <a:lnSpc>
                <a:spcPct val="90000"/>
              </a:lnSpc>
            </a:pPr>
            <a:r>
              <a:rPr lang="en-GB" dirty="0" smtClean="0"/>
              <a:t>Identify any</a:t>
            </a:r>
            <a:r>
              <a:rPr lang="en-GB" b="1" dirty="0" smtClean="0"/>
              <a:t> resources</a:t>
            </a:r>
            <a:r>
              <a:rPr lang="en-GB" dirty="0" smtClean="0"/>
              <a:t> required (testing equipment, computer systems, application packages and programming languages, etc. to be used, access to journals).</a:t>
            </a:r>
          </a:p>
          <a:p>
            <a:pPr>
              <a:lnSpc>
                <a:spcPct val="90000"/>
              </a:lnSpc>
            </a:pPr>
            <a:endParaRPr lang="en-GB" dirty="0" smtClean="0"/>
          </a:p>
          <a:p>
            <a:pPr>
              <a:lnSpc>
                <a:spcPct val="90000"/>
              </a:lnSpc>
            </a:pPr>
            <a:r>
              <a:rPr lang="en-GB" dirty="0" smtClean="0"/>
              <a:t>Construct a Gantt chart that demonstrates evidence of project planning and management. Identify the timescales for each component of the study. </a:t>
            </a:r>
            <a:endParaRPr lang="en-US" altLang="zh-CN" dirty="0" smtClean="0"/>
          </a:p>
        </p:txBody>
      </p:sp>
      <p:sp>
        <p:nvSpPr>
          <p:cNvPr id="33794" name="Rectangle 2"/>
          <p:cNvSpPr>
            <a:spLocks noGrp="1" noChangeArrowheads="1"/>
          </p:cNvSpPr>
          <p:nvPr>
            <p:ph type="title"/>
          </p:nvPr>
        </p:nvSpPr>
        <p:spPr/>
        <p:txBody>
          <a:bodyPr>
            <a:normAutofit fontScale="90000"/>
          </a:bodyPr>
          <a:lstStyle/>
          <a:p>
            <a:pPr fontAlgn="auto">
              <a:spcAft>
                <a:spcPts val="0"/>
              </a:spcAft>
              <a:defRPr/>
            </a:pPr>
            <a:r>
              <a:rPr lang="en-GB" dirty="0" smtClean="0"/>
              <a:t>3.  Resources &amp; Planning</a:t>
            </a:r>
            <a:endParaRPr lang="en-US" altLang="zh-CN" dirty="0" smtClean="0">
              <a:ea typeface="宋体" charset="-122"/>
            </a:endParaRPr>
          </a:p>
        </p:txBody>
      </p:sp>
    </p:spTree>
    <p:extLst>
      <p:ext uri="{BB962C8B-B14F-4D97-AF65-F5344CB8AC3E}">
        <p14:creationId xmlns:p14="http://schemas.microsoft.com/office/powerpoint/2010/main" val="19721601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b="1" dirty="0" smtClean="0"/>
              <a:t>Marks will be awarded for:</a:t>
            </a:r>
            <a:endParaRPr lang="en-GB" sz="1600" dirty="0" smtClean="0"/>
          </a:p>
          <a:p>
            <a:pPr lvl="0"/>
            <a:r>
              <a:rPr lang="en-GB" dirty="0" smtClean="0"/>
              <a:t>(25%) Research-informed Literature</a:t>
            </a:r>
            <a:endParaRPr lang="en-GB" sz="1600" dirty="0" smtClean="0"/>
          </a:p>
          <a:p>
            <a:pPr lvl="1"/>
            <a:r>
              <a:rPr lang="en-GB" dirty="0" smtClean="0"/>
              <a:t>Identifying what has already been done within the field</a:t>
            </a:r>
            <a:endParaRPr lang="en-GB" sz="1400" dirty="0" smtClean="0"/>
          </a:p>
          <a:p>
            <a:pPr lvl="1"/>
            <a:r>
              <a:rPr lang="en-GB" dirty="0" smtClean="0"/>
              <a:t>Topic familiarity</a:t>
            </a:r>
            <a:endParaRPr lang="en-GB" sz="1400" dirty="0" smtClean="0"/>
          </a:p>
          <a:p>
            <a:pPr lvl="1"/>
            <a:r>
              <a:rPr lang="en-GB" dirty="0" smtClean="0"/>
              <a:t>Literature review using appropriate sources - journal papers and book chapters rather than just websites</a:t>
            </a:r>
            <a:endParaRPr lang="en-GB" sz="1400" dirty="0" smtClean="0"/>
          </a:p>
          <a:p>
            <a:pPr lvl="1"/>
            <a:r>
              <a:rPr lang="en-GB" dirty="0" smtClean="0"/>
              <a:t>Selection of relevant models &amp; concepts</a:t>
            </a:r>
            <a:endParaRPr lang="en-GB" sz="1400" dirty="0" smtClean="0"/>
          </a:p>
          <a:p>
            <a:pPr lvl="0"/>
            <a:r>
              <a:rPr lang="en-GB" dirty="0" smtClean="0"/>
              <a:t> (15%) Knowledge and Understanding of Subject</a:t>
            </a:r>
            <a:endParaRPr lang="en-GB" sz="1600" dirty="0" smtClean="0"/>
          </a:p>
          <a:p>
            <a:pPr lvl="1"/>
            <a:r>
              <a:rPr lang="en-GB" dirty="0" smtClean="0"/>
              <a:t>Explaining why this project is worth doing</a:t>
            </a:r>
            <a:endParaRPr lang="en-GB" sz="1400" dirty="0" smtClean="0"/>
          </a:p>
          <a:p>
            <a:pPr lvl="1"/>
            <a:r>
              <a:rPr lang="en-GB" dirty="0" smtClean="0"/>
              <a:t>Description of how the work to be done by in the project relates to the work identified in the literature review</a:t>
            </a:r>
            <a:endParaRPr lang="en-GB" sz="1400" dirty="0" smtClean="0"/>
          </a:p>
          <a:p>
            <a:pPr lvl="1"/>
            <a:r>
              <a:rPr lang="en-GB" dirty="0" smtClean="0"/>
              <a:t>Discussion of any ethical issues raised by the project</a:t>
            </a:r>
            <a:endParaRPr lang="en-GB" sz="1400" dirty="0" smtClean="0"/>
          </a:p>
        </p:txBody>
      </p:sp>
      <p:sp>
        <p:nvSpPr>
          <p:cNvPr id="3" name="Title 2"/>
          <p:cNvSpPr>
            <a:spLocks noGrp="1"/>
          </p:cNvSpPr>
          <p:nvPr>
            <p:ph type="title"/>
          </p:nvPr>
        </p:nvSpPr>
        <p:spPr/>
        <p:txBody>
          <a:bodyPr>
            <a:normAutofit fontScale="90000"/>
          </a:bodyPr>
          <a:lstStyle/>
          <a:p>
            <a:r>
              <a:rPr lang="en-GB" dirty="0" smtClean="0"/>
              <a:t>Overall</a:t>
            </a:r>
            <a:endParaRPr lang="en-GB" dirty="0"/>
          </a:p>
        </p:txBody>
      </p:sp>
    </p:spTree>
    <p:extLst>
      <p:ext uri="{BB962C8B-B14F-4D97-AF65-F5344CB8AC3E}">
        <p14:creationId xmlns:p14="http://schemas.microsoft.com/office/powerpoint/2010/main" val="12459946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b="1" dirty="0" smtClean="0"/>
              <a:t>Marks will be awarded for:</a:t>
            </a:r>
            <a:endParaRPr lang="en-GB" sz="1600" dirty="0" smtClean="0"/>
          </a:p>
          <a:p>
            <a:pPr lvl="0"/>
            <a:r>
              <a:rPr lang="en-GB" dirty="0" smtClean="0"/>
              <a:t>(20%) Analysis</a:t>
            </a:r>
            <a:endParaRPr lang="en-GB" sz="1600" dirty="0" smtClean="0"/>
          </a:p>
          <a:p>
            <a:pPr lvl="1"/>
            <a:r>
              <a:rPr lang="en-GB" dirty="0" smtClean="0"/>
              <a:t>Identification of a specific problem to be investigated</a:t>
            </a:r>
            <a:endParaRPr lang="en-GB" sz="1400" dirty="0" smtClean="0"/>
          </a:p>
          <a:p>
            <a:pPr lvl="1"/>
            <a:r>
              <a:rPr lang="en-GB" dirty="0" smtClean="0"/>
              <a:t>Discussion of different ways in which the problem might be investigated</a:t>
            </a:r>
            <a:endParaRPr lang="en-GB" sz="1400" dirty="0" smtClean="0"/>
          </a:p>
          <a:p>
            <a:pPr lvl="1"/>
            <a:r>
              <a:rPr lang="en-GB" dirty="0" smtClean="0"/>
              <a:t>Discussion of what the project needs to do in order to be a success</a:t>
            </a:r>
            <a:endParaRPr lang="en-GB" sz="1400" dirty="0" smtClean="0"/>
          </a:p>
          <a:p>
            <a:pPr lvl="1"/>
            <a:r>
              <a:rPr lang="en-GB" dirty="0" smtClean="0"/>
              <a:t>Describe any deliverables that you will produce at the end of your project</a:t>
            </a:r>
            <a:endParaRPr lang="en-GB" sz="1400" dirty="0" smtClean="0"/>
          </a:p>
        </p:txBody>
      </p:sp>
      <p:sp>
        <p:nvSpPr>
          <p:cNvPr id="3" name="Title 2"/>
          <p:cNvSpPr>
            <a:spLocks noGrp="1"/>
          </p:cNvSpPr>
          <p:nvPr>
            <p:ph type="title"/>
          </p:nvPr>
        </p:nvSpPr>
        <p:spPr/>
        <p:txBody>
          <a:bodyPr>
            <a:normAutofit fontScale="90000"/>
          </a:bodyPr>
          <a:lstStyle/>
          <a:p>
            <a:r>
              <a:rPr lang="en-GB" dirty="0" smtClean="0"/>
              <a:t>Overall</a:t>
            </a:r>
            <a:endParaRPr lang="en-GB" dirty="0"/>
          </a:p>
        </p:txBody>
      </p:sp>
    </p:spTree>
    <p:extLst>
      <p:ext uri="{BB962C8B-B14F-4D97-AF65-F5344CB8AC3E}">
        <p14:creationId xmlns:p14="http://schemas.microsoft.com/office/powerpoint/2010/main" val="1717175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b="1" dirty="0" smtClean="0"/>
              <a:t>Marks will be awarded for:</a:t>
            </a:r>
            <a:endParaRPr lang="en-GB" sz="1600" dirty="0" smtClean="0"/>
          </a:p>
          <a:p>
            <a:pPr lvl="0"/>
            <a:r>
              <a:rPr lang="en-GB" dirty="0" smtClean="0"/>
              <a:t> (25%) Practical Application and Deployment</a:t>
            </a:r>
            <a:endParaRPr lang="en-GB" sz="1600" dirty="0" smtClean="0"/>
          </a:p>
          <a:p>
            <a:pPr lvl="1"/>
            <a:r>
              <a:rPr lang="en-GB" dirty="0" smtClean="0"/>
              <a:t>Well-defined aims and objectives</a:t>
            </a:r>
            <a:endParaRPr lang="en-GB" sz="1400" dirty="0" smtClean="0"/>
          </a:p>
          <a:p>
            <a:pPr lvl="1"/>
            <a:r>
              <a:rPr lang="en-GB" dirty="0" smtClean="0"/>
              <a:t>Clear statement of which research methods are to be used and why they are appropriate</a:t>
            </a:r>
            <a:endParaRPr lang="en-GB" sz="1400" dirty="0" smtClean="0"/>
          </a:p>
          <a:p>
            <a:pPr lvl="1"/>
            <a:r>
              <a:rPr lang="en-GB" dirty="0" smtClean="0"/>
              <a:t>Clear statement of which development methods are to be used and why they are appropriate</a:t>
            </a:r>
            <a:endParaRPr lang="en-GB" sz="1400" dirty="0" smtClean="0"/>
          </a:p>
          <a:p>
            <a:pPr lvl="1"/>
            <a:r>
              <a:rPr lang="en-GB" dirty="0" smtClean="0"/>
              <a:t>Clear statement of which tools are to be used and why they are appropriate</a:t>
            </a:r>
            <a:endParaRPr lang="en-GB" sz="1400" dirty="0" smtClean="0"/>
          </a:p>
          <a:p>
            <a:pPr lvl="1"/>
            <a:r>
              <a:rPr lang="en-GB" dirty="0" smtClean="0"/>
              <a:t>List of any deliverables</a:t>
            </a:r>
            <a:endParaRPr lang="en-GB" sz="1400" dirty="0" smtClean="0"/>
          </a:p>
          <a:p>
            <a:pPr lvl="1"/>
            <a:r>
              <a:rPr lang="en-GB" dirty="0" smtClean="0"/>
              <a:t>Clear Gantt chart showing both timing and resource use</a:t>
            </a:r>
            <a:endParaRPr lang="en-GB" sz="1400" dirty="0" smtClean="0"/>
          </a:p>
          <a:p>
            <a:pPr lvl="1"/>
            <a:r>
              <a:rPr lang="en-GB" dirty="0" smtClean="0"/>
              <a:t>Completed ethics form</a:t>
            </a:r>
            <a:endParaRPr lang="en-GB" sz="1400" dirty="0" smtClean="0"/>
          </a:p>
          <a:p>
            <a:pPr lvl="1"/>
            <a:r>
              <a:rPr lang="en-GB" dirty="0" smtClean="0"/>
              <a:t>Limited and relevant appendices</a:t>
            </a:r>
            <a:endParaRPr lang="en-GB" sz="1400" dirty="0" smtClean="0"/>
          </a:p>
        </p:txBody>
      </p:sp>
      <p:sp>
        <p:nvSpPr>
          <p:cNvPr id="3" name="Title 2"/>
          <p:cNvSpPr>
            <a:spLocks noGrp="1"/>
          </p:cNvSpPr>
          <p:nvPr>
            <p:ph type="title"/>
          </p:nvPr>
        </p:nvSpPr>
        <p:spPr/>
        <p:txBody>
          <a:bodyPr>
            <a:normAutofit fontScale="90000"/>
          </a:bodyPr>
          <a:lstStyle/>
          <a:p>
            <a:r>
              <a:rPr lang="en-GB" dirty="0" smtClean="0"/>
              <a:t>Overall</a:t>
            </a:r>
            <a:endParaRPr lang="en-GB" dirty="0"/>
          </a:p>
        </p:txBody>
      </p:sp>
    </p:spTree>
    <p:extLst>
      <p:ext uri="{BB962C8B-B14F-4D97-AF65-F5344CB8AC3E}">
        <p14:creationId xmlns:p14="http://schemas.microsoft.com/office/powerpoint/2010/main" val="32369493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b="1" dirty="0" smtClean="0"/>
              <a:t>Marks will be awarded for:</a:t>
            </a:r>
            <a:endParaRPr lang="en-GB" sz="1600" dirty="0" smtClean="0"/>
          </a:p>
          <a:p>
            <a:pPr lvl="0"/>
            <a:r>
              <a:rPr lang="en-GB" dirty="0" smtClean="0"/>
              <a:t> (15%) Skills for Professional Practice</a:t>
            </a:r>
            <a:endParaRPr lang="en-GB" sz="1600" dirty="0" smtClean="0"/>
          </a:p>
          <a:p>
            <a:pPr lvl="1"/>
            <a:r>
              <a:rPr lang="en-GB" dirty="0" smtClean="0"/>
              <a:t>Correct spelling, grammar and punctuation</a:t>
            </a:r>
            <a:endParaRPr lang="en-GB" sz="1400" dirty="0" smtClean="0"/>
          </a:p>
          <a:p>
            <a:pPr lvl="1"/>
            <a:r>
              <a:rPr lang="en-GB" dirty="0" smtClean="0"/>
              <a:t>Flow of narrative/fluency</a:t>
            </a:r>
            <a:endParaRPr lang="en-GB" sz="1400" dirty="0" smtClean="0"/>
          </a:p>
          <a:p>
            <a:pPr lvl="1"/>
            <a:r>
              <a:rPr lang="en-GB" dirty="0" smtClean="0"/>
              <a:t>Coherence</a:t>
            </a:r>
            <a:endParaRPr lang="en-GB" sz="1400" dirty="0" smtClean="0"/>
          </a:p>
          <a:p>
            <a:pPr lvl="1"/>
            <a:r>
              <a:rPr lang="en-GB" dirty="0" smtClean="0"/>
              <a:t>Word processed </a:t>
            </a:r>
            <a:endParaRPr lang="en-GB" sz="1400" dirty="0" smtClean="0"/>
          </a:p>
          <a:p>
            <a:pPr lvl="1"/>
            <a:r>
              <a:rPr lang="en-GB" dirty="0" smtClean="0"/>
              <a:t>Correct use of referencing with bibliography</a:t>
            </a:r>
            <a:endParaRPr lang="en-GB" sz="1400" dirty="0" smtClean="0"/>
          </a:p>
          <a:p>
            <a:pPr lvl="1"/>
            <a:r>
              <a:rPr lang="en-GB" dirty="0" smtClean="0"/>
              <a:t>Strict word limit (4000 words)</a:t>
            </a:r>
            <a:endParaRPr lang="en-GB" sz="1400" dirty="0" smtClean="0"/>
          </a:p>
          <a:p>
            <a:endParaRPr lang="en-GB" dirty="0"/>
          </a:p>
        </p:txBody>
      </p:sp>
      <p:sp>
        <p:nvSpPr>
          <p:cNvPr id="3" name="Title 2"/>
          <p:cNvSpPr>
            <a:spLocks noGrp="1"/>
          </p:cNvSpPr>
          <p:nvPr>
            <p:ph type="title"/>
          </p:nvPr>
        </p:nvSpPr>
        <p:spPr/>
        <p:txBody>
          <a:bodyPr>
            <a:normAutofit fontScale="90000"/>
          </a:bodyPr>
          <a:lstStyle/>
          <a:p>
            <a:r>
              <a:rPr lang="en-GB" dirty="0" smtClean="0"/>
              <a:t>Overall</a:t>
            </a:r>
            <a:endParaRPr lang="en-GB" dirty="0"/>
          </a:p>
        </p:txBody>
      </p:sp>
    </p:spTree>
    <p:extLst>
      <p:ext uri="{BB962C8B-B14F-4D97-AF65-F5344CB8AC3E}">
        <p14:creationId xmlns:p14="http://schemas.microsoft.com/office/powerpoint/2010/main" val="17968291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Project Report</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16058485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Basic Information</a:t>
            </a:r>
            <a:endParaRPr lang="en-GB" dirty="0"/>
          </a:p>
        </p:txBody>
      </p:sp>
      <p:sp>
        <p:nvSpPr>
          <p:cNvPr id="3" name="Content Placeholder 2"/>
          <p:cNvSpPr>
            <a:spLocks noGrp="1"/>
          </p:cNvSpPr>
          <p:nvPr>
            <p:ph idx="1"/>
          </p:nvPr>
        </p:nvSpPr>
        <p:spPr/>
        <p:txBody>
          <a:bodyPr/>
          <a:lstStyle/>
          <a:p>
            <a:r>
              <a:rPr lang="en-GB" b="1" dirty="0"/>
              <a:t>The completed Project will normally include a deliverable</a:t>
            </a:r>
            <a:r>
              <a:rPr lang="en-GB" dirty="0"/>
              <a:t> (software system, evaluation report, framework document, implementation plan </a:t>
            </a:r>
            <a:r>
              <a:rPr lang="en-GB" dirty="0" err="1"/>
              <a:t>etc</a:t>
            </a:r>
            <a:r>
              <a:rPr lang="en-GB" dirty="0"/>
              <a:t>). The project documentation should normally be between </a:t>
            </a:r>
            <a:r>
              <a:rPr lang="en-GB" b="1" dirty="0" smtClean="0"/>
              <a:t>15,000 </a:t>
            </a:r>
            <a:r>
              <a:rPr lang="en-GB" b="1" dirty="0"/>
              <a:t>and </a:t>
            </a:r>
            <a:r>
              <a:rPr lang="en-GB" b="1" dirty="0" smtClean="0"/>
              <a:t>17,000 </a:t>
            </a:r>
            <a:r>
              <a:rPr lang="en-GB" b="1" dirty="0"/>
              <a:t>words</a:t>
            </a:r>
            <a:r>
              <a:rPr lang="en-GB" dirty="0"/>
              <a:t> in length. </a:t>
            </a:r>
          </a:p>
          <a:p>
            <a:r>
              <a:rPr lang="en-GB" dirty="0"/>
              <a:t> </a:t>
            </a:r>
          </a:p>
          <a:p>
            <a:r>
              <a:rPr lang="en-GB" b="1" dirty="0"/>
              <a:t>Note:</a:t>
            </a:r>
            <a:r>
              <a:rPr lang="en-GB" dirty="0"/>
              <a:t> Students are expected to undertake a Project involving them doing something within a relevant subject discipline as opposed to producing a dissertation. </a:t>
            </a:r>
          </a:p>
          <a:p>
            <a:endParaRPr lang="en-GB" dirty="0"/>
          </a:p>
        </p:txBody>
      </p:sp>
    </p:spTree>
    <p:extLst>
      <p:ext uri="{BB962C8B-B14F-4D97-AF65-F5344CB8AC3E}">
        <p14:creationId xmlns:p14="http://schemas.microsoft.com/office/powerpoint/2010/main" val="38700059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Aims</a:t>
            </a:r>
            <a:endParaRPr lang="en-GB" dirty="0"/>
          </a:p>
        </p:txBody>
      </p:sp>
      <p:sp>
        <p:nvSpPr>
          <p:cNvPr id="3" name="Content Placeholder 2"/>
          <p:cNvSpPr>
            <a:spLocks noGrp="1"/>
          </p:cNvSpPr>
          <p:nvPr>
            <p:ph idx="1"/>
          </p:nvPr>
        </p:nvSpPr>
        <p:spPr/>
        <p:txBody>
          <a:bodyPr>
            <a:normAutofit/>
          </a:bodyPr>
          <a:lstStyle/>
          <a:p>
            <a:r>
              <a:rPr lang="en-GB" dirty="0" smtClean="0"/>
              <a:t>The </a:t>
            </a:r>
            <a:r>
              <a:rPr lang="en-GB" dirty="0"/>
              <a:t>Major Project provides an opportunity for the student to undertake a deep and systematic study into a particular topic area relevant to the forefront of developments within the field of their specific pathway.  It provides a vehicle to further develop innovative and creative skills and to integrate the range of technical, business, research and other transferable skills promoted in Part 1.  As such it aims to prepare the students for life-long learning, fostering an investigative and analytical approach to solving complex problems in an innovative manner.</a:t>
            </a:r>
          </a:p>
          <a:p>
            <a:endParaRPr lang="en-GB" dirty="0"/>
          </a:p>
        </p:txBody>
      </p:sp>
    </p:spTree>
    <p:extLst>
      <p:ext uri="{BB962C8B-B14F-4D97-AF65-F5344CB8AC3E}">
        <p14:creationId xmlns:p14="http://schemas.microsoft.com/office/powerpoint/2010/main" val="11511144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Outcomes</a:t>
            </a:r>
            <a:endParaRPr lang="en-GB" dirty="0"/>
          </a:p>
        </p:txBody>
      </p:sp>
      <p:sp>
        <p:nvSpPr>
          <p:cNvPr id="3" name="Content Placeholder 2"/>
          <p:cNvSpPr>
            <a:spLocks noGrp="1"/>
          </p:cNvSpPr>
          <p:nvPr>
            <p:ph idx="1"/>
          </p:nvPr>
        </p:nvSpPr>
        <p:spPr/>
        <p:txBody>
          <a:bodyPr>
            <a:normAutofit fontScale="92500"/>
          </a:bodyPr>
          <a:lstStyle/>
          <a:p>
            <a:r>
              <a:rPr lang="en-GB" dirty="0"/>
              <a:t>Upon successful completion of this module, the student will be able to</a:t>
            </a:r>
            <a:r>
              <a:rPr lang="en-GB" dirty="0" smtClean="0"/>
              <a:t>:</a:t>
            </a:r>
            <a:endParaRPr lang="en-GB" dirty="0"/>
          </a:p>
          <a:p>
            <a:pPr lvl="1"/>
            <a:r>
              <a:rPr lang="en-GB" dirty="0"/>
              <a:t>formulate a robust research proposal to solve a significant technical problem, appropriate to the pathway studied</a:t>
            </a:r>
            <a:r>
              <a:rPr lang="en-GB" dirty="0" smtClean="0"/>
              <a:t>.</a:t>
            </a:r>
            <a:endParaRPr lang="en-GB" dirty="0"/>
          </a:p>
          <a:p>
            <a:pPr lvl="1"/>
            <a:r>
              <a:rPr lang="en-GB" dirty="0"/>
              <a:t>develop a project plan and apply self-management skills to support the  implementation of the proposal </a:t>
            </a:r>
            <a:r>
              <a:rPr lang="en-GB" dirty="0" smtClean="0"/>
              <a:t>.</a:t>
            </a:r>
            <a:endParaRPr lang="en-GB" dirty="0"/>
          </a:p>
          <a:p>
            <a:pPr lvl="1"/>
            <a:r>
              <a:rPr lang="en-GB" dirty="0"/>
              <a:t>undertake a critical review of the literature, analysing the key concepts and leading developments in the topic area</a:t>
            </a:r>
            <a:r>
              <a:rPr lang="en-GB" dirty="0" smtClean="0"/>
              <a:t>.</a:t>
            </a:r>
            <a:endParaRPr lang="en-GB" dirty="0"/>
          </a:p>
          <a:p>
            <a:pPr lvl="1"/>
            <a:r>
              <a:rPr lang="en-GB" dirty="0"/>
              <a:t>devise a sound, detailed methodology to develop the proposal, which may include the design of innovative software or other proposed methods for solving the problem</a:t>
            </a:r>
            <a:r>
              <a:rPr lang="en-GB" dirty="0" smtClean="0"/>
              <a:t>.</a:t>
            </a:r>
            <a:endParaRPr lang="en-GB" dirty="0"/>
          </a:p>
          <a:p>
            <a:endParaRPr lang="en-GB" dirty="0"/>
          </a:p>
        </p:txBody>
      </p:sp>
    </p:spTree>
    <p:extLst>
      <p:ext uri="{BB962C8B-B14F-4D97-AF65-F5344CB8AC3E}">
        <p14:creationId xmlns:p14="http://schemas.microsoft.com/office/powerpoint/2010/main" val="29534191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Outcomes</a:t>
            </a:r>
            <a:endParaRPr lang="en-GB" dirty="0"/>
          </a:p>
        </p:txBody>
      </p:sp>
      <p:sp>
        <p:nvSpPr>
          <p:cNvPr id="3" name="Content Placeholder 2"/>
          <p:cNvSpPr>
            <a:spLocks noGrp="1"/>
          </p:cNvSpPr>
          <p:nvPr>
            <p:ph idx="1"/>
          </p:nvPr>
        </p:nvSpPr>
        <p:spPr/>
        <p:txBody>
          <a:bodyPr>
            <a:normAutofit/>
          </a:bodyPr>
          <a:lstStyle/>
          <a:p>
            <a:r>
              <a:rPr lang="en-GB" dirty="0"/>
              <a:t>Upon successful completion of this module, the student will be able to</a:t>
            </a:r>
            <a:r>
              <a:rPr lang="en-GB" dirty="0" smtClean="0"/>
              <a:t>:</a:t>
            </a:r>
            <a:endParaRPr lang="en-GB" dirty="0"/>
          </a:p>
          <a:p>
            <a:pPr lvl="1"/>
            <a:r>
              <a:rPr lang="en-GB" dirty="0" smtClean="0"/>
              <a:t>use </a:t>
            </a:r>
            <a:r>
              <a:rPr lang="en-GB" dirty="0"/>
              <a:t>original applications to develop a solution and critically evaluate the result, suggesting where or how further improvements can be made</a:t>
            </a:r>
            <a:r>
              <a:rPr lang="en-GB" dirty="0" smtClean="0"/>
              <a:t>.</a:t>
            </a:r>
            <a:endParaRPr lang="en-GB" dirty="0"/>
          </a:p>
          <a:p>
            <a:pPr lvl="1"/>
            <a:r>
              <a:rPr lang="en-GB" dirty="0"/>
              <a:t>communicate, at an appropriate level, the findings of the study in a written report and an oral </a:t>
            </a:r>
            <a:r>
              <a:rPr lang="en-GB" dirty="0" smtClean="0"/>
              <a:t>presentation</a:t>
            </a:r>
            <a:endParaRPr lang="en-GB" dirty="0"/>
          </a:p>
          <a:p>
            <a:pPr lvl="1"/>
            <a:r>
              <a:rPr lang="en-GB" dirty="0"/>
              <a:t>incorporate within the study all pertinent ethical, legal and professional issues.</a:t>
            </a:r>
          </a:p>
          <a:p>
            <a:endParaRPr lang="en-GB" dirty="0"/>
          </a:p>
        </p:txBody>
      </p:sp>
    </p:spTree>
    <p:extLst>
      <p:ext uri="{BB962C8B-B14F-4D97-AF65-F5344CB8AC3E}">
        <p14:creationId xmlns:p14="http://schemas.microsoft.com/office/powerpoint/2010/main" val="31801911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Progression</a:t>
            </a:r>
            <a:endParaRPr lang="en-GB" dirty="0"/>
          </a:p>
        </p:txBody>
      </p:sp>
      <p:sp>
        <p:nvSpPr>
          <p:cNvPr id="3" name="Content Placeholder 2"/>
          <p:cNvSpPr>
            <a:spLocks noGrp="1"/>
          </p:cNvSpPr>
          <p:nvPr>
            <p:ph idx="1"/>
          </p:nvPr>
        </p:nvSpPr>
        <p:spPr/>
        <p:txBody>
          <a:bodyPr>
            <a:normAutofit/>
          </a:bodyPr>
          <a:lstStyle/>
          <a:p>
            <a:r>
              <a:rPr lang="en-GB" b="1" dirty="0"/>
              <a:t>Stage 1:	</a:t>
            </a:r>
            <a:r>
              <a:rPr lang="en-GB" dirty="0"/>
              <a:t>Project selection to be completed during the early stages of the Project Tutorial. A project list supplied and approved by the project team will be supplied to the students. Students can submit their own titles but these must be approved by the project co-ordinator to check on their level and validity</a:t>
            </a:r>
            <a:r>
              <a:rPr lang="en-GB" dirty="0" smtClean="0"/>
              <a:t>.</a:t>
            </a:r>
            <a:endParaRPr lang="en-GB" dirty="0"/>
          </a:p>
          <a:p>
            <a:endParaRPr lang="en-GB" b="1" dirty="0" smtClean="0"/>
          </a:p>
          <a:p>
            <a:r>
              <a:rPr lang="en-GB" b="1" dirty="0" smtClean="0"/>
              <a:t>Stage </a:t>
            </a:r>
            <a:r>
              <a:rPr lang="en-GB" b="1" dirty="0"/>
              <a:t>2:</a:t>
            </a:r>
            <a:r>
              <a:rPr lang="en-GB" dirty="0"/>
              <a:t>	Generation of a project specification and project plan, to be completed by the end of week 2 of Part 2 (3000 word report (including a project plan</a:t>
            </a:r>
            <a:r>
              <a:rPr lang="en-GB" dirty="0" smtClean="0"/>
              <a:t>))</a:t>
            </a:r>
            <a:endParaRPr lang="en-GB" dirty="0"/>
          </a:p>
        </p:txBody>
      </p:sp>
    </p:spTree>
    <p:extLst>
      <p:ext uri="{BB962C8B-B14F-4D97-AF65-F5344CB8AC3E}">
        <p14:creationId xmlns:p14="http://schemas.microsoft.com/office/powerpoint/2010/main" val="13112244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Progression</a:t>
            </a:r>
            <a:endParaRPr lang="en-GB" dirty="0"/>
          </a:p>
        </p:txBody>
      </p:sp>
      <p:sp>
        <p:nvSpPr>
          <p:cNvPr id="3" name="Content Placeholder 2"/>
          <p:cNvSpPr>
            <a:spLocks noGrp="1"/>
          </p:cNvSpPr>
          <p:nvPr>
            <p:ph idx="1"/>
          </p:nvPr>
        </p:nvSpPr>
        <p:spPr/>
        <p:txBody>
          <a:bodyPr>
            <a:normAutofit/>
          </a:bodyPr>
          <a:lstStyle/>
          <a:p>
            <a:r>
              <a:rPr lang="en-GB" b="1" dirty="0" smtClean="0"/>
              <a:t>Stage </a:t>
            </a:r>
            <a:r>
              <a:rPr lang="en-GB" b="1" dirty="0"/>
              <a:t>3:</a:t>
            </a:r>
            <a:r>
              <a:rPr lang="en-GB" dirty="0"/>
              <a:t>	Research/development activity - including literature review and other appropriate activities such as design, software development and evaluation</a:t>
            </a:r>
            <a:r>
              <a:rPr lang="en-GB" dirty="0" smtClean="0"/>
              <a:t>, experiment, </a:t>
            </a:r>
            <a:r>
              <a:rPr lang="en-GB" dirty="0"/>
              <a:t>data collection etc. (Report up to 20000 words</a:t>
            </a:r>
            <a:r>
              <a:rPr lang="en-GB" dirty="0" smtClean="0"/>
              <a:t>)</a:t>
            </a:r>
            <a:endParaRPr lang="en-GB" dirty="0"/>
          </a:p>
          <a:p>
            <a:endParaRPr lang="en-GB" b="1" dirty="0" smtClean="0"/>
          </a:p>
          <a:p>
            <a:r>
              <a:rPr lang="en-GB" b="1" dirty="0" smtClean="0"/>
              <a:t>Stage </a:t>
            </a:r>
            <a:r>
              <a:rPr lang="en-GB" b="1" dirty="0"/>
              <a:t>4:</a:t>
            </a:r>
            <a:r>
              <a:rPr lang="en-GB" dirty="0"/>
              <a:t>	The student will present a written report, detailing the work undertaken, results obtained and conclusions drawn. In addition, the student will be required to undertake a </a:t>
            </a:r>
            <a:r>
              <a:rPr lang="en-GB" i="1" dirty="0"/>
              <a:t>viva voce </a:t>
            </a:r>
            <a:r>
              <a:rPr lang="en-GB" dirty="0"/>
              <a:t>examination with two staff from the project team in attendance</a:t>
            </a:r>
            <a:r>
              <a:rPr lang="en-GB" dirty="0" smtClean="0"/>
              <a:t>.</a:t>
            </a:r>
            <a:endParaRPr lang="en-GB" dirty="0"/>
          </a:p>
        </p:txBody>
      </p:sp>
    </p:spTree>
    <p:extLst>
      <p:ext uri="{BB962C8B-B14F-4D97-AF65-F5344CB8AC3E}">
        <p14:creationId xmlns:p14="http://schemas.microsoft.com/office/powerpoint/2010/main" val="2855041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Contact hours</a:t>
            </a:r>
            <a:endParaRPr lang="en-GB" dirty="0"/>
          </a:p>
        </p:txBody>
      </p:sp>
      <p:sp>
        <p:nvSpPr>
          <p:cNvPr id="3" name="Content Placeholder 2"/>
          <p:cNvSpPr>
            <a:spLocks noGrp="1"/>
          </p:cNvSpPr>
          <p:nvPr>
            <p:ph idx="1"/>
          </p:nvPr>
        </p:nvSpPr>
        <p:spPr/>
        <p:txBody>
          <a:bodyPr/>
          <a:lstStyle/>
          <a:p>
            <a:r>
              <a:rPr lang="en-GB" dirty="0" smtClean="0"/>
              <a:t>Lectures</a:t>
            </a:r>
            <a:r>
              <a:rPr lang="en-GB" dirty="0"/>
              <a:t>:		</a:t>
            </a:r>
            <a:r>
              <a:rPr lang="en-GB" dirty="0" smtClean="0"/>
              <a:t>			0</a:t>
            </a:r>
            <a:endParaRPr lang="en-GB" dirty="0"/>
          </a:p>
          <a:p>
            <a:r>
              <a:rPr lang="en-GB" dirty="0" smtClean="0"/>
              <a:t>Seminars</a:t>
            </a:r>
            <a:r>
              <a:rPr lang="en-GB" dirty="0"/>
              <a:t>:		</a:t>
            </a:r>
            <a:r>
              <a:rPr lang="en-GB" dirty="0" smtClean="0"/>
              <a:t>		0</a:t>
            </a:r>
            <a:endParaRPr lang="en-GB" dirty="0"/>
          </a:p>
          <a:p>
            <a:r>
              <a:rPr lang="en-GB" dirty="0" smtClean="0"/>
              <a:t>Tutorials</a:t>
            </a:r>
            <a:r>
              <a:rPr lang="en-GB" dirty="0"/>
              <a:t>:		</a:t>
            </a:r>
            <a:r>
              <a:rPr lang="en-GB" dirty="0" smtClean="0"/>
              <a:t>		15 Laboratory/Studio</a:t>
            </a:r>
            <a:r>
              <a:rPr lang="en-GB" dirty="0"/>
              <a:t>:	</a:t>
            </a:r>
            <a:r>
              <a:rPr lang="en-GB" dirty="0" smtClean="0"/>
              <a:t>		0</a:t>
            </a:r>
            <a:endParaRPr lang="en-GB" dirty="0"/>
          </a:p>
          <a:p>
            <a:r>
              <a:rPr lang="en-GB" dirty="0"/>
              <a:t> </a:t>
            </a:r>
            <a:endParaRPr lang="en-GB" dirty="0" smtClean="0"/>
          </a:p>
          <a:p>
            <a:r>
              <a:rPr lang="en-GB" dirty="0" smtClean="0"/>
              <a:t>Student </a:t>
            </a:r>
            <a:r>
              <a:rPr lang="en-GB" dirty="0"/>
              <a:t>private study hours:	585</a:t>
            </a:r>
          </a:p>
          <a:p>
            <a:r>
              <a:rPr lang="en-GB" dirty="0"/>
              <a:t> </a:t>
            </a:r>
            <a:endParaRPr lang="en-GB" dirty="0" smtClean="0"/>
          </a:p>
          <a:p>
            <a:endParaRPr lang="en-GB" dirty="0"/>
          </a:p>
          <a:p>
            <a:r>
              <a:rPr lang="en-GB" b="1" dirty="0" smtClean="0"/>
              <a:t>Total </a:t>
            </a:r>
            <a:r>
              <a:rPr lang="en-GB" b="1" dirty="0"/>
              <a:t>hours:		</a:t>
            </a:r>
            <a:r>
              <a:rPr lang="en-GB" b="1" dirty="0" smtClean="0"/>
              <a:t>		600</a:t>
            </a:r>
            <a:endParaRPr lang="en-GB" b="1" dirty="0"/>
          </a:p>
          <a:p>
            <a:endParaRPr lang="en-GB" dirty="0"/>
          </a:p>
        </p:txBody>
      </p:sp>
    </p:spTree>
    <p:extLst>
      <p:ext uri="{BB962C8B-B14F-4D97-AF65-F5344CB8AC3E}">
        <p14:creationId xmlns:p14="http://schemas.microsoft.com/office/powerpoint/2010/main" val="41534084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Assessment</a:t>
            </a:r>
            <a:endParaRPr lang="en-GB" dirty="0"/>
          </a:p>
        </p:txBody>
      </p:sp>
      <p:sp>
        <p:nvSpPr>
          <p:cNvPr id="3" name="Content Placeholder 2"/>
          <p:cNvSpPr>
            <a:spLocks noGrp="1"/>
          </p:cNvSpPr>
          <p:nvPr>
            <p:ph idx="1"/>
          </p:nvPr>
        </p:nvSpPr>
        <p:spPr/>
        <p:txBody>
          <a:bodyPr/>
          <a:lstStyle/>
          <a:p>
            <a:r>
              <a:rPr lang="en-GB" dirty="0" smtClean="0"/>
              <a:t>Stage 2</a:t>
            </a:r>
          </a:p>
          <a:p>
            <a:pPr lvl="1"/>
            <a:r>
              <a:rPr lang="en-GB" dirty="0" smtClean="0"/>
              <a:t>Week 3 of Part 2</a:t>
            </a:r>
          </a:p>
          <a:p>
            <a:pPr lvl="1"/>
            <a:r>
              <a:rPr lang="en-GB" dirty="0" smtClean="0"/>
              <a:t>3000 word report including project plan</a:t>
            </a:r>
          </a:p>
          <a:p>
            <a:pPr lvl="2"/>
            <a:r>
              <a:rPr lang="en-GB" dirty="0" smtClean="0"/>
              <a:t>If the project was defined during the Research Methods module, the mark for that module may be carried forward to the Project module</a:t>
            </a:r>
          </a:p>
          <a:p>
            <a:pPr lvl="1"/>
            <a:r>
              <a:rPr lang="en-GB" dirty="0" smtClean="0"/>
              <a:t>10% of overall grade</a:t>
            </a:r>
          </a:p>
          <a:p>
            <a:r>
              <a:rPr lang="en-GB" dirty="0" smtClean="0"/>
              <a:t>Stage 4</a:t>
            </a:r>
          </a:p>
          <a:p>
            <a:pPr lvl="1"/>
            <a:r>
              <a:rPr lang="en-GB" dirty="0" smtClean="0"/>
              <a:t>End of part 2</a:t>
            </a:r>
          </a:p>
          <a:p>
            <a:pPr lvl="1"/>
            <a:r>
              <a:rPr lang="en-GB" dirty="0" smtClean="0"/>
              <a:t>15000 word report and oral presentation</a:t>
            </a:r>
          </a:p>
          <a:p>
            <a:pPr lvl="1"/>
            <a:r>
              <a:rPr lang="en-GB" dirty="0" smtClean="0"/>
              <a:t>Report: 75% of overall grade</a:t>
            </a:r>
          </a:p>
          <a:p>
            <a:pPr lvl="1"/>
            <a:r>
              <a:rPr lang="en-GB" dirty="0" smtClean="0"/>
              <a:t>Viva: 15% of overall grade</a:t>
            </a:r>
            <a:endParaRPr lang="en-GB" dirty="0"/>
          </a:p>
        </p:txBody>
      </p:sp>
    </p:spTree>
    <p:extLst>
      <p:ext uri="{BB962C8B-B14F-4D97-AF65-F5344CB8AC3E}">
        <p14:creationId xmlns:p14="http://schemas.microsoft.com/office/powerpoint/2010/main" val="8139387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Viva</a:t>
            </a:r>
            <a:endParaRPr lang="en-GB" dirty="0"/>
          </a:p>
        </p:txBody>
      </p:sp>
      <p:sp>
        <p:nvSpPr>
          <p:cNvPr id="3" name="Content Placeholder 2"/>
          <p:cNvSpPr>
            <a:spLocks noGrp="1"/>
          </p:cNvSpPr>
          <p:nvPr>
            <p:ph idx="1"/>
          </p:nvPr>
        </p:nvSpPr>
        <p:spPr/>
        <p:txBody>
          <a:bodyPr/>
          <a:lstStyle/>
          <a:p>
            <a:r>
              <a:rPr lang="en-GB" dirty="0" smtClean="0"/>
              <a:t>15 minute presentation to two members of staff (possibly plus the External Examiner)</a:t>
            </a:r>
          </a:p>
          <a:p>
            <a:r>
              <a:rPr lang="en-GB" dirty="0" smtClean="0"/>
              <a:t>15 minutes Q&amp;A session</a:t>
            </a:r>
          </a:p>
          <a:p>
            <a:endParaRPr lang="en-GB" dirty="0"/>
          </a:p>
          <a:p>
            <a:r>
              <a:rPr lang="en-GB" dirty="0" smtClean="0"/>
              <a:t>This will take place </a:t>
            </a:r>
            <a:r>
              <a:rPr lang="en-GB" b="1" dirty="0" smtClean="0"/>
              <a:t>after</a:t>
            </a:r>
            <a:r>
              <a:rPr lang="en-GB" dirty="0" smtClean="0"/>
              <a:t> the submission of the report</a:t>
            </a:r>
          </a:p>
          <a:p>
            <a:r>
              <a:rPr lang="en-GB" dirty="0" smtClean="0"/>
              <a:t>Allows the student to demonstrate knowledge of the work, and identify any issues that may have been omitted from the final submitted report</a:t>
            </a:r>
            <a:endParaRPr lang="en-GB" dirty="0"/>
          </a:p>
        </p:txBody>
      </p:sp>
    </p:spTree>
    <p:extLst>
      <p:ext uri="{BB962C8B-B14F-4D97-AF65-F5344CB8AC3E}">
        <p14:creationId xmlns:p14="http://schemas.microsoft.com/office/powerpoint/2010/main" val="17025923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Assessment</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935663185"/>
              </p:ext>
            </p:extLst>
          </p:nvPr>
        </p:nvGraphicFramePr>
        <p:xfrm>
          <a:off x="457200" y="1124744"/>
          <a:ext cx="8229600" cy="2748280"/>
        </p:xfrm>
        <a:graphic>
          <a:graphicData uri="http://schemas.openxmlformats.org/drawingml/2006/table">
            <a:tbl>
              <a:tblPr firstRow="1" bandRow="1">
                <a:tableStyleId>{5C22544A-7EE6-4342-B048-85BDC9FD1C3A}</a:tableStyleId>
              </a:tblPr>
              <a:tblGrid>
                <a:gridCol w="3322712"/>
                <a:gridCol w="4906888"/>
              </a:tblGrid>
              <a:tr h="370840">
                <a:tc>
                  <a:txBody>
                    <a:bodyPr/>
                    <a:lstStyle/>
                    <a:p>
                      <a:r>
                        <a:rPr lang="en-GB" dirty="0" smtClean="0"/>
                        <a:t>Outcomes</a:t>
                      </a:r>
                      <a:endParaRPr lang="en-GB" dirty="0"/>
                    </a:p>
                  </a:txBody>
                  <a:tcPr/>
                </a:tc>
                <a:tc>
                  <a:txBody>
                    <a:bodyPr/>
                    <a:lstStyle/>
                    <a:p>
                      <a:r>
                        <a:rPr lang="en-GB" dirty="0" smtClean="0"/>
                        <a:t>Assessment</a:t>
                      </a:r>
                      <a:endParaRPr lang="en-GB" dirty="0"/>
                    </a:p>
                  </a:txBody>
                  <a:tcPr/>
                </a:tc>
              </a:tr>
              <a:tr h="370840">
                <a:tc>
                  <a:txBody>
                    <a:bodyPr/>
                    <a:lstStyle/>
                    <a:p>
                      <a:r>
                        <a:rPr lang="en-GB" dirty="0" smtClean="0"/>
                        <a:t>1: </a:t>
                      </a:r>
                      <a:r>
                        <a:rPr kumimoji="0" lang="en-GB" sz="1800" kern="1200" dirty="0" smtClean="0">
                          <a:solidFill>
                            <a:schemeClr val="dk1"/>
                          </a:solidFill>
                          <a:effectLst/>
                          <a:latin typeface="+mn-lt"/>
                          <a:ea typeface="+mn-ea"/>
                          <a:cs typeface="+mn-cs"/>
                        </a:rPr>
                        <a:t>Formulate a robust research proposal to solve a significant technical problem, appropriate to the pathway studied.</a:t>
                      </a:r>
                      <a:endParaRPr lang="en-GB" dirty="0"/>
                    </a:p>
                  </a:txBody>
                  <a:tcPr/>
                </a:tc>
                <a:tc>
                  <a:txBody>
                    <a:bodyPr/>
                    <a:lstStyle/>
                    <a:p>
                      <a:r>
                        <a:rPr kumimoji="0" lang="en-GB" sz="1800" kern="1200" dirty="0" smtClean="0">
                          <a:solidFill>
                            <a:schemeClr val="dk1"/>
                          </a:solidFill>
                          <a:effectLst/>
                          <a:latin typeface="+mn-lt"/>
                          <a:ea typeface="+mn-ea"/>
                          <a:cs typeface="+mn-cs"/>
                        </a:rPr>
                        <a:t>Write an appropriately focussed and feasible technical study within a topic area relevant to the award title, and to recognise the professional, ethical and legal issues involved</a:t>
                      </a:r>
                      <a:endParaRPr lang="en-GB" dirty="0"/>
                    </a:p>
                  </a:txBody>
                  <a:tcPr/>
                </a:tc>
              </a:tr>
              <a:tr h="370840">
                <a:tc>
                  <a:txBody>
                    <a:bodyPr/>
                    <a:lstStyle/>
                    <a:p>
                      <a:r>
                        <a:rPr lang="en-GB" dirty="0" smtClean="0"/>
                        <a:t>2: </a:t>
                      </a:r>
                      <a:r>
                        <a:rPr kumimoji="0" lang="en-GB" sz="1800" kern="1200" dirty="0" smtClean="0">
                          <a:solidFill>
                            <a:schemeClr val="dk1"/>
                          </a:solidFill>
                          <a:effectLst/>
                          <a:latin typeface="+mn-lt"/>
                          <a:ea typeface="+mn-ea"/>
                          <a:cs typeface="+mn-cs"/>
                        </a:rPr>
                        <a:t>Develop a project plan and apply self-management skills to support the implementation of the proposal.</a:t>
                      </a:r>
                      <a:endParaRPr lang="en-GB" dirty="0"/>
                    </a:p>
                  </a:txBody>
                  <a:tcPr/>
                </a:tc>
                <a:tc>
                  <a:txBody>
                    <a:bodyPr/>
                    <a:lstStyle/>
                    <a:p>
                      <a:r>
                        <a:rPr kumimoji="0" lang="en-GB" sz="1800" kern="1200" dirty="0" smtClean="0">
                          <a:solidFill>
                            <a:schemeClr val="dk1"/>
                          </a:solidFill>
                          <a:effectLst/>
                          <a:latin typeface="+mn-lt"/>
                          <a:ea typeface="+mn-ea"/>
                          <a:cs typeface="+mn-cs"/>
                        </a:rPr>
                        <a:t>Present a detailed Project Plan and demonstrate evidence of its appropriate use and evolution throughout the project development.</a:t>
                      </a:r>
                      <a:endParaRPr lang="en-GB" dirty="0"/>
                    </a:p>
                  </a:txBody>
                  <a:tcPr/>
                </a:tc>
              </a:tr>
            </a:tbl>
          </a:graphicData>
        </a:graphic>
      </p:graphicFrame>
    </p:spTree>
    <p:extLst>
      <p:ext uri="{BB962C8B-B14F-4D97-AF65-F5344CB8AC3E}">
        <p14:creationId xmlns:p14="http://schemas.microsoft.com/office/powerpoint/2010/main" val="38597625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Assessment</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812369538"/>
              </p:ext>
            </p:extLst>
          </p:nvPr>
        </p:nvGraphicFramePr>
        <p:xfrm>
          <a:off x="457200" y="1124744"/>
          <a:ext cx="8229600" cy="5582920"/>
        </p:xfrm>
        <a:graphic>
          <a:graphicData uri="http://schemas.openxmlformats.org/drawingml/2006/table">
            <a:tbl>
              <a:tblPr firstRow="1" bandRow="1">
                <a:tableStyleId>{5C22544A-7EE6-4342-B048-85BDC9FD1C3A}</a:tableStyleId>
              </a:tblPr>
              <a:tblGrid>
                <a:gridCol w="3322712"/>
                <a:gridCol w="4906888"/>
              </a:tblGrid>
              <a:tr h="370840">
                <a:tc>
                  <a:txBody>
                    <a:bodyPr/>
                    <a:lstStyle/>
                    <a:p>
                      <a:r>
                        <a:rPr lang="en-GB" dirty="0" smtClean="0"/>
                        <a:t>Outcomes</a:t>
                      </a:r>
                      <a:endParaRPr lang="en-GB" dirty="0"/>
                    </a:p>
                  </a:txBody>
                  <a:tcPr/>
                </a:tc>
                <a:tc>
                  <a:txBody>
                    <a:bodyPr/>
                    <a:lstStyle/>
                    <a:p>
                      <a:r>
                        <a:rPr lang="en-GB" dirty="0" smtClean="0"/>
                        <a:t>Assessment</a:t>
                      </a:r>
                      <a:endParaRPr lang="en-GB" dirty="0"/>
                    </a:p>
                  </a:txBody>
                  <a:tcPr/>
                </a:tc>
              </a:tr>
              <a:tr h="370840">
                <a:tc>
                  <a:txBody>
                    <a:bodyPr/>
                    <a:lstStyle/>
                    <a:p>
                      <a:r>
                        <a:rPr lang="en-GB" dirty="0" smtClean="0"/>
                        <a:t>3: </a:t>
                      </a:r>
                      <a:r>
                        <a:rPr kumimoji="0" lang="en-GB" sz="1800" kern="1200" dirty="0" smtClean="0">
                          <a:solidFill>
                            <a:schemeClr val="dk1"/>
                          </a:solidFill>
                          <a:effectLst/>
                          <a:latin typeface="+mn-lt"/>
                          <a:ea typeface="+mn-ea"/>
                          <a:cs typeface="+mn-cs"/>
                        </a:rPr>
                        <a:t>Undertake a critical review of the literature, analysing the key concepts and leading developments in the topic area.</a:t>
                      </a:r>
                      <a:endParaRPr lang="en-GB" dirty="0"/>
                    </a:p>
                  </a:txBody>
                  <a:tcPr/>
                </a:tc>
                <a:tc>
                  <a:txBody>
                    <a:bodyPr/>
                    <a:lstStyle/>
                    <a:p>
                      <a:pPr lvl="0"/>
                      <a:r>
                        <a:rPr kumimoji="0" lang="en-GB" sz="1800" kern="1200" dirty="0" smtClean="0">
                          <a:solidFill>
                            <a:schemeClr val="dk1"/>
                          </a:solidFill>
                          <a:effectLst/>
                          <a:latin typeface="+mn-lt"/>
                          <a:ea typeface="+mn-ea"/>
                          <a:cs typeface="+mn-cs"/>
                        </a:rPr>
                        <a:t>Consult, critically analyse and synthesise relevant literature and to use it to inform the investigative study.</a:t>
                      </a:r>
                      <a:endParaRPr kumimoji="0" lang="en-GB" sz="1800" kern="1200" dirty="0">
                        <a:solidFill>
                          <a:schemeClr val="dk1"/>
                        </a:solidFill>
                        <a:effectLst/>
                        <a:latin typeface="+mn-lt"/>
                        <a:ea typeface="+mn-ea"/>
                        <a:cs typeface="+mn-cs"/>
                      </a:endParaRPr>
                    </a:p>
                  </a:txBody>
                  <a:tcPr/>
                </a:tc>
              </a:tr>
              <a:tr h="370840">
                <a:tc>
                  <a:txBody>
                    <a:bodyPr/>
                    <a:lstStyle/>
                    <a:p>
                      <a:r>
                        <a:rPr lang="en-GB" dirty="0" smtClean="0"/>
                        <a:t>4: </a:t>
                      </a:r>
                      <a:r>
                        <a:rPr kumimoji="0" lang="en-GB" sz="1800" kern="1200" dirty="0" smtClean="0">
                          <a:solidFill>
                            <a:schemeClr val="dk1"/>
                          </a:solidFill>
                          <a:effectLst/>
                          <a:latin typeface="+mn-lt"/>
                          <a:ea typeface="+mn-ea"/>
                          <a:cs typeface="+mn-cs"/>
                        </a:rPr>
                        <a:t>Devise a sound, detailed methodology to develop the proposal, which may include the design of innovative software or other proposed methods for solving the problem.</a:t>
                      </a:r>
                      <a:endParaRPr lang="en-GB" dirty="0"/>
                    </a:p>
                  </a:txBody>
                  <a:tcPr/>
                </a:tc>
                <a:tc>
                  <a:txBody>
                    <a:bodyPr/>
                    <a:lstStyle/>
                    <a:p>
                      <a:r>
                        <a:rPr kumimoji="0" lang="en-GB" sz="1800" kern="1200" dirty="0" smtClean="0">
                          <a:solidFill>
                            <a:schemeClr val="dk1"/>
                          </a:solidFill>
                          <a:effectLst/>
                          <a:latin typeface="+mn-lt"/>
                          <a:ea typeface="+mn-ea"/>
                          <a:cs typeface="+mn-cs"/>
                        </a:rPr>
                        <a:t>Formulate an appropriate research methodology, including the design and implementation of software/hardware where appropriate, to explain and recognise the strengths and weaknesses of the method.</a:t>
                      </a:r>
                      <a:endParaRPr lang="en-GB" dirty="0"/>
                    </a:p>
                  </a:txBody>
                  <a:tcPr/>
                </a:tc>
              </a:tr>
              <a:tr h="370840">
                <a:tc>
                  <a:txBody>
                    <a:bodyPr/>
                    <a:lstStyle/>
                    <a:p>
                      <a:r>
                        <a:rPr lang="en-GB" dirty="0" smtClean="0"/>
                        <a:t>5: </a:t>
                      </a:r>
                      <a:r>
                        <a:rPr kumimoji="0" lang="en-GB" sz="1800" kern="1200" dirty="0" smtClean="0">
                          <a:solidFill>
                            <a:schemeClr val="dk1"/>
                          </a:solidFill>
                          <a:effectLst/>
                          <a:latin typeface="+mn-lt"/>
                          <a:ea typeface="+mn-ea"/>
                          <a:cs typeface="+mn-cs"/>
                        </a:rPr>
                        <a:t>Use original applications to develop a solution and critically evaluate the result, suggesting where or how further improvements can be made.</a:t>
                      </a:r>
                      <a:endParaRPr lang="en-GB" dirty="0"/>
                    </a:p>
                  </a:txBody>
                  <a:tcPr/>
                </a:tc>
                <a:tc>
                  <a:txBody>
                    <a:bodyPr/>
                    <a:lstStyle/>
                    <a:p>
                      <a:pPr lvl="0"/>
                      <a:r>
                        <a:rPr kumimoji="0" lang="en-GB" sz="1800" kern="1200" dirty="0" smtClean="0">
                          <a:solidFill>
                            <a:schemeClr val="dk1"/>
                          </a:solidFill>
                          <a:effectLst/>
                          <a:latin typeface="+mn-lt"/>
                          <a:ea typeface="+mn-ea"/>
                          <a:cs typeface="+mn-cs"/>
                        </a:rPr>
                        <a:t>Demonstrate an understanding of alternative theoretical, practical and professional issues inherent in the relevant subject area;</a:t>
                      </a:r>
                    </a:p>
                    <a:p>
                      <a:r>
                        <a:rPr kumimoji="0" lang="en-GB" sz="1800" kern="1200" dirty="0" smtClean="0">
                          <a:solidFill>
                            <a:schemeClr val="dk1"/>
                          </a:solidFill>
                          <a:effectLst/>
                          <a:latin typeface="+mn-lt"/>
                          <a:ea typeface="+mn-ea"/>
                          <a:cs typeface="+mn-cs"/>
                        </a:rPr>
                        <a:t>Show how the research contributes to the wider professional and academic knowledge of the subject.</a:t>
                      </a:r>
                      <a:endParaRPr lang="en-GB" dirty="0"/>
                    </a:p>
                  </a:txBody>
                  <a:tcPr/>
                </a:tc>
              </a:tr>
            </a:tbl>
          </a:graphicData>
        </a:graphic>
      </p:graphicFrame>
    </p:spTree>
    <p:extLst>
      <p:ext uri="{BB962C8B-B14F-4D97-AF65-F5344CB8AC3E}">
        <p14:creationId xmlns:p14="http://schemas.microsoft.com/office/powerpoint/2010/main" val="35343166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Assessment</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506586003"/>
              </p:ext>
            </p:extLst>
          </p:nvPr>
        </p:nvGraphicFramePr>
        <p:xfrm>
          <a:off x="457200" y="1124744"/>
          <a:ext cx="8229600" cy="2748280"/>
        </p:xfrm>
        <a:graphic>
          <a:graphicData uri="http://schemas.openxmlformats.org/drawingml/2006/table">
            <a:tbl>
              <a:tblPr firstRow="1" bandRow="1">
                <a:tableStyleId>{5C22544A-7EE6-4342-B048-85BDC9FD1C3A}</a:tableStyleId>
              </a:tblPr>
              <a:tblGrid>
                <a:gridCol w="3322712"/>
                <a:gridCol w="4906888"/>
              </a:tblGrid>
              <a:tr h="370840">
                <a:tc>
                  <a:txBody>
                    <a:bodyPr/>
                    <a:lstStyle/>
                    <a:p>
                      <a:r>
                        <a:rPr lang="en-GB" dirty="0" smtClean="0"/>
                        <a:t>Outcomes</a:t>
                      </a:r>
                      <a:endParaRPr lang="en-GB" dirty="0"/>
                    </a:p>
                  </a:txBody>
                  <a:tcPr/>
                </a:tc>
                <a:tc>
                  <a:txBody>
                    <a:bodyPr/>
                    <a:lstStyle/>
                    <a:p>
                      <a:r>
                        <a:rPr lang="en-GB" dirty="0" smtClean="0"/>
                        <a:t>Assessment</a:t>
                      </a:r>
                      <a:endParaRPr lang="en-GB" dirty="0"/>
                    </a:p>
                  </a:txBody>
                  <a:tcPr/>
                </a:tc>
              </a:tr>
              <a:tr h="370840">
                <a:tc>
                  <a:txBody>
                    <a:bodyPr/>
                    <a:lstStyle/>
                    <a:p>
                      <a:r>
                        <a:rPr lang="en-GB" dirty="0" smtClean="0"/>
                        <a:t>6: </a:t>
                      </a:r>
                      <a:r>
                        <a:rPr kumimoji="0" lang="en-GB" sz="1800" kern="1200" dirty="0" smtClean="0">
                          <a:solidFill>
                            <a:schemeClr val="dk1"/>
                          </a:solidFill>
                          <a:effectLst/>
                          <a:latin typeface="+mn-lt"/>
                          <a:ea typeface="+mn-ea"/>
                          <a:cs typeface="+mn-cs"/>
                        </a:rPr>
                        <a:t>Communicate, at an appropriate level, the findings of the study in a written report and an oral presentation</a:t>
                      </a:r>
                      <a:endParaRPr lang="en-GB" dirty="0"/>
                    </a:p>
                  </a:txBody>
                  <a:tcPr/>
                </a:tc>
                <a:tc>
                  <a:txBody>
                    <a:bodyPr/>
                    <a:lstStyle/>
                    <a:p>
                      <a:pPr lvl="0"/>
                      <a:r>
                        <a:rPr kumimoji="0" lang="en-GB" sz="1800" kern="1200" dirty="0" smtClean="0">
                          <a:solidFill>
                            <a:schemeClr val="dk1"/>
                          </a:solidFill>
                          <a:effectLst/>
                          <a:latin typeface="+mn-lt"/>
                          <a:ea typeface="+mn-ea"/>
                          <a:cs typeface="+mn-cs"/>
                        </a:rPr>
                        <a:t>Write and verbally present a detailed critical review of the chosen topic</a:t>
                      </a:r>
                      <a:endParaRPr kumimoji="0" lang="en-GB" sz="1800" kern="1200" dirty="0">
                        <a:solidFill>
                          <a:schemeClr val="dk1"/>
                        </a:solidFill>
                        <a:effectLst/>
                        <a:latin typeface="+mn-lt"/>
                        <a:ea typeface="+mn-ea"/>
                        <a:cs typeface="+mn-cs"/>
                      </a:endParaRPr>
                    </a:p>
                  </a:txBody>
                  <a:tcPr/>
                </a:tc>
              </a:tr>
              <a:tr h="370840">
                <a:tc>
                  <a:txBody>
                    <a:bodyPr/>
                    <a:lstStyle/>
                    <a:p>
                      <a:r>
                        <a:rPr lang="en-GB" dirty="0" smtClean="0"/>
                        <a:t>7: </a:t>
                      </a:r>
                      <a:r>
                        <a:rPr kumimoji="0" lang="en-GB" sz="1800" kern="1200" dirty="0" smtClean="0">
                          <a:solidFill>
                            <a:schemeClr val="dk1"/>
                          </a:solidFill>
                          <a:effectLst/>
                          <a:latin typeface="+mn-lt"/>
                          <a:ea typeface="+mn-ea"/>
                          <a:cs typeface="+mn-cs"/>
                        </a:rPr>
                        <a:t>Incorporate within the study all pertinent ethical, legal and professional issues.</a:t>
                      </a:r>
                      <a:endParaRPr lang="en-GB" dirty="0"/>
                    </a:p>
                  </a:txBody>
                  <a:tcPr/>
                </a:tc>
                <a:tc>
                  <a:txBody>
                    <a:bodyPr/>
                    <a:lstStyle/>
                    <a:p>
                      <a:r>
                        <a:rPr kumimoji="0" lang="en-GB" sz="1800" kern="1200" dirty="0" smtClean="0">
                          <a:solidFill>
                            <a:schemeClr val="dk1"/>
                          </a:solidFill>
                          <a:effectLst/>
                          <a:latin typeface="+mn-lt"/>
                          <a:ea typeface="+mn-ea"/>
                          <a:cs typeface="+mn-cs"/>
                        </a:rPr>
                        <a:t>Critically understand the legal, ethical and professional effects of their study in the wider world and to identify the implications of their solution.</a:t>
                      </a:r>
                      <a:endParaRPr lang="en-GB" dirty="0"/>
                    </a:p>
                  </a:txBody>
                  <a:tcPr/>
                </a:tc>
              </a:tr>
            </a:tbl>
          </a:graphicData>
        </a:graphic>
      </p:graphicFrame>
    </p:spTree>
    <p:extLst>
      <p:ext uri="{BB962C8B-B14F-4D97-AF65-F5344CB8AC3E}">
        <p14:creationId xmlns:p14="http://schemas.microsoft.com/office/powerpoint/2010/main" val="17866930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Report structure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Abstract </a:t>
            </a:r>
          </a:p>
          <a:p>
            <a:pPr lvl="2"/>
            <a:r>
              <a:rPr lang="en-GB" dirty="0" smtClean="0"/>
              <a:t>300 words</a:t>
            </a:r>
          </a:p>
          <a:p>
            <a:r>
              <a:rPr lang="en-GB" dirty="0" smtClean="0"/>
              <a:t>Introduction </a:t>
            </a:r>
          </a:p>
          <a:p>
            <a:pPr lvl="2"/>
            <a:r>
              <a:rPr lang="en-GB" dirty="0" smtClean="0"/>
              <a:t>1000 words</a:t>
            </a:r>
          </a:p>
          <a:p>
            <a:r>
              <a:rPr lang="en-GB" dirty="0" smtClean="0"/>
              <a:t>Literature review</a:t>
            </a:r>
          </a:p>
          <a:p>
            <a:pPr lvl="2"/>
            <a:r>
              <a:rPr lang="en-GB" dirty="0" smtClean="0"/>
              <a:t>5000 words</a:t>
            </a:r>
          </a:p>
          <a:p>
            <a:r>
              <a:rPr lang="en-GB" dirty="0" smtClean="0"/>
              <a:t>Research methodology</a:t>
            </a:r>
          </a:p>
          <a:p>
            <a:pPr lvl="2"/>
            <a:r>
              <a:rPr lang="en-GB" dirty="0" smtClean="0"/>
              <a:t>1000 words</a:t>
            </a:r>
          </a:p>
          <a:p>
            <a:r>
              <a:rPr lang="en-GB" dirty="0" smtClean="0"/>
              <a:t>Design / Development / Experimental setup </a:t>
            </a:r>
          </a:p>
          <a:p>
            <a:pPr lvl="2"/>
            <a:r>
              <a:rPr lang="en-GB" dirty="0" smtClean="0"/>
              <a:t>3000 words</a:t>
            </a:r>
          </a:p>
          <a:p>
            <a:r>
              <a:rPr lang="en-GB" dirty="0" smtClean="0"/>
              <a:t>Results &amp; Discussion</a:t>
            </a:r>
          </a:p>
          <a:p>
            <a:pPr lvl="2"/>
            <a:r>
              <a:rPr lang="en-GB" dirty="0" smtClean="0"/>
              <a:t>3000 words</a:t>
            </a:r>
          </a:p>
          <a:p>
            <a:r>
              <a:rPr lang="en-GB" dirty="0" smtClean="0"/>
              <a:t>Conclusions &amp; Recommendations</a:t>
            </a:r>
          </a:p>
          <a:p>
            <a:pPr lvl="2"/>
            <a:r>
              <a:rPr lang="en-GB" dirty="0" smtClean="0"/>
              <a:t>2000 words</a:t>
            </a:r>
            <a:endParaRPr lang="en-GB" dirty="0"/>
          </a:p>
        </p:txBody>
      </p:sp>
    </p:spTree>
    <p:extLst>
      <p:ext uri="{BB962C8B-B14F-4D97-AF65-F5344CB8AC3E}">
        <p14:creationId xmlns:p14="http://schemas.microsoft.com/office/powerpoint/2010/main" val="20040357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Project submission</a:t>
            </a:r>
            <a:endParaRPr lang="en-GB" dirty="0"/>
          </a:p>
        </p:txBody>
      </p:sp>
      <p:sp>
        <p:nvSpPr>
          <p:cNvPr id="3" name="Content Placeholder 2"/>
          <p:cNvSpPr>
            <a:spLocks noGrp="1"/>
          </p:cNvSpPr>
          <p:nvPr>
            <p:ph idx="1"/>
          </p:nvPr>
        </p:nvSpPr>
        <p:spPr/>
        <p:txBody>
          <a:bodyPr/>
          <a:lstStyle/>
          <a:p>
            <a:r>
              <a:rPr lang="en-GB" dirty="0" smtClean="0"/>
              <a:t>The deadline for the project will be mid-September</a:t>
            </a:r>
          </a:p>
          <a:p>
            <a:r>
              <a:rPr lang="en-GB" dirty="0" smtClean="0"/>
              <a:t>TWO spiral-bound copies of the project documentation</a:t>
            </a:r>
          </a:p>
          <a:p>
            <a:r>
              <a:rPr lang="en-GB" dirty="0" smtClean="0"/>
              <a:t>TWO CD/DVD copies of the electronic version of the project, together with all source code, installation instructions, collected data etc.</a:t>
            </a:r>
          </a:p>
          <a:p>
            <a:r>
              <a:rPr lang="en-GB" dirty="0" smtClean="0"/>
              <a:t>All projects must also be submitted through </a:t>
            </a:r>
            <a:r>
              <a:rPr lang="en-GB" dirty="0" err="1" smtClean="0"/>
              <a:t>TurnItIn</a:t>
            </a:r>
            <a:endParaRPr lang="en-GB" dirty="0" smtClean="0"/>
          </a:p>
          <a:p>
            <a:endParaRPr lang="en-GB" dirty="0"/>
          </a:p>
          <a:p>
            <a:r>
              <a:rPr lang="en-GB" dirty="0" smtClean="0"/>
              <a:t>A project not submitted within the deadline will be regarded as having failed by non-submission</a:t>
            </a:r>
            <a:endParaRPr lang="en-GB" dirty="0"/>
          </a:p>
        </p:txBody>
      </p:sp>
    </p:spTree>
    <p:extLst>
      <p:ext uri="{BB962C8B-B14F-4D97-AF65-F5344CB8AC3E}">
        <p14:creationId xmlns:p14="http://schemas.microsoft.com/office/powerpoint/2010/main" val="3916580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p:txBody>
          <a:bodyPr>
            <a:normAutofit fontScale="90000"/>
          </a:bodyPr>
          <a:lstStyle/>
          <a:p>
            <a:r>
              <a:rPr lang="en-GB"/>
              <a:t>Coming Soon…</a:t>
            </a:r>
            <a:endParaRPr lang="en-US"/>
          </a:p>
        </p:txBody>
      </p:sp>
      <p:sp>
        <p:nvSpPr>
          <p:cNvPr id="100355" name="Rectangle 3"/>
          <p:cNvSpPr>
            <a:spLocks noGrp="1" noChangeArrowheads="1"/>
          </p:cNvSpPr>
          <p:nvPr>
            <p:ph idx="1"/>
          </p:nvPr>
        </p:nvSpPr>
        <p:spPr/>
        <p:txBody>
          <a:bodyPr/>
          <a:lstStyle/>
          <a:p>
            <a:r>
              <a:rPr lang="en-GB" dirty="0"/>
              <a:t>Next lecture</a:t>
            </a:r>
            <a:r>
              <a:rPr lang="en-GB" dirty="0" smtClean="0"/>
              <a:t>: Posters</a:t>
            </a:r>
            <a:endParaRPr lang="en-GB" dirty="0"/>
          </a:p>
          <a:p>
            <a:endParaRPr lang="en-GB" dirty="0"/>
          </a:p>
          <a:p>
            <a:r>
              <a:rPr lang="en-GB" dirty="0" smtClean="0"/>
              <a:t>Homework: Create a template document for your project proposal, complete with </a:t>
            </a:r>
            <a:r>
              <a:rPr lang="en-GB" dirty="0" err="1" smtClean="0"/>
              <a:t>Docear</a:t>
            </a:r>
            <a:r>
              <a:rPr lang="en-GB" dirty="0" smtClean="0"/>
              <a:t> file</a:t>
            </a:r>
            <a:endParaRPr lang="en-US" dirty="0"/>
          </a:p>
        </p:txBody>
      </p:sp>
      <p:sp>
        <p:nvSpPr>
          <p:cNvPr id="6" name="Slide Number Placeholder 5"/>
          <p:cNvSpPr>
            <a:spLocks noGrp="1"/>
          </p:cNvSpPr>
          <p:nvPr>
            <p:ph type="sldNum" sz="quarter" idx="12"/>
          </p:nvPr>
        </p:nvSpPr>
        <p:spPr/>
        <p:txBody>
          <a:bodyPr/>
          <a:lstStyle/>
          <a:p>
            <a:fld id="{82B0CEF5-A40A-470B-BA13-25B297AB4A9C}" type="slidenum">
              <a:rPr lang="en-GB"/>
              <a:pPr/>
              <a:t>35</a:t>
            </a:fld>
            <a:endParaRPr lang="en-GB"/>
          </a:p>
        </p:txBody>
      </p:sp>
    </p:spTree>
    <p:extLst>
      <p:ext uri="{BB962C8B-B14F-4D97-AF65-F5344CB8AC3E}">
        <p14:creationId xmlns:p14="http://schemas.microsoft.com/office/powerpoint/2010/main" val="246530036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ik2013">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Nik2013</Template>
  <TotalTime>9220</TotalTime>
  <Words>1982</Words>
  <Application>Microsoft Office PowerPoint</Application>
  <PresentationFormat>On-screen Show (4:3)</PresentationFormat>
  <Paragraphs>280</Paragraphs>
  <Slides>35</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35</vt:i4>
      </vt:variant>
    </vt:vector>
  </HeadingPairs>
  <TitlesOfParts>
    <vt:vector size="42" baseType="lpstr">
      <vt:lpstr>宋体</vt:lpstr>
      <vt:lpstr>Calibri</vt:lpstr>
      <vt:lpstr>Georgia</vt:lpstr>
      <vt:lpstr>Trebuchet MS</vt:lpstr>
      <vt:lpstr>Wingdings</vt:lpstr>
      <vt:lpstr>Wingdings 2</vt:lpstr>
      <vt:lpstr>Nik2013</vt:lpstr>
      <vt:lpstr>Research Methods</vt:lpstr>
      <vt:lpstr>The Project Proposal</vt:lpstr>
      <vt:lpstr>Purpose of Proposal</vt:lpstr>
      <vt:lpstr>Structure of research proposal</vt:lpstr>
      <vt:lpstr>Basic Instructions</vt:lpstr>
      <vt:lpstr>1: Introduction / Background</vt:lpstr>
      <vt:lpstr>SMART</vt:lpstr>
      <vt:lpstr>1 Introduction: background literature</vt:lpstr>
      <vt:lpstr>2.  R &amp; D/E methods</vt:lpstr>
      <vt:lpstr>2.  R &amp; D/E methods: Research Methodology</vt:lpstr>
      <vt:lpstr>Selecting your methodology</vt:lpstr>
      <vt:lpstr>2.  R &amp; D/E methods </vt:lpstr>
      <vt:lpstr>2.  R &amp; D/E methods: Development Methodology</vt:lpstr>
      <vt:lpstr>2.  R &amp; D/E methods: Experimental Design</vt:lpstr>
      <vt:lpstr>3.  Resources &amp; Planning</vt:lpstr>
      <vt:lpstr>Overall</vt:lpstr>
      <vt:lpstr>Overall</vt:lpstr>
      <vt:lpstr>Overall</vt:lpstr>
      <vt:lpstr>Overall</vt:lpstr>
      <vt:lpstr>The Project Report</vt:lpstr>
      <vt:lpstr>Basic Information</vt:lpstr>
      <vt:lpstr>Aims</vt:lpstr>
      <vt:lpstr>Outcomes</vt:lpstr>
      <vt:lpstr>Outcomes</vt:lpstr>
      <vt:lpstr>Progression</vt:lpstr>
      <vt:lpstr>Progression</vt:lpstr>
      <vt:lpstr>Contact hours</vt:lpstr>
      <vt:lpstr>Assessment</vt:lpstr>
      <vt:lpstr>The Viva</vt:lpstr>
      <vt:lpstr>Assessment</vt:lpstr>
      <vt:lpstr>Assessment</vt:lpstr>
      <vt:lpstr>Assessment</vt:lpstr>
      <vt:lpstr>Report structure</vt:lpstr>
      <vt:lpstr>Project submission</vt:lpstr>
      <vt:lpstr>Coming Soon…</vt:lpstr>
    </vt:vector>
  </TitlesOfParts>
  <Company>SMU</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dc:title>
  <dc:creator>Dr Nik Whitehead</dc:creator>
  <cp:lastModifiedBy>Whitehead, Nicola</cp:lastModifiedBy>
  <cp:revision>60</cp:revision>
  <dcterms:created xsi:type="dcterms:W3CDTF">2013-10-10T10:13:16Z</dcterms:created>
  <dcterms:modified xsi:type="dcterms:W3CDTF">2015-12-10T13:12:06Z</dcterms:modified>
</cp:coreProperties>
</file>