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756" r:id="rId25"/>
    <p:sldId id="755" r:id="rId26"/>
    <p:sldId id="757" r:id="rId27"/>
    <p:sldId id="758" r:id="rId28"/>
    <p:sldId id="759" r:id="rId29"/>
    <p:sldId id="760" r:id="rId30"/>
    <p:sldId id="761" r:id="rId31"/>
    <p:sldId id="762" r:id="rId32"/>
    <p:sldId id="763" r:id="rId33"/>
    <p:sldId id="764" r:id="rId34"/>
    <p:sldId id="765" r:id="rId35"/>
    <p:sldId id="766" r:id="rId36"/>
    <p:sldId id="767" r:id="rId37"/>
    <p:sldId id="768" r:id="rId38"/>
    <p:sldId id="769" r:id="rId39"/>
    <p:sldId id="770" r:id="rId40"/>
    <p:sldId id="771" r:id="rId41"/>
    <p:sldId id="772" r:id="rId42"/>
    <p:sldId id="773" r:id="rId43"/>
    <p:sldId id="732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A57762-5ACC-8DE3-2510-F6344B36477C}" v="14" dt="2023-02-15T12:17:32.545"/>
    <p1510:client id="{1CDBF326-BB2E-4017-8670-627AF9458FEB}" v="14" dt="2023-02-16T00:29:25.386"/>
    <p1510:client id="{D3F405E0-EB6D-40D2-A05F-0CE4C5C0CFEC}" v="239" dt="2023-02-15T12:15:28.358"/>
    <p1510:client id="{E30F5820-0277-485D-8D03-AF9645A4387A}" v="90" dt="2023-02-15T13:15:36.2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8:47:11.500" v="1121" actId="20577"/>
      <pc:docMkLst>
        <pc:docMk/>
      </pc:docMkLst>
      <pc:sldChg chg="modSp mod">
        <pc:chgData name="Jenifer Prince Devaraj" userId="c3fb109c-09d1-42a6-93f4-69472d709861" providerId="ADAL" clId="{1CDBF326-BB2E-4017-8670-627AF9458FEB}" dt="2023-02-16T01:33:23.863" v="106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1CDBF326-BB2E-4017-8670-627AF9458FEB}" dt="2023-02-16T01:33:23.863" v="106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1CDBF326-BB2E-4017-8670-627AF9458FEB}" dt="2023-02-16T08:34:33.227" v="1077" actId="113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8:34:33.227" v="1077" actId="113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6T08:30:18.409" v="1070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8:30:18.409" v="1070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6T08:36:56.667" v="1080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6T08:36:56.667" v="1080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8:37:23.465" v="1082" actId="113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6T08:37:23.465" v="1082" actId="113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6T08:39:58.811" v="1088" actId="113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6T08:39:58.811" v="1088" actId="113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8:41:50.612" v="1094" actId="113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8:41:50.612" v="1094" actId="113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8:42:57.223" v="1098" actId="113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8:42:57.223" v="1098" actId="113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8:43:49.936" v="1103" actId="113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8:43:49.936" v="1103" actId="113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8:45:05.656" v="1108" actId="113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8:45:05.656" v="1108" actId="113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8:45:55.989" v="1114" actId="113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8:45:55.989" v="1114" actId="113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8:46:14.326" v="1116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8:46:14.326" v="1116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8:46:48.701" v="1118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8:46:48.701" v="1118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8:47:11.500" v="1121" actId="20577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8:47:11.500" v="1121" actId="20577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8 (Part-1) 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47440" y="6461781"/>
            <a:ext cx="4389147" cy="331109"/>
          </a:xfrm>
        </p:spPr>
        <p:txBody>
          <a:bodyPr/>
          <a:lstStyle/>
          <a:p>
            <a:r>
              <a:rPr lang="en-GB"/>
              <a:t>EC 1- L8_Data Acquisition Systems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data acquisition system (or DAS or DAQ) converts </a:t>
            </a:r>
            <a:r>
              <a:rPr lang="en-GB" sz="2400" b="1" dirty="0">
                <a:latin typeface="Cambria"/>
                <a:ea typeface="Cambria"/>
              </a:rPr>
              <a:t>physical conditions</a:t>
            </a:r>
            <a:r>
              <a:rPr lang="en-GB" sz="2400" dirty="0">
                <a:latin typeface="Cambria"/>
                <a:ea typeface="Cambria"/>
              </a:rPr>
              <a:t> into </a:t>
            </a:r>
            <a:r>
              <a:rPr lang="en-GB" sz="2400" b="1" dirty="0">
                <a:latin typeface="Cambria"/>
                <a:ea typeface="Cambria"/>
              </a:rPr>
              <a:t>digital form</a:t>
            </a:r>
            <a:r>
              <a:rPr lang="en-GB" sz="2400" dirty="0">
                <a:latin typeface="Cambria"/>
                <a:ea typeface="Cambria"/>
              </a:rPr>
              <a:t>, for further storage and analysis.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Typically, signals from sensors are sampled, converted to digital, and stored by a computer.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Eg:As</a:t>
            </a:r>
            <a:r>
              <a:rPr lang="en-GB" sz="2400" dirty="0">
                <a:latin typeface="Cambria"/>
                <a:ea typeface="Cambria"/>
              </a:rPr>
              <a:t> an example, a data acquisition system can be used when </a:t>
            </a:r>
            <a:r>
              <a:rPr lang="en-GB" sz="2400" b="1" dirty="0">
                <a:latin typeface="Cambria"/>
                <a:ea typeface="Cambria"/>
              </a:rPr>
              <a:t>testing the temperature of a heating coil </a:t>
            </a:r>
            <a:r>
              <a:rPr lang="en-GB" sz="2400" dirty="0">
                <a:latin typeface="Cambria"/>
                <a:ea typeface="Cambria"/>
              </a:rPr>
              <a:t>used for heating an object to a specific temperature.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Systems(DAQ)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69927" y="2745584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simple task of measuring and recording temperature is called </a:t>
            </a:r>
            <a:r>
              <a:rPr lang="en-GB" sz="2400" b="1" dirty="0">
                <a:latin typeface="Cambria"/>
                <a:ea typeface="Cambria"/>
              </a:rPr>
              <a:t>data acquisition </a:t>
            </a:r>
            <a:r>
              <a:rPr lang="en-GB" sz="2400" dirty="0">
                <a:latin typeface="Cambria"/>
                <a:ea typeface="Cambria"/>
              </a:rPr>
              <a:t>and is achieved using a </a:t>
            </a:r>
            <a:r>
              <a:rPr lang="en-GB" sz="2400" b="1" dirty="0">
                <a:latin typeface="Cambria"/>
                <a:ea typeface="Cambria"/>
              </a:rPr>
              <a:t>data acquisition system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acquisition systems can capture data from an </a:t>
            </a:r>
            <a:r>
              <a:rPr lang="en-GB" sz="2400" b="1" dirty="0">
                <a:latin typeface="Cambria"/>
                <a:ea typeface="Cambria"/>
              </a:rPr>
              <a:t>actual system </a:t>
            </a:r>
            <a:r>
              <a:rPr lang="en-GB" sz="2400" dirty="0">
                <a:latin typeface="Cambria"/>
                <a:ea typeface="Cambria"/>
              </a:rPr>
              <a:t>and store the data in a simple format that is easily </a:t>
            </a:r>
            <a:r>
              <a:rPr lang="en-GB" sz="2400" b="1" dirty="0">
                <a:latin typeface="Cambria"/>
                <a:ea typeface="Cambria"/>
              </a:rPr>
              <a:t>retrievable</a:t>
            </a:r>
            <a:r>
              <a:rPr lang="en-GB" sz="2400" dirty="0">
                <a:latin typeface="Cambria"/>
                <a:ea typeface="Cambria"/>
              </a:rPr>
              <a:t> for further engineering or scientific review.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81280" y="18228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Systems(DAQ)</a:t>
            </a:r>
          </a:p>
        </p:txBody>
      </p:sp>
    </p:spTree>
    <p:extLst>
      <p:ext uri="{BB962C8B-B14F-4D97-AF65-F5344CB8AC3E}">
        <p14:creationId xmlns:p14="http://schemas.microsoft.com/office/powerpoint/2010/main" val="3658654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691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How DAQ is Possible?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DB43281-5D11-EEF6-A073-BEB6F6C26A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858" y="2409422"/>
            <a:ext cx="11482544" cy="279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171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545080" y="2225808"/>
            <a:ext cx="934982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to be measured comes first in the data collecting process.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Temperature, light intensity, vibration, gas pressure, fluid movement, and force are a few examples of factors often considered in a DAQ system.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AE0AED-2CC2-915C-CB81-84878E7F4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216" y="2256371"/>
            <a:ext cx="2577864" cy="245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80" y="3957554"/>
            <a:ext cx="1109472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Example - Electrical Transducers are used to convert energy of one kind into energy of another kind, so for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220376" cy="2297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for separating the noise from the real signal and utilizes an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amplification circuit for strengthening weak 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selection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sensors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employed in the DAQ system.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3017520" y="2122559"/>
            <a:ext cx="9116148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converter that is used to change the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signal to digital is known as an </a:t>
            </a:r>
            <a:r>
              <a:rPr lang="en-GB" sz="2400" b="0" i="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digital converter or ADC converter.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converter is one kind of integrated circuit or IC that converts the signal directly from continuous form to discrete form.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converter can be expressed in A/D, ADC, A to D. The inverse function of DAC is nothing but ADC. 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40E398B-89FD-7BA6-E717-F6687A52C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496" y="1632802"/>
            <a:ext cx="6945718" cy="44653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88030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56840" y="1581042"/>
            <a:ext cx="9291320" cy="44666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end piece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where the binary data’s are received from the ADC.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gather all data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DAQ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readable and meaningful results.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This data acquisition software acts as the layer between the DAQ hardware(ADC) and the user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9132" y="118381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Software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" y="2816630"/>
            <a:ext cx="1747480" cy="22328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1986280" y="2060586"/>
            <a:ext cx="10165080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Specialized data acquisition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required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for acquiring, storing, and processing data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 a logical format is available.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Software used in data acquisition systems can be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written in various languages.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Alternatively, there are many different data acquisition software packages available that can be utilized instead.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Examples are </a:t>
            </a:r>
            <a:r>
              <a:rPr lang="en-GB" sz="2400" b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WinWedge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TCPWedge</a:t>
            </a: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TCP-Com, B-Coder, Barcode ActiveX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769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09132" y="118381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Data Acquisition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1986280" y="2060586"/>
            <a:ext cx="1016508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Data Loggers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Oscilloscopes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Spectrum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Vibration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0361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3092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Loggers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05711"/>
            <a:ext cx="1129792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logging is the process whereby collected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data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recorded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This data is collected over a defined amount of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Depending on the type of application,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data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can be used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read voltages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measurements, humidity levels, currents,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or other signals of interest.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loggers are self-contained data acquisition systems with built-in processors and predefined software embedded in the unit.</a:t>
            </a:r>
          </a:p>
        </p:txBody>
      </p:sp>
    </p:spTree>
    <p:extLst>
      <p:ext uri="{BB962C8B-B14F-4D97-AF65-F5344CB8AC3E}">
        <p14:creationId xmlns:p14="http://schemas.microsoft.com/office/powerpoint/2010/main" val="532814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Oscilloscopes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acquisition modes of an oscilloscope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control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how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waveform points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are generated from sample points, which refer to the digital values taken directly from the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-to-digital converter (ADC).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difference in time between the sample points is known as the sample interval.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stored digital values in the oscilloscope’s memory, waveform points are displayed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construct the waveform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Waveform interval refers to the time between these waveform points.</a:t>
            </a:r>
          </a:p>
        </p:txBody>
      </p:sp>
    </p:spTree>
    <p:extLst>
      <p:ext uri="{BB962C8B-B14F-4D97-AF65-F5344CB8AC3E}">
        <p14:creationId xmlns:p14="http://schemas.microsoft.com/office/powerpoint/2010/main" val="35923987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Spectrum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provides advanced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demodulation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signal analysis capabilities for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analyzing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modern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RF signals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can measure any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characteristic o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 the signal, including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magnitude and phase information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Signal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essentially help engineers detect and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characterize RF signals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that change over time.</a:t>
            </a:r>
          </a:p>
        </p:txBody>
      </p:sp>
    </p:spTree>
    <p:extLst>
      <p:ext uri="{BB962C8B-B14F-4D97-AF65-F5344CB8AC3E}">
        <p14:creationId xmlns:p14="http://schemas.microsoft.com/office/powerpoint/2010/main" val="476044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2" y="14620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Vibration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Analyzers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97840" y="2236805"/>
            <a:ext cx="11297920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Analyse Accurate, high speed vibration data acquisition systems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measurement of turbines, motors, gear boxes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includes several vibration specific analysis functions such as  polar diagrams, bode plots, spectrograms and waterfall charts in addition to basic FFT charts of magnitude and phase vs. frequency.</a:t>
            </a:r>
          </a:p>
        </p:txBody>
      </p:sp>
    </p:spTree>
    <p:extLst>
      <p:ext uri="{BB962C8B-B14F-4D97-AF65-F5344CB8AC3E}">
        <p14:creationId xmlns:p14="http://schemas.microsoft.com/office/powerpoint/2010/main" val="23036675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1" y="146202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355600" y="2135205"/>
            <a:ext cx="1129792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Electronics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are utilized in the testing of many variables that are involved in the design of electronics like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heat production, resistance, conductivity, magnetics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etc.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Automotive Industry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devices are utilized in automotive manufacturing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testing the quality of the parts that are manufactured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23956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22326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375920" y="1845645"/>
            <a:ext cx="11780520" cy="5563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Imaging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are used for the quality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testing of imaging equipment like a photographic lens or video camera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as well as with scientific equipment such as scanners, and microscopes.</a:t>
            </a: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Laser Technology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are utilized in laser technology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test laser performance, light intensity, and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color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9011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92875"/>
            <a:ext cx="3860800" cy="365125"/>
          </a:xfrm>
        </p:spPr>
        <p:txBody>
          <a:bodyPr/>
          <a:lstStyle/>
          <a:p>
            <a:r>
              <a:rPr lang="en-GB"/>
              <a:t>EC 1- L8_Data Acquisition Systems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253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31094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3251" y="1462021"/>
            <a:ext cx="79833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 of Data Acquisition Systems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457227" y="2622885"/>
            <a:ext cx="11297920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Sonar-Radar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Data acquisition systems use remote sensing technologies within radar and sonar applications to calculate their efficiency and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20027023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1189</Words>
  <Application>Microsoft Office PowerPoint</Application>
  <PresentationFormat>Widescreen</PresentationFormat>
  <Paragraphs>136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2023-02-16T08:47:13Z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