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4"/>
  </p:sldMasterIdLst>
  <p:notesMasterIdLst>
    <p:notesMasterId r:id="rId14"/>
  </p:notesMasterIdLst>
  <p:sldIdLst>
    <p:sldId id="256" r:id="rId5"/>
    <p:sldId id="257" r:id="rId6"/>
    <p:sldId id="258" r:id="rId7"/>
    <p:sldId id="259" r:id="rId8"/>
    <p:sldId id="260" r:id="rId9"/>
    <p:sldId id="261" r:id="rId10"/>
    <p:sldId id="262" r:id="rId11"/>
    <p:sldId id="263" r:id="rId12"/>
    <p:sldId id="264" r:id="rId13"/>
  </p:sldIdLst>
  <p:sldSz cx="12192000" cy="6858000"/>
  <p:notesSz cx="6858000" cy="21145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054C9E-6236-4B62-95A6-A1BC22589FEF}" v="3" dt="2020-04-01T12:21:23.531"/>
    <p1510:client id="{53ED8F29-BAD8-4821-AD48-B7CFD0848842}" v="3" dt="2020-04-03T09:06:19.030"/>
    <p1510:client id="{887E13D0-B267-41D2-8406-505C094F9594}" v="2" dt="2020-04-01T13:40:15.582"/>
    <p1510:client id="{CE8BC89A-7A12-4E90-8292-4FD7C44E9E70}" v="1" dt="2020-03-20T15:17:43.885"/>
    <p1510:client id="{F255B7F0-D4D6-4D05-BAB6-93DCEE5C9F22}" v="1" dt="2020-03-20T15:31:43.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wnee George (P150630)" userId="S::sgeorge.150630@student.uwtsd.ac.uk::c1cd04a1-9ad8-4ab4-b6df-697f54bd26c1" providerId="AD" clId="Web-{5161D340-7F49-4481-BB1F-5E6B269C2B0A}"/>
    <pc:docChg chg="modSld">
      <pc:chgData name="Shawnee George (P150630)" userId="S::sgeorge.150630@student.uwtsd.ac.uk::c1cd04a1-9ad8-4ab4-b6df-697f54bd26c1" providerId="AD" clId="Web-{5161D340-7F49-4481-BB1F-5E6B269C2B0A}" dt="2020-03-21T18:33:55.553" v="2"/>
      <pc:docMkLst>
        <pc:docMk/>
      </pc:docMkLst>
      <pc:sldChg chg="modNotes">
        <pc:chgData name="Shawnee George (P150630)" userId="S::sgeorge.150630@student.uwtsd.ac.uk::c1cd04a1-9ad8-4ab4-b6df-697f54bd26c1" providerId="AD" clId="Web-{5161D340-7F49-4481-BB1F-5E6B269C2B0A}" dt="2020-03-21T18:33:55.553" v="2"/>
        <pc:sldMkLst>
          <pc:docMk/>
          <pc:sldMk cId="1515276614" sldId="256"/>
        </pc:sldMkLst>
      </pc:sldChg>
    </pc:docChg>
  </pc:docChgLst>
  <pc:docChgLst>
    <pc:chgData name="Shawnee George (P150630)" userId="S::sgeorge.150630@student.uwtsd.ac.uk::c1cd04a1-9ad8-4ab4-b6df-697f54bd26c1" providerId="AD" clId="Web-{53ED8F29-BAD8-4821-AD48-B7CFD0848842}"/>
    <pc:docChg chg="modSld">
      <pc:chgData name="Shawnee George (P150630)" userId="S::sgeorge.150630@student.uwtsd.ac.uk::c1cd04a1-9ad8-4ab4-b6df-697f54bd26c1" providerId="AD" clId="Web-{53ED8F29-BAD8-4821-AD48-B7CFD0848842}" dt="2020-04-03T09:09:04.385" v="153"/>
      <pc:docMkLst>
        <pc:docMk/>
      </pc:docMkLst>
      <pc:sldChg chg="modNotes">
        <pc:chgData name="Shawnee George (P150630)" userId="S::sgeorge.150630@student.uwtsd.ac.uk::c1cd04a1-9ad8-4ab4-b6df-697f54bd26c1" providerId="AD" clId="Web-{53ED8F29-BAD8-4821-AD48-B7CFD0848842}" dt="2020-04-03T09:06:14.811" v="147"/>
        <pc:sldMkLst>
          <pc:docMk/>
          <pc:sldMk cId="2050072859" sldId="257"/>
        </pc:sldMkLst>
      </pc:sldChg>
      <pc:sldChg chg="modNotes">
        <pc:chgData name="Shawnee George (P150630)" userId="S::sgeorge.150630@student.uwtsd.ac.uk::c1cd04a1-9ad8-4ab4-b6df-697f54bd26c1" providerId="AD" clId="Web-{53ED8F29-BAD8-4821-AD48-B7CFD0848842}" dt="2020-04-03T09:05:51.169" v="134"/>
        <pc:sldMkLst>
          <pc:docMk/>
          <pc:sldMk cId="3423292198" sldId="258"/>
        </pc:sldMkLst>
      </pc:sldChg>
      <pc:sldChg chg="modNotes">
        <pc:chgData name="Shawnee George (P150630)" userId="S::sgeorge.150630@student.uwtsd.ac.uk::c1cd04a1-9ad8-4ab4-b6df-697f54bd26c1" providerId="AD" clId="Web-{53ED8F29-BAD8-4821-AD48-B7CFD0848842}" dt="2020-04-03T09:09:04.385" v="153"/>
        <pc:sldMkLst>
          <pc:docMk/>
          <pc:sldMk cId="578502272" sldId="264"/>
        </pc:sldMkLst>
      </pc:sldChg>
    </pc:docChg>
  </pc:docChgLst>
  <pc:docChgLst>
    <pc:chgData name="Shawnee George (P150630)" userId="S::sgeorge.150630@student.uwtsd.ac.uk::c1cd04a1-9ad8-4ab4-b6df-697f54bd26c1" providerId="AD" clId="Web-{F255B7F0-D4D6-4D05-BAB6-93DCEE5C9F22}"/>
    <pc:docChg chg="modSld">
      <pc:chgData name="Shawnee George (P150630)" userId="S::sgeorge.150630@student.uwtsd.ac.uk::c1cd04a1-9ad8-4ab4-b6df-697f54bd26c1" providerId="AD" clId="Web-{F255B7F0-D4D6-4D05-BAB6-93DCEE5C9F22}" dt="2020-03-20T15:48:50.221" v="170"/>
      <pc:docMkLst>
        <pc:docMk/>
      </pc:docMkLst>
      <pc:sldChg chg="modNotes">
        <pc:chgData name="Shawnee George (P150630)" userId="S::sgeorge.150630@student.uwtsd.ac.uk::c1cd04a1-9ad8-4ab4-b6df-697f54bd26c1" providerId="AD" clId="Web-{F255B7F0-D4D6-4D05-BAB6-93DCEE5C9F22}" dt="2020-03-20T15:48:50.221" v="170"/>
        <pc:sldMkLst>
          <pc:docMk/>
          <pc:sldMk cId="2050072859" sldId="257"/>
        </pc:sldMkLst>
      </pc:sldChg>
      <pc:sldChg chg="modNotes">
        <pc:chgData name="Shawnee George (P150630)" userId="S::sgeorge.150630@student.uwtsd.ac.uk::c1cd04a1-9ad8-4ab4-b6df-697f54bd26c1" providerId="AD" clId="Web-{F255B7F0-D4D6-4D05-BAB6-93DCEE5C9F22}" dt="2020-03-20T15:31:42.303" v="9"/>
        <pc:sldMkLst>
          <pc:docMk/>
          <pc:sldMk cId="3423292198" sldId="258"/>
        </pc:sldMkLst>
      </pc:sldChg>
    </pc:docChg>
  </pc:docChgLst>
  <pc:docChgLst>
    <pc:chgData name="Clare Rees" userId="S::clare.rees@uwtsd.ac.uk::689f5f07-9697-45e4-87ad-71357372f994" providerId="AD" clId="Web-{92BF5A17-9399-4266-BBE9-0E2165D99BF4}"/>
    <pc:docChg chg="modSld">
      <pc:chgData name="Clare Rees" userId="S::clare.rees@uwtsd.ac.uk::689f5f07-9697-45e4-87ad-71357372f994" providerId="AD" clId="Web-{92BF5A17-9399-4266-BBE9-0E2165D99BF4}" dt="2020-03-20T16:00:50.487" v="90"/>
      <pc:docMkLst>
        <pc:docMk/>
      </pc:docMkLst>
      <pc:sldChg chg="modNotes">
        <pc:chgData name="Clare Rees" userId="S::clare.rees@uwtsd.ac.uk::689f5f07-9697-45e4-87ad-71357372f994" providerId="AD" clId="Web-{92BF5A17-9399-4266-BBE9-0E2165D99BF4}" dt="2020-03-20T15:23:10.802" v="17"/>
        <pc:sldMkLst>
          <pc:docMk/>
          <pc:sldMk cId="1515276614" sldId="256"/>
        </pc:sldMkLst>
      </pc:sldChg>
      <pc:sldChg chg="modNotes">
        <pc:chgData name="Clare Rees" userId="S::clare.rees@uwtsd.ac.uk::689f5f07-9697-45e4-87ad-71357372f994" providerId="AD" clId="Web-{92BF5A17-9399-4266-BBE9-0E2165D99BF4}" dt="2020-03-20T15:48:37.740" v="88"/>
        <pc:sldMkLst>
          <pc:docMk/>
          <pc:sldMk cId="2050072859" sldId="257"/>
        </pc:sldMkLst>
      </pc:sldChg>
      <pc:sldChg chg="modNotes">
        <pc:chgData name="Clare Rees" userId="S::clare.rees@uwtsd.ac.uk::689f5f07-9697-45e4-87ad-71357372f994" providerId="AD" clId="Web-{92BF5A17-9399-4266-BBE9-0E2165D99BF4}" dt="2020-03-20T16:00:50.487" v="90"/>
        <pc:sldMkLst>
          <pc:docMk/>
          <pc:sldMk cId="3423292198" sldId="258"/>
        </pc:sldMkLst>
      </pc:sldChg>
    </pc:docChg>
  </pc:docChgLst>
  <pc:docChgLst>
    <pc:chgData name="Clare Rees" userId="S::clare.rees@uwtsd.ac.uk::689f5f07-9697-45e4-87ad-71357372f994" providerId="AD" clId="Web-{5407D53A-9073-4742-97C7-1839F9044AAD}"/>
    <pc:docChg chg="modSld">
      <pc:chgData name="Clare Rees" userId="S::clare.rees@uwtsd.ac.uk::689f5f07-9697-45e4-87ad-71357372f994" providerId="AD" clId="Web-{5407D53A-9073-4742-97C7-1839F9044AAD}" dt="2020-04-01T13:52:31.614" v="93"/>
      <pc:docMkLst>
        <pc:docMk/>
      </pc:docMkLst>
      <pc:sldChg chg="modNotes">
        <pc:chgData name="Clare Rees" userId="S::clare.rees@uwtsd.ac.uk::689f5f07-9697-45e4-87ad-71357372f994" providerId="AD" clId="Web-{5407D53A-9073-4742-97C7-1839F9044AAD}" dt="2020-04-01T13:18:08.343" v="43"/>
        <pc:sldMkLst>
          <pc:docMk/>
          <pc:sldMk cId="2050072859" sldId="257"/>
        </pc:sldMkLst>
      </pc:sldChg>
      <pc:sldChg chg="modNotes">
        <pc:chgData name="Clare Rees" userId="S::clare.rees@uwtsd.ac.uk::689f5f07-9697-45e4-87ad-71357372f994" providerId="AD" clId="Web-{5407D53A-9073-4742-97C7-1839F9044AAD}" dt="2020-04-01T13:24:12.767" v="66"/>
        <pc:sldMkLst>
          <pc:docMk/>
          <pc:sldMk cId="3423292198" sldId="258"/>
        </pc:sldMkLst>
      </pc:sldChg>
      <pc:sldChg chg="modNotes">
        <pc:chgData name="Clare Rees" userId="S::clare.rees@uwtsd.ac.uk::689f5f07-9697-45e4-87ad-71357372f994" providerId="AD" clId="Web-{5407D53A-9073-4742-97C7-1839F9044AAD}" dt="2020-04-01T13:50:40.912" v="88"/>
        <pc:sldMkLst>
          <pc:docMk/>
          <pc:sldMk cId="457240766" sldId="259"/>
        </pc:sldMkLst>
      </pc:sldChg>
      <pc:sldChg chg="modNotes">
        <pc:chgData name="Clare Rees" userId="S::clare.rees@uwtsd.ac.uk::689f5f07-9697-45e4-87ad-71357372f994" providerId="AD" clId="Web-{5407D53A-9073-4742-97C7-1839F9044AAD}" dt="2020-04-01T13:52:31.614" v="93"/>
        <pc:sldMkLst>
          <pc:docMk/>
          <pc:sldMk cId="323692030" sldId="260"/>
        </pc:sldMkLst>
      </pc:sldChg>
    </pc:docChg>
  </pc:docChgLst>
  <pc:docChgLst>
    <pc:chgData name="Shawnee George (P150630)" userId="S::sgeorge.150630@student.uwtsd.ac.uk::c1cd04a1-9ad8-4ab4-b6df-697f54bd26c1" providerId="AD" clId="Web-{AE5B5665-26EC-4174-A7D0-AEBE5AB288AE}"/>
    <pc:docChg chg="modSld">
      <pc:chgData name="Shawnee George (P150630)" userId="S::sgeorge.150630@student.uwtsd.ac.uk::c1cd04a1-9ad8-4ab4-b6df-697f54bd26c1" providerId="AD" clId="Web-{AE5B5665-26EC-4174-A7D0-AEBE5AB288AE}" dt="2020-03-20T16:01:11.239" v="93"/>
      <pc:docMkLst>
        <pc:docMk/>
      </pc:docMkLst>
      <pc:sldChg chg="modNotes">
        <pc:chgData name="Shawnee George (P150630)" userId="S::sgeorge.150630@student.uwtsd.ac.uk::c1cd04a1-9ad8-4ab4-b6df-697f54bd26c1" providerId="AD" clId="Web-{AE5B5665-26EC-4174-A7D0-AEBE5AB288AE}" dt="2020-03-20T16:01:11.239" v="93"/>
        <pc:sldMkLst>
          <pc:docMk/>
          <pc:sldMk cId="3423292198" sldId="258"/>
        </pc:sldMkLst>
      </pc:sldChg>
    </pc:docChg>
  </pc:docChgLst>
  <pc:docChgLst>
    <pc:chgData name="Shawnee George (P150630)" userId="S::sgeorge.150630@student.uwtsd.ac.uk::c1cd04a1-9ad8-4ab4-b6df-697f54bd26c1" providerId="AD" clId="Web-{29054C9E-6236-4B62-95A6-A1BC22589FEF}"/>
    <pc:docChg chg="modSld">
      <pc:chgData name="Shawnee George (P150630)" userId="S::sgeorge.150630@student.uwtsd.ac.uk::c1cd04a1-9ad8-4ab4-b6df-697f54bd26c1" providerId="AD" clId="Web-{29054C9E-6236-4B62-95A6-A1BC22589FEF}" dt="2020-04-01T12:27:08.465" v="175"/>
      <pc:docMkLst>
        <pc:docMk/>
      </pc:docMkLst>
      <pc:sldChg chg="modSp modNotes">
        <pc:chgData name="Shawnee George (P150630)" userId="S::sgeorge.150630@student.uwtsd.ac.uk::c1cd04a1-9ad8-4ab4-b6df-697f54bd26c1" providerId="AD" clId="Web-{29054C9E-6236-4B62-95A6-A1BC22589FEF}" dt="2020-04-01T12:26:20.825" v="166"/>
        <pc:sldMkLst>
          <pc:docMk/>
          <pc:sldMk cId="2050072859" sldId="257"/>
        </pc:sldMkLst>
        <pc:picChg chg="mod">
          <ac:chgData name="Shawnee George (P150630)" userId="S::sgeorge.150630@student.uwtsd.ac.uk::c1cd04a1-9ad8-4ab4-b6df-697f54bd26c1" providerId="AD" clId="Web-{29054C9E-6236-4B62-95A6-A1BC22589FEF}" dt="2020-04-01T12:21:23.531" v="21" actId="14100"/>
          <ac:picMkLst>
            <pc:docMk/>
            <pc:sldMk cId="2050072859" sldId="257"/>
            <ac:picMk id="2" creationId="{D65657E0-E028-47D7-8ECB-C4CCAFA2D89F}"/>
          </ac:picMkLst>
        </pc:picChg>
      </pc:sldChg>
      <pc:sldChg chg="modNotes">
        <pc:chgData name="Shawnee George (P150630)" userId="S::sgeorge.150630@student.uwtsd.ac.uk::c1cd04a1-9ad8-4ab4-b6df-697f54bd26c1" providerId="AD" clId="Web-{29054C9E-6236-4B62-95A6-A1BC22589FEF}" dt="2020-04-01T12:27:08.465" v="175"/>
        <pc:sldMkLst>
          <pc:docMk/>
          <pc:sldMk cId="457240766" sldId="259"/>
        </pc:sldMkLst>
      </pc:sldChg>
    </pc:docChg>
  </pc:docChgLst>
  <pc:docChgLst>
    <pc:chgData name="Shawnee George (P150630)" userId="S::sgeorge.150630@student.uwtsd.ac.uk::c1cd04a1-9ad8-4ab4-b6df-697f54bd26c1" providerId="AD" clId="Web-{887E13D0-B267-41D2-8406-505C094F9594}"/>
    <pc:docChg chg="modSld">
      <pc:chgData name="Shawnee George (P150630)" userId="S::sgeorge.150630@student.uwtsd.ac.uk::c1cd04a1-9ad8-4ab4-b6df-697f54bd26c1" providerId="AD" clId="Web-{887E13D0-B267-41D2-8406-505C094F9594}" dt="2020-04-01T13:55:19.849" v="1064"/>
      <pc:docMkLst>
        <pc:docMk/>
      </pc:docMkLst>
      <pc:sldChg chg="modNotes">
        <pc:chgData name="Shawnee George (P150630)" userId="S::sgeorge.150630@student.uwtsd.ac.uk::c1cd04a1-9ad8-4ab4-b6df-697f54bd26c1" providerId="AD" clId="Web-{887E13D0-B267-41D2-8406-505C094F9594}" dt="2020-04-01T13:15:07.059" v="61"/>
        <pc:sldMkLst>
          <pc:docMk/>
          <pc:sldMk cId="1515276614" sldId="256"/>
        </pc:sldMkLst>
      </pc:sldChg>
      <pc:sldChg chg="modNotes">
        <pc:chgData name="Shawnee George (P150630)" userId="S::sgeorge.150630@student.uwtsd.ac.uk::c1cd04a1-9ad8-4ab4-b6df-697f54bd26c1" providerId="AD" clId="Web-{887E13D0-B267-41D2-8406-505C094F9594}" dt="2020-04-01T13:16:49.744" v="77"/>
        <pc:sldMkLst>
          <pc:docMk/>
          <pc:sldMk cId="2050072859" sldId="257"/>
        </pc:sldMkLst>
      </pc:sldChg>
      <pc:sldChg chg="modNotes">
        <pc:chgData name="Shawnee George (P150630)" userId="S::sgeorge.150630@student.uwtsd.ac.uk::c1cd04a1-9ad8-4ab4-b6df-697f54bd26c1" providerId="AD" clId="Web-{887E13D0-B267-41D2-8406-505C094F9594}" dt="2020-04-01T13:23:47.613" v="180"/>
        <pc:sldMkLst>
          <pc:docMk/>
          <pc:sldMk cId="3423292198" sldId="258"/>
        </pc:sldMkLst>
      </pc:sldChg>
      <pc:sldChg chg="modSp modNotes">
        <pc:chgData name="Shawnee George (P150630)" userId="S::sgeorge.150630@student.uwtsd.ac.uk::c1cd04a1-9ad8-4ab4-b6df-697f54bd26c1" providerId="AD" clId="Web-{887E13D0-B267-41D2-8406-505C094F9594}" dt="2020-04-01T13:50:37.416" v="989"/>
        <pc:sldMkLst>
          <pc:docMk/>
          <pc:sldMk cId="457240766" sldId="259"/>
        </pc:sldMkLst>
        <pc:spChg chg="mod">
          <ac:chgData name="Shawnee George (P150630)" userId="S::sgeorge.150630@student.uwtsd.ac.uk::c1cd04a1-9ad8-4ab4-b6df-697f54bd26c1" providerId="AD" clId="Web-{887E13D0-B267-41D2-8406-505C094F9594}" dt="2020-04-01T13:40:15.582" v="672" actId="1076"/>
          <ac:spMkLst>
            <pc:docMk/>
            <pc:sldMk cId="457240766" sldId="259"/>
            <ac:spMk id="2" creationId="{1ED69F93-085A-46D3-9C29-2986FC17103E}"/>
          </ac:spMkLst>
        </pc:spChg>
      </pc:sldChg>
      <pc:sldChg chg="modNotes">
        <pc:chgData name="Shawnee George (P150630)" userId="S::sgeorge.150630@student.uwtsd.ac.uk::c1cd04a1-9ad8-4ab4-b6df-697f54bd26c1" providerId="AD" clId="Web-{887E13D0-B267-41D2-8406-505C094F9594}" dt="2020-04-01T13:55:19.849" v="1064"/>
        <pc:sldMkLst>
          <pc:docMk/>
          <pc:sldMk cId="323692030" sldId="260"/>
        </pc:sldMkLst>
      </pc:sldChg>
    </pc:docChg>
  </pc:docChgLst>
  <pc:docChgLst>
    <pc:chgData name="Shawnee George (P150630)" userId="S::sgeorge.150630@student.uwtsd.ac.uk::c1cd04a1-9ad8-4ab4-b6df-697f54bd26c1" providerId="AD" clId="Web-{CE8BC89A-7A12-4E90-8292-4FD7C44E9E70}"/>
    <pc:docChg chg="modSld">
      <pc:chgData name="Shawnee George (P150630)" userId="S::sgeorge.150630@student.uwtsd.ac.uk::c1cd04a1-9ad8-4ab4-b6df-697f54bd26c1" providerId="AD" clId="Web-{CE8BC89A-7A12-4E90-8292-4FD7C44E9E70}" dt="2020-03-20T15:23:48.582" v="21"/>
      <pc:docMkLst>
        <pc:docMk/>
      </pc:docMkLst>
      <pc:sldChg chg="modNotes">
        <pc:chgData name="Shawnee George (P150630)" userId="S::sgeorge.150630@student.uwtsd.ac.uk::c1cd04a1-9ad8-4ab4-b6df-697f54bd26c1" providerId="AD" clId="Web-{CE8BC89A-7A12-4E90-8292-4FD7C44E9E70}" dt="2020-03-20T15:23:05.626" v="13"/>
        <pc:sldMkLst>
          <pc:docMk/>
          <pc:sldMk cId="1515276614" sldId="256"/>
        </pc:sldMkLst>
      </pc:sldChg>
      <pc:sldChg chg="modNotes">
        <pc:chgData name="Shawnee George (P150630)" userId="S::sgeorge.150630@student.uwtsd.ac.uk::c1cd04a1-9ad8-4ab4-b6df-697f54bd26c1" providerId="AD" clId="Web-{CE8BC89A-7A12-4E90-8292-4FD7C44E9E70}" dt="2020-03-20T15:23:48.582" v="21"/>
        <pc:sldMkLst>
          <pc:docMk/>
          <pc:sldMk cId="578502272"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3BB89D-1486-44A0-9BDA-2FE461135DDE}" type="datetimeFigureOut">
              <a:rPr lang="en-GB" smtClean="0"/>
              <a:t>03/04/2020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D5B787-0F8F-4AEE-8A34-232C630A26D7}" type="slidenum">
              <a:rPr lang="en-GB" smtClean="0"/>
              <a:t>‹#›</a:t>
            </a:fld>
            <a:endParaRPr lang="en-GB"/>
          </a:p>
        </p:txBody>
      </p:sp>
    </p:spTree>
    <p:extLst>
      <p:ext uri="{BB962C8B-B14F-4D97-AF65-F5344CB8AC3E}">
        <p14:creationId xmlns:p14="http://schemas.microsoft.com/office/powerpoint/2010/main" val="2082253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8" Type="http://schemas.openxmlformats.org/officeDocument/2006/relationships/hyperlink" Target="http://www.unicef.org.uk" TargetMode="External"/><Relationship Id="rId3" Type="http://schemas.openxmlformats.org/officeDocument/2006/relationships/hyperlink" Target="https://www.eyalliance.org.uk/equality-and-inclusive-practice" TargetMode="External"/><Relationship Id="rId7" Type="http://schemas.openxmlformats.org/officeDocument/2006/relationships/hyperlink" Target="https://www.scope.org.uk/about-us/social-model-of-disability/?gclid=CjwKCAjwvZv0BRA8EiwAD9T2VXAHOwbXezUyT3HvcIVhqvMZa1J15D37WGQObhZ6FB-J2dkZ_DY1xBoCUw8QAvD_BwE" TargetMode="External"/><Relationship Id="rId2" Type="http://schemas.openxmlformats.org/officeDocument/2006/relationships/slide" Target="../slides/slide9.xml"/><Relationship Id="rId1" Type="http://schemas.openxmlformats.org/officeDocument/2006/relationships/notesMaster" Target="../notesMasters/notesMaster1.xml"/><Relationship Id="rId6" Type="http://schemas.openxmlformats.org/officeDocument/2006/relationships/hyperlink" Target="https://www.northamptonshire.gov.uk/councilservices/children-families-education/early-years/information-for-childcare-providers/the-early-years-curriculum/Pages/equality-and-diversity-in-the-eyfs.aspx" TargetMode="External"/><Relationship Id="rId5" Type="http://schemas.openxmlformats.org/officeDocument/2006/relationships/hyperlink" Target="https://www.google.com/search?hl=en&amp;tbm=isch&amp;sxsrf=ALeKk02WPHExvjbLeOdTlyrFWnQsA0a1pg%3A1584282445496&amp;source=hp&amp;biw=1242&amp;bih=632&amp;ei=TTtuXsmZHIyxU_2_uJAF&amp;q=diversity+and+inclusion+in+the+workplace&amp;oq=&amp;gs_l=img.1.0.35i362i39l10.0.0..6140...3.0..0.0.0.......0......gws-wiz-img.....10.R8Ds-Gqid6w" TargetMode="External"/><Relationship Id="rId10" Type="http://schemas.openxmlformats.org/officeDocument/2006/relationships/hyperlink" Target="https://ysgol-crug-glas1.j2bloggy.com/about-us/" TargetMode="External"/><Relationship Id="rId4" Type="http://schemas.openxmlformats.org/officeDocument/2006/relationships/hyperlink" Target="https://www.verywellmind.com/medical-model-2671617" TargetMode="External"/><Relationship Id="rId9" Type="http://schemas.openxmlformats.org/officeDocument/2006/relationships/hyperlink" Target="https://moodle.uwtsd.ac.uk/pluginfile.php/340735/mod_resource/content/1/WelshGovt-inclusion-and-pupil-support-en.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Good Afternoon, My name is Shawnee George   today will be talking about what</a:t>
            </a:r>
            <a:r>
              <a:rPr lang="en-GB" sz="1200" kern="1200">
                <a:solidFill>
                  <a:schemeClr val="tx1"/>
                </a:solidFill>
                <a:effectLst/>
                <a:latin typeface="+mn-lt"/>
                <a:ea typeface="+mn-ea"/>
                <a:cs typeface="+mn-cs"/>
              </a:rPr>
              <a:t> is inclusive practice and how is it implemented in your workplace setting</a:t>
            </a:r>
          </a:p>
          <a:p>
            <a:endParaRPr lang="en-GB" sz="1200" kern="1200">
              <a:solidFill>
                <a:schemeClr val="tx1"/>
              </a:solidFill>
              <a:effectLst/>
              <a:latin typeface="+mn-lt"/>
              <a:ea typeface="+mn-ea"/>
              <a:cs typeface="+mn-cs"/>
            </a:endParaRPr>
          </a:p>
          <a:p>
            <a:endParaRPr lang="en-GB" sz="1200" kern="1200">
              <a:solidFill>
                <a:schemeClr val="tx1"/>
              </a:solidFill>
              <a:effectLst/>
              <a:latin typeface="+mn-lt"/>
              <a:ea typeface="+mn-ea"/>
              <a:cs typeface="+mn-cs"/>
            </a:endParaRPr>
          </a:p>
          <a:p>
            <a:r>
              <a:rPr lang="en-GB" sz="1200" kern="1200">
                <a:solidFill>
                  <a:schemeClr val="tx1"/>
                </a:solidFill>
                <a:effectLst/>
                <a:latin typeface="+mn-lt"/>
                <a:ea typeface="+mn-ea"/>
                <a:cs typeface="+mn-cs"/>
              </a:rPr>
              <a:t>Early </a:t>
            </a:r>
            <a:r>
              <a:rPr lang="en-GB"/>
              <a:t>Years Alliance</a:t>
            </a:r>
            <a:r>
              <a:rPr lang="en-GB" sz="1200" kern="1200">
                <a:solidFill>
                  <a:schemeClr val="tx1"/>
                </a:solidFill>
                <a:effectLst/>
                <a:latin typeface="+mn-lt"/>
                <a:ea typeface="+mn-ea"/>
                <a:cs typeface="+mn-cs"/>
              </a:rPr>
              <a:t> (</a:t>
            </a:r>
            <a:r>
              <a:rPr lang="en-GB"/>
              <a:t>2019</a:t>
            </a:r>
            <a:r>
              <a:rPr lang="en-GB" sz="1200" kern="1200">
                <a:solidFill>
                  <a:schemeClr val="tx1"/>
                </a:solidFill>
                <a:effectLst/>
                <a:latin typeface="+mn-lt"/>
                <a:ea typeface="+mn-ea"/>
                <a:cs typeface="+mn-cs"/>
              </a:rPr>
              <a:t>) </a:t>
            </a:r>
            <a:r>
              <a:rPr lang="en-GB"/>
              <a:t>state that  </a:t>
            </a:r>
            <a:r>
              <a:rPr lang="en-GB" sz="1200" kern="1200">
                <a:solidFill>
                  <a:schemeClr val="tx1"/>
                </a:solidFill>
                <a:effectLst/>
                <a:latin typeface="+mn-lt"/>
                <a:ea typeface="+mn-ea"/>
                <a:cs typeface="+mn-cs"/>
              </a:rPr>
              <a:t>meeting a high-quality inclusive setting can help support young children who are at risk of or have faced inequality and discrimination.</a:t>
            </a:r>
            <a:r>
              <a:rPr lang="en-GB"/>
              <a:t> </a:t>
            </a:r>
            <a:r>
              <a:rPr lang="en-GB" sz="1200" kern="1200">
                <a:solidFill>
                  <a:schemeClr val="tx1"/>
                </a:solidFill>
                <a:effectLst/>
                <a:latin typeface="+mn-lt"/>
                <a:ea typeface="+mn-ea"/>
                <a:cs typeface="+mn-cs"/>
              </a:rPr>
              <a:t> To be an inclusive provider</a:t>
            </a:r>
            <a:r>
              <a:rPr lang="en-GB"/>
              <a:t>, each </a:t>
            </a:r>
            <a:r>
              <a:rPr lang="en-GB" sz="1200" kern="1200">
                <a:solidFill>
                  <a:schemeClr val="tx1"/>
                </a:solidFill>
                <a:effectLst/>
                <a:latin typeface="+mn-lt"/>
                <a:ea typeface="+mn-ea"/>
                <a:cs typeface="+mn-cs"/>
              </a:rPr>
              <a:t>early </a:t>
            </a:r>
            <a:r>
              <a:rPr lang="en-GB"/>
              <a:t>years</a:t>
            </a:r>
            <a:r>
              <a:rPr lang="en-GB" sz="1200" kern="1200">
                <a:solidFill>
                  <a:schemeClr val="tx1"/>
                </a:solidFill>
                <a:effectLst/>
                <a:latin typeface="+mn-lt"/>
                <a:ea typeface="+mn-ea"/>
                <a:cs typeface="+mn-cs"/>
              </a:rPr>
              <a:t> setting must be proactive at removing the factors which act as barrier to inclusion such as negativity, bias and stereotyping. This takes a whole group approach to develop positive attitude, implement clear strategies and nurture collaborative approaches.</a:t>
            </a:r>
            <a:r>
              <a:rPr lang="en-GB"/>
              <a:t>  </a:t>
            </a:r>
            <a:endParaRPr lang="en-GB" sz="1200" kern="1200">
              <a:solidFill>
                <a:schemeClr val="tx1"/>
              </a:solidFill>
              <a:effectLst/>
              <a:latin typeface="+mn-lt"/>
              <a:cs typeface="Calibri"/>
            </a:endParaRPr>
          </a:p>
          <a:p>
            <a:r>
              <a:rPr lang="en-GB" sz="1200" kern="1200">
                <a:solidFill>
                  <a:schemeClr val="tx1"/>
                </a:solidFill>
                <a:effectLst/>
                <a:latin typeface="+mn-lt"/>
                <a:ea typeface="+mn-ea"/>
                <a:cs typeface="+mn-cs"/>
              </a:rPr>
              <a:t>The </a:t>
            </a:r>
            <a:r>
              <a:rPr lang="en-GB"/>
              <a:t>effect</a:t>
            </a:r>
            <a:r>
              <a:rPr lang="en-GB" sz="1200" kern="1200">
                <a:solidFill>
                  <a:schemeClr val="tx1"/>
                </a:solidFill>
                <a:effectLst/>
                <a:latin typeface="+mn-lt"/>
                <a:ea typeface="+mn-ea"/>
                <a:cs typeface="+mn-cs"/>
              </a:rPr>
              <a:t> of inclusive practice provides all children with access to opportunities and support during the earliest and most influential years of their learning and growing. This also helps enable children to be confident in who they are and what they want to aspire to in the future.</a:t>
            </a:r>
            <a:endParaRPr lang="en-GB" sz="1200" kern="1200">
              <a:solidFill>
                <a:schemeClr val="tx1"/>
              </a:solidFill>
              <a:effectLst/>
              <a:latin typeface="+mn-lt"/>
              <a:cs typeface="Calibri" panose="020F0502020204030204"/>
            </a:endParaRPr>
          </a:p>
          <a:p>
            <a:r>
              <a:rPr lang="en-GB" sz="1200" kern="1200">
                <a:solidFill>
                  <a:schemeClr val="tx1"/>
                </a:solidFill>
                <a:effectLst/>
                <a:latin typeface="+mn-lt"/>
                <a:ea typeface="+mn-ea"/>
                <a:cs typeface="+mn-cs"/>
              </a:rPr>
              <a:t>Early years settings are in </a:t>
            </a:r>
            <a:r>
              <a:rPr lang="en-GB"/>
              <a:t>place</a:t>
            </a:r>
            <a:r>
              <a:rPr lang="en-GB" sz="1200" kern="1200">
                <a:solidFill>
                  <a:schemeClr val="tx1"/>
                </a:solidFill>
                <a:effectLst/>
                <a:latin typeface="+mn-lt"/>
                <a:ea typeface="+mn-ea"/>
                <a:cs typeface="+mn-cs"/>
              </a:rPr>
              <a:t> to provide a safe environment where parents, staff and children can learn about each </a:t>
            </a:r>
            <a:r>
              <a:rPr lang="en-GB"/>
              <a:t>other's</a:t>
            </a:r>
            <a:r>
              <a:rPr lang="en-GB" sz="1200" kern="1200">
                <a:solidFill>
                  <a:schemeClr val="tx1"/>
                </a:solidFill>
                <a:effectLst/>
                <a:latin typeface="+mn-lt"/>
                <a:ea typeface="+mn-ea"/>
                <a:cs typeface="+mn-cs"/>
              </a:rPr>
              <a:t> </a:t>
            </a:r>
            <a:r>
              <a:rPr lang="en-GB"/>
              <a:t>differences, similarities</a:t>
            </a:r>
            <a:r>
              <a:rPr lang="en-GB" sz="1200" kern="1200">
                <a:solidFill>
                  <a:schemeClr val="tx1"/>
                </a:solidFill>
                <a:effectLst/>
                <a:latin typeface="+mn-lt"/>
                <a:ea typeface="+mn-ea"/>
                <a:cs typeface="+mn-cs"/>
              </a:rPr>
              <a:t> and learn to empathise and value for each other.</a:t>
            </a:r>
            <a:endParaRPr lang="en-GB" sz="1200" kern="1200">
              <a:solidFill>
                <a:schemeClr val="tx1"/>
              </a:solidFill>
              <a:effectLst/>
              <a:latin typeface="+mn-lt"/>
              <a:cs typeface="Calibri" panose="020F0502020204030204"/>
            </a:endParaRPr>
          </a:p>
          <a:p>
            <a:endParaRPr lang="en-GB" sz="120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7D5B787-0F8F-4AEE-8A34-232C630A26D7}" type="slidenum">
              <a:rPr lang="en-GB" smtClean="0"/>
              <a:t>1</a:t>
            </a:fld>
            <a:endParaRPr lang="en-GB"/>
          </a:p>
        </p:txBody>
      </p:sp>
    </p:spTree>
    <p:extLst>
      <p:ext uri="{BB962C8B-B14F-4D97-AF65-F5344CB8AC3E}">
        <p14:creationId xmlns:p14="http://schemas.microsoft.com/office/powerpoint/2010/main" val="375118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be talking about how the medical model can affect </a:t>
            </a:r>
            <a:r>
              <a:rPr lang="en-GB" sz="1200" kern="1200" dirty="0">
                <a:solidFill>
                  <a:schemeClr val="tx1"/>
                </a:solidFill>
                <a:effectLst/>
                <a:latin typeface="+mn-lt"/>
                <a:ea typeface="+mn-ea"/>
                <a:cs typeface="+mn-cs"/>
              </a:rPr>
              <a:t>inclusive practice.</a:t>
            </a:r>
            <a:r>
              <a:rPr lang="en-GB" dirty="0"/>
              <a:t> The</a:t>
            </a:r>
            <a:r>
              <a:rPr lang="en-GB" sz="1200" kern="1200" dirty="0">
                <a:solidFill>
                  <a:schemeClr val="tx1"/>
                </a:solidFill>
                <a:effectLst/>
                <a:latin typeface="+mn-lt"/>
                <a:ea typeface="+mn-ea"/>
                <a:cs typeface="+mn-cs"/>
              </a:rPr>
              <a:t> medical </a:t>
            </a:r>
            <a:r>
              <a:rPr lang="en-GB" dirty="0"/>
              <a:t>model is different </a:t>
            </a:r>
            <a:r>
              <a:rPr lang="en-GB" sz="1200" kern="1200" dirty="0">
                <a:solidFill>
                  <a:schemeClr val="tx1"/>
                </a:solidFill>
                <a:effectLst/>
                <a:latin typeface="+mn-lt"/>
                <a:ea typeface="+mn-ea"/>
                <a:cs typeface="+mn-cs"/>
              </a:rPr>
              <a:t> in </a:t>
            </a:r>
            <a:r>
              <a:rPr lang="en-GB" dirty="0"/>
              <a:t>placement setting, </a:t>
            </a:r>
            <a:endParaRPr lang="en-GB" sz="1200" kern="1200" dirty="0">
              <a:solidFill>
                <a:schemeClr val="tx1"/>
              </a:solidFill>
              <a:effectLst/>
              <a:latin typeface="+mn-lt"/>
              <a:ea typeface="+mn-ea"/>
              <a:cs typeface="+mn-cs"/>
            </a:endParaRPr>
          </a:p>
          <a:p>
            <a:endParaRPr lang="en-GB" dirty="0"/>
          </a:p>
          <a:p>
            <a:pPr marL="171450" indent="-171450">
              <a:buFont typeface="Arial" panose="020B0604020202020204" pitchFamily="34" charset="0"/>
              <a:buChar char="•"/>
            </a:pPr>
            <a:r>
              <a:rPr lang="en-GB" dirty="0"/>
              <a:t>for example students with diabetes, </a:t>
            </a:r>
            <a:r>
              <a:rPr lang="en-GB" sz="1200" kern="1200" dirty="0">
                <a:solidFill>
                  <a:schemeClr val="tx1"/>
                </a:solidFill>
                <a:effectLst/>
                <a:latin typeface="+mn-lt"/>
                <a:ea typeface="+mn-ea"/>
                <a:cs typeface="+mn-cs"/>
              </a:rPr>
              <a:t> who</a:t>
            </a:r>
            <a:r>
              <a:rPr lang="en-GB" dirty="0"/>
              <a:t> are</a:t>
            </a:r>
            <a:r>
              <a:rPr lang="en-GB" sz="120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Insulin</a:t>
            </a:r>
            <a:r>
              <a:rPr lang="en-GB" dirty="0"/>
              <a:t> dependent </a:t>
            </a:r>
            <a:r>
              <a:rPr lang="en-GB" sz="1200" b="0" i="0" kern="1200" dirty="0">
                <a:solidFill>
                  <a:schemeClr val="tx1"/>
                </a:solidFill>
                <a:effectLst/>
                <a:latin typeface="+mn-lt"/>
                <a:ea typeface="+mn-ea"/>
                <a:cs typeface="+mn-cs"/>
              </a:rPr>
              <a:t> which </a:t>
            </a:r>
            <a:r>
              <a:rPr lang="en-GB" dirty="0"/>
              <a:t>leaves them having to take insulin by</a:t>
            </a:r>
            <a:r>
              <a:rPr lang="en-GB" sz="1200" b="0" i="0" kern="1200" dirty="0">
                <a:solidFill>
                  <a:schemeClr val="tx1"/>
                </a:solidFill>
                <a:effectLst/>
                <a:latin typeface="+mn-lt"/>
                <a:ea typeface="+mn-ea"/>
                <a:cs typeface="+mn-cs"/>
              </a:rPr>
              <a:t> needle or</a:t>
            </a:r>
            <a:r>
              <a:rPr lang="en-GB" dirty="0"/>
              <a:t> </a:t>
            </a:r>
            <a:r>
              <a:rPr lang="en-GB" sz="1200" b="0" i="0" kern="1200" dirty="0">
                <a:solidFill>
                  <a:schemeClr val="tx1"/>
                </a:solidFill>
                <a:effectLst/>
                <a:latin typeface="+mn-lt"/>
                <a:ea typeface="+mn-ea"/>
                <a:cs typeface="+mn-cs"/>
              </a:rPr>
              <a:t>tablet</a:t>
            </a:r>
            <a:r>
              <a:rPr lang="en-GB" dirty="0"/>
              <a:t> </a:t>
            </a:r>
            <a:endParaRPr lang="en-GB" sz="1200" b="0" i="0" kern="1200" dirty="0">
              <a:solidFill>
                <a:schemeClr val="tx1"/>
              </a:solidFill>
              <a:effectLst/>
              <a:latin typeface="+mn-lt"/>
              <a:cs typeface="Calibri"/>
            </a:endParaRPr>
          </a:p>
          <a:p>
            <a:endParaRPr lang="en-GB">
              <a:cs typeface="Calibri" panose="020F0502020204030204"/>
            </a:endParaRPr>
          </a:p>
          <a:p>
            <a:pPr marL="171450" indent="-171450">
              <a:buFont typeface="Arial" panose="020B0604020202020204" pitchFamily="34" charset="0"/>
              <a:buChar char="•"/>
            </a:pPr>
            <a:r>
              <a:rPr lang="en-GB" dirty="0">
                <a:cs typeface="Calibri" panose="020F0502020204030204"/>
              </a:rPr>
              <a:t>The medical model focus on the condition more than the person itself this means that the person with the condition is treated differently because people only see the condition rather than the person. </a:t>
            </a:r>
            <a:endParaRPr lang="en-GB" sz="1200" kern="1200" dirty="0">
              <a:solidFill>
                <a:schemeClr val="tx1"/>
              </a:solidFill>
              <a:effectLst/>
              <a:latin typeface="+mn-lt"/>
              <a:ea typeface="+mn-ea"/>
              <a:cs typeface="+mn-cs"/>
            </a:endParaRPr>
          </a:p>
          <a:p>
            <a:r>
              <a:rPr lang="en-GB" dirty="0" err="1"/>
              <a:t>Fritscher</a:t>
            </a:r>
            <a:r>
              <a:rPr lang="en-GB" dirty="0"/>
              <a:t>, L (2020) The medical model's school of thought is that mental disorders are believed to be the product of physiological factors. Simply stated, the medical model treats mental disorders  as physical diseases whereby medication is often used in treatment</a:t>
            </a:r>
          </a:p>
          <a:p>
            <a:endParaRPr lang="en-GB" dirty="0">
              <a:cs typeface="Calibri"/>
            </a:endParaRPr>
          </a:p>
          <a:p>
            <a:r>
              <a:rPr lang="en-GB" dirty="0" err="1"/>
              <a:t>Spoce</a:t>
            </a:r>
            <a:r>
              <a:rPr lang="en-GB" dirty="0"/>
              <a:t> (2020) states that the medical model looks at what is 'wrong' with the person, not what the person needs. We believe it creates low expectations and leads to people losing independence, choice and control in their lives.</a:t>
            </a:r>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C7D5B787-0F8F-4AEE-8A34-232C630A26D7}" type="slidenum">
              <a:rPr lang="en-GB" smtClean="0"/>
              <a:t>2</a:t>
            </a:fld>
            <a:endParaRPr lang="en-GB"/>
          </a:p>
        </p:txBody>
      </p:sp>
    </p:spTree>
    <p:extLst>
      <p:ext uri="{BB962C8B-B14F-4D97-AF65-F5344CB8AC3E}">
        <p14:creationId xmlns:p14="http://schemas.microsoft.com/office/powerpoint/2010/main" val="3713781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dirty="0"/>
              <a:t>The social model can affect </a:t>
            </a:r>
            <a:r>
              <a:rPr lang="en-GB" sz="1200" kern="1200" dirty="0">
                <a:solidFill>
                  <a:schemeClr val="tx1"/>
                </a:solidFill>
                <a:effectLst/>
                <a:latin typeface="+mn-lt"/>
                <a:ea typeface="+mn-ea"/>
                <a:cs typeface="+mn-cs"/>
              </a:rPr>
              <a:t>inclusive practice.</a:t>
            </a:r>
            <a:r>
              <a:rPr lang="en-GB" dirty="0"/>
              <a:t>  The</a:t>
            </a:r>
            <a:r>
              <a:rPr lang="en-GB" sz="1200" kern="1200" dirty="0">
                <a:solidFill>
                  <a:schemeClr val="tx1"/>
                </a:solidFill>
                <a:effectLst/>
                <a:latin typeface="+mn-lt"/>
                <a:ea typeface="+mn-ea"/>
                <a:cs typeface="+mn-cs"/>
              </a:rPr>
              <a:t> social </a:t>
            </a:r>
            <a:r>
              <a:rPr lang="en-GB" dirty="0"/>
              <a:t>model is a way of viewing the world, developed by disabled people. involves different adjustments in</a:t>
            </a:r>
            <a:r>
              <a:rPr lang="en-GB" sz="1200" kern="1200" dirty="0">
                <a:solidFill>
                  <a:schemeClr val="tx1"/>
                </a:solidFill>
                <a:effectLst/>
                <a:latin typeface="+mn-lt"/>
                <a:ea typeface="+mn-ea"/>
                <a:cs typeface="+mn-cs"/>
              </a:rPr>
              <a:t> the</a:t>
            </a:r>
            <a:r>
              <a:rPr lang="en-GB" dirty="0"/>
              <a:t> </a:t>
            </a:r>
            <a:r>
              <a:rPr lang="en-GB" sz="1200" kern="1200" dirty="0">
                <a:solidFill>
                  <a:schemeClr val="tx1"/>
                </a:solidFill>
                <a:effectLst/>
                <a:latin typeface="+mn-lt"/>
                <a:ea typeface="+mn-ea"/>
                <a:cs typeface="+mn-cs"/>
              </a:rPr>
              <a:t> </a:t>
            </a:r>
            <a:r>
              <a:rPr lang="en-GB" dirty="0"/>
              <a:t>placement</a:t>
            </a:r>
            <a:r>
              <a:rPr lang="en-GB" sz="1200" kern="1200" dirty="0">
                <a:solidFill>
                  <a:schemeClr val="tx1"/>
                </a:solidFill>
                <a:effectLst/>
                <a:latin typeface="+mn-lt"/>
                <a:ea typeface="+mn-ea"/>
                <a:cs typeface="+mn-cs"/>
              </a:rPr>
              <a:t> setting such as</a:t>
            </a:r>
            <a:r>
              <a:rPr lang="en-GB" dirty="0"/>
              <a:t>  </a:t>
            </a:r>
            <a:endParaRPr lang="en-GB" sz="1200" kern="1200" dirty="0">
              <a:solidFill>
                <a:schemeClr val="tx1"/>
              </a:solidFill>
              <a:effectLst/>
              <a:latin typeface="+mn-lt"/>
              <a:cs typeface="Calibri"/>
            </a:endParaRPr>
          </a:p>
          <a:p>
            <a:pPr marL="171450" indent="-171450">
              <a:buFont typeface="Arial" panose="020B0604020202020204" pitchFamily="34" charset="0"/>
              <a:buChar char="•"/>
              <a:defRPr/>
            </a:pPr>
            <a:r>
              <a:rPr lang="en-GB" sz="1200" kern="1200" dirty="0">
                <a:solidFill>
                  <a:schemeClr val="tx1"/>
                </a:solidFill>
                <a:effectLst/>
                <a:latin typeface="+mn-lt"/>
                <a:ea typeface="+mn-ea"/>
                <a:cs typeface="+mn-cs"/>
              </a:rPr>
              <a:t>Making adjustments for wheelchairs so what the </a:t>
            </a:r>
            <a:r>
              <a:rPr lang="en-GB" dirty="0"/>
              <a:t>placement </a:t>
            </a:r>
            <a:r>
              <a:rPr lang="en-GB" sz="1200" kern="1200" dirty="0">
                <a:solidFill>
                  <a:schemeClr val="tx1"/>
                </a:solidFill>
                <a:effectLst/>
                <a:latin typeface="+mn-lt"/>
                <a:ea typeface="+mn-ea"/>
                <a:cs typeface="+mn-cs"/>
              </a:rPr>
              <a:t> could do is widen the doors so the wheelchairs can fit through</a:t>
            </a:r>
            <a:r>
              <a:rPr lang="en-GB" dirty="0"/>
              <a:t> </a:t>
            </a:r>
            <a:r>
              <a:rPr lang="en-GB" sz="1200" kern="1200" dirty="0">
                <a:solidFill>
                  <a:schemeClr val="tx1"/>
                </a:solidFill>
                <a:effectLst/>
                <a:latin typeface="+mn-lt"/>
                <a:ea typeface="+mn-ea"/>
                <a:cs typeface="+mn-cs"/>
              </a:rPr>
              <a:t> or </a:t>
            </a:r>
            <a:r>
              <a:rPr lang="en-GB" dirty="0"/>
              <a:t>fit</a:t>
            </a:r>
            <a:r>
              <a:rPr lang="en-GB" sz="1200" kern="1200" dirty="0">
                <a:solidFill>
                  <a:schemeClr val="tx1"/>
                </a:solidFill>
                <a:effectLst/>
                <a:latin typeface="+mn-lt"/>
                <a:ea typeface="+mn-ea"/>
                <a:cs typeface="+mn-cs"/>
              </a:rPr>
              <a:t> a </a:t>
            </a:r>
            <a:r>
              <a:rPr lang="en-GB" dirty="0"/>
              <a:t>ramp which will give</a:t>
            </a:r>
            <a:r>
              <a:rPr lang="en-GB" sz="1200" kern="1200" dirty="0">
                <a:solidFill>
                  <a:schemeClr val="tx1"/>
                </a:solidFill>
                <a:effectLst/>
                <a:latin typeface="+mn-lt"/>
                <a:ea typeface="+mn-ea"/>
                <a:cs typeface="+mn-cs"/>
              </a:rPr>
              <a:t> </a:t>
            </a:r>
            <a:r>
              <a:rPr lang="en-GB" dirty="0"/>
              <a:t>the </a:t>
            </a:r>
            <a:r>
              <a:rPr lang="en-GB" sz="1200" kern="1200" dirty="0">
                <a:solidFill>
                  <a:schemeClr val="tx1"/>
                </a:solidFill>
                <a:effectLst/>
                <a:latin typeface="+mn-lt"/>
                <a:ea typeface="+mn-ea"/>
                <a:cs typeface="+mn-cs"/>
              </a:rPr>
              <a:t>wheelchair </a:t>
            </a:r>
            <a:r>
              <a:rPr lang="en-GB" dirty="0"/>
              <a:t>access to the door </a:t>
            </a:r>
            <a:endParaRPr lang="en-GB">
              <a:cs typeface="Calibri"/>
            </a:endParaRPr>
          </a:p>
          <a:p>
            <a:pPr>
              <a:defRPr/>
            </a:pPr>
            <a:r>
              <a:rPr lang="en-GB" dirty="0"/>
              <a:t>Scope (2020) states for example the social model sees that there is  disabled person who can not use stairs and wants to get into a building with a step at the entrance. The social model recognises that this is a problem with the building, not the person, and would suggest adding a ramp to the entrance</a:t>
            </a:r>
            <a:endParaRPr lang="en-GB" sz="1200" kern="1200" dirty="0">
              <a:solidFill>
                <a:schemeClr val="tx1"/>
              </a:solidFill>
              <a:effectLst/>
              <a:latin typeface="+mn-lt"/>
              <a:cs typeface="Calibri"/>
            </a:endParaRPr>
          </a:p>
          <a:p>
            <a:pPr marL="171450" indent="-171450">
              <a:buFont typeface="Arial" panose="020B0604020202020204" pitchFamily="34" charset="0"/>
              <a:buChar char="•"/>
            </a:pPr>
            <a:endParaRPr lang="en-GB" dirty="0">
              <a:cs typeface="Calibri"/>
            </a:endParaRPr>
          </a:p>
          <a:p>
            <a:pPr marL="171450" indent="-171450">
              <a:buFont typeface="Arial" panose="020B0604020202020204" pitchFamily="34" charset="0"/>
              <a:buChar char="•"/>
            </a:pPr>
            <a:endParaRPr lang="en-GB" dirty="0">
              <a:cs typeface="Calibri"/>
            </a:endParaRPr>
          </a:p>
          <a:p>
            <a:pPr marL="171450" indent="-171450">
              <a:buFont typeface="Arial" panose="020B0604020202020204" pitchFamily="34" charset="0"/>
              <a:buChar char="•"/>
            </a:pPr>
            <a:endParaRPr lang="en-GB">
              <a:cs typeface="Calibri"/>
            </a:endParaRPr>
          </a:p>
          <a:p>
            <a:endParaRPr lang="en-GB"/>
          </a:p>
          <a:p>
            <a:endParaRPr lang="en-GB">
              <a:cs typeface="Calibri" panose="020F0502020204030204"/>
            </a:endParaRPr>
          </a:p>
          <a:p>
            <a:endParaRPr lang="en-GB">
              <a:cs typeface="Calibri" panose="020F0502020204030204"/>
            </a:endParaRPr>
          </a:p>
          <a:p>
            <a:endParaRPr lang="en-GB">
              <a:cs typeface="Calibri" panose="020F0502020204030204"/>
            </a:endParaRPr>
          </a:p>
        </p:txBody>
      </p:sp>
      <p:sp>
        <p:nvSpPr>
          <p:cNvPr id="4" name="Slide Number Placeholder 3"/>
          <p:cNvSpPr>
            <a:spLocks noGrp="1"/>
          </p:cNvSpPr>
          <p:nvPr>
            <p:ph type="sldNum" sz="quarter" idx="5"/>
          </p:nvPr>
        </p:nvSpPr>
        <p:spPr/>
        <p:txBody>
          <a:bodyPr/>
          <a:lstStyle/>
          <a:p>
            <a:fld id="{C7D5B787-0F8F-4AEE-8A34-232C630A26D7}" type="slidenum">
              <a:rPr lang="en-GB" smtClean="0"/>
              <a:t>3</a:t>
            </a:fld>
            <a:endParaRPr lang="en-GB"/>
          </a:p>
        </p:txBody>
      </p:sp>
    </p:spTree>
    <p:extLst>
      <p:ext uri="{BB962C8B-B14F-4D97-AF65-F5344CB8AC3E}">
        <p14:creationId xmlns:p14="http://schemas.microsoft.com/office/powerpoint/2010/main" val="36554587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placement I have  attend is a school  called  Ysgol </a:t>
            </a:r>
            <a:r>
              <a:rPr lang="en-GB" err="1"/>
              <a:t>Crug</a:t>
            </a:r>
            <a:r>
              <a:rPr lang="en-GB"/>
              <a:t> Glas.  This school is for children and for  young adults from 3 to 19 with different needs than everyone else. This school gives the students the same education  like a mainstream school by following the national curriculum, by changing it to fit with the needs  of the children or young adults. For example  numeracy, they have their own tuck shop that they run by themselves with some support  from the staff, they even attend the University of Wales Trinity St David (UWTSD)  to run their tuck shop so they can get  public interaction,  this gives them money handling skills,  communication skills and they also take turns to go to the shops to buy stock. </a:t>
            </a:r>
          </a:p>
          <a:p>
            <a:endParaRPr lang="en-GB"/>
          </a:p>
          <a:p>
            <a:r>
              <a:rPr lang="en-GB"/>
              <a:t>With my placement I found that the school uses Makaton within assembly which means that everyone is learning different methods  of communication to the children or the children is communicating with the members of staff, if they do not  know the Makaton then this is a good way for them to  learn this form of language. </a:t>
            </a:r>
            <a:endParaRPr lang="en-GB">
              <a:cs typeface="Calibri"/>
            </a:endParaRPr>
          </a:p>
          <a:p>
            <a:endParaRPr lang="en-GB"/>
          </a:p>
          <a:p>
            <a:endParaRPr lang="en-GB"/>
          </a:p>
          <a:p>
            <a:r>
              <a:rPr lang="en-GB"/>
              <a:t>Ysgol </a:t>
            </a:r>
            <a:r>
              <a:rPr lang="en-GB" err="1"/>
              <a:t>Crug</a:t>
            </a:r>
            <a:r>
              <a:rPr lang="en-GB"/>
              <a:t> Glas ( 2019) states that it  is a successful special school situated in the heart of the city of Swansea. </a:t>
            </a:r>
            <a:endParaRPr lang="en-GB">
              <a:cs typeface="Calibri"/>
            </a:endParaRPr>
          </a:p>
          <a:p>
            <a:r>
              <a:rPr lang="en-GB"/>
              <a:t>The school is part of the Pioneer Special Schools group looking at the new Successful Futures curriculum brought about by the Donaldson Report. </a:t>
            </a:r>
            <a:endParaRPr lang="en-GB">
              <a:cs typeface="Calibri"/>
            </a:endParaRPr>
          </a:p>
          <a:p>
            <a:r>
              <a:rPr lang="en-GB"/>
              <a:t> The school currently provides for 57 pupils aged between 3 and 19 years. All have profound and multiple, or severe and complex learning difficulties. Many have associated communication, behavioural and / or sensory difficulties, and a significant number have very specific health care requirements.</a:t>
            </a:r>
            <a:endParaRPr lang="en-GB">
              <a:cs typeface="Calibri"/>
            </a:endParaRPr>
          </a:p>
          <a:p>
            <a:r>
              <a:rPr lang="en-GB"/>
              <a:t>All pupils are considered to be unique individuals, with the potential to develop and learn. Our aim as a school is to find the means to maximise this potential; one of these means is to focus on Total Communication to enable all pupils to have a voice through what ever medium suits them as individuals.</a:t>
            </a:r>
            <a:endParaRPr lang="en-GB">
              <a:cs typeface="Calibri"/>
            </a:endParaRPr>
          </a:p>
        </p:txBody>
      </p:sp>
      <p:sp>
        <p:nvSpPr>
          <p:cNvPr id="4" name="Slide Number Placeholder 3"/>
          <p:cNvSpPr>
            <a:spLocks noGrp="1"/>
          </p:cNvSpPr>
          <p:nvPr>
            <p:ph type="sldNum" sz="quarter" idx="5"/>
          </p:nvPr>
        </p:nvSpPr>
        <p:spPr/>
        <p:txBody>
          <a:bodyPr/>
          <a:lstStyle/>
          <a:p>
            <a:fld id="{C7D5B787-0F8F-4AEE-8A34-232C630A26D7}" type="slidenum">
              <a:rPr lang="en-GB" smtClean="0"/>
              <a:t>4</a:t>
            </a:fld>
            <a:endParaRPr lang="en-GB"/>
          </a:p>
        </p:txBody>
      </p:sp>
    </p:spTree>
    <p:extLst>
      <p:ext uri="{BB962C8B-B14F-4D97-AF65-F5344CB8AC3E}">
        <p14:creationId xmlns:p14="http://schemas.microsoft.com/office/powerpoint/2010/main" val="1949732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kern="1200">
                <a:solidFill>
                  <a:schemeClr val="tx1"/>
                </a:solidFill>
                <a:effectLst/>
                <a:latin typeface="+mn-lt"/>
                <a:ea typeface="+mn-ea"/>
                <a:cs typeface="+mn-cs"/>
              </a:rPr>
              <a:t>Welsh </a:t>
            </a:r>
            <a:r>
              <a:rPr lang="en-GB"/>
              <a:t>Government</a:t>
            </a:r>
            <a:r>
              <a:rPr lang="en-GB" sz="1200" kern="1200">
                <a:solidFill>
                  <a:schemeClr val="tx1"/>
                </a:solidFill>
                <a:effectLst/>
                <a:latin typeface="+mn-lt"/>
                <a:ea typeface="+mn-ea"/>
                <a:cs typeface="+mn-cs"/>
              </a:rPr>
              <a:t> (2016) </a:t>
            </a:r>
            <a:r>
              <a:rPr lang="en-GB"/>
              <a:t>points out that Inclusion</a:t>
            </a:r>
            <a:r>
              <a:rPr lang="en-GB" sz="1200" kern="1200">
                <a:solidFill>
                  <a:schemeClr val="tx1"/>
                </a:solidFill>
                <a:effectLst/>
                <a:latin typeface="+mn-lt"/>
                <a:ea typeface="+mn-ea"/>
                <a:cs typeface="+mn-cs"/>
              </a:rPr>
              <a:t> is the process that all pupils can access the common opportunities in the way that </a:t>
            </a:r>
            <a:r>
              <a:rPr lang="en-GB"/>
              <a:t>is relevant</a:t>
            </a:r>
            <a:r>
              <a:rPr lang="en-GB" sz="1200" kern="1200">
                <a:solidFill>
                  <a:schemeClr val="tx1"/>
                </a:solidFill>
                <a:effectLst/>
                <a:latin typeface="+mn-lt"/>
                <a:ea typeface="+mn-ea"/>
                <a:cs typeface="+mn-cs"/>
              </a:rPr>
              <a:t> to their own needs, which </a:t>
            </a:r>
            <a:r>
              <a:rPr lang="en-GB"/>
              <a:t>ensures</a:t>
            </a:r>
            <a:r>
              <a:rPr lang="en-GB" sz="1200" kern="1200">
                <a:solidFill>
                  <a:schemeClr val="tx1"/>
                </a:solidFill>
                <a:effectLst/>
                <a:latin typeface="+mn-lt"/>
                <a:ea typeface="+mn-ea"/>
                <a:cs typeface="+mn-cs"/>
              </a:rPr>
              <a:t> that they are fully </a:t>
            </a:r>
            <a:r>
              <a:rPr lang="en-GB"/>
              <a:t>included </a:t>
            </a:r>
            <a:r>
              <a:rPr lang="en-GB" sz="1200" kern="1200">
                <a:solidFill>
                  <a:schemeClr val="tx1"/>
                </a:solidFill>
                <a:effectLst/>
                <a:latin typeface="+mn-lt"/>
                <a:ea typeface="+mn-ea"/>
                <a:cs typeface="+mn-cs"/>
              </a:rPr>
              <a:t>to that school community. Inclusion also requires the active involvement of all concerned, this helps the school to adapt their organisation and their own way of responding to meet both needs and value for the development of all of the children and young people in all areas of their school life, in particular, inclusion of the pupils involves much more than the placement of the child or young person into a mainstream or a special needs school, this requires inclusive curriculum and measures to improve teaching and other staff to have awareness of inclusive learning and equality issues.</a:t>
            </a:r>
          </a:p>
          <a:p>
            <a:endParaRPr lang="en-GB"/>
          </a:p>
        </p:txBody>
      </p:sp>
      <p:sp>
        <p:nvSpPr>
          <p:cNvPr id="4" name="Slide Number Placeholder 3"/>
          <p:cNvSpPr>
            <a:spLocks noGrp="1"/>
          </p:cNvSpPr>
          <p:nvPr>
            <p:ph type="sldNum" sz="quarter" idx="5"/>
          </p:nvPr>
        </p:nvSpPr>
        <p:spPr/>
        <p:txBody>
          <a:bodyPr/>
          <a:lstStyle/>
          <a:p>
            <a:fld id="{C7D5B787-0F8F-4AEE-8A34-232C630A26D7}" type="slidenum">
              <a:rPr lang="en-GB" smtClean="0"/>
              <a:t>5</a:t>
            </a:fld>
            <a:endParaRPr lang="en-GB"/>
          </a:p>
        </p:txBody>
      </p:sp>
    </p:spTree>
    <p:extLst>
      <p:ext uri="{BB962C8B-B14F-4D97-AF65-F5344CB8AC3E}">
        <p14:creationId xmlns:p14="http://schemas.microsoft.com/office/powerpoint/2010/main" val="16705935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a:solidFill>
                  <a:schemeClr val="tx1"/>
                </a:solidFill>
                <a:effectLst/>
                <a:latin typeface="+mn-lt"/>
                <a:ea typeface="+mn-ea"/>
                <a:cs typeface="+mn-cs"/>
              </a:rPr>
              <a:t>(LEA) local education authority states that in 1997 data reports on the number of pupils (ages 5-15) with disabilities in special schools and ordinary schools for 1993, 1994, and 1996. Results indicate: (1) the overall percentage of pupils in special schools decreased from 1.49 percent in 1992 to 1.46 percent in 1993, to 1.45 percent</a:t>
            </a:r>
            <a:endParaRPr lang="en-GB"/>
          </a:p>
        </p:txBody>
      </p:sp>
      <p:sp>
        <p:nvSpPr>
          <p:cNvPr id="4" name="Slide Number Placeholder 3"/>
          <p:cNvSpPr>
            <a:spLocks noGrp="1"/>
          </p:cNvSpPr>
          <p:nvPr>
            <p:ph type="sldNum" sz="quarter" idx="5"/>
          </p:nvPr>
        </p:nvSpPr>
        <p:spPr/>
        <p:txBody>
          <a:bodyPr/>
          <a:lstStyle/>
          <a:p>
            <a:fld id="{C7D5B787-0F8F-4AEE-8A34-232C630A26D7}" type="slidenum">
              <a:rPr lang="en-GB" smtClean="0"/>
              <a:t>6</a:t>
            </a:fld>
            <a:endParaRPr lang="en-GB"/>
          </a:p>
        </p:txBody>
      </p:sp>
    </p:spTree>
    <p:extLst>
      <p:ext uri="{BB962C8B-B14F-4D97-AF65-F5344CB8AC3E}">
        <p14:creationId xmlns:p14="http://schemas.microsoft.com/office/powerpoint/2010/main" val="581153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b="0" i="0" u="none" strike="noStrike" kern="1200">
                <a:solidFill>
                  <a:schemeClr val="tx1"/>
                </a:solidFill>
                <a:effectLst/>
                <a:latin typeface="+mn-lt"/>
                <a:ea typeface="+mn-ea"/>
                <a:cs typeface="+mn-cs"/>
              </a:rPr>
              <a:t>K, </a:t>
            </a:r>
            <a:r>
              <a:rPr lang="en-GB" sz="1200" b="0" i="0" u="none" strike="noStrike" kern="1200" err="1">
                <a:solidFill>
                  <a:schemeClr val="tx1"/>
                </a:solidFill>
                <a:effectLst/>
                <a:latin typeface="+mn-lt"/>
                <a:ea typeface="+mn-ea"/>
                <a:cs typeface="+mn-cs"/>
              </a:rPr>
              <a:t>Cologon</a:t>
            </a:r>
            <a:r>
              <a:rPr lang="en-GB" sz="1200" b="0" i="0" u="none" strike="noStrike" kern="1200">
                <a:solidFill>
                  <a:schemeClr val="tx1"/>
                </a:solidFill>
                <a:effectLst/>
                <a:latin typeface="+mn-lt"/>
                <a:ea typeface="+mn-ea"/>
                <a:cs typeface="+mn-cs"/>
              </a:rPr>
              <a:t> ( 2013) States that all</a:t>
            </a:r>
            <a:r>
              <a:rPr lang="en-GB" sz="1200" b="0" i="0" kern="1200">
                <a:solidFill>
                  <a:schemeClr val="tx1"/>
                </a:solidFill>
                <a:effectLst/>
                <a:latin typeface="+mn-lt"/>
                <a:ea typeface="+mn-ea"/>
                <a:cs typeface="+mn-cs"/>
              </a:rPr>
              <a:t> children have the right to have an inclusive education, however, there will be many barriers to overcome, this is right in the living with this experience of the children and their families. The current efforts towards the upholding the right for all the children that have impeded by a lack of understanding of the inclusive education  and the misappropriation of the term, which is additional barriers include negative and discriminatory attitudes and practices and the lack of support to facilitate inclusive education, poor education and professional development for teachers and the other professionals. Which critical addressing all of these barriers is recognising and overturn narrow-mindedness in the education.</a:t>
            </a:r>
          </a:p>
          <a:p>
            <a:pPr marL="171450" indent="-171450">
              <a:buFont typeface="Arial" panose="020B0604020202020204" pitchFamily="34" charset="0"/>
              <a:buChar char="•"/>
            </a:pPr>
            <a:endParaRPr lang="en-GB" sz="1200" b="0" i="0" kern="1200">
              <a:solidFill>
                <a:schemeClr val="tx1"/>
              </a:solidFill>
              <a:effectLst/>
              <a:latin typeface="+mn-lt"/>
              <a:ea typeface="+mn-ea"/>
              <a:cs typeface="+mn-cs"/>
            </a:endParaRPr>
          </a:p>
          <a:p>
            <a:pPr marL="0" indent="0">
              <a:buFont typeface="Arial" panose="020B0604020202020204" pitchFamily="34" charset="0"/>
              <a:buNone/>
            </a:pPr>
            <a:r>
              <a:rPr lang="en-GB" sz="1200" b="0" i="0" kern="1200" err="1">
                <a:solidFill>
                  <a:schemeClr val="tx1"/>
                </a:solidFill>
                <a:effectLst/>
                <a:latin typeface="+mn-lt"/>
                <a:ea typeface="+mn-ea"/>
                <a:cs typeface="+mn-cs"/>
              </a:rPr>
              <a:t>Unicef</a:t>
            </a:r>
            <a:r>
              <a:rPr lang="en-GB" sz="1200" b="0" i="0" kern="1200">
                <a:solidFill>
                  <a:schemeClr val="tx1"/>
                </a:solidFill>
                <a:effectLst/>
                <a:latin typeface="+mn-lt"/>
                <a:ea typeface="+mn-ea"/>
                <a:cs typeface="+mn-cs"/>
              </a:rPr>
              <a:t> states </a:t>
            </a:r>
          </a:p>
          <a:p>
            <a:pPr marL="0" indent="0">
              <a:buFont typeface="Arial" panose="020B0604020202020204" pitchFamily="34" charset="0"/>
              <a:buNone/>
            </a:pPr>
            <a:r>
              <a:rPr lang="en-GB" sz="1200" b="0" i="0" kern="1200">
                <a:solidFill>
                  <a:schemeClr val="tx1"/>
                </a:solidFill>
                <a:effectLst/>
                <a:latin typeface="+mn-lt"/>
                <a:ea typeface="+mn-ea"/>
                <a:cs typeface="+mn-cs"/>
              </a:rPr>
              <a:t>Article 23 </a:t>
            </a:r>
          </a:p>
          <a:p>
            <a:pPr marL="228600" indent="-228600">
              <a:buFont typeface="+mj-lt"/>
              <a:buAutoNum type="arabicPeriod"/>
            </a:pPr>
            <a:r>
              <a:rPr lang="en-GB" sz="1200" b="0" i="0" kern="1200">
                <a:solidFill>
                  <a:schemeClr val="tx1"/>
                </a:solidFill>
                <a:effectLst/>
                <a:latin typeface="+mn-lt"/>
                <a:ea typeface="+mn-ea"/>
                <a:cs typeface="+mn-cs"/>
              </a:rPr>
              <a:t>The states parties recognise that mentally or physically disabled, children should be allowed to enjoy the full and decent that  life has, in conditions which ensure dignity, promote self-reliance and facilitate in each children active participation in the community. </a:t>
            </a:r>
          </a:p>
          <a:p>
            <a:pPr marL="228600" indent="-228600">
              <a:buFont typeface="+mj-lt"/>
              <a:buAutoNum type="arabicPeriod"/>
            </a:pPr>
            <a:r>
              <a:rPr lang="en-GB" sz="1200" b="0" i="0" kern="1200">
                <a:solidFill>
                  <a:schemeClr val="tx1"/>
                </a:solidFill>
                <a:effectLst/>
                <a:latin typeface="+mn-lt"/>
                <a:ea typeface="+mn-ea"/>
                <a:cs typeface="+mn-cs"/>
              </a:rPr>
              <a:t>The states parties recognise the right of the disabled children to the special care, which will be encourage and ensure the extension, subject to available resources, to the eligible children and those responsible for his or hers care of assistance for which application is made, which is appropriate to the children condition and to the circumstances for the parent or their other cares of the children.</a:t>
            </a:r>
          </a:p>
          <a:p>
            <a:pPr marL="228600" indent="-228600">
              <a:buFont typeface="+mj-lt"/>
              <a:buAutoNum type="arabicPeriod"/>
            </a:pPr>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Northamptonshire County Council (2020) states that you must have and implement an effective policy about ensuring equality of opportunities and for supporting children with learning difficulties and disabilities.</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Northamptonshire County Council (2020) All children are unique and some children have additional needs which must be met by the setting with the support of the Special Educational Needs Coordinator (SENCO) or Inclusion manager. The drive for early identification of children who are not at their expected level of development, and the subsequent support and partnership working in order to narrow the attainment gap, is key to improving outcomes for our youngest learners.</a:t>
            </a:r>
          </a:p>
          <a:p>
            <a:r>
              <a:rPr lang="en-GB" sz="1200" b="0" i="0" kern="1200">
                <a:solidFill>
                  <a:schemeClr val="tx1"/>
                </a:solidFill>
                <a:effectLst/>
                <a:latin typeface="+mn-lt"/>
                <a:ea typeface="+mn-ea"/>
                <a:cs typeface="+mn-cs"/>
              </a:rPr>
              <a:t>Through careful observation of children, their starting points, needs and interests, subsequent learning experiences must be planned and differentiated accordingly.</a:t>
            </a:r>
          </a:p>
          <a:p>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endParaRPr lang="en-GB" sz="1200" b="0" i="0" kern="1200">
              <a:solidFill>
                <a:schemeClr val="tx1"/>
              </a:solidFill>
              <a:effectLst/>
              <a:latin typeface="+mn-lt"/>
              <a:ea typeface="+mn-ea"/>
              <a:cs typeface="+mn-cs"/>
            </a:endParaRPr>
          </a:p>
          <a:p>
            <a:endParaRPr lang="en-GB"/>
          </a:p>
        </p:txBody>
      </p:sp>
      <p:sp>
        <p:nvSpPr>
          <p:cNvPr id="4" name="Slide Number Placeholder 3"/>
          <p:cNvSpPr>
            <a:spLocks noGrp="1"/>
          </p:cNvSpPr>
          <p:nvPr>
            <p:ph type="sldNum" sz="quarter" idx="5"/>
          </p:nvPr>
        </p:nvSpPr>
        <p:spPr/>
        <p:txBody>
          <a:bodyPr/>
          <a:lstStyle/>
          <a:p>
            <a:fld id="{C7D5B787-0F8F-4AEE-8A34-232C630A26D7}" type="slidenum">
              <a:rPr lang="en-GB" smtClean="0"/>
              <a:t>7</a:t>
            </a:fld>
            <a:endParaRPr lang="en-GB"/>
          </a:p>
        </p:txBody>
      </p:sp>
    </p:spTree>
    <p:extLst>
      <p:ext uri="{BB962C8B-B14F-4D97-AF65-F5344CB8AC3E}">
        <p14:creationId xmlns:p14="http://schemas.microsoft.com/office/powerpoint/2010/main" val="14690572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7D5B787-0F8F-4AEE-8A34-232C630A26D7}" type="slidenum">
              <a:rPr lang="en-GB" smtClean="0"/>
              <a:t>8</a:t>
            </a:fld>
            <a:endParaRPr lang="en-GB"/>
          </a:p>
        </p:txBody>
      </p:sp>
    </p:spTree>
    <p:extLst>
      <p:ext uri="{BB962C8B-B14F-4D97-AF65-F5344CB8AC3E}">
        <p14:creationId xmlns:p14="http://schemas.microsoft.com/office/powerpoint/2010/main" val="520304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t>early years alliance (2019) </a:t>
            </a:r>
            <a:r>
              <a:rPr lang="en-GB" i="1"/>
              <a:t>Equality and inclusive practice, </a:t>
            </a:r>
            <a:r>
              <a:rPr lang="en-GB" dirty="0"/>
              <a:t>Available at: </a:t>
            </a:r>
            <a:r>
              <a:rPr lang="en-GB" i="1" u="sng" dirty="0">
                <a:hlinkClick r:id="rId3"/>
              </a:rPr>
              <a:t>https://www.eyalliance.org.uk/equality-and-inclusive-practice</a:t>
            </a:r>
            <a:r>
              <a:rPr lang="en-GB" dirty="0"/>
              <a:t> (Accessed: 19th March 2020).</a:t>
            </a:r>
            <a:br>
              <a:rPr lang="en-GB" dirty="0">
                <a:cs typeface="+mn-lt"/>
              </a:rPr>
            </a:br>
            <a:r>
              <a:rPr lang="en-GB" dirty="0" err="1"/>
              <a:t>Fritscher</a:t>
            </a:r>
            <a:r>
              <a:rPr lang="en-GB" dirty="0"/>
              <a:t>, L (March 10, 2020) </a:t>
            </a:r>
            <a:r>
              <a:rPr lang="en-GB" i="1" dirty="0"/>
              <a:t>Medical Model Use in Psychology, </a:t>
            </a:r>
            <a:r>
              <a:rPr lang="en-GB" dirty="0"/>
              <a:t>Available at: </a:t>
            </a:r>
            <a:r>
              <a:rPr lang="en-GB" i="1" u="sng" dirty="0">
                <a:hlinkClick r:id="rId4"/>
              </a:rPr>
              <a:t>https://www.verywellmind.com/medical-model-2671617</a:t>
            </a:r>
            <a:r>
              <a:rPr lang="en-GB" dirty="0"/>
              <a:t> (Accessed: 3rd April 2020).</a:t>
            </a:r>
            <a:br>
              <a:rPr lang="en-GB" dirty="0">
                <a:cs typeface="+mn-lt"/>
              </a:rPr>
            </a:br>
            <a:r>
              <a:rPr lang="en-GB" dirty="0"/>
              <a:t>Google ( January 22, 2019 ) </a:t>
            </a:r>
            <a:r>
              <a:rPr lang="en-GB" i="1" dirty="0"/>
              <a:t>Google images , </a:t>
            </a:r>
            <a:r>
              <a:rPr lang="en-GB" dirty="0"/>
              <a:t>Available at: </a:t>
            </a:r>
            <a:r>
              <a:rPr lang="en-GB" i="1" u="sng" dirty="0">
                <a:hlinkClick r:id="rId5"/>
              </a:rPr>
              <a:t>https://www.google.com/search?hl=en&amp;tbm=isch&amp;sxsrf=ALeKk02WPHExvjbLeOdTlyrFWnQsA0a1pg%3A1584282445496&amp;source=hp&amp;biw=1242&amp;bih=632&amp;ei=TTtuXsmZHIyxU_2_uJAF&amp;q=diversity+and+inclusion+in+the+workplace&amp;oq=&amp;gs_l=img.1.0.35i362i39l10.0.0..6140...3.0..0.0.0.......0......gws-wiz-img.....10.R8Ds-Gqid6w</a:t>
            </a:r>
            <a:r>
              <a:rPr lang="en-GB" dirty="0"/>
              <a:t> (Accessed: 9th March 2020).</a:t>
            </a:r>
            <a:br>
              <a:rPr lang="en-GB" dirty="0">
                <a:cs typeface="+mn-lt"/>
              </a:rPr>
            </a:br>
            <a:r>
              <a:rPr lang="en-GB" dirty="0"/>
              <a:t>K, </a:t>
            </a:r>
            <a:r>
              <a:rPr lang="en-GB" dirty="0" err="1"/>
              <a:t>Cologon</a:t>
            </a:r>
            <a:r>
              <a:rPr lang="en-GB" dirty="0"/>
              <a:t> Children with Disability Australia (2013) </a:t>
            </a:r>
            <a:r>
              <a:rPr lang="en-GB" i="1" dirty="0"/>
              <a:t>Inclusion in education: towards equality for students with disability</a:t>
            </a:r>
            <a:r>
              <a:rPr lang="en-GB" dirty="0"/>
              <a:t>, Macquarie University : Children and Families Research Centre Institute of Early Childhood Macquarie University .</a:t>
            </a:r>
            <a:br>
              <a:rPr lang="en-GB" dirty="0">
                <a:cs typeface="+mn-lt"/>
              </a:rPr>
            </a:br>
            <a:r>
              <a:rPr lang="en-GB" dirty="0"/>
              <a:t>Northamptonshire County Council (2020) </a:t>
            </a:r>
            <a:r>
              <a:rPr lang="en-GB" i="1" dirty="0"/>
              <a:t>Inclusion, equality and diversity in the EYFS, </a:t>
            </a:r>
            <a:r>
              <a:rPr lang="en-GB" dirty="0"/>
              <a:t>Available at: </a:t>
            </a:r>
            <a:r>
              <a:rPr lang="en-GB" i="1" u="sng" dirty="0">
                <a:hlinkClick r:id="rId6"/>
              </a:rPr>
              <a:t>https://www.northamptonshire.gov.uk/councilservices/children-families-education/early-years/information-for-childcare-providers/the-early-years-curriculum/Pages/equality-and-diversity-in-the-eyfs.aspx</a:t>
            </a:r>
            <a:r>
              <a:rPr lang="en-GB" dirty="0"/>
              <a:t> (Accessed: 19th March 2020).</a:t>
            </a:r>
            <a:br>
              <a:rPr lang="en-GB" dirty="0">
                <a:cs typeface="+mn-lt"/>
              </a:rPr>
            </a:br>
            <a:r>
              <a:rPr lang="en-GB" dirty="0"/>
              <a:t>P, Mittler (2000) </a:t>
            </a:r>
            <a:r>
              <a:rPr lang="en-GB" i="1" dirty="0"/>
              <a:t>Working Towards Inclusive Education: Social Contexts</a:t>
            </a:r>
            <a:r>
              <a:rPr lang="en-GB" dirty="0"/>
              <a:t>, New York : Great Britain .</a:t>
            </a:r>
            <a:br>
              <a:rPr lang="en-GB" dirty="0">
                <a:cs typeface="+mn-lt"/>
              </a:rPr>
            </a:br>
            <a:r>
              <a:rPr lang="en-GB" dirty="0" err="1"/>
              <a:t>Spoce</a:t>
            </a:r>
            <a:r>
              <a:rPr lang="en-GB" dirty="0"/>
              <a:t> (2020) </a:t>
            </a:r>
            <a:r>
              <a:rPr lang="en-GB" i="1" dirty="0"/>
              <a:t>Social model of disability, </a:t>
            </a:r>
            <a:r>
              <a:rPr lang="en-GB" dirty="0"/>
              <a:t>Available at: </a:t>
            </a:r>
            <a:r>
              <a:rPr lang="en-GB" i="1" u="sng" dirty="0">
                <a:hlinkClick r:id="rId7"/>
              </a:rPr>
              <a:t>https://www.scope.org.uk/about-us/social-model-of-disability/?gclid=CjwKCAjwvZv0BRA8EiwAD9T2VXAHOwbXezUyT3HvcIVhqvMZa1J15D37WGQObhZ6FB-J2dkZ_DY1xBoCUw8QAvD_BwE</a:t>
            </a:r>
            <a:r>
              <a:rPr lang="en-GB" dirty="0"/>
              <a:t> (Accessed: 3rd April 2020).</a:t>
            </a:r>
            <a:br>
              <a:rPr lang="en-GB" dirty="0">
                <a:cs typeface="+mn-lt"/>
              </a:rPr>
            </a:br>
            <a:r>
              <a:rPr lang="en-GB" dirty="0" err="1"/>
              <a:t>Unicef</a:t>
            </a:r>
            <a:r>
              <a:rPr lang="en-GB" dirty="0"/>
              <a:t> (2020) </a:t>
            </a:r>
            <a:r>
              <a:rPr lang="en-GB" i="1" dirty="0"/>
              <a:t>The United Nations Convention on the Right of the Child , </a:t>
            </a:r>
            <a:r>
              <a:rPr lang="en-GB" dirty="0"/>
              <a:t>Available at: </a:t>
            </a:r>
            <a:r>
              <a:rPr lang="en-GB" i="1" u="sng" dirty="0">
                <a:hlinkClick r:id="rId8"/>
              </a:rPr>
              <a:t>www.unicef.org.uk</a:t>
            </a:r>
            <a:r>
              <a:rPr lang="en-GB" dirty="0"/>
              <a:t> (Accessed: 9th March 2020).</a:t>
            </a:r>
            <a:br>
              <a:rPr lang="en-GB" dirty="0">
                <a:cs typeface="+mn-lt"/>
              </a:rPr>
            </a:br>
            <a:r>
              <a:rPr lang="en-GB" dirty="0"/>
              <a:t>Welsh Government (2016) </a:t>
            </a:r>
            <a:r>
              <a:rPr lang="en-GB" i="1" dirty="0"/>
              <a:t>Inclusion and pupil support, </a:t>
            </a:r>
            <a:r>
              <a:rPr lang="en-GB" dirty="0"/>
              <a:t>Available at: </a:t>
            </a:r>
            <a:r>
              <a:rPr lang="en-GB" i="1" u="sng" dirty="0">
                <a:hlinkClick r:id="rId9"/>
              </a:rPr>
              <a:t>https://moodle.uwtsd.ac.uk/pluginfile.php/340735/mod_resource/content/1/WelshGovt-inclusion-and-pupil-support-en.pdf</a:t>
            </a:r>
            <a:r>
              <a:rPr lang="en-GB" dirty="0"/>
              <a:t> (Accessed: 17th February 2020).</a:t>
            </a:r>
            <a:br>
              <a:rPr lang="en-GB" dirty="0">
                <a:cs typeface="+mn-lt"/>
              </a:rPr>
            </a:br>
            <a:r>
              <a:rPr lang="en-GB" dirty="0"/>
              <a:t>Ysgol </a:t>
            </a:r>
            <a:r>
              <a:rPr lang="en-GB" dirty="0" err="1"/>
              <a:t>Crug</a:t>
            </a:r>
            <a:r>
              <a:rPr lang="en-GB" dirty="0"/>
              <a:t> Glas (2019) </a:t>
            </a:r>
            <a:r>
              <a:rPr lang="en-GB" i="1" dirty="0"/>
              <a:t>Ysgol </a:t>
            </a:r>
            <a:r>
              <a:rPr lang="en-GB" i="1" dirty="0" err="1"/>
              <a:t>Crug</a:t>
            </a:r>
            <a:r>
              <a:rPr lang="en-GB" i="1" dirty="0"/>
              <a:t> Glas, </a:t>
            </a:r>
            <a:r>
              <a:rPr lang="en-GB" dirty="0"/>
              <a:t>Available at: </a:t>
            </a:r>
            <a:r>
              <a:rPr lang="en-GB" i="1" u="sng" dirty="0">
                <a:hlinkClick r:id="rId10"/>
              </a:rPr>
              <a:t>https://ysgol-crug-glas1.j2bloggy.com/about-us/</a:t>
            </a:r>
            <a:r>
              <a:rPr lang="en-GB" dirty="0"/>
              <a:t> (Accessed: 17th February 2020).</a:t>
            </a:r>
            <a:br>
              <a:rPr lang="en-GB" dirty="0">
                <a:cs typeface="+mn-lt"/>
              </a:rPr>
            </a:br>
            <a:endParaRPr lang="en-GB" dirty="0"/>
          </a:p>
          <a:p>
            <a:pPr>
              <a:defRPr/>
            </a:pPr>
            <a:br>
              <a:rPr lang="en-US" dirty="0"/>
            </a:br>
            <a:endParaRPr lang="en-US" dirty="0"/>
          </a:p>
        </p:txBody>
      </p:sp>
      <p:sp>
        <p:nvSpPr>
          <p:cNvPr id="4" name="Slide Number Placeholder 3"/>
          <p:cNvSpPr>
            <a:spLocks noGrp="1"/>
          </p:cNvSpPr>
          <p:nvPr>
            <p:ph type="sldNum" sz="quarter" idx="5"/>
          </p:nvPr>
        </p:nvSpPr>
        <p:spPr/>
        <p:txBody>
          <a:bodyPr/>
          <a:lstStyle/>
          <a:p>
            <a:fld id="{C7D5B787-0F8F-4AEE-8A34-232C630A26D7}" type="slidenum">
              <a:rPr lang="en-GB" smtClean="0"/>
              <a:t>9</a:t>
            </a:fld>
            <a:endParaRPr lang="en-GB"/>
          </a:p>
        </p:txBody>
      </p:sp>
    </p:spTree>
    <p:extLst>
      <p:ext uri="{BB962C8B-B14F-4D97-AF65-F5344CB8AC3E}">
        <p14:creationId xmlns:p14="http://schemas.microsoft.com/office/powerpoint/2010/main" val="39731364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4/3/2020</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21419724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4/3/2020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181033245"/>
      </p:ext>
    </p:extLst>
  </p:cSld>
  <p:clrMap bg1="lt1" tx1="dk1" bg2="lt2" tx2="dk2" accent1="accent1" accent2="accent2" accent3="accent3" accent4="accent4" accent5="accent5" accent6="accent6" hlink="hlink" folHlink="folHlink"/>
  <p:sldLayoutIdLst>
    <p:sldLayoutId id="2147483766" r:id="rId1"/>
  </p:sldLayoutIdLst>
  <p:hf sldNum="0" hdr="0" ftr="0" dt="0"/>
  <p:txStyles>
    <p:titleStyle>
      <a:lvl1pPr algn="l" defTabSz="914400" rtl="0" eaLnBrk="1" latinLnBrk="0" hangingPunct="1">
        <a:lnSpc>
          <a:spcPct val="90000"/>
        </a:lnSpc>
        <a:spcBef>
          <a:spcPct val="0"/>
        </a:spcBef>
        <a:buNone/>
        <a:defRPr lang="en-US" sz="48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E7CA313-2F4B-4574-8399-12EF6A1BF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6685E0E-10F1-4AB2-9E47-A8741BAC9A66}"/>
              </a:ext>
            </a:extLst>
          </p:cNvPr>
          <p:cNvPicPr>
            <a:picLocks noChangeAspect="1"/>
          </p:cNvPicPr>
          <p:nvPr/>
        </p:nvPicPr>
        <p:blipFill rotWithShape="1">
          <a:blip r:embed="rId3"/>
          <a:srcRect r="10179" b="3"/>
          <a:stretch/>
        </p:blipFill>
        <p:spPr>
          <a:xfrm>
            <a:off x="-1" y="10"/>
            <a:ext cx="6095997" cy="4530063"/>
          </a:xfrm>
          <a:prstGeom prst="rect">
            <a:avLst/>
          </a:prstGeom>
        </p:spPr>
      </p:pic>
      <p:pic>
        <p:nvPicPr>
          <p:cNvPr id="6" name="Picture 5">
            <a:extLst>
              <a:ext uri="{FF2B5EF4-FFF2-40B4-BE49-F238E27FC236}">
                <a16:creationId xmlns:a16="http://schemas.microsoft.com/office/drawing/2014/main" id="{CEA0D8BF-5DA3-47B5-944B-9C0758398DE2}"/>
              </a:ext>
            </a:extLst>
          </p:cNvPr>
          <p:cNvPicPr>
            <a:picLocks noChangeAspect="1"/>
          </p:cNvPicPr>
          <p:nvPr/>
        </p:nvPicPr>
        <p:blipFill rotWithShape="1">
          <a:blip r:embed="rId4"/>
          <a:srcRect r="10179" b="3"/>
          <a:stretch/>
        </p:blipFill>
        <p:spPr>
          <a:xfrm>
            <a:off x="6096004" y="10"/>
            <a:ext cx="6095996" cy="4530063"/>
          </a:xfrm>
          <a:prstGeom prst="rect">
            <a:avLst/>
          </a:prstGeom>
        </p:spPr>
      </p:pic>
      <p:sp>
        <p:nvSpPr>
          <p:cNvPr id="33" name="Rectangle 32">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30074"/>
            <a:ext cx="12192000" cy="2327925"/>
          </a:xfrm>
          <a:prstGeom prst="rect">
            <a:avLst/>
          </a:prstGeom>
          <a:solidFill>
            <a:schemeClr val="bg1">
              <a:lumMod val="75000"/>
              <a:lumOff val="25000"/>
            </a:schemeClr>
          </a:solidFill>
          <a:ln w="6350" cap="sq" cmpd="sng" algn="ctr">
            <a:noFill/>
            <a:prstDash val="solid"/>
            <a:miter lim="800000"/>
          </a:ln>
          <a:effectLst/>
        </p:spPr>
      </p:sp>
      <p:sp>
        <p:nvSpPr>
          <p:cNvPr id="35" name="Rectangle 34">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6116" y="4692768"/>
            <a:ext cx="11859768" cy="2002536"/>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68865671-C456-4BE7-B9A3-EBE1EB889F78}"/>
              </a:ext>
            </a:extLst>
          </p:cNvPr>
          <p:cNvSpPr>
            <a:spLocks noGrp="1"/>
          </p:cNvSpPr>
          <p:nvPr>
            <p:ph type="ctrTitle"/>
          </p:nvPr>
        </p:nvSpPr>
        <p:spPr>
          <a:xfrm>
            <a:off x="372723" y="4956811"/>
            <a:ext cx="11439414" cy="897439"/>
          </a:xfrm>
        </p:spPr>
        <p:txBody>
          <a:bodyPr>
            <a:normAutofit/>
          </a:bodyPr>
          <a:lstStyle/>
          <a:p>
            <a:r>
              <a:rPr lang="en-GB" sz="3100">
                <a:solidFill>
                  <a:schemeClr val="tx1"/>
                </a:solidFill>
              </a:rPr>
              <a:t>What is inclusive practice and how is it implemented in your workplace setting?</a:t>
            </a:r>
          </a:p>
        </p:txBody>
      </p:sp>
    </p:spTree>
    <p:extLst>
      <p:ext uri="{BB962C8B-B14F-4D97-AF65-F5344CB8AC3E}">
        <p14:creationId xmlns:p14="http://schemas.microsoft.com/office/powerpoint/2010/main" val="15152766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4" name="Rectangle 3">
            <a:extLst>
              <a:ext uri="{FF2B5EF4-FFF2-40B4-BE49-F238E27FC236}">
                <a16:creationId xmlns:a16="http://schemas.microsoft.com/office/drawing/2014/main" id="{C928FD42-0308-45EC-800A-7A9EBBE5F004}"/>
              </a:ext>
            </a:extLst>
          </p:cNvPr>
          <p:cNvSpPr/>
          <p:nvPr/>
        </p:nvSpPr>
        <p:spPr>
          <a:xfrm>
            <a:off x="1256493" y="1559768"/>
            <a:ext cx="2978281" cy="3135379"/>
          </a:xfrm>
          <a:prstGeom prst="rect">
            <a:avLst/>
          </a:prstGeom>
        </p:spPr>
        <p:txBody>
          <a:bodyPr vert="horz" lIns="91440" tIns="45720" rIns="91440" bIns="45720" rtlCol="0" anchor="ctr">
            <a:normAutofit/>
            <a:scene3d>
              <a:camera prst="orthographicFront"/>
              <a:lightRig rig="harsh" dir="t"/>
            </a:scene3d>
            <a:sp3d extrusionH="57150" prstMaterial="matte">
              <a:bevelT w="63500" h="12700" prst="angle"/>
              <a:contourClr>
                <a:schemeClr val="bg1">
                  <a:lumMod val="65000"/>
                </a:schemeClr>
              </a:contourClr>
            </a:sp3d>
          </a:bodyPr>
          <a:lstStyle/>
          <a:p>
            <a:pPr algn="ctr" defTabSz="914400">
              <a:lnSpc>
                <a:spcPct val="83000"/>
              </a:lnSpc>
              <a:spcBef>
                <a:spcPct val="0"/>
              </a:spcBef>
              <a:spcAft>
                <a:spcPts val="600"/>
              </a:spcAft>
            </a:pPr>
            <a:r>
              <a:rPr lang="en-US" sz="4800" cap="all" spc="-100">
                <a:ln/>
                <a:solidFill>
                  <a:schemeClr val="bg1"/>
                </a:solidFill>
                <a:latin typeface="+mj-lt"/>
              </a:rPr>
              <a:t>Medical Model</a:t>
            </a:r>
          </a:p>
        </p:txBody>
      </p:sp>
      <p:sp>
        <p:nvSpPr>
          <p:cNvPr id="19" name="Rectangle 18">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2" name="Picture 1">
            <a:extLst>
              <a:ext uri="{FF2B5EF4-FFF2-40B4-BE49-F238E27FC236}">
                <a16:creationId xmlns:a16="http://schemas.microsoft.com/office/drawing/2014/main" id="{D65657E0-E028-47D7-8ECB-C4CCAFA2D89F}"/>
              </a:ext>
            </a:extLst>
          </p:cNvPr>
          <p:cNvPicPr>
            <a:picLocks noChangeAspect="1"/>
          </p:cNvPicPr>
          <p:nvPr/>
        </p:nvPicPr>
        <p:blipFill rotWithShape="1">
          <a:blip r:embed="rId4"/>
          <a:srcRect l="2760" r="1869"/>
          <a:stretch/>
        </p:blipFill>
        <p:spPr>
          <a:xfrm>
            <a:off x="4943799" y="1614534"/>
            <a:ext cx="7248200" cy="3663451"/>
          </a:xfrm>
          <a:prstGeom prst="rect">
            <a:avLst/>
          </a:prstGeom>
        </p:spPr>
      </p:pic>
    </p:spTree>
    <p:extLst>
      <p:ext uri="{BB962C8B-B14F-4D97-AF65-F5344CB8AC3E}">
        <p14:creationId xmlns:p14="http://schemas.microsoft.com/office/powerpoint/2010/main" val="205007285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3" name="Rectangle 2">
            <a:extLst>
              <a:ext uri="{FF2B5EF4-FFF2-40B4-BE49-F238E27FC236}">
                <a16:creationId xmlns:a16="http://schemas.microsoft.com/office/drawing/2014/main" id="{06FD1A4D-F543-4F93-B9AF-E6256BAE5C8B}"/>
              </a:ext>
            </a:extLst>
          </p:cNvPr>
          <p:cNvSpPr/>
          <p:nvPr/>
        </p:nvSpPr>
        <p:spPr>
          <a:xfrm>
            <a:off x="1256493" y="1559768"/>
            <a:ext cx="2978281" cy="3135379"/>
          </a:xfrm>
          <a:prstGeom prst="rect">
            <a:avLst/>
          </a:prstGeom>
        </p:spPr>
        <p:txBody>
          <a:bodyPr vert="horz" lIns="91440" tIns="45720" rIns="91440" bIns="45720" rtlCol="0" anchor="ctr">
            <a:normAutofit/>
          </a:bodyPr>
          <a:lstStyle/>
          <a:p>
            <a:pPr algn="ctr" defTabSz="914400">
              <a:lnSpc>
                <a:spcPct val="83000"/>
              </a:lnSpc>
              <a:spcBef>
                <a:spcPct val="0"/>
              </a:spcBef>
              <a:spcAft>
                <a:spcPts val="600"/>
              </a:spcAft>
            </a:pPr>
            <a:r>
              <a:rPr lang="en-US" sz="4800" cap="all" spc="-100">
                <a:ln/>
                <a:solidFill>
                  <a:schemeClr val="bg1"/>
                </a:solidFill>
                <a:latin typeface="+mj-lt"/>
              </a:rPr>
              <a:t>Social Model  </a:t>
            </a:r>
          </a:p>
        </p:txBody>
      </p:sp>
      <p:sp>
        <p:nvSpPr>
          <p:cNvPr id="19" name="Rectangle 18">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6AE8BF7-DA04-4478-9723-AAC9EFA75F06}"/>
              </a:ext>
            </a:extLst>
          </p:cNvPr>
          <p:cNvPicPr>
            <a:picLocks noChangeAspect="1"/>
          </p:cNvPicPr>
          <p:nvPr/>
        </p:nvPicPr>
        <p:blipFill>
          <a:blip r:embed="rId4"/>
          <a:stretch>
            <a:fillRect/>
          </a:stretch>
        </p:blipFill>
        <p:spPr>
          <a:xfrm>
            <a:off x="4785623" y="2209800"/>
            <a:ext cx="7406376" cy="2435274"/>
          </a:xfrm>
          <a:prstGeom prst="rect">
            <a:avLst/>
          </a:prstGeom>
        </p:spPr>
      </p:pic>
    </p:spTree>
    <p:extLst>
      <p:ext uri="{BB962C8B-B14F-4D97-AF65-F5344CB8AC3E}">
        <p14:creationId xmlns:p14="http://schemas.microsoft.com/office/powerpoint/2010/main" val="342329219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1ED69F93-085A-46D3-9C29-2986FC17103E}"/>
              </a:ext>
            </a:extLst>
          </p:cNvPr>
          <p:cNvSpPr>
            <a:spLocks noGrp="1"/>
          </p:cNvSpPr>
          <p:nvPr>
            <p:ph type="ctrTitle"/>
          </p:nvPr>
        </p:nvSpPr>
        <p:spPr>
          <a:xfrm>
            <a:off x="710153" y="2580560"/>
            <a:ext cx="2978281" cy="3135379"/>
          </a:xfrm>
        </p:spPr>
        <p:txBody>
          <a:bodyPr>
            <a:normAutofit/>
          </a:bodyPr>
          <a:lstStyle/>
          <a:p>
            <a:r>
              <a:rPr lang="en-GB" sz="4800" b="1">
                <a:solidFill>
                  <a:schemeClr val="bg1"/>
                </a:solidFill>
              </a:rPr>
              <a:t>Inclusive education</a:t>
            </a:r>
            <a:endParaRPr lang="en-GB" sz="4800">
              <a:solidFill>
                <a:schemeClr val="bg1"/>
              </a:solidFill>
            </a:endParaRPr>
          </a:p>
        </p:txBody>
      </p:sp>
      <p:sp>
        <p:nvSpPr>
          <p:cNvPr id="18" name="Rectangle 17">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87DB1878-E1A9-4F4D-AFFC-47FDA64F483E}"/>
              </a:ext>
            </a:extLst>
          </p:cNvPr>
          <p:cNvPicPr>
            <a:picLocks noChangeAspect="1"/>
          </p:cNvPicPr>
          <p:nvPr/>
        </p:nvPicPr>
        <p:blipFill>
          <a:blip r:embed="rId4"/>
          <a:stretch>
            <a:fillRect/>
          </a:stretch>
        </p:blipFill>
        <p:spPr>
          <a:xfrm>
            <a:off x="5665357" y="645106"/>
            <a:ext cx="5564663" cy="5564663"/>
          </a:xfrm>
          <a:prstGeom prst="rect">
            <a:avLst/>
          </a:prstGeom>
        </p:spPr>
      </p:pic>
    </p:spTree>
    <p:extLst>
      <p:ext uri="{BB962C8B-B14F-4D97-AF65-F5344CB8AC3E}">
        <p14:creationId xmlns:p14="http://schemas.microsoft.com/office/powerpoint/2010/main" val="45724076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DA2FA1D9-1141-4C1B-AD20-2C4F4225298D}"/>
              </a:ext>
            </a:extLst>
          </p:cNvPr>
          <p:cNvSpPr>
            <a:spLocks noGrp="1"/>
          </p:cNvSpPr>
          <p:nvPr>
            <p:ph type="ctrTitle"/>
          </p:nvPr>
        </p:nvSpPr>
        <p:spPr>
          <a:xfrm>
            <a:off x="1256493" y="1559768"/>
            <a:ext cx="2978281" cy="3135379"/>
          </a:xfrm>
        </p:spPr>
        <p:txBody>
          <a:bodyPr>
            <a:normAutofit/>
          </a:bodyPr>
          <a:lstStyle/>
          <a:p>
            <a:r>
              <a:rPr lang="en-GB" sz="4400">
                <a:solidFill>
                  <a:schemeClr val="bg1"/>
                </a:solidFill>
              </a:rPr>
              <a:t>Welsh Government Definition </a:t>
            </a:r>
          </a:p>
        </p:txBody>
      </p:sp>
      <p:sp>
        <p:nvSpPr>
          <p:cNvPr id="19" name="Rectangle 18">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8972BBD-74C5-428E-8E12-9E42F1E41342}"/>
              </a:ext>
            </a:extLst>
          </p:cNvPr>
          <p:cNvPicPr>
            <a:picLocks noChangeAspect="1"/>
          </p:cNvPicPr>
          <p:nvPr/>
        </p:nvPicPr>
        <p:blipFill rotWithShape="1">
          <a:blip r:embed="rId4"/>
          <a:srcRect l="3185" t="21424" r="3123" b="28823"/>
          <a:stretch/>
        </p:blipFill>
        <p:spPr>
          <a:xfrm>
            <a:off x="4800024" y="1575533"/>
            <a:ext cx="7391975" cy="3735338"/>
          </a:xfrm>
          <a:prstGeom prst="rect">
            <a:avLst/>
          </a:prstGeom>
        </p:spPr>
      </p:pic>
    </p:spTree>
    <p:extLst>
      <p:ext uri="{BB962C8B-B14F-4D97-AF65-F5344CB8AC3E}">
        <p14:creationId xmlns:p14="http://schemas.microsoft.com/office/powerpoint/2010/main" val="32369203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6" name="Rectangle 15">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6C93D49-F237-4AE5-92C2-AD86838C0F26}"/>
              </a:ext>
            </a:extLst>
          </p:cNvPr>
          <p:cNvSpPr>
            <a:spLocks noGrp="1"/>
          </p:cNvSpPr>
          <p:nvPr>
            <p:ph type="ctrTitle"/>
          </p:nvPr>
        </p:nvSpPr>
        <p:spPr>
          <a:xfrm>
            <a:off x="1256493" y="1559768"/>
            <a:ext cx="2978281" cy="3135379"/>
          </a:xfrm>
        </p:spPr>
        <p:txBody>
          <a:bodyPr>
            <a:normAutofit/>
          </a:bodyPr>
          <a:lstStyle/>
          <a:p>
            <a:r>
              <a:rPr lang="en-GB" sz="4800">
                <a:solidFill>
                  <a:schemeClr val="bg1"/>
                </a:solidFill>
              </a:rPr>
              <a:t>Statistics</a:t>
            </a:r>
          </a:p>
        </p:txBody>
      </p:sp>
      <p:sp>
        <p:nvSpPr>
          <p:cNvPr id="18" name="Rectangle 17">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0" name="Straight Connector 19">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3" name="Picture 2">
            <a:extLst>
              <a:ext uri="{FF2B5EF4-FFF2-40B4-BE49-F238E27FC236}">
                <a16:creationId xmlns:a16="http://schemas.microsoft.com/office/drawing/2014/main" id="{AA119F50-0827-44DA-9483-4C673DC1D661}"/>
              </a:ext>
            </a:extLst>
          </p:cNvPr>
          <p:cNvPicPr>
            <a:picLocks noChangeAspect="1"/>
          </p:cNvPicPr>
          <p:nvPr/>
        </p:nvPicPr>
        <p:blipFill>
          <a:blip r:embed="rId4"/>
          <a:stretch>
            <a:fillRect/>
          </a:stretch>
        </p:blipFill>
        <p:spPr>
          <a:xfrm>
            <a:off x="5346570" y="985306"/>
            <a:ext cx="6202238" cy="4884262"/>
          </a:xfrm>
          <a:prstGeom prst="rect">
            <a:avLst/>
          </a:prstGeom>
        </p:spPr>
      </p:pic>
    </p:spTree>
    <p:extLst>
      <p:ext uri="{BB962C8B-B14F-4D97-AF65-F5344CB8AC3E}">
        <p14:creationId xmlns:p14="http://schemas.microsoft.com/office/powerpoint/2010/main" val="79878330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17" name="Rectangle 16">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A2DA667A-FC6E-48C8-AF4B-DA5B1CA0A44C}"/>
              </a:ext>
            </a:extLst>
          </p:cNvPr>
          <p:cNvSpPr>
            <a:spLocks noGrp="1"/>
          </p:cNvSpPr>
          <p:nvPr>
            <p:ph type="ctrTitle"/>
          </p:nvPr>
        </p:nvSpPr>
        <p:spPr>
          <a:xfrm>
            <a:off x="1256493" y="1559768"/>
            <a:ext cx="2978281" cy="3135379"/>
          </a:xfrm>
        </p:spPr>
        <p:txBody>
          <a:bodyPr>
            <a:normAutofit/>
          </a:bodyPr>
          <a:lstStyle/>
          <a:p>
            <a:r>
              <a:rPr lang="en-GB" sz="3700">
                <a:solidFill>
                  <a:schemeClr val="bg1"/>
                </a:solidFill>
              </a:rPr>
              <a:t>Policies on how it has changed and Inclusive policy </a:t>
            </a:r>
            <a:br>
              <a:rPr lang="en-GB" sz="3700">
                <a:solidFill>
                  <a:schemeClr val="bg1"/>
                </a:solidFill>
              </a:rPr>
            </a:br>
            <a:endParaRPr lang="en-GB" sz="3700">
              <a:solidFill>
                <a:schemeClr val="bg1"/>
              </a:solidFill>
            </a:endParaRPr>
          </a:p>
        </p:txBody>
      </p:sp>
      <p:sp>
        <p:nvSpPr>
          <p:cNvPr id="19" name="Rectangle 18">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1" name="Straight Connector 20">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DD45253E-F77B-49E8-AB87-6348EE40A983}"/>
              </a:ext>
            </a:extLst>
          </p:cNvPr>
          <p:cNvPicPr>
            <a:picLocks noChangeAspect="1"/>
          </p:cNvPicPr>
          <p:nvPr/>
        </p:nvPicPr>
        <p:blipFill>
          <a:blip r:embed="rId4"/>
          <a:stretch>
            <a:fillRect/>
          </a:stretch>
        </p:blipFill>
        <p:spPr>
          <a:xfrm>
            <a:off x="5346570" y="1318677"/>
            <a:ext cx="6202238" cy="4217521"/>
          </a:xfrm>
          <a:prstGeom prst="rect">
            <a:avLst/>
          </a:prstGeom>
        </p:spPr>
      </p:pic>
    </p:spTree>
    <p:extLst>
      <p:ext uri="{BB962C8B-B14F-4D97-AF65-F5344CB8AC3E}">
        <p14:creationId xmlns:p14="http://schemas.microsoft.com/office/powerpoint/2010/main" val="212514168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CC0066"/>
        </a:solidFill>
        <a:effectLst/>
      </p:bgPr>
    </p:bg>
    <p:spTree>
      <p:nvGrpSpPr>
        <p:cNvPr id="1" name=""/>
        <p:cNvGrpSpPr/>
        <p:nvPr/>
      </p:nvGrpSpPr>
      <p:grpSpPr>
        <a:xfrm>
          <a:off x="0" y="0"/>
          <a:ext cx="0" cy="0"/>
          <a:chOff x="0" y="0"/>
          <a:chExt cx="0" cy="0"/>
        </a:xfrm>
      </p:grpSpPr>
      <p:pic>
        <p:nvPicPr>
          <p:cNvPr id="1026" name="Picture 2" descr="Image result for thank you for listening any questions">
            <a:extLst>
              <a:ext uri="{FF2B5EF4-FFF2-40B4-BE49-F238E27FC236}">
                <a16:creationId xmlns:a16="http://schemas.microsoft.com/office/drawing/2014/main" id="{456CDAE0-31CC-4389-9F58-234BB63E48E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0521" y="22936"/>
            <a:ext cx="5804453" cy="68350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3823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9152BA-12B2-4943-B1B1-C69C01DDDF82}"/>
              </a:ext>
            </a:extLst>
          </p:cNvPr>
          <p:cNvSpPr>
            <a:spLocks noGrp="1"/>
          </p:cNvSpPr>
          <p:nvPr>
            <p:ph type="ctrTitle"/>
          </p:nvPr>
        </p:nvSpPr>
        <p:spPr>
          <a:xfrm>
            <a:off x="1629102" y="2210384"/>
            <a:ext cx="8933796" cy="2437232"/>
          </a:xfrm>
        </p:spPr>
        <p:txBody>
          <a:bodyPr/>
          <a:lstStyle/>
          <a:p>
            <a:r>
              <a:rPr lang="en-GB"/>
              <a:t>References</a:t>
            </a:r>
          </a:p>
        </p:txBody>
      </p:sp>
    </p:spTree>
    <p:extLst>
      <p:ext uri="{BB962C8B-B14F-4D97-AF65-F5344CB8AC3E}">
        <p14:creationId xmlns:p14="http://schemas.microsoft.com/office/powerpoint/2010/main" val="5785022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_2SEEDS">
      <a:dk1>
        <a:srgbClr val="000000"/>
      </a:dk1>
      <a:lt1>
        <a:srgbClr val="FFFFFF"/>
      </a:lt1>
      <a:dk2>
        <a:srgbClr val="413424"/>
      </a:dk2>
      <a:lt2>
        <a:srgbClr val="E8E5E2"/>
      </a:lt2>
      <a:accent1>
        <a:srgbClr val="7DA9B1"/>
      </a:accent1>
      <a:accent2>
        <a:srgbClr val="7F98BA"/>
      </a:accent2>
      <a:accent3>
        <a:srgbClr val="9697C6"/>
      </a:accent3>
      <a:accent4>
        <a:srgbClr val="BA887F"/>
      </a:accent4>
      <a:accent5>
        <a:srgbClr val="B9A07E"/>
      </a:accent5>
      <a:accent6>
        <a:srgbClr val="A7A672"/>
      </a:accent6>
      <a:hlink>
        <a:srgbClr val="987F5C"/>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4" ma:contentTypeDescription="Create a new document." ma:contentTypeScope="" ma:versionID="9bac5f27095fc0ee4ac401d6c5fda8ae">
  <xsd:schema xmlns:xsd="http://www.w3.org/2001/XMLSchema" xmlns:xs="http://www.w3.org/2001/XMLSchema" xmlns:p="http://schemas.microsoft.com/office/2006/metadata/properties" xmlns:ns2="92c24619-d6d5-42cf-b618-23d930ad9f20" targetNamespace="http://schemas.microsoft.com/office/2006/metadata/properties" ma:root="true" ma:fieldsID="9aae49a1ccff69719a23c38af342a078" ns2:_="">
    <xsd:import namespace="92c24619-d6d5-42cf-b618-23d930ad9f20"/>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3CAF6CF-AC54-4429-9A87-1FA727D518CC}">
  <ds:schemaRefs>
    <ds:schemaRef ds:uri="21682d76-7fed-41ad-9dab-ad3c63b4cd86"/>
    <ds:schemaRef ds:uri="7ac54d59-15ae-468f-8833-3c6b8f4d3013"/>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E01517E-2FBA-4D5D-9A50-A68E4C8F37CB}">
  <ds:schemaRefs>
    <ds:schemaRef ds:uri="http://schemas.microsoft.com/sharepoint/v3/contenttype/forms"/>
  </ds:schemaRefs>
</ds:datastoreItem>
</file>

<file path=customXml/itemProps3.xml><?xml version="1.0" encoding="utf-8"?>
<ds:datastoreItem xmlns:ds="http://schemas.openxmlformats.org/officeDocument/2006/customXml" ds:itemID="{4D04A7F6-A390-4F43-9472-7847F726D218}">
  <ds:schemaRefs>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9</Slides>
  <Notes>9</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SavonVTI</vt:lpstr>
      <vt:lpstr>What is inclusive practice and how is it implemented in your workplace setting?</vt:lpstr>
      <vt:lpstr>PowerPoint Presentation</vt:lpstr>
      <vt:lpstr>PowerPoint Presentation</vt:lpstr>
      <vt:lpstr>Inclusive education</vt:lpstr>
      <vt:lpstr>Welsh Government Definition </vt:lpstr>
      <vt:lpstr>Statistics</vt:lpstr>
      <vt:lpstr>Policies on how it has changed and Inclusive policy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inclusive practice and how is it implemented in your workplace setting?</dc:title>
  <dc:creator>Shawnee George</dc:creator>
  <cp:revision>72</cp:revision>
  <dcterms:created xsi:type="dcterms:W3CDTF">2020-03-09T13:34:50Z</dcterms:created>
  <dcterms:modified xsi:type="dcterms:W3CDTF">2020-04-03T09:09:04Z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