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4"/>
  </p:sldMasterIdLst>
  <p:notesMasterIdLst>
    <p:notesMasterId r:id="rId16"/>
  </p:notesMasterIdLst>
  <p:sldIdLst>
    <p:sldId id="256" r:id="rId5"/>
    <p:sldId id="261" r:id="rId6"/>
    <p:sldId id="257" r:id="rId7"/>
    <p:sldId id="271" r:id="rId8"/>
    <p:sldId id="262" r:id="rId9"/>
    <p:sldId id="263" r:id="rId10"/>
    <p:sldId id="264" r:id="rId11"/>
    <p:sldId id="268" r:id="rId12"/>
    <p:sldId id="272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45E27F-9EF7-4B82-A6F0-618F93B9C91E}" v="38" dt="2025-11-17T08:16:28.599"/>
    <p1510:client id="{B7CBF180-C17E-7BB7-6A05-48D4F492002D}" v="1338" dt="2025-11-17T00:46:35.4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81439" autoAdjust="0"/>
  </p:normalViewPr>
  <p:slideViewPr>
    <p:cSldViewPr snapToGrid="0">
      <p:cViewPr>
        <p:scale>
          <a:sx n="75" d="100"/>
          <a:sy n="75" d="100"/>
        </p:scale>
        <p:origin x="749" y="-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oke.org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hyperlink" Target="https://www.nice.org.uk/" TargetMode="External"/><Relationship Id="rId4" Type="http://schemas.openxmlformats.org/officeDocument/2006/relationships/hyperlink" Target="https://www.england.nhs.uk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oke.org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hyperlink" Target="https://www.nice.org.uk/" TargetMode="External"/><Relationship Id="rId4" Type="http://schemas.openxmlformats.org/officeDocument/2006/relationships/hyperlink" Target="https://www.england.nhs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BB55BB-7C26-4E43-A3B6-32E6D6B99716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D8D1BEF-0FEF-455F-A0BF-526DF38289C2}">
      <dgm:prSet/>
      <dgm:spPr/>
      <dgm:t>
        <a:bodyPr/>
        <a:lstStyle/>
        <a:p>
          <a:r>
            <a:rPr lang="en-US" b="1"/>
            <a:t>References </a:t>
          </a:r>
          <a:endParaRPr lang="en-US"/>
        </a:p>
      </dgm:t>
    </dgm:pt>
    <dgm:pt modelId="{05C51BDD-93AF-485A-8711-895B71409AAE}" type="parTrans" cxnId="{613784AA-F992-45DB-A9CA-543CFAAB08BA}">
      <dgm:prSet/>
      <dgm:spPr/>
      <dgm:t>
        <a:bodyPr/>
        <a:lstStyle/>
        <a:p>
          <a:endParaRPr lang="en-US"/>
        </a:p>
      </dgm:t>
    </dgm:pt>
    <dgm:pt modelId="{8A13CC91-6DBF-4A5B-A223-696C08AEED90}" type="sibTrans" cxnId="{613784AA-F992-45DB-A9CA-543CFAAB08BA}">
      <dgm:prSet/>
      <dgm:spPr/>
      <dgm:t>
        <a:bodyPr/>
        <a:lstStyle/>
        <a:p>
          <a:endParaRPr lang="en-US"/>
        </a:p>
      </dgm:t>
    </dgm:pt>
    <dgm:pt modelId="{5FE7282D-7EB8-46BC-839D-2F2347426563}">
      <dgm:prSet/>
      <dgm:spPr/>
      <dgm:t>
        <a:bodyPr/>
        <a:lstStyle/>
        <a:p>
          <a:r>
            <a:rPr lang="en-US"/>
            <a:t>NICE. (2023). </a:t>
          </a:r>
          <a:r>
            <a:rPr lang="en-US" i="1"/>
            <a:t>Stroke rehabilitation in adults: NG236</a:t>
          </a:r>
          <a:r>
            <a:rPr lang="en-US"/>
            <a:t>. </a:t>
          </a:r>
          <a:r>
            <a:rPr lang="en-US">
              <a:hlinkClick xmlns:r="http://schemas.openxmlformats.org/officeDocument/2006/relationships" r:id="rId1"/>
            </a:rPr>
            <a:t>https://www.nice.org.uk</a:t>
          </a:r>
          <a:endParaRPr lang="en-US"/>
        </a:p>
      </dgm:t>
    </dgm:pt>
    <dgm:pt modelId="{D953F767-6DF9-49E6-BCF6-7E2540FEB279}" type="parTrans" cxnId="{7199AB0A-AB92-438D-B7BC-0D106F3B7922}">
      <dgm:prSet/>
      <dgm:spPr/>
      <dgm:t>
        <a:bodyPr/>
        <a:lstStyle/>
        <a:p>
          <a:endParaRPr lang="en-US"/>
        </a:p>
      </dgm:t>
    </dgm:pt>
    <dgm:pt modelId="{1026CEF9-7F25-4587-B73D-67804B0292F6}" type="sibTrans" cxnId="{7199AB0A-AB92-438D-B7BC-0D106F3B7922}">
      <dgm:prSet/>
      <dgm:spPr/>
      <dgm:t>
        <a:bodyPr/>
        <a:lstStyle/>
        <a:p>
          <a:endParaRPr lang="en-US"/>
        </a:p>
      </dgm:t>
    </dgm:pt>
    <dgm:pt modelId="{8A1643EE-F0EE-4C3D-B3A0-0BAF0B766869}">
      <dgm:prSet/>
      <dgm:spPr/>
      <dgm:t>
        <a:bodyPr/>
        <a:lstStyle/>
        <a:p>
          <a:r>
            <a:rPr lang="en-US"/>
            <a:t>NHS. (2023). </a:t>
          </a:r>
          <a:r>
            <a:rPr lang="en-US" i="1"/>
            <a:t>Stroke - Overview</a:t>
          </a:r>
          <a:r>
            <a:rPr lang="en-US"/>
            <a:t>. </a:t>
          </a:r>
          <a:r>
            <a:rPr lang="en-US">
              <a:hlinkClick xmlns:r="http://schemas.openxmlformats.org/officeDocument/2006/relationships" r:id="rId2"/>
            </a:rPr>
            <a:t>https://www.nhs.uk</a:t>
          </a:r>
          <a:endParaRPr lang="en-US"/>
        </a:p>
      </dgm:t>
    </dgm:pt>
    <dgm:pt modelId="{6728A2A9-54E7-4F46-8A41-33C79FD38C1F}" type="parTrans" cxnId="{D4DC15D5-8E66-4766-9B99-FA766245E0ED}">
      <dgm:prSet/>
      <dgm:spPr/>
      <dgm:t>
        <a:bodyPr/>
        <a:lstStyle/>
        <a:p>
          <a:endParaRPr lang="en-US"/>
        </a:p>
      </dgm:t>
    </dgm:pt>
    <dgm:pt modelId="{8985FBD2-4F7C-4D82-AAFD-D1532E8E0257}" type="sibTrans" cxnId="{D4DC15D5-8E66-4766-9B99-FA766245E0ED}">
      <dgm:prSet/>
      <dgm:spPr/>
      <dgm:t>
        <a:bodyPr/>
        <a:lstStyle/>
        <a:p>
          <a:endParaRPr lang="en-US"/>
        </a:p>
      </dgm:t>
    </dgm:pt>
    <dgm:pt modelId="{BE1332D8-8582-4DBE-9525-A1886B14BE63}">
      <dgm:prSet/>
      <dgm:spPr/>
      <dgm:t>
        <a:bodyPr/>
        <a:lstStyle/>
        <a:p>
          <a:r>
            <a:rPr lang="en-US"/>
            <a:t>Public Health England. (2020). </a:t>
          </a:r>
          <a:r>
            <a:rPr lang="en-US" i="1"/>
            <a:t>Health Matters: preventing CVD</a:t>
          </a:r>
          <a:r>
            <a:rPr lang="en-US"/>
            <a:t>. [gov.uk]</a:t>
          </a:r>
        </a:p>
      </dgm:t>
    </dgm:pt>
    <dgm:pt modelId="{BB187073-2601-4CB4-B644-FE1D5AB222E4}" type="parTrans" cxnId="{DB7CCE45-7A50-44DB-A902-B9FB94BAF25B}">
      <dgm:prSet/>
      <dgm:spPr/>
      <dgm:t>
        <a:bodyPr/>
        <a:lstStyle/>
        <a:p>
          <a:endParaRPr lang="en-US"/>
        </a:p>
      </dgm:t>
    </dgm:pt>
    <dgm:pt modelId="{6C6BE347-6168-44C5-958F-C961B526857E}" type="sibTrans" cxnId="{DB7CCE45-7A50-44DB-A902-B9FB94BAF25B}">
      <dgm:prSet/>
      <dgm:spPr/>
      <dgm:t>
        <a:bodyPr/>
        <a:lstStyle/>
        <a:p>
          <a:endParaRPr lang="en-US"/>
        </a:p>
      </dgm:t>
    </dgm:pt>
    <dgm:pt modelId="{C07BD77D-6C27-4A99-99A7-B23C3003A929}">
      <dgm:prSet/>
      <dgm:spPr/>
      <dgm:t>
        <a:bodyPr/>
        <a:lstStyle/>
        <a:p>
          <a:r>
            <a:rPr lang="en-US"/>
            <a:t>NICE. (2023). </a:t>
          </a:r>
          <a:r>
            <a:rPr lang="en-US" i="1"/>
            <a:t>Atrial fibrillation: NG196</a:t>
          </a:r>
          <a:r>
            <a:rPr lang="en-US"/>
            <a:t>. </a:t>
          </a:r>
          <a:r>
            <a:rPr lang="en-US">
              <a:hlinkClick xmlns:r="http://schemas.openxmlformats.org/officeDocument/2006/relationships" r:id="rId1"/>
            </a:rPr>
            <a:t>https://www.nice.org.uk</a:t>
          </a:r>
          <a:endParaRPr lang="en-US"/>
        </a:p>
      </dgm:t>
    </dgm:pt>
    <dgm:pt modelId="{D56F66F9-DB41-4D23-96F6-3E49ED52569E}" type="parTrans" cxnId="{DBD37527-0D21-466F-AD53-8239D9F18C25}">
      <dgm:prSet/>
      <dgm:spPr/>
      <dgm:t>
        <a:bodyPr/>
        <a:lstStyle/>
        <a:p>
          <a:endParaRPr lang="en-US"/>
        </a:p>
      </dgm:t>
    </dgm:pt>
    <dgm:pt modelId="{74159763-11A8-43BC-821B-01D23E8FE2CB}" type="sibTrans" cxnId="{DBD37527-0D21-466F-AD53-8239D9F18C25}">
      <dgm:prSet/>
      <dgm:spPr/>
      <dgm:t>
        <a:bodyPr/>
        <a:lstStyle/>
        <a:p>
          <a:endParaRPr lang="en-US"/>
        </a:p>
      </dgm:t>
    </dgm:pt>
    <dgm:pt modelId="{EB8356CB-5677-4937-894B-B8EA02F4D191}">
      <dgm:prSet/>
      <dgm:spPr/>
      <dgm:t>
        <a:bodyPr/>
        <a:lstStyle/>
        <a:p>
          <a:r>
            <a:rPr lang="en-US"/>
            <a:t>Stroke Association. (2023). </a:t>
          </a:r>
          <a:r>
            <a:rPr lang="en-US" i="1"/>
            <a:t>State of the Nation: Stroke statistics</a:t>
          </a:r>
          <a:r>
            <a:rPr lang="en-US"/>
            <a:t>. [</a:t>
          </a:r>
          <a:r>
            <a:rPr lang="en-US">
              <a:hlinkClick xmlns:r="http://schemas.openxmlformats.org/officeDocument/2006/relationships" r:id="rId3"/>
            </a:rPr>
            <a:t>https://www.stroke.org.uk</a:t>
          </a:r>
          <a:r>
            <a:rPr lang="en-US"/>
            <a:t>]</a:t>
          </a:r>
        </a:p>
      </dgm:t>
    </dgm:pt>
    <dgm:pt modelId="{4E3C5595-8385-45EE-B77C-DCBBCEB7AD8A}" type="parTrans" cxnId="{5D214323-0F1B-4897-8A0A-3605BBEBC9CA}">
      <dgm:prSet/>
      <dgm:spPr/>
      <dgm:t>
        <a:bodyPr/>
        <a:lstStyle/>
        <a:p>
          <a:endParaRPr lang="en-US"/>
        </a:p>
      </dgm:t>
    </dgm:pt>
    <dgm:pt modelId="{EBA2EB5B-3ADB-423B-AE18-ECB4B46D649F}" type="sibTrans" cxnId="{5D214323-0F1B-4897-8A0A-3605BBEBC9CA}">
      <dgm:prSet/>
      <dgm:spPr/>
      <dgm:t>
        <a:bodyPr/>
        <a:lstStyle/>
        <a:p>
          <a:endParaRPr lang="en-US"/>
        </a:p>
      </dgm:t>
    </dgm:pt>
    <dgm:pt modelId="{E748535A-E710-4A0A-BBD9-DD24C8B5A7A9}">
      <dgm:prSet/>
      <dgm:spPr/>
      <dgm:t>
        <a:bodyPr/>
        <a:lstStyle/>
        <a:p>
          <a:r>
            <a:rPr lang="en-US"/>
            <a:t>NHS England. (2023). </a:t>
          </a:r>
          <a:r>
            <a:rPr lang="en-US" i="1"/>
            <a:t>Integrated Stroke Delivery Networks</a:t>
          </a:r>
          <a:r>
            <a:rPr lang="en-US"/>
            <a:t>. [</a:t>
          </a:r>
          <a:r>
            <a:rPr lang="en-US">
              <a:hlinkClick xmlns:r="http://schemas.openxmlformats.org/officeDocument/2006/relationships" r:id="rId4"/>
            </a:rPr>
            <a:t>https://www.england.nhs.uk</a:t>
          </a:r>
          <a:r>
            <a:rPr lang="en-US"/>
            <a:t>]</a:t>
          </a:r>
        </a:p>
      </dgm:t>
    </dgm:pt>
    <dgm:pt modelId="{D2A4629B-8F3A-49E7-BF65-9B904C21A07F}" type="parTrans" cxnId="{F5C77784-60AA-4076-AC3C-CDE15F8D9515}">
      <dgm:prSet/>
      <dgm:spPr/>
      <dgm:t>
        <a:bodyPr/>
        <a:lstStyle/>
        <a:p>
          <a:endParaRPr lang="en-US"/>
        </a:p>
      </dgm:t>
    </dgm:pt>
    <dgm:pt modelId="{C37F9A7A-7205-43CC-B362-AACE3413AD30}" type="sibTrans" cxnId="{F5C77784-60AA-4076-AC3C-CDE15F8D9515}">
      <dgm:prSet/>
      <dgm:spPr/>
      <dgm:t>
        <a:bodyPr/>
        <a:lstStyle/>
        <a:p>
          <a:endParaRPr lang="en-US"/>
        </a:p>
      </dgm:t>
    </dgm:pt>
    <dgm:pt modelId="{3DF9C942-6B46-43C8-B5D5-39C2D6C7C38A}">
      <dgm:prSet/>
      <dgm:spPr/>
      <dgm:t>
        <a:bodyPr/>
        <a:lstStyle/>
        <a:p>
          <a:r>
            <a:rPr lang="en-US"/>
            <a:t>NICE. (2012). </a:t>
          </a:r>
          <a:r>
            <a:rPr lang="en-US" i="1"/>
            <a:t>Patient experience in adult NHS services: CG138</a:t>
          </a:r>
          <a:r>
            <a:rPr lang="en-US"/>
            <a:t>.</a:t>
          </a:r>
        </a:p>
      </dgm:t>
    </dgm:pt>
    <dgm:pt modelId="{AA0D2AC5-4CF7-4CBA-84F8-2C46699251D5}" type="parTrans" cxnId="{ABB955DB-6358-47BE-AE82-356D6279F138}">
      <dgm:prSet/>
      <dgm:spPr/>
      <dgm:t>
        <a:bodyPr/>
        <a:lstStyle/>
        <a:p>
          <a:endParaRPr lang="en-US"/>
        </a:p>
      </dgm:t>
    </dgm:pt>
    <dgm:pt modelId="{4B2AEDBF-9012-401B-A1DE-0808EB97B9B1}" type="sibTrans" cxnId="{ABB955DB-6358-47BE-AE82-356D6279F138}">
      <dgm:prSet/>
      <dgm:spPr/>
      <dgm:t>
        <a:bodyPr/>
        <a:lstStyle/>
        <a:p>
          <a:endParaRPr lang="en-US"/>
        </a:p>
      </dgm:t>
    </dgm:pt>
    <dgm:pt modelId="{9176787C-61BC-46E8-B83C-09C6609F51F5}">
      <dgm:prSet/>
      <dgm:spPr/>
      <dgm:t>
        <a:bodyPr/>
        <a:lstStyle/>
        <a:p>
          <a:r>
            <a:rPr lang="en-US"/>
            <a:t>General Medical Council. (2020). </a:t>
          </a:r>
          <a:r>
            <a:rPr lang="en-US" i="1"/>
            <a:t>Ethical guidance for doctors</a:t>
          </a:r>
          <a:r>
            <a:rPr lang="en-US"/>
            <a:t>.</a:t>
          </a:r>
        </a:p>
      </dgm:t>
    </dgm:pt>
    <dgm:pt modelId="{65FD95F7-4CD4-4486-975F-97701E1D76F1}" type="parTrans" cxnId="{DA6AD787-F1A2-468E-8B12-6ED9DD3F7C91}">
      <dgm:prSet/>
      <dgm:spPr/>
      <dgm:t>
        <a:bodyPr/>
        <a:lstStyle/>
        <a:p>
          <a:endParaRPr lang="en-US"/>
        </a:p>
      </dgm:t>
    </dgm:pt>
    <dgm:pt modelId="{25C39FBA-B1B5-4C9D-A2F4-C6C5C38EC2B6}" type="sibTrans" cxnId="{DA6AD787-F1A2-468E-8B12-6ED9DD3F7C91}">
      <dgm:prSet/>
      <dgm:spPr/>
      <dgm:t>
        <a:bodyPr/>
        <a:lstStyle/>
        <a:p>
          <a:endParaRPr lang="en-US"/>
        </a:p>
      </dgm:t>
    </dgm:pt>
    <dgm:pt modelId="{1E9BB8F8-CD7D-4086-A668-FBFDF1C168E3}" type="pres">
      <dgm:prSet presAssocID="{84BB55BB-7C26-4E43-A3B6-32E6D6B99716}" presName="vert0" presStyleCnt="0">
        <dgm:presLayoutVars>
          <dgm:dir/>
          <dgm:animOne val="branch"/>
          <dgm:animLvl val="lvl"/>
        </dgm:presLayoutVars>
      </dgm:prSet>
      <dgm:spPr/>
    </dgm:pt>
    <dgm:pt modelId="{5A189446-9BF8-4B15-8F46-2CEDE7F63D9A}" type="pres">
      <dgm:prSet presAssocID="{ED8D1BEF-0FEF-455F-A0BF-526DF38289C2}" presName="thickLine" presStyleLbl="alignNode1" presStyleIdx="0" presStyleCnt="9"/>
      <dgm:spPr/>
    </dgm:pt>
    <dgm:pt modelId="{E6296F4F-9A44-44D0-8F00-8C3B7109258A}" type="pres">
      <dgm:prSet presAssocID="{ED8D1BEF-0FEF-455F-A0BF-526DF38289C2}" presName="horz1" presStyleCnt="0"/>
      <dgm:spPr/>
    </dgm:pt>
    <dgm:pt modelId="{4C32AFE8-DD5C-479F-BF62-C0A47412E568}" type="pres">
      <dgm:prSet presAssocID="{ED8D1BEF-0FEF-455F-A0BF-526DF38289C2}" presName="tx1" presStyleLbl="revTx" presStyleIdx="0" presStyleCnt="9"/>
      <dgm:spPr/>
    </dgm:pt>
    <dgm:pt modelId="{6BD1D168-A4C2-4560-84F3-46E393350AF7}" type="pres">
      <dgm:prSet presAssocID="{ED8D1BEF-0FEF-455F-A0BF-526DF38289C2}" presName="vert1" presStyleCnt="0"/>
      <dgm:spPr/>
    </dgm:pt>
    <dgm:pt modelId="{9C2F263E-DFAE-48DC-8141-DB10B9A7687E}" type="pres">
      <dgm:prSet presAssocID="{5FE7282D-7EB8-46BC-839D-2F2347426563}" presName="thickLine" presStyleLbl="alignNode1" presStyleIdx="1" presStyleCnt="9"/>
      <dgm:spPr/>
    </dgm:pt>
    <dgm:pt modelId="{A502E606-80F2-4FC0-A814-84FFE68AA1EE}" type="pres">
      <dgm:prSet presAssocID="{5FE7282D-7EB8-46BC-839D-2F2347426563}" presName="horz1" presStyleCnt="0"/>
      <dgm:spPr/>
    </dgm:pt>
    <dgm:pt modelId="{DDF52E92-5CF2-4666-AAAB-BCC99D61EEEB}" type="pres">
      <dgm:prSet presAssocID="{5FE7282D-7EB8-46BC-839D-2F2347426563}" presName="tx1" presStyleLbl="revTx" presStyleIdx="1" presStyleCnt="9"/>
      <dgm:spPr/>
    </dgm:pt>
    <dgm:pt modelId="{58927AD8-705E-48B1-A35D-1A75D8A0B06A}" type="pres">
      <dgm:prSet presAssocID="{5FE7282D-7EB8-46BC-839D-2F2347426563}" presName="vert1" presStyleCnt="0"/>
      <dgm:spPr/>
    </dgm:pt>
    <dgm:pt modelId="{7107C4A9-423E-44B1-9DBD-3A357048FBC1}" type="pres">
      <dgm:prSet presAssocID="{8A1643EE-F0EE-4C3D-B3A0-0BAF0B766869}" presName="thickLine" presStyleLbl="alignNode1" presStyleIdx="2" presStyleCnt="9"/>
      <dgm:spPr/>
    </dgm:pt>
    <dgm:pt modelId="{79244A61-61F3-4652-BC2D-594ABA960FD1}" type="pres">
      <dgm:prSet presAssocID="{8A1643EE-F0EE-4C3D-B3A0-0BAF0B766869}" presName="horz1" presStyleCnt="0"/>
      <dgm:spPr/>
    </dgm:pt>
    <dgm:pt modelId="{39156C9B-6721-4048-876B-B00BA86004F3}" type="pres">
      <dgm:prSet presAssocID="{8A1643EE-F0EE-4C3D-B3A0-0BAF0B766869}" presName="tx1" presStyleLbl="revTx" presStyleIdx="2" presStyleCnt="9"/>
      <dgm:spPr/>
    </dgm:pt>
    <dgm:pt modelId="{14B32BF8-2962-43D1-836E-5FF53E7F5F67}" type="pres">
      <dgm:prSet presAssocID="{8A1643EE-F0EE-4C3D-B3A0-0BAF0B766869}" presName="vert1" presStyleCnt="0"/>
      <dgm:spPr/>
    </dgm:pt>
    <dgm:pt modelId="{E0E3A8F9-C9BC-49C9-9676-501A786F61BE}" type="pres">
      <dgm:prSet presAssocID="{BE1332D8-8582-4DBE-9525-A1886B14BE63}" presName="thickLine" presStyleLbl="alignNode1" presStyleIdx="3" presStyleCnt="9"/>
      <dgm:spPr/>
    </dgm:pt>
    <dgm:pt modelId="{C16618B0-752E-440F-B1F9-946BE6A226E2}" type="pres">
      <dgm:prSet presAssocID="{BE1332D8-8582-4DBE-9525-A1886B14BE63}" presName="horz1" presStyleCnt="0"/>
      <dgm:spPr/>
    </dgm:pt>
    <dgm:pt modelId="{B2885065-E82F-489D-B17E-E284EBA9AC48}" type="pres">
      <dgm:prSet presAssocID="{BE1332D8-8582-4DBE-9525-A1886B14BE63}" presName="tx1" presStyleLbl="revTx" presStyleIdx="3" presStyleCnt="9"/>
      <dgm:spPr/>
    </dgm:pt>
    <dgm:pt modelId="{E24DF3E2-BD13-4F06-B789-1576B17F7F77}" type="pres">
      <dgm:prSet presAssocID="{BE1332D8-8582-4DBE-9525-A1886B14BE63}" presName="vert1" presStyleCnt="0"/>
      <dgm:spPr/>
    </dgm:pt>
    <dgm:pt modelId="{DE620845-1219-4480-8CA9-9902FD8C1240}" type="pres">
      <dgm:prSet presAssocID="{C07BD77D-6C27-4A99-99A7-B23C3003A929}" presName="thickLine" presStyleLbl="alignNode1" presStyleIdx="4" presStyleCnt="9"/>
      <dgm:spPr/>
    </dgm:pt>
    <dgm:pt modelId="{B45301BA-34A9-4D01-A595-50B375D9E036}" type="pres">
      <dgm:prSet presAssocID="{C07BD77D-6C27-4A99-99A7-B23C3003A929}" presName="horz1" presStyleCnt="0"/>
      <dgm:spPr/>
    </dgm:pt>
    <dgm:pt modelId="{9D12C2CE-EA3C-4A0F-9E96-B771D1E89DA2}" type="pres">
      <dgm:prSet presAssocID="{C07BD77D-6C27-4A99-99A7-B23C3003A929}" presName="tx1" presStyleLbl="revTx" presStyleIdx="4" presStyleCnt="9"/>
      <dgm:spPr/>
    </dgm:pt>
    <dgm:pt modelId="{EE0E0541-E059-4BD8-A95F-35BAFBED8F3D}" type="pres">
      <dgm:prSet presAssocID="{C07BD77D-6C27-4A99-99A7-B23C3003A929}" presName="vert1" presStyleCnt="0"/>
      <dgm:spPr/>
    </dgm:pt>
    <dgm:pt modelId="{AC67796A-166E-461F-AF4F-EE3B1A5492F9}" type="pres">
      <dgm:prSet presAssocID="{EB8356CB-5677-4937-894B-B8EA02F4D191}" presName="thickLine" presStyleLbl="alignNode1" presStyleIdx="5" presStyleCnt="9"/>
      <dgm:spPr/>
    </dgm:pt>
    <dgm:pt modelId="{2614FEDD-42AB-4628-9ECF-A570B4AF45D7}" type="pres">
      <dgm:prSet presAssocID="{EB8356CB-5677-4937-894B-B8EA02F4D191}" presName="horz1" presStyleCnt="0"/>
      <dgm:spPr/>
    </dgm:pt>
    <dgm:pt modelId="{2B63813A-B1B0-4C32-B8B7-87D035B9D651}" type="pres">
      <dgm:prSet presAssocID="{EB8356CB-5677-4937-894B-B8EA02F4D191}" presName="tx1" presStyleLbl="revTx" presStyleIdx="5" presStyleCnt="9"/>
      <dgm:spPr/>
    </dgm:pt>
    <dgm:pt modelId="{C0287490-59F5-44EA-9FF9-197709EF73FC}" type="pres">
      <dgm:prSet presAssocID="{EB8356CB-5677-4937-894B-B8EA02F4D191}" presName="vert1" presStyleCnt="0"/>
      <dgm:spPr/>
    </dgm:pt>
    <dgm:pt modelId="{350E57CC-E43B-4B05-8935-66825A0625F4}" type="pres">
      <dgm:prSet presAssocID="{E748535A-E710-4A0A-BBD9-DD24C8B5A7A9}" presName="thickLine" presStyleLbl="alignNode1" presStyleIdx="6" presStyleCnt="9"/>
      <dgm:spPr/>
    </dgm:pt>
    <dgm:pt modelId="{C77A6BE4-B69F-4ADB-A9C4-66C9C628C6A1}" type="pres">
      <dgm:prSet presAssocID="{E748535A-E710-4A0A-BBD9-DD24C8B5A7A9}" presName="horz1" presStyleCnt="0"/>
      <dgm:spPr/>
    </dgm:pt>
    <dgm:pt modelId="{BA16A8EA-0E80-43B4-AA77-F13C9D1BC852}" type="pres">
      <dgm:prSet presAssocID="{E748535A-E710-4A0A-BBD9-DD24C8B5A7A9}" presName="tx1" presStyleLbl="revTx" presStyleIdx="6" presStyleCnt="9"/>
      <dgm:spPr/>
    </dgm:pt>
    <dgm:pt modelId="{CEAD9E99-F8C7-4418-A194-8B64822BC018}" type="pres">
      <dgm:prSet presAssocID="{E748535A-E710-4A0A-BBD9-DD24C8B5A7A9}" presName="vert1" presStyleCnt="0"/>
      <dgm:spPr/>
    </dgm:pt>
    <dgm:pt modelId="{022AAE2C-F91B-443E-AEE7-069D0DFD2148}" type="pres">
      <dgm:prSet presAssocID="{3DF9C942-6B46-43C8-B5D5-39C2D6C7C38A}" presName="thickLine" presStyleLbl="alignNode1" presStyleIdx="7" presStyleCnt="9"/>
      <dgm:spPr/>
    </dgm:pt>
    <dgm:pt modelId="{45F69382-B424-4404-ACE6-E2B0B2DAC16A}" type="pres">
      <dgm:prSet presAssocID="{3DF9C942-6B46-43C8-B5D5-39C2D6C7C38A}" presName="horz1" presStyleCnt="0"/>
      <dgm:spPr/>
    </dgm:pt>
    <dgm:pt modelId="{FDF247CD-4BDB-46AA-8421-A808296D21A3}" type="pres">
      <dgm:prSet presAssocID="{3DF9C942-6B46-43C8-B5D5-39C2D6C7C38A}" presName="tx1" presStyleLbl="revTx" presStyleIdx="7" presStyleCnt="9"/>
      <dgm:spPr/>
    </dgm:pt>
    <dgm:pt modelId="{0D731D01-3C3F-4EAF-8596-39A34CBB5AB1}" type="pres">
      <dgm:prSet presAssocID="{3DF9C942-6B46-43C8-B5D5-39C2D6C7C38A}" presName="vert1" presStyleCnt="0"/>
      <dgm:spPr/>
    </dgm:pt>
    <dgm:pt modelId="{0D0254E7-7D47-4C69-9819-65201C2CB054}" type="pres">
      <dgm:prSet presAssocID="{9176787C-61BC-46E8-B83C-09C6609F51F5}" presName="thickLine" presStyleLbl="alignNode1" presStyleIdx="8" presStyleCnt="9"/>
      <dgm:spPr/>
    </dgm:pt>
    <dgm:pt modelId="{321E530B-9CAE-4348-A6AB-9358FF3C32F5}" type="pres">
      <dgm:prSet presAssocID="{9176787C-61BC-46E8-B83C-09C6609F51F5}" presName="horz1" presStyleCnt="0"/>
      <dgm:spPr/>
    </dgm:pt>
    <dgm:pt modelId="{562F74AD-5425-4CDD-81FD-8B70F6D456F8}" type="pres">
      <dgm:prSet presAssocID="{9176787C-61BC-46E8-B83C-09C6609F51F5}" presName="tx1" presStyleLbl="revTx" presStyleIdx="8" presStyleCnt="9"/>
      <dgm:spPr/>
    </dgm:pt>
    <dgm:pt modelId="{F756B882-8C1A-4E75-8D1B-2310EFA791A8}" type="pres">
      <dgm:prSet presAssocID="{9176787C-61BC-46E8-B83C-09C6609F51F5}" presName="vert1" presStyleCnt="0"/>
      <dgm:spPr/>
    </dgm:pt>
  </dgm:ptLst>
  <dgm:cxnLst>
    <dgm:cxn modelId="{7199AB0A-AB92-438D-B7BC-0D106F3B7922}" srcId="{84BB55BB-7C26-4E43-A3B6-32E6D6B99716}" destId="{5FE7282D-7EB8-46BC-839D-2F2347426563}" srcOrd="1" destOrd="0" parTransId="{D953F767-6DF9-49E6-BCF6-7E2540FEB279}" sibTransId="{1026CEF9-7F25-4587-B73D-67804B0292F6}"/>
    <dgm:cxn modelId="{1F9D2A0D-B449-4CA7-8F2A-63526F62F399}" type="presOf" srcId="{BE1332D8-8582-4DBE-9525-A1886B14BE63}" destId="{B2885065-E82F-489D-B17E-E284EBA9AC48}" srcOrd="0" destOrd="0" presId="urn:microsoft.com/office/officeart/2008/layout/LinedList"/>
    <dgm:cxn modelId="{A696E112-4219-4BB8-9658-9F8DBAF7D700}" type="presOf" srcId="{9176787C-61BC-46E8-B83C-09C6609F51F5}" destId="{562F74AD-5425-4CDD-81FD-8B70F6D456F8}" srcOrd="0" destOrd="0" presId="urn:microsoft.com/office/officeart/2008/layout/LinedList"/>
    <dgm:cxn modelId="{6DF2541D-1563-4DCA-8D94-DBAF2E5C1D3C}" type="presOf" srcId="{84BB55BB-7C26-4E43-A3B6-32E6D6B99716}" destId="{1E9BB8F8-CD7D-4086-A668-FBFDF1C168E3}" srcOrd="0" destOrd="0" presId="urn:microsoft.com/office/officeart/2008/layout/LinedList"/>
    <dgm:cxn modelId="{5D214323-0F1B-4897-8A0A-3605BBEBC9CA}" srcId="{84BB55BB-7C26-4E43-A3B6-32E6D6B99716}" destId="{EB8356CB-5677-4937-894B-B8EA02F4D191}" srcOrd="5" destOrd="0" parTransId="{4E3C5595-8385-45EE-B77C-DCBBCEB7AD8A}" sibTransId="{EBA2EB5B-3ADB-423B-AE18-ECB4B46D649F}"/>
    <dgm:cxn modelId="{DBD37527-0D21-466F-AD53-8239D9F18C25}" srcId="{84BB55BB-7C26-4E43-A3B6-32E6D6B99716}" destId="{C07BD77D-6C27-4A99-99A7-B23C3003A929}" srcOrd="4" destOrd="0" parTransId="{D56F66F9-DB41-4D23-96F6-3E49ED52569E}" sibTransId="{74159763-11A8-43BC-821B-01D23E8FE2CB}"/>
    <dgm:cxn modelId="{EE708929-B254-4F38-A5AB-7866A51DEA3A}" type="presOf" srcId="{8A1643EE-F0EE-4C3D-B3A0-0BAF0B766869}" destId="{39156C9B-6721-4048-876B-B00BA86004F3}" srcOrd="0" destOrd="0" presId="urn:microsoft.com/office/officeart/2008/layout/LinedList"/>
    <dgm:cxn modelId="{07455A5D-8EB9-43E1-8A0B-938DC84B9943}" type="presOf" srcId="{E748535A-E710-4A0A-BBD9-DD24C8B5A7A9}" destId="{BA16A8EA-0E80-43B4-AA77-F13C9D1BC852}" srcOrd="0" destOrd="0" presId="urn:microsoft.com/office/officeart/2008/layout/LinedList"/>
    <dgm:cxn modelId="{DB7CCE45-7A50-44DB-A902-B9FB94BAF25B}" srcId="{84BB55BB-7C26-4E43-A3B6-32E6D6B99716}" destId="{BE1332D8-8582-4DBE-9525-A1886B14BE63}" srcOrd="3" destOrd="0" parTransId="{BB187073-2601-4CB4-B644-FE1D5AB222E4}" sibTransId="{6C6BE347-6168-44C5-958F-C961B526857E}"/>
    <dgm:cxn modelId="{51C84270-36FC-4F93-9916-1AF26A5249A4}" type="presOf" srcId="{ED8D1BEF-0FEF-455F-A0BF-526DF38289C2}" destId="{4C32AFE8-DD5C-479F-BF62-C0A47412E568}" srcOrd="0" destOrd="0" presId="urn:microsoft.com/office/officeart/2008/layout/LinedList"/>
    <dgm:cxn modelId="{2004A378-DFC6-4450-8B0C-FEEF6CB5BF4D}" type="presOf" srcId="{EB8356CB-5677-4937-894B-B8EA02F4D191}" destId="{2B63813A-B1B0-4C32-B8B7-87D035B9D651}" srcOrd="0" destOrd="0" presId="urn:microsoft.com/office/officeart/2008/layout/LinedList"/>
    <dgm:cxn modelId="{F5C77784-60AA-4076-AC3C-CDE15F8D9515}" srcId="{84BB55BB-7C26-4E43-A3B6-32E6D6B99716}" destId="{E748535A-E710-4A0A-BBD9-DD24C8B5A7A9}" srcOrd="6" destOrd="0" parTransId="{D2A4629B-8F3A-49E7-BF65-9B904C21A07F}" sibTransId="{C37F9A7A-7205-43CC-B362-AACE3413AD30}"/>
    <dgm:cxn modelId="{DA6AD787-F1A2-468E-8B12-6ED9DD3F7C91}" srcId="{84BB55BB-7C26-4E43-A3B6-32E6D6B99716}" destId="{9176787C-61BC-46E8-B83C-09C6609F51F5}" srcOrd="8" destOrd="0" parTransId="{65FD95F7-4CD4-4486-975F-97701E1D76F1}" sibTransId="{25C39FBA-B1B5-4C9D-A2F4-C6C5C38EC2B6}"/>
    <dgm:cxn modelId="{A599A998-49AE-4567-80A6-AF7C17A22F2A}" type="presOf" srcId="{5FE7282D-7EB8-46BC-839D-2F2347426563}" destId="{DDF52E92-5CF2-4666-AAAB-BCC99D61EEEB}" srcOrd="0" destOrd="0" presId="urn:microsoft.com/office/officeart/2008/layout/LinedList"/>
    <dgm:cxn modelId="{613784AA-F992-45DB-A9CA-543CFAAB08BA}" srcId="{84BB55BB-7C26-4E43-A3B6-32E6D6B99716}" destId="{ED8D1BEF-0FEF-455F-A0BF-526DF38289C2}" srcOrd="0" destOrd="0" parTransId="{05C51BDD-93AF-485A-8711-895B71409AAE}" sibTransId="{8A13CC91-6DBF-4A5B-A223-696C08AEED90}"/>
    <dgm:cxn modelId="{C41B69B4-3713-4F4E-AB1E-47243B687400}" type="presOf" srcId="{3DF9C942-6B46-43C8-B5D5-39C2D6C7C38A}" destId="{FDF247CD-4BDB-46AA-8421-A808296D21A3}" srcOrd="0" destOrd="0" presId="urn:microsoft.com/office/officeart/2008/layout/LinedList"/>
    <dgm:cxn modelId="{D4DC15D5-8E66-4766-9B99-FA766245E0ED}" srcId="{84BB55BB-7C26-4E43-A3B6-32E6D6B99716}" destId="{8A1643EE-F0EE-4C3D-B3A0-0BAF0B766869}" srcOrd="2" destOrd="0" parTransId="{6728A2A9-54E7-4F46-8A41-33C79FD38C1F}" sibTransId="{8985FBD2-4F7C-4D82-AAFD-D1532E8E0257}"/>
    <dgm:cxn modelId="{ABB955DB-6358-47BE-AE82-356D6279F138}" srcId="{84BB55BB-7C26-4E43-A3B6-32E6D6B99716}" destId="{3DF9C942-6B46-43C8-B5D5-39C2D6C7C38A}" srcOrd="7" destOrd="0" parTransId="{AA0D2AC5-4CF7-4CBA-84F8-2C46699251D5}" sibTransId="{4B2AEDBF-9012-401B-A1DE-0808EB97B9B1}"/>
    <dgm:cxn modelId="{232904F8-2078-4DF1-8BEC-93F8647FF227}" type="presOf" srcId="{C07BD77D-6C27-4A99-99A7-B23C3003A929}" destId="{9D12C2CE-EA3C-4A0F-9E96-B771D1E89DA2}" srcOrd="0" destOrd="0" presId="urn:microsoft.com/office/officeart/2008/layout/LinedList"/>
    <dgm:cxn modelId="{05230206-C085-4430-A36F-2A52B9C166AC}" type="presParOf" srcId="{1E9BB8F8-CD7D-4086-A668-FBFDF1C168E3}" destId="{5A189446-9BF8-4B15-8F46-2CEDE7F63D9A}" srcOrd="0" destOrd="0" presId="urn:microsoft.com/office/officeart/2008/layout/LinedList"/>
    <dgm:cxn modelId="{76221C49-D903-401D-8053-CC08BA1E7429}" type="presParOf" srcId="{1E9BB8F8-CD7D-4086-A668-FBFDF1C168E3}" destId="{E6296F4F-9A44-44D0-8F00-8C3B7109258A}" srcOrd="1" destOrd="0" presId="urn:microsoft.com/office/officeart/2008/layout/LinedList"/>
    <dgm:cxn modelId="{B09153D9-1DDD-470A-A4E1-CF783F5C9DBC}" type="presParOf" srcId="{E6296F4F-9A44-44D0-8F00-8C3B7109258A}" destId="{4C32AFE8-DD5C-479F-BF62-C0A47412E568}" srcOrd="0" destOrd="0" presId="urn:microsoft.com/office/officeart/2008/layout/LinedList"/>
    <dgm:cxn modelId="{9B8732AE-D099-4C4E-8EEA-5A6AD02CC81B}" type="presParOf" srcId="{E6296F4F-9A44-44D0-8F00-8C3B7109258A}" destId="{6BD1D168-A4C2-4560-84F3-46E393350AF7}" srcOrd="1" destOrd="0" presId="urn:microsoft.com/office/officeart/2008/layout/LinedList"/>
    <dgm:cxn modelId="{88E82A0E-2F7A-4B35-8A96-F010616473D4}" type="presParOf" srcId="{1E9BB8F8-CD7D-4086-A668-FBFDF1C168E3}" destId="{9C2F263E-DFAE-48DC-8141-DB10B9A7687E}" srcOrd="2" destOrd="0" presId="urn:microsoft.com/office/officeart/2008/layout/LinedList"/>
    <dgm:cxn modelId="{2DB0002C-B91C-40CB-A06B-0F0068E3356A}" type="presParOf" srcId="{1E9BB8F8-CD7D-4086-A668-FBFDF1C168E3}" destId="{A502E606-80F2-4FC0-A814-84FFE68AA1EE}" srcOrd="3" destOrd="0" presId="urn:microsoft.com/office/officeart/2008/layout/LinedList"/>
    <dgm:cxn modelId="{21F63A21-CB54-498B-8E0E-B8DF99873736}" type="presParOf" srcId="{A502E606-80F2-4FC0-A814-84FFE68AA1EE}" destId="{DDF52E92-5CF2-4666-AAAB-BCC99D61EEEB}" srcOrd="0" destOrd="0" presId="urn:microsoft.com/office/officeart/2008/layout/LinedList"/>
    <dgm:cxn modelId="{EF764BBF-4C26-42EA-B126-997F3EC405A6}" type="presParOf" srcId="{A502E606-80F2-4FC0-A814-84FFE68AA1EE}" destId="{58927AD8-705E-48B1-A35D-1A75D8A0B06A}" srcOrd="1" destOrd="0" presId="urn:microsoft.com/office/officeart/2008/layout/LinedList"/>
    <dgm:cxn modelId="{8AF352D0-2DAA-4886-B66A-C0D1C1E9CAE7}" type="presParOf" srcId="{1E9BB8F8-CD7D-4086-A668-FBFDF1C168E3}" destId="{7107C4A9-423E-44B1-9DBD-3A357048FBC1}" srcOrd="4" destOrd="0" presId="urn:microsoft.com/office/officeart/2008/layout/LinedList"/>
    <dgm:cxn modelId="{E6502693-8D60-41E7-AAF9-9E03F17D4B87}" type="presParOf" srcId="{1E9BB8F8-CD7D-4086-A668-FBFDF1C168E3}" destId="{79244A61-61F3-4652-BC2D-594ABA960FD1}" srcOrd="5" destOrd="0" presId="urn:microsoft.com/office/officeart/2008/layout/LinedList"/>
    <dgm:cxn modelId="{F8592E80-6BD6-41DE-AA36-30DA658F774F}" type="presParOf" srcId="{79244A61-61F3-4652-BC2D-594ABA960FD1}" destId="{39156C9B-6721-4048-876B-B00BA86004F3}" srcOrd="0" destOrd="0" presId="urn:microsoft.com/office/officeart/2008/layout/LinedList"/>
    <dgm:cxn modelId="{3C5000AB-7C87-4032-B34B-9E5850DA1973}" type="presParOf" srcId="{79244A61-61F3-4652-BC2D-594ABA960FD1}" destId="{14B32BF8-2962-43D1-836E-5FF53E7F5F67}" srcOrd="1" destOrd="0" presId="urn:microsoft.com/office/officeart/2008/layout/LinedList"/>
    <dgm:cxn modelId="{CF0BA53C-2EA9-4984-8DA4-A38ACDAC9EA2}" type="presParOf" srcId="{1E9BB8F8-CD7D-4086-A668-FBFDF1C168E3}" destId="{E0E3A8F9-C9BC-49C9-9676-501A786F61BE}" srcOrd="6" destOrd="0" presId="urn:microsoft.com/office/officeart/2008/layout/LinedList"/>
    <dgm:cxn modelId="{07345A9F-EFDA-4CD2-99E2-477CF08B7CAF}" type="presParOf" srcId="{1E9BB8F8-CD7D-4086-A668-FBFDF1C168E3}" destId="{C16618B0-752E-440F-B1F9-946BE6A226E2}" srcOrd="7" destOrd="0" presId="urn:microsoft.com/office/officeart/2008/layout/LinedList"/>
    <dgm:cxn modelId="{E380355A-FF25-4927-8C79-285E94DC3894}" type="presParOf" srcId="{C16618B0-752E-440F-B1F9-946BE6A226E2}" destId="{B2885065-E82F-489D-B17E-E284EBA9AC48}" srcOrd="0" destOrd="0" presId="urn:microsoft.com/office/officeart/2008/layout/LinedList"/>
    <dgm:cxn modelId="{FDBB333A-0DC9-471F-B82C-72B7A25DC86F}" type="presParOf" srcId="{C16618B0-752E-440F-B1F9-946BE6A226E2}" destId="{E24DF3E2-BD13-4F06-B789-1576B17F7F77}" srcOrd="1" destOrd="0" presId="urn:microsoft.com/office/officeart/2008/layout/LinedList"/>
    <dgm:cxn modelId="{56D6A983-B8CC-45AB-9950-97236626640C}" type="presParOf" srcId="{1E9BB8F8-CD7D-4086-A668-FBFDF1C168E3}" destId="{DE620845-1219-4480-8CA9-9902FD8C1240}" srcOrd="8" destOrd="0" presId="urn:microsoft.com/office/officeart/2008/layout/LinedList"/>
    <dgm:cxn modelId="{821A9934-73CB-4025-8F90-201314E45062}" type="presParOf" srcId="{1E9BB8F8-CD7D-4086-A668-FBFDF1C168E3}" destId="{B45301BA-34A9-4D01-A595-50B375D9E036}" srcOrd="9" destOrd="0" presId="urn:microsoft.com/office/officeart/2008/layout/LinedList"/>
    <dgm:cxn modelId="{F55F534B-B317-4B04-8DB5-AEE1D764436D}" type="presParOf" srcId="{B45301BA-34A9-4D01-A595-50B375D9E036}" destId="{9D12C2CE-EA3C-4A0F-9E96-B771D1E89DA2}" srcOrd="0" destOrd="0" presId="urn:microsoft.com/office/officeart/2008/layout/LinedList"/>
    <dgm:cxn modelId="{08A8CC49-2F72-4DE1-B33A-2128048AC362}" type="presParOf" srcId="{B45301BA-34A9-4D01-A595-50B375D9E036}" destId="{EE0E0541-E059-4BD8-A95F-35BAFBED8F3D}" srcOrd="1" destOrd="0" presId="urn:microsoft.com/office/officeart/2008/layout/LinedList"/>
    <dgm:cxn modelId="{92BE2C91-AEE6-46B2-B463-966D5D1D1107}" type="presParOf" srcId="{1E9BB8F8-CD7D-4086-A668-FBFDF1C168E3}" destId="{AC67796A-166E-461F-AF4F-EE3B1A5492F9}" srcOrd="10" destOrd="0" presId="urn:microsoft.com/office/officeart/2008/layout/LinedList"/>
    <dgm:cxn modelId="{25967AB0-C417-4FD2-B535-9C603DBC424D}" type="presParOf" srcId="{1E9BB8F8-CD7D-4086-A668-FBFDF1C168E3}" destId="{2614FEDD-42AB-4628-9ECF-A570B4AF45D7}" srcOrd="11" destOrd="0" presId="urn:microsoft.com/office/officeart/2008/layout/LinedList"/>
    <dgm:cxn modelId="{E2336101-DE94-4EA9-9293-C024789D5F6C}" type="presParOf" srcId="{2614FEDD-42AB-4628-9ECF-A570B4AF45D7}" destId="{2B63813A-B1B0-4C32-B8B7-87D035B9D651}" srcOrd="0" destOrd="0" presId="urn:microsoft.com/office/officeart/2008/layout/LinedList"/>
    <dgm:cxn modelId="{1E773F4B-FBC8-4B42-BFCF-ADBC48828D6E}" type="presParOf" srcId="{2614FEDD-42AB-4628-9ECF-A570B4AF45D7}" destId="{C0287490-59F5-44EA-9FF9-197709EF73FC}" srcOrd="1" destOrd="0" presId="urn:microsoft.com/office/officeart/2008/layout/LinedList"/>
    <dgm:cxn modelId="{786B6160-1A7D-477F-B225-3C18257A2D30}" type="presParOf" srcId="{1E9BB8F8-CD7D-4086-A668-FBFDF1C168E3}" destId="{350E57CC-E43B-4B05-8935-66825A0625F4}" srcOrd="12" destOrd="0" presId="urn:microsoft.com/office/officeart/2008/layout/LinedList"/>
    <dgm:cxn modelId="{927F99C6-9503-49F8-90CD-0B52D845A89A}" type="presParOf" srcId="{1E9BB8F8-CD7D-4086-A668-FBFDF1C168E3}" destId="{C77A6BE4-B69F-4ADB-A9C4-66C9C628C6A1}" srcOrd="13" destOrd="0" presId="urn:microsoft.com/office/officeart/2008/layout/LinedList"/>
    <dgm:cxn modelId="{6A3D9C27-9EFB-4263-B4A4-A2263C613A3A}" type="presParOf" srcId="{C77A6BE4-B69F-4ADB-A9C4-66C9C628C6A1}" destId="{BA16A8EA-0E80-43B4-AA77-F13C9D1BC852}" srcOrd="0" destOrd="0" presId="urn:microsoft.com/office/officeart/2008/layout/LinedList"/>
    <dgm:cxn modelId="{EE17CFE0-CDC4-4FA1-9AB8-02C398456600}" type="presParOf" srcId="{C77A6BE4-B69F-4ADB-A9C4-66C9C628C6A1}" destId="{CEAD9E99-F8C7-4418-A194-8B64822BC018}" srcOrd="1" destOrd="0" presId="urn:microsoft.com/office/officeart/2008/layout/LinedList"/>
    <dgm:cxn modelId="{139D4312-E394-4EE9-AB76-F75560F3DE64}" type="presParOf" srcId="{1E9BB8F8-CD7D-4086-A668-FBFDF1C168E3}" destId="{022AAE2C-F91B-443E-AEE7-069D0DFD2148}" srcOrd="14" destOrd="0" presId="urn:microsoft.com/office/officeart/2008/layout/LinedList"/>
    <dgm:cxn modelId="{0275F607-A586-4DC6-9632-8C90C4B1F787}" type="presParOf" srcId="{1E9BB8F8-CD7D-4086-A668-FBFDF1C168E3}" destId="{45F69382-B424-4404-ACE6-E2B0B2DAC16A}" srcOrd="15" destOrd="0" presId="urn:microsoft.com/office/officeart/2008/layout/LinedList"/>
    <dgm:cxn modelId="{8EDAA794-D82D-420C-B0B2-9E19755BF9E9}" type="presParOf" srcId="{45F69382-B424-4404-ACE6-E2B0B2DAC16A}" destId="{FDF247CD-4BDB-46AA-8421-A808296D21A3}" srcOrd="0" destOrd="0" presId="urn:microsoft.com/office/officeart/2008/layout/LinedList"/>
    <dgm:cxn modelId="{3F5A8525-0BB4-4743-9C65-AE6C3EF706E5}" type="presParOf" srcId="{45F69382-B424-4404-ACE6-E2B0B2DAC16A}" destId="{0D731D01-3C3F-4EAF-8596-39A34CBB5AB1}" srcOrd="1" destOrd="0" presId="urn:microsoft.com/office/officeart/2008/layout/LinedList"/>
    <dgm:cxn modelId="{943AA6EA-7CC8-4DA1-9BF6-3D832956FA42}" type="presParOf" srcId="{1E9BB8F8-CD7D-4086-A668-FBFDF1C168E3}" destId="{0D0254E7-7D47-4C69-9819-65201C2CB054}" srcOrd="16" destOrd="0" presId="urn:microsoft.com/office/officeart/2008/layout/LinedList"/>
    <dgm:cxn modelId="{9146E4D6-4101-462E-AE22-E9C88ED310BE}" type="presParOf" srcId="{1E9BB8F8-CD7D-4086-A668-FBFDF1C168E3}" destId="{321E530B-9CAE-4348-A6AB-9358FF3C32F5}" srcOrd="17" destOrd="0" presId="urn:microsoft.com/office/officeart/2008/layout/LinedList"/>
    <dgm:cxn modelId="{ADE1A9E4-AEF4-40CF-B040-26A732466948}" type="presParOf" srcId="{321E530B-9CAE-4348-A6AB-9358FF3C32F5}" destId="{562F74AD-5425-4CDD-81FD-8B70F6D456F8}" srcOrd="0" destOrd="0" presId="urn:microsoft.com/office/officeart/2008/layout/LinedList"/>
    <dgm:cxn modelId="{46C28D7A-01E1-4563-B4AF-21A0340B8CB2}" type="presParOf" srcId="{321E530B-9CAE-4348-A6AB-9358FF3C32F5}" destId="{F756B882-8C1A-4E75-8D1B-2310EFA791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189446-9BF8-4B15-8F46-2CEDE7F63D9A}">
      <dsp:nvSpPr>
        <dsp:cNvPr id="0" name=""/>
        <dsp:cNvSpPr/>
      </dsp:nvSpPr>
      <dsp:spPr>
        <a:xfrm>
          <a:off x="0" y="615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2AFE8-DD5C-479F-BF62-C0A47412E568}">
      <dsp:nvSpPr>
        <dsp:cNvPr id="0" name=""/>
        <dsp:cNvSpPr/>
      </dsp:nvSpPr>
      <dsp:spPr>
        <a:xfrm>
          <a:off x="0" y="615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References </a:t>
          </a:r>
          <a:endParaRPr lang="en-US" sz="1900" kern="1200"/>
        </a:p>
      </dsp:txBody>
      <dsp:txXfrm>
        <a:off x="0" y="615"/>
        <a:ext cx="10277188" cy="560390"/>
      </dsp:txXfrm>
    </dsp:sp>
    <dsp:sp modelId="{9C2F263E-DFAE-48DC-8141-DB10B9A7687E}">
      <dsp:nvSpPr>
        <dsp:cNvPr id="0" name=""/>
        <dsp:cNvSpPr/>
      </dsp:nvSpPr>
      <dsp:spPr>
        <a:xfrm>
          <a:off x="0" y="561006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52E92-5CF2-4666-AAAB-BCC99D61EEEB}">
      <dsp:nvSpPr>
        <dsp:cNvPr id="0" name=""/>
        <dsp:cNvSpPr/>
      </dsp:nvSpPr>
      <dsp:spPr>
        <a:xfrm>
          <a:off x="0" y="561006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NICE. (2023). </a:t>
          </a:r>
          <a:r>
            <a:rPr lang="en-US" sz="1900" i="1" kern="1200"/>
            <a:t>Stroke rehabilitation in adults: NG236</a:t>
          </a:r>
          <a:r>
            <a:rPr lang="en-US" sz="1900" kern="1200"/>
            <a:t>. </a:t>
          </a:r>
          <a:r>
            <a:rPr lang="en-US" sz="1900" kern="1200">
              <a:hlinkClick xmlns:r="http://schemas.openxmlformats.org/officeDocument/2006/relationships" r:id="rId1"/>
            </a:rPr>
            <a:t>https://www.nice.org.uk</a:t>
          </a:r>
          <a:endParaRPr lang="en-US" sz="1900" kern="1200"/>
        </a:p>
      </dsp:txBody>
      <dsp:txXfrm>
        <a:off x="0" y="561006"/>
        <a:ext cx="10277188" cy="560390"/>
      </dsp:txXfrm>
    </dsp:sp>
    <dsp:sp modelId="{7107C4A9-423E-44B1-9DBD-3A357048FBC1}">
      <dsp:nvSpPr>
        <dsp:cNvPr id="0" name=""/>
        <dsp:cNvSpPr/>
      </dsp:nvSpPr>
      <dsp:spPr>
        <a:xfrm>
          <a:off x="0" y="1121397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56C9B-6721-4048-876B-B00BA86004F3}">
      <dsp:nvSpPr>
        <dsp:cNvPr id="0" name=""/>
        <dsp:cNvSpPr/>
      </dsp:nvSpPr>
      <dsp:spPr>
        <a:xfrm>
          <a:off x="0" y="1121397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NHS. (2023). </a:t>
          </a:r>
          <a:r>
            <a:rPr lang="en-US" sz="1900" i="1" kern="1200"/>
            <a:t>Stroke - Overview</a:t>
          </a:r>
          <a:r>
            <a:rPr lang="en-US" sz="1900" kern="1200"/>
            <a:t>. </a:t>
          </a:r>
          <a:r>
            <a:rPr lang="en-US" sz="1900" kern="1200">
              <a:hlinkClick xmlns:r="http://schemas.openxmlformats.org/officeDocument/2006/relationships" r:id="rId2"/>
            </a:rPr>
            <a:t>https://www.nhs.uk</a:t>
          </a:r>
          <a:endParaRPr lang="en-US" sz="1900" kern="1200"/>
        </a:p>
      </dsp:txBody>
      <dsp:txXfrm>
        <a:off x="0" y="1121397"/>
        <a:ext cx="10277188" cy="560390"/>
      </dsp:txXfrm>
    </dsp:sp>
    <dsp:sp modelId="{E0E3A8F9-C9BC-49C9-9676-501A786F61BE}">
      <dsp:nvSpPr>
        <dsp:cNvPr id="0" name=""/>
        <dsp:cNvSpPr/>
      </dsp:nvSpPr>
      <dsp:spPr>
        <a:xfrm>
          <a:off x="0" y="1681788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85065-E82F-489D-B17E-E284EBA9AC48}">
      <dsp:nvSpPr>
        <dsp:cNvPr id="0" name=""/>
        <dsp:cNvSpPr/>
      </dsp:nvSpPr>
      <dsp:spPr>
        <a:xfrm>
          <a:off x="0" y="1681788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Public Health England. (2020). </a:t>
          </a:r>
          <a:r>
            <a:rPr lang="en-US" sz="1900" i="1" kern="1200"/>
            <a:t>Health Matters: preventing CVD</a:t>
          </a:r>
          <a:r>
            <a:rPr lang="en-US" sz="1900" kern="1200"/>
            <a:t>. [gov.uk]</a:t>
          </a:r>
        </a:p>
      </dsp:txBody>
      <dsp:txXfrm>
        <a:off x="0" y="1681788"/>
        <a:ext cx="10277188" cy="560390"/>
      </dsp:txXfrm>
    </dsp:sp>
    <dsp:sp modelId="{DE620845-1219-4480-8CA9-9902FD8C1240}">
      <dsp:nvSpPr>
        <dsp:cNvPr id="0" name=""/>
        <dsp:cNvSpPr/>
      </dsp:nvSpPr>
      <dsp:spPr>
        <a:xfrm>
          <a:off x="0" y="2242179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12C2CE-EA3C-4A0F-9E96-B771D1E89DA2}">
      <dsp:nvSpPr>
        <dsp:cNvPr id="0" name=""/>
        <dsp:cNvSpPr/>
      </dsp:nvSpPr>
      <dsp:spPr>
        <a:xfrm>
          <a:off x="0" y="2242179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NICE. (2023). </a:t>
          </a:r>
          <a:r>
            <a:rPr lang="en-US" sz="1900" i="1" kern="1200"/>
            <a:t>Atrial fibrillation: NG196</a:t>
          </a:r>
          <a:r>
            <a:rPr lang="en-US" sz="1900" kern="1200"/>
            <a:t>. </a:t>
          </a:r>
          <a:r>
            <a:rPr lang="en-US" sz="1900" kern="1200">
              <a:hlinkClick xmlns:r="http://schemas.openxmlformats.org/officeDocument/2006/relationships" r:id="rId1"/>
            </a:rPr>
            <a:t>https://www.nice.org.uk</a:t>
          </a:r>
          <a:endParaRPr lang="en-US" sz="1900" kern="1200"/>
        </a:p>
      </dsp:txBody>
      <dsp:txXfrm>
        <a:off x="0" y="2242179"/>
        <a:ext cx="10277188" cy="560390"/>
      </dsp:txXfrm>
    </dsp:sp>
    <dsp:sp modelId="{AC67796A-166E-461F-AF4F-EE3B1A5492F9}">
      <dsp:nvSpPr>
        <dsp:cNvPr id="0" name=""/>
        <dsp:cNvSpPr/>
      </dsp:nvSpPr>
      <dsp:spPr>
        <a:xfrm>
          <a:off x="0" y="2802570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3813A-B1B0-4C32-B8B7-87D035B9D651}">
      <dsp:nvSpPr>
        <dsp:cNvPr id="0" name=""/>
        <dsp:cNvSpPr/>
      </dsp:nvSpPr>
      <dsp:spPr>
        <a:xfrm>
          <a:off x="0" y="2802570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Stroke Association. (2023). </a:t>
          </a:r>
          <a:r>
            <a:rPr lang="en-US" sz="1900" i="1" kern="1200"/>
            <a:t>State of the Nation: Stroke statistics</a:t>
          </a:r>
          <a:r>
            <a:rPr lang="en-US" sz="1900" kern="1200"/>
            <a:t>. [</a:t>
          </a:r>
          <a:r>
            <a:rPr lang="en-US" sz="1900" kern="1200">
              <a:hlinkClick xmlns:r="http://schemas.openxmlformats.org/officeDocument/2006/relationships" r:id="rId3"/>
            </a:rPr>
            <a:t>https://www.stroke.org.uk</a:t>
          </a:r>
          <a:r>
            <a:rPr lang="en-US" sz="1900" kern="1200"/>
            <a:t>]</a:t>
          </a:r>
        </a:p>
      </dsp:txBody>
      <dsp:txXfrm>
        <a:off x="0" y="2802570"/>
        <a:ext cx="10277188" cy="560390"/>
      </dsp:txXfrm>
    </dsp:sp>
    <dsp:sp modelId="{350E57CC-E43B-4B05-8935-66825A0625F4}">
      <dsp:nvSpPr>
        <dsp:cNvPr id="0" name=""/>
        <dsp:cNvSpPr/>
      </dsp:nvSpPr>
      <dsp:spPr>
        <a:xfrm>
          <a:off x="0" y="3362961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6A8EA-0E80-43B4-AA77-F13C9D1BC852}">
      <dsp:nvSpPr>
        <dsp:cNvPr id="0" name=""/>
        <dsp:cNvSpPr/>
      </dsp:nvSpPr>
      <dsp:spPr>
        <a:xfrm>
          <a:off x="0" y="3362961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NHS England. (2023). </a:t>
          </a:r>
          <a:r>
            <a:rPr lang="en-US" sz="1900" i="1" kern="1200"/>
            <a:t>Integrated Stroke Delivery Networks</a:t>
          </a:r>
          <a:r>
            <a:rPr lang="en-US" sz="1900" kern="1200"/>
            <a:t>. [</a:t>
          </a:r>
          <a:r>
            <a:rPr lang="en-US" sz="1900" kern="1200">
              <a:hlinkClick xmlns:r="http://schemas.openxmlformats.org/officeDocument/2006/relationships" r:id="rId4"/>
            </a:rPr>
            <a:t>https://www.england.nhs.uk</a:t>
          </a:r>
          <a:r>
            <a:rPr lang="en-US" sz="1900" kern="1200"/>
            <a:t>]</a:t>
          </a:r>
        </a:p>
      </dsp:txBody>
      <dsp:txXfrm>
        <a:off x="0" y="3362961"/>
        <a:ext cx="10277188" cy="560390"/>
      </dsp:txXfrm>
    </dsp:sp>
    <dsp:sp modelId="{022AAE2C-F91B-443E-AEE7-069D0DFD2148}">
      <dsp:nvSpPr>
        <dsp:cNvPr id="0" name=""/>
        <dsp:cNvSpPr/>
      </dsp:nvSpPr>
      <dsp:spPr>
        <a:xfrm>
          <a:off x="0" y="3923352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247CD-4BDB-46AA-8421-A808296D21A3}">
      <dsp:nvSpPr>
        <dsp:cNvPr id="0" name=""/>
        <dsp:cNvSpPr/>
      </dsp:nvSpPr>
      <dsp:spPr>
        <a:xfrm>
          <a:off x="0" y="3923352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NICE. (2012). </a:t>
          </a:r>
          <a:r>
            <a:rPr lang="en-US" sz="1900" i="1" kern="1200"/>
            <a:t>Patient experience in adult NHS services: CG138</a:t>
          </a:r>
          <a:r>
            <a:rPr lang="en-US" sz="1900" kern="1200"/>
            <a:t>.</a:t>
          </a:r>
        </a:p>
      </dsp:txBody>
      <dsp:txXfrm>
        <a:off x="0" y="3923352"/>
        <a:ext cx="10277188" cy="560390"/>
      </dsp:txXfrm>
    </dsp:sp>
    <dsp:sp modelId="{0D0254E7-7D47-4C69-9819-65201C2CB054}">
      <dsp:nvSpPr>
        <dsp:cNvPr id="0" name=""/>
        <dsp:cNvSpPr/>
      </dsp:nvSpPr>
      <dsp:spPr>
        <a:xfrm>
          <a:off x="0" y="4483743"/>
          <a:ext cx="1027718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F74AD-5425-4CDD-81FD-8B70F6D456F8}">
      <dsp:nvSpPr>
        <dsp:cNvPr id="0" name=""/>
        <dsp:cNvSpPr/>
      </dsp:nvSpPr>
      <dsp:spPr>
        <a:xfrm>
          <a:off x="0" y="4483743"/>
          <a:ext cx="10277188" cy="560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General Medical Council. (2020). </a:t>
          </a:r>
          <a:r>
            <a:rPr lang="en-US" sz="1900" i="1" kern="1200"/>
            <a:t>Ethical guidance for doctors</a:t>
          </a:r>
          <a:r>
            <a:rPr lang="en-US" sz="1900" kern="1200"/>
            <a:t>.</a:t>
          </a:r>
        </a:p>
      </dsp:txBody>
      <dsp:txXfrm>
        <a:off x="0" y="4483743"/>
        <a:ext cx="10277188" cy="5603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DF530-54E0-44D6-BEF8-91BE2FD3D4A2}" type="datetimeFigureOut">
              <a:t>11/17/2025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5F57A8-B538-4AAA-82E4-8162A3FE81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859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>
                <a:cs typeface="+mn-lt"/>
              </a:rPr>
            </a:br>
            <a:r>
              <a:rPr lang="en-US" dirty="0"/>
              <a:t>A stroke is a medical emergency that occurs when the blood flow to a part of the brain is interrupted, leading to damage to brain cells. It can be ischemic, resulting from a blockage in blood vessels, or hemorrhagic, resulting from the rupture of blood vessels</a:t>
            </a:r>
          </a:p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528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Circle of Willis  is a vital anastomotic ring, designed to provide collateral circulation and maintain brain perfusion if a major vessel is blocked </a:t>
            </a:r>
          </a:p>
          <a:p>
            <a:r>
              <a:rPr lang="en-US" dirty="0"/>
              <a:t>The stroke affects the Middle Cerebral Artery (MCA) territory, which supplies vast areas of the cortex, including motor, sensory, and speech centers.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55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Mechanism: MCA Occlusion → Loss of O2/Glucose → Excitotoxicity and Neuroinflammation . / Result: Time-dependent neuronal death (Penumbra)</a:t>
            </a:r>
          </a:p>
          <a:p>
            <a:r>
              <a:rPr lang="en-US" dirty="0"/>
              <a:t>Functional Impact: Right MCA stroke causes profound Left-Sided Hemiplegia (weakness/paralysis) and Hemianesthesia (sensory loss) 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Communication: Non-Fluent Aphasia (difficulty producing speech)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434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Age: 68 years (Non-modifiable risk) . Presentation: Acute onset (10:00 AM) of Left-sided Hemiplegia and Non-fluent Aphasia. Arrival: Acute Stroke Unit at 11:30 AM Impression: Acute Ischemic Stroke affecting the right MCA territory.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1509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Mr. H's stroke </a:t>
            </a:r>
            <a:r>
              <a:rPr lang="en-US" dirty="0" err="1"/>
              <a:t>aetiology</a:t>
            </a:r>
            <a:r>
              <a:rPr lang="en-US" dirty="0"/>
              <a:t> is likely a combination risk factors .non </a:t>
            </a:r>
            <a:r>
              <a:rPr lang="en-US" dirty="0" err="1"/>
              <a:t>moifiable</a:t>
            </a:r>
            <a:r>
              <a:rPr lang="en-US" dirty="0"/>
              <a:t> diabetes type 2 for more 8 years and his age, but the main drivers are modifiable risks like severe hypertension (HTN) and current smoking status, which damage vascular walls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857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Strategy for Secondary Prevention </a:t>
            </a:r>
            <a:br>
              <a:rPr lang="en-US" dirty="0">
                <a:cs typeface="+mn-lt"/>
              </a:rPr>
            </a:br>
            <a:br>
              <a:rPr lang="en-US" dirty="0">
                <a:cs typeface="+mn-lt"/>
              </a:rPr>
            </a:br>
            <a:r>
              <a:rPr lang="en-US" dirty="0"/>
              <a:t>Thrombotic Risk: Anticoagulation to prevent embolic stroke. Antiplatelet therapy Aspirin 75 m  is also recommended for secondary stroke prevention. management of bleeding risk is required. </a:t>
            </a:r>
          </a:p>
          <a:p>
            <a:r>
              <a:rPr lang="en-US" dirty="0"/>
              <a:t>Blood Pressure Management (Hypertension): Prompt initiation and timely titration of  BP- monthly, blood tests every 3 months</a:t>
            </a:r>
            <a:br>
              <a:rPr lang="en-US" dirty="0">
                <a:cs typeface="+mn-lt"/>
              </a:rPr>
            </a:br>
            <a:br>
              <a:rPr lang="en-US" dirty="0">
                <a:cs typeface="+mn-lt"/>
              </a:rPr>
            </a:br>
            <a:r>
              <a:rPr lang="en-US" dirty="0"/>
              <a:t>Lipid Management (Cholesterol): Mandatory high-intensity (Atorvastatin 40 m </a:t>
            </a:r>
            <a:br>
              <a:rPr lang="en-US" dirty="0">
                <a:cs typeface="+mn-lt"/>
              </a:rPr>
            </a:br>
            <a:br>
              <a:rPr lang="en-US" dirty="0">
                <a:cs typeface="+mn-lt"/>
              </a:rPr>
            </a:br>
            <a:r>
              <a:rPr lang="en-US" dirty="0"/>
              <a:t>Ethical Note: </a:t>
            </a:r>
            <a:r>
              <a:rPr lang="en-US" dirty="0" err="1"/>
              <a:t>cear</a:t>
            </a:r>
            <a:r>
              <a:rPr lang="en-US" dirty="0"/>
              <a:t> with explain </a:t>
            </a:r>
            <a:r>
              <a:rPr lang="en-US" dirty="0" err="1"/>
              <a:t>riske</a:t>
            </a:r>
            <a:r>
              <a:rPr lang="en-US" dirty="0"/>
              <a:t> must be balanced  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718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rgbClr val="5A544F"/>
                </a:solidFill>
              </a:rPr>
              <a:t>Lifestyle modifications are primary therapeutic tools.</a:t>
            </a:r>
            <a:br>
              <a:rPr lang="en-US" dirty="0">
                <a:cs typeface="+mn-lt"/>
              </a:rPr>
            </a:br>
            <a:br>
              <a:rPr lang="en-US" dirty="0">
                <a:cs typeface="+mn-lt"/>
              </a:rPr>
            </a:br>
            <a:r>
              <a:rPr lang="en-US" dirty="0">
                <a:solidFill>
                  <a:srgbClr val="5A544F"/>
                </a:solidFill>
              </a:rPr>
              <a:t>Nutritional Strategy: </a:t>
            </a:r>
            <a:br>
              <a:rPr lang="en-US" dirty="0">
                <a:cs typeface="+mn-lt"/>
              </a:rPr>
            </a:br>
            <a:r>
              <a:rPr lang="en-US" dirty="0">
                <a:solidFill>
                  <a:srgbClr val="5A544F"/>
                </a:solidFill>
              </a:rPr>
              <a:t>Adopt a-style diet or DASH diet with Counselling must be provided by a specialist Dietitian, tailored to Mr. Hassan’s South Asian culture . </a:t>
            </a:r>
            <a:br>
              <a:rPr lang="en-US" dirty="0">
                <a:cs typeface="+mn-lt"/>
              </a:rPr>
            </a:br>
            <a:br>
              <a:rPr lang="en-US" dirty="0">
                <a:cs typeface="+mn-lt"/>
              </a:rPr>
            </a:br>
            <a:r>
              <a:rPr lang="en-US" dirty="0">
                <a:solidFill>
                  <a:srgbClr val="5A544F"/>
                </a:solidFill>
              </a:rPr>
              <a:t>Physical Activity: </a:t>
            </a:r>
            <a:br>
              <a:rPr lang="en-US" dirty="0">
                <a:cs typeface="+mn-lt"/>
              </a:rPr>
            </a:br>
            <a:r>
              <a:rPr lang="en-US" dirty="0">
                <a:solidFill>
                  <a:srgbClr val="5A544F"/>
                </a:solidFill>
              </a:rPr>
              <a:t>Must be supported by a physiotherapist.  use an individualized energy management a plan for the patient</a:t>
            </a:r>
            <a:br>
              <a:rPr lang="en-US" dirty="0">
                <a:cs typeface="+mn-lt"/>
              </a:rPr>
            </a:br>
            <a:br>
              <a:rPr lang="en-US" dirty="0">
                <a:cs typeface="+mn-lt"/>
              </a:rPr>
            </a:br>
            <a:r>
              <a:rPr lang="en-US" dirty="0">
                <a:solidFill>
                  <a:srgbClr val="5A544F"/>
                </a:solidFill>
              </a:rPr>
              <a:t>Risk Reduction: </a:t>
            </a:r>
            <a:br>
              <a:rPr lang="en-US" dirty="0">
                <a:cs typeface="+mn-lt"/>
              </a:rPr>
            </a:br>
            <a:r>
              <a:rPr lang="en-US" dirty="0">
                <a:solidFill>
                  <a:srgbClr val="5A544F"/>
                </a:solidFill>
              </a:rPr>
              <a:t>Smoking Cessation: Single most important change—must use </a:t>
            </a:r>
            <a:r>
              <a:rPr lang="en-US" dirty="0" err="1">
                <a:solidFill>
                  <a:srgbClr val="5A544F"/>
                </a:solidFill>
              </a:rPr>
              <a:t>multibehavioural</a:t>
            </a:r>
            <a:r>
              <a:rPr lang="en-US" dirty="0">
                <a:solidFill>
                  <a:srgbClr val="5A544F"/>
                </a:solidFill>
              </a:rPr>
              <a:t>, evidence-based interventions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864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>
                <a:cs typeface="+mn-lt"/>
              </a:rPr>
            </a:br>
            <a:r>
              <a:rPr lang="en-US"/>
              <a:t>expressive aphasia for </a:t>
            </a:r>
            <a:r>
              <a:rPr lang="en-US" err="1"/>
              <a:t>Mr</a:t>
            </a:r>
            <a:r>
              <a:rPr lang="en-US"/>
              <a:t> H, involvement of Speech and Language Therapy (SLT) or a qualified interpreter is necessary to help the patient </a:t>
            </a:r>
            <a:r>
              <a:rPr lang="en-US" err="1"/>
              <a:t>Mr</a:t>
            </a:r>
            <a:r>
              <a:rPr lang="en-US"/>
              <a:t> H fully understand treatment options, including risks such as those associated with anticoagulants. </a:t>
            </a:r>
            <a:r>
              <a:rPr lang="en-US" err="1"/>
              <a:t>Mr</a:t>
            </a:r>
            <a:r>
              <a:rPr lang="en-US"/>
              <a:t> H's Rehabilitation's should be intensive and multidisciplinary, ideally at least 3 hours per day, with progress monitored using validated tools such as the Barthel Index and Oxford Cognitive Screen (OCS). https://www.nice.org.uk/guidance/qs28 should focus on long-term and aggressive management of vascular risk factors, with particular attention to hypertension to reduce the risk of recurrence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581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5F57A8-B538-4AAA-82E4-8162A3FE8176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56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929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742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889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3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105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597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44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37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28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535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644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847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288" userDrawn="1">
          <p15:clr>
            <a:srgbClr val="F26B43"/>
          </p15:clr>
        </p15:guide>
        <p15:guide id="4" pos="288" userDrawn="1">
          <p15:clr>
            <a:srgbClr val="F26B43"/>
          </p15:clr>
        </p15:guide>
        <p15:guide id="5" orient="horz" pos="4032" userDrawn="1">
          <p15:clr>
            <a:srgbClr val="F26B43"/>
          </p15:clr>
        </p15:guide>
        <p15:guide id="6" pos="7392" userDrawn="1">
          <p15:clr>
            <a:srgbClr val="F26B43"/>
          </p15:clr>
        </p15:guide>
        <p15:guide id="7" pos="5112" userDrawn="1">
          <p15:clr>
            <a:srgbClr val="F26B43"/>
          </p15:clr>
        </p15:guide>
        <p15:guide id="8" pos="2544" userDrawn="1">
          <p15:clr>
            <a:srgbClr val="F26B43"/>
          </p15:clr>
        </p15:guide>
        <p15:guide id="9" pos="864" userDrawn="1">
          <p15:clr>
            <a:srgbClr val="F26B43"/>
          </p15:clr>
        </p15:guide>
        <p15:guide id="10" orient="horz" pos="648" userDrawn="1">
          <p15:clr>
            <a:srgbClr val="F26B43"/>
          </p15:clr>
        </p15:guide>
        <p15:guide id="11" pos="681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5.m4a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5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1.jpeg"/><Relationship Id="rId5" Type="http://schemas.openxmlformats.org/officeDocument/2006/relationships/hyperlink" Target="https://www.nice.org.uk/guidance/ng128" TargetMode="External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C38E75-EF8B-3819-0C33-6ED9606DAACD}"/>
              </a:ext>
            </a:extLst>
          </p:cNvPr>
          <p:cNvSpPr txBox="1"/>
          <p:nvPr/>
        </p:nvSpPr>
        <p:spPr>
          <a:xfrm>
            <a:off x="835536" y="420029"/>
            <a:ext cx="4415456" cy="1958605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0" kern="1200" cap="all" spc="700" baseline="0" dirty="0">
                <a:latin typeface="+mj-lt"/>
                <a:ea typeface="+mj-ea"/>
                <a:cs typeface="+mj-cs"/>
              </a:rPr>
              <a:t>Care Plan for a Patient Post-Stroke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b="1" i="0" kern="1200" cap="all" spc="700" baseline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VINTAGE LAMINATED MEDICAL Poster Understanding Stroke Anatomical Chart ...">
            <a:extLst>
              <a:ext uri="{FF2B5EF4-FFF2-40B4-BE49-F238E27FC236}">
                <a16:creationId xmlns:a16="http://schemas.microsoft.com/office/drawing/2014/main" id="{BFF484D3-7740-B220-3C0D-86BC77266B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005" r="11881"/>
          <a:stretch>
            <a:fillRect/>
          </a:stretch>
        </p:blipFill>
        <p:spPr>
          <a:xfrm>
            <a:off x="6103471" y="987425"/>
            <a:ext cx="5251916" cy="4539089"/>
          </a:xfrm>
          <a:prstGeom prst="rect">
            <a:avLst/>
          </a:prstGeom>
          <a:noFill/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AC410C-9414-978C-73AE-E72614BB0C73}"/>
              </a:ext>
            </a:extLst>
          </p:cNvPr>
          <p:cNvSpPr txBox="1"/>
          <p:nvPr/>
        </p:nvSpPr>
        <p:spPr>
          <a:xfrm>
            <a:off x="457364" y="2379532"/>
            <a:ext cx="5025541" cy="3489455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b="1" kern="1200" dirty="0">
                <a:latin typeface="+mn-lt"/>
                <a:ea typeface="+mn-ea"/>
                <a:cs typeface="+mn-cs"/>
              </a:rPr>
              <a:t>Module: Introduction to Physiology </a:t>
            </a:r>
            <a:endParaRPr lang="en-US" sz="2400" b="1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b="1" kern="1200" dirty="0">
                <a:latin typeface="+mn-lt"/>
                <a:ea typeface="+mn-ea"/>
                <a:cs typeface="+mn-cs"/>
              </a:rPr>
              <a:t>Module Code and Title: BMHP5023</a:t>
            </a:r>
            <a:r>
              <a:rPr lang="en-US" sz="2400" kern="1200" dirty="0">
                <a:latin typeface="+mn-lt"/>
                <a:ea typeface="+mn-ea"/>
                <a:cs typeface="+mn-cs"/>
              </a:rPr>
              <a:t> </a:t>
            </a:r>
            <a:endParaRPr lang="en-US" sz="2400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kern="1200" dirty="0">
                <a:latin typeface="+mn-lt"/>
                <a:ea typeface="+mn-ea"/>
                <a:cs typeface="+mn-cs"/>
              </a:rPr>
              <a:t>  </a:t>
            </a:r>
            <a:r>
              <a:rPr lang="en-US" sz="2400" b="1" kern="1200" dirty="0">
                <a:latin typeface="+mn-lt"/>
                <a:ea typeface="+mn-ea"/>
                <a:cs typeface="+mn-cs"/>
              </a:rPr>
              <a:t>Lecturer: Robert </a:t>
            </a:r>
            <a:r>
              <a:rPr lang="en-US" sz="2400" b="1" kern="1200" dirty="0" err="1">
                <a:latin typeface="+mn-lt"/>
                <a:ea typeface="+mn-ea"/>
                <a:cs typeface="+mn-cs"/>
              </a:rPr>
              <a:t>Nartowski</a:t>
            </a:r>
            <a:r>
              <a:rPr lang="en-US" sz="2400" b="1" kern="1200" dirty="0">
                <a:latin typeface="+mn-lt"/>
                <a:ea typeface="+mn-ea"/>
                <a:cs typeface="+mn-cs"/>
              </a:rPr>
              <a:t>   </a:t>
            </a:r>
            <a:endParaRPr lang="en-US" sz="2400" b="1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kern="1200" dirty="0">
                <a:latin typeface="+mn-lt"/>
                <a:ea typeface="+mn-ea"/>
                <a:cs typeface="+mn-cs"/>
              </a:rPr>
              <a:t>Student Name: Nashwa </a:t>
            </a:r>
            <a:r>
              <a:rPr lang="en-US" sz="2400" kern="1200" err="1">
                <a:latin typeface="+mn-lt"/>
                <a:ea typeface="+mn-ea"/>
                <a:cs typeface="+mn-cs"/>
              </a:rPr>
              <a:t>Elbouhy</a:t>
            </a:r>
            <a:r>
              <a:rPr lang="en-US" sz="2400" kern="1200" dirty="0">
                <a:latin typeface="+mn-lt"/>
                <a:ea typeface="+mn-ea"/>
                <a:cs typeface="+mn-cs"/>
              </a:rPr>
              <a:t> </a:t>
            </a:r>
            <a:br>
              <a:rPr lang="en-US" sz="2400" kern="1200" dirty="0"/>
            </a:br>
            <a:r>
              <a:rPr lang="en-US" sz="2400" kern="1200" dirty="0">
                <a:latin typeface="+mn-lt"/>
                <a:ea typeface="+mn-ea"/>
                <a:cs typeface="+mn-cs"/>
              </a:rPr>
              <a:t>Student Number: 2408300 </a:t>
            </a:r>
            <a:endParaRPr lang="en-US" sz="2400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</p:txBody>
      </p:sp>
      <p:sp>
        <p:nvSpPr>
          <p:cNvPr id="45" name="Date Placeholder 4">
            <a:extLst>
              <a:ext uri="{FF2B5EF4-FFF2-40B4-BE49-F238E27FC236}">
                <a16:creationId xmlns:a16="http://schemas.microsoft.com/office/drawing/2014/main" id="{1273F345-29CE-DF4A-7AA7-B944F7CD2B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D06112FD-A864-4620-B743-B7A3C690A71B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12D2DC1E-49EC-BD52-2009-CE3EB2717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7" name="Slide Number Placeholder 6">
            <a:extLst>
              <a:ext uri="{FF2B5EF4-FFF2-40B4-BE49-F238E27FC236}">
                <a16:creationId xmlns:a16="http://schemas.microsoft.com/office/drawing/2014/main" id="{FBDBDB31-2E28-1D4C-36D5-279271029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DF1FC1-EB32-81E1-CE37-AAD0A811CB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03564" y="548047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8"/>
    </mc:Choice>
    <mc:Fallback>
      <p:transition spd="slow" advTm="72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brain&#10;&#10;AI-generated content may be incorrect.">
            <a:extLst>
              <a:ext uri="{FF2B5EF4-FFF2-40B4-BE49-F238E27FC236}">
                <a16:creationId xmlns:a16="http://schemas.microsoft.com/office/drawing/2014/main" id="{80BD7967-C2DE-993C-442F-5BD7F5B5A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797" y="2628966"/>
            <a:ext cx="5045676" cy="2858788"/>
          </a:xfrm>
          <a:prstGeom prst="rect">
            <a:avLst/>
          </a:prstGeom>
        </p:spPr>
      </p:pic>
      <p:pic>
        <p:nvPicPr>
          <p:cNvPr id="5" name="Picture 4" descr="A close-up of a human brain&#10;&#10;AI-generated content may be incorrect.">
            <a:extLst>
              <a:ext uri="{FF2B5EF4-FFF2-40B4-BE49-F238E27FC236}">
                <a16:creationId xmlns:a16="http://schemas.microsoft.com/office/drawing/2014/main" id="{97306D3A-2BD4-289A-3544-2BFDB5F2FF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9797" y="299489"/>
            <a:ext cx="5035379" cy="283819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97744C0-795B-4F11-E14E-9A7D635C9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124" y="1461796"/>
            <a:ext cx="5983379" cy="4609322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dirty="0"/>
              <a:t>function due to interruption of blood supply.</a:t>
            </a:r>
          </a:p>
          <a:p>
            <a:r>
              <a:rPr lang="en-US" dirty="0"/>
              <a:t>Types of Stroke: Ischemic and Hemorrhagic.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8DE1F6-DA34-904F-6874-79C68B5A4418}"/>
              </a:ext>
            </a:extLst>
          </p:cNvPr>
          <p:cNvSpPr txBox="1"/>
          <p:nvPr/>
        </p:nvSpPr>
        <p:spPr>
          <a:xfrm>
            <a:off x="6857999" y="3320143"/>
            <a:ext cx="492276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dirty="0"/>
              <a:t> figure 1: Ischemic stroke shows areas of the brain that did not receive blood flow, resulting in loss of function​</a:t>
            </a:r>
          </a:p>
          <a:p>
            <a:pPr algn="ctr" rtl="0"/>
            <a:r>
              <a:rPr lang="en-US" dirty="0"/>
              <a:t>​</a:t>
            </a:r>
          </a:p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B27027-3A46-2257-805E-4F6904665406}"/>
              </a:ext>
            </a:extLst>
          </p:cNvPr>
          <p:cNvSpPr txBox="1"/>
          <p:nvPr/>
        </p:nvSpPr>
        <p:spPr>
          <a:xfrm>
            <a:off x="604762" y="5670710"/>
            <a:ext cx="598714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Figure2: Hemorrhagic stroke displays bleeding within the brain due to a ruptured blood vessel.</a:t>
            </a:r>
            <a:r>
              <a:rPr dirty="0"/>
              <a:t>​</a:t>
            </a:r>
            <a:endParaRPr lang="en-US" dirty="0"/>
          </a:p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F1CD70-32EE-2A9F-913A-F729BCB2E042}"/>
              </a:ext>
            </a:extLst>
          </p:cNvPr>
          <p:cNvSpPr txBox="1"/>
          <p:nvPr/>
        </p:nvSpPr>
        <p:spPr>
          <a:xfrm>
            <a:off x="604763" y="852715"/>
            <a:ext cx="85392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Definition of stroke.</a:t>
            </a:r>
          </a:p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456DA-0F11-F775-D838-130D227CE03F}"/>
              </a:ext>
            </a:extLst>
          </p:cNvPr>
          <p:cNvSpPr txBox="1"/>
          <p:nvPr/>
        </p:nvSpPr>
        <p:spPr>
          <a:xfrm>
            <a:off x="314478" y="54429"/>
            <a:ext cx="655561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Introduction</a:t>
            </a:r>
          </a:p>
          <a:p>
            <a:pPr algn="ctr"/>
            <a:endParaRPr lang="en-US"/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D367BA-3949-E46E-3165-C601A261C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28325" y="518334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466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796"/>
    </mc:Choice>
    <mc:Fallback>
      <p:transition spd="slow" advTm="107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59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1CF42368-9D6A-D9FD-5B95-9C1750EF6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434" y="275772"/>
            <a:ext cx="4975746" cy="1439106"/>
          </a:xfrm>
        </p:spPr>
        <p:txBody>
          <a:bodyPr/>
          <a:lstStyle/>
          <a:p>
            <a:r>
              <a:rPr lang="en-US" sz="2000" dirty="0">
                <a:solidFill>
                  <a:srgbClr val="1B1C1D"/>
                </a:solidFill>
              </a:rPr>
              <a:t>Stroke and Cerebral Vascular Disease</a:t>
            </a:r>
            <a:endParaRPr lang="en-US" sz="2000" dirty="0"/>
          </a:p>
          <a:p>
            <a:endParaRPr lang="en-US" sz="1200" dirty="0">
              <a:solidFill>
                <a:srgbClr val="1B1C1D"/>
              </a:solidFill>
            </a:endParaRP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A73DEE-3C80-2584-3B2D-449E2BDA84BA}"/>
              </a:ext>
            </a:extLst>
          </p:cNvPr>
          <p:cNvSpPr txBox="1"/>
          <p:nvPr/>
        </p:nvSpPr>
        <p:spPr>
          <a:xfrm>
            <a:off x="1044054" y="1996141"/>
            <a:ext cx="4975746" cy="4180822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- Middle Cerebral Artery (MCA): Commonly affected in strokes​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- Circle of Willis: Arterial loop supplying the brain​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Structure &amp; Function:​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- Brain needs continuous blood flow for oxygen &amp; glucose​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- Blockage leads to brain cell death within minutes​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6" name="Content Placeholder 5" descr="A_medical_illustration_in_digital_format_depicts_t.png">
            <a:extLst>
              <a:ext uri="{FF2B5EF4-FFF2-40B4-BE49-F238E27FC236}">
                <a16:creationId xmlns:a16="http://schemas.microsoft.com/office/drawing/2014/main" id="{B015A6B6-F10A-A696-58EC-5097ABE2873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6701928" y="1996141"/>
            <a:ext cx="4122144" cy="4180822"/>
          </a:xfrm>
          <a:prstGeom prst="rect">
            <a:avLst/>
          </a:prstGeom>
          <a:noFill/>
        </p:spPr>
      </p:pic>
      <p:sp>
        <p:nvSpPr>
          <p:cNvPr id="31" name="Date Placeholder 4">
            <a:extLst>
              <a:ext uri="{FF2B5EF4-FFF2-40B4-BE49-F238E27FC236}">
                <a16:creationId xmlns:a16="http://schemas.microsoft.com/office/drawing/2014/main" id="{2D061D40-D898-AC83-29D0-DF9761562E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0178BA0-1FC4-4EF0-B090-6B321D7664A1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27ACF721-6264-579B-EF3A-7641DFC78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3" name="Slide Number Placeholder 6">
            <a:extLst>
              <a:ext uri="{FF2B5EF4-FFF2-40B4-BE49-F238E27FC236}">
                <a16:creationId xmlns:a16="http://schemas.microsoft.com/office/drawing/2014/main" id="{2A191F33-98A1-3795-79BE-0736D4FD1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88B22F-C584-9724-780C-51A87E8CFA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8837" y="556202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128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642"/>
    </mc:Choice>
    <mc:Fallback>
      <p:transition spd="slow" advTm="72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6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0F9FD-36B3-FB60-C5D3-5106BF673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/>
                <a:cs typeface="Arial"/>
              </a:rPr>
              <a:t>Stroke and the Nervous System</a:t>
            </a:r>
          </a:p>
          <a:p>
            <a:r>
              <a:rPr lang="en-US" sz="2800" dirty="0">
                <a:latin typeface="Arial"/>
                <a:cs typeface="Arial"/>
              </a:rPr>
              <a:t>who Stroke Affects the Brain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0C1-84A5-BE25-A2B7-A158176BFF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Effects:</a:t>
            </a:r>
          </a:p>
          <a:p>
            <a:r>
              <a:rPr lang="en-US" dirty="0">
                <a:latin typeface="Arial"/>
                <a:ea typeface="Calibri"/>
                <a:cs typeface="Calibri"/>
              </a:rPr>
              <a:t>- Brain area deprived of blood becomes damaged.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- Damaged area loses function (speech, movement, vision)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Source: NHS (2023), NICE NG128</a:t>
            </a:r>
          </a:p>
        </p:txBody>
      </p:sp>
      <p:pic>
        <p:nvPicPr>
          <p:cNvPr id="8" name="Content Placeholder 7" descr="A_labeled_medical_illustration_in_the_image_depict.png">
            <a:extLst>
              <a:ext uri="{FF2B5EF4-FFF2-40B4-BE49-F238E27FC236}">
                <a16:creationId xmlns:a16="http://schemas.microsoft.com/office/drawing/2014/main" id="{DA285874-9C63-43D0-5A3A-D5752A51DA9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7093630" y="1899279"/>
            <a:ext cx="3629025" cy="360045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2E8C32-1A5C-1F16-0DF3-DC71DC5D2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3BA7-50F2-4A6F-829B-65367317CB70}" type="datetime1">
              <a:rPr lang="en-US"/>
              <a:t>11/17/2025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B20353-9B9A-E85F-D489-1ABA53E51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59475E-C774-3FC6-EFE6-815B99998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4</a:t>
            </a:fld>
            <a:endParaRPr lang="en-US" dirty="0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232AF5-9981-2ED8-9255-044D667C08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904264" y="5499729"/>
            <a:ext cx="487363" cy="487363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EC5289-EFC4-7698-D71B-396E4FE84C4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082415" y="54997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174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735"/>
    </mc:Choice>
    <mc:Fallback>
      <p:transition spd="slow" advTm="73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50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950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55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C353741-9468-7C3B-55D8-CDDF31F415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3966112"/>
              </p:ext>
            </p:extLst>
          </p:nvPr>
        </p:nvGraphicFramePr>
        <p:xfrm>
          <a:off x="665238" y="1681238"/>
          <a:ext cx="10893245" cy="347082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82870">
                  <a:extLst>
                    <a:ext uri="{9D8B030D-6E8A-4147-A177-3AD203B41FA5}">
                      <a16:colId xmlns:a16="http://schemas.microsoft.com/office/drawing/2014/main" val="1342387056"/>
                    </a:ext>
                  </a:extLst>
                </a:gridCol>
                <a:gridCol w="5910375">
                  <a:extLst>
                    <a:ext uri="{9D8B030D-6E8A-4147-A177-3AD203B41FA5}">
                      <a16:colId xmlns:a16="http://schemas.microsoft.com/office/drawing/2014/main" val="74383885"/>
                    </a:ext>
                  </a:extLst>
                </a:gridCol>
              </a:tblGrid>
              <a:tr h="3827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Demographic Information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Clinical &amp; Social History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30938544"/>
                  </a:ext>
                </a:extLst>
              </a:tr>
              <a:tr h="3827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Name: Mr. P. Hassan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impression Condition: Ischemic Stroke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59557118"/>
                  </a:ext>
                </a:extLst>
              </a:tr>
              <a:tr h="6250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Age: 68 years old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Comorbidities: Type 2 Diabetes Mellitus (8 years)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7990286"/>
                  </a:ext>
                </a:extLst>
              </a:tr>
              <a:tr h="6633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Ethnicity: South Asian heritage </a:t>
                      </a:r>
                      <a:endParaRPr lang="en-US" sz="2000" baseline="30000">
                        <a:effectLst/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Sequelae: Mild expressive aphasia, residual left-sided weakness (hemiparesis)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8273450"/>
                  </a:ext>
                </a:extLst>
              </a:tr>
              <a:tr h="6633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Location: Densely populated urban 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Occupation: Retired engineer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4680072"/>
                  </a:ext>
                </a:extLst>
              </a:tr>
              <a:tr h="6888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Weight 80k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baseline="3000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smoker</a:t>
                      </a:r>
                      <a:endParaRPr lang="en-US" sz="2000" b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571766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C57744B-26AC-DCB0-444C-4582BF4D0B76}"/>
              </a:ext>
            </a:extLst>
          </p:cNvPr>
          <p:cNvSpPr txBox="1"/>
          <p:nvPr/>
        </p:nvSpPr>
        <p:spPr>
          <a:xfrm rot="10800000" flipV="1">
            <a:off x="3037704" y="221062"/>
            <a:ext cx="455140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Google Sans"/>
                <a:ea typeface="Google Sans"/>
                <a:cs typeface="Google Sans"/>
              </a:rPr>
              <a:t> Patient Profile: Mr. P. Hassan (c)</a:t>
            </a:r>
          </a:p>
          <a:p>
            <a:endParaRPr lang="en-US" dirty="0">
              <a:latin typeface="Google Sans Text"/>
              <a:ea typeface="Google Sans Text"/>
              <a:cs typeface="Google Sans Text"/>
            </a:endParaRPr>
          </a:p>
          <a:p>
            <a:endParaRPr lang="en-US" dirty="0">
              <a:latin typeface="Google Sans Text"/>
              <a:ea typeface="Google Sans Text"/>
              <a:cs typeface="Google Sans Text"/>
            </a:endParaRPr>
          </a:p>
          <a:p>
            <a:endParaRPr lang="en-US" dirty="0"/>
          </a:p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6319CF-3108-E389-DBBE-B842747CA7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8088" y="541843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966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816"/>
    </mc:Choice>
    <mc:Fallback>
      <p:transition spd="slow" advTm="98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5766675C-D83A-C906-9866-6789EB108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482" y="274321"/>
            <a:ext cx="4392185" cy="2235284"/>
          </a:xfrm>
        </p:spPr>
        <p:txBody>
          <a:bodyPr>
            <a:normAutofit fontScale="90000"/>
          </a:bodyPr>
          <a:lstStyle/>
          <a:p>
            <a:r>
              <a:rPr lang="en-GB" dirty="0"/>
              <a:t>Common Demographic Risk Factors and Care Plan</a:t>
            </a:r>
            <a:br>
              <a:rPr lang="en-GB" dirty="0"/>
            </a:br>
            <a:r>
              <a:rPr lang="en-US" dirty="0"/>
              <a:t>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D2F15-9294-BE95-72E5-C6F2B08E41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3FB2AE6-8B4C-4790-8C52-A0EF934164A8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17472942-D47D-00AC-466C-C93E09279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3584-E28E-CD5E-E3DE-710A9419E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097942" y="6409170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156BB931-8976-EC23-FB15-E6BE5E034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2628362"/>
              </p:ext>
            </p:extLst>
          </p:nvPr>
        </p:nvGraphicFramePr>
        <p:xfrm>
          <a:off x="5649951" y="604024"/>
          <a:ext cx="5707256" cy="525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818">
                  <a:extLst>
                    <a:ext uri="{9D8B030D-6E8A-4147-A177-3AD203B41FA5}">
                      <a16:colId xmlns:a16="http://schemas.microsoft.com/office/drawing/2014/main" val="4003035250"/>
                    </a:ext>
                  </a:extLst>
                </a:gridCol>
                <a:gridCol w="1794649">
                  <a:extLst>
                    <a:ext uri="{9D8B030D-6E8A-4147-A177-3AD203B41FA5}">
                      <a16:colId xmlns:a16="http://schemas.microsoft.com/office/drawing/2014/main" val="698530109"/>
                    </a:ext>
                  </a:extLst>
                </a:gridCol>
                <a:gridCol w="2372789">
                  <a:extLst>
                    <a:ext uri="{9D8B030D-6E8A-4147-A177-3AD203B41FA5}">
                      <a16:colId xmlns:a16="http://schemas.microsoft.com/office/drawing/2014/main" val="2848015162"/>
                    </a:ext>
                  </a:extLst>
                </a:gridCol>
              </a:tblGrid>
              <a:tr h="351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Risk Factor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Detail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Risk Impact</a:t>
                      </a: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890566557"/>
                  </a:ext>
                </a:extLst>
              </a:tr>
              <a:tr h="9123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Smoking Status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Long-term smoker (30 pack-years)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Doubles the risk of a recurrent stroke. Must cease.</a:t>
                      </a: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1944980073"/>
                  </a:ext>
                </a:extLst>
              </a:tr>
              <a:tr h="14807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Diet &amp; Nutrition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High in processed foods, sodium, and saturated fats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Increases BP, cholesterol, and diabetes progression</a:t>
                      </a:r>
                      <a:endParaRPr lang="en-US" sz="2000" baseline="30000">
                        <a:effectLst/>
                        <a:latin typeface="Arial"/>
                      </a:endParaRP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2374897552"/>
                  </a:ext>
                </a:extLst>
              </a:tr>
              <a:tr h="1757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Physical Activity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Sedentary due to stroke sequelae (hemiparesis) and low motivation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Independent risk factor for diabetes progression and stroke recurrence.</a:t>
                      </a:r>
                      <a:endParaRPr lang="en-US" sz="2000" baseline="30000">
                        <a:effectLst/>
                        <a:latin typeface="Arial"/>
                      </a:endParaRP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2293599246"/>
                  </a:ext>
                </a:extLst>
              </a:tr>
              <a:tr h="351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Alcohol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Non</a:t>
                      </a:r>
                    </a:p>
                  </a:txBody>
                  <a:tcPr marL="76040" marR="76040" marT="38020" marB="380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effectLst/>
                          <a:latin typeface="Arial"/>
                        </a:rPr>
                        <a:t>Non</a:t>
                      </a:r>
                      <a:endParaRPr lang="en-US" sz="2000" baseline="30000" dirty="0">
                        <a:effectLst/>
                        <a:latin typeface="Arial"/>
                      </a:endParaRPr>
                    </a:p>
                  </a:txBody>
                  <a:tcPr marL="76040" marR="76040" marT="38020" marB="38020" anchor="ctr"/>
                </a:tc>
                <a:extLst>
                  <a:ext uri="{0D108BD9-81ED-4DB2-BD59-A6C34878D82A}">
                    <a16:rowId xmlns:a16="http://schemas.microsoft.com/office/drawing/2014/main" val="2205269904"/>
                  </a:ext>
                </a:extLst>
              </a:tr>
            </a:tbl>
          </a:graphicData>
        </a:graphic>
      </p:graphicFrame>
      <p:pic>
        <p:nvPicPr>
          <p:cNvPr id="7" name="Picture 6" descr="A person drawing on a piece of paper&#10;&#10;AI-generated content may be incorrect.">
            <a:extLst>
              <a:ext uri="{FF2B5EF4-FFF2-40B4-BE49-F238E27FC236}">
                <a16:creationId xmlns:a16="http://schemas.microsoft.com/office/drawing/2014/main" id="{2BACF356-3B39-51F4-043F-E94EB2AF58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819" y="2509605"/>
            <a:ext cx="4514850" cy="3381375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E1793B-F2BF-519E-76B6-3673A21698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57181" y="58610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67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52"/>
    </mc:Choice>
    <mc:Fallback>
      <p:transition spd="slow" advTm="63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4D00509-8883-5114-D8C8-782FC4C66291}"/>
              </a:ext>
            </a:extLst>
          </p:cNvPr>
          <p:cNvSpPr txBox="1"/>
          <p:nvPr/>
        </p:nvSpPr>
        <p:spPr>
          <a:xfrm>
            <a:off x="1371600" y="793080"/>
            <a:ext cx="10240903" cy="1233488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i="0" kern="1200" cap="all" spc="700" baseline="0" dirty="0">
                <a:latin typeface="+mj-lt"/>
                <a:ea typeface="+mj-ea"/>
                <a:cs typeface="+mj-cs"/>
              </a:rPr>
              <a:t>Care Plan: Evidence-Based Clinical Targets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i="0" kern="1200" cap="all" spc="700" baseline="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i="0" kern="1200" cap="all" spc="700" baseline="0" dirty="0">
                <a:latin typeface="+mj-lt"/>
                <a:ea typeface="+mj-ea"/>
                <a:cs typeface="+mj-cs"/>
              </a:rPr>
              <a:t>Following NHS and NICE Guidelines 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i="0" kern="1200" cap="all" spc="700" baseline="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i="0" kern="1200" cap="all" spc="700" baseline="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9CCFC-DC91-78FC-68E0-054078979D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816846D-D0F2-49F4-B927-73A1F78BD9EE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CCCD0-BBB7-8586-3250-8C9F73F7F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9822E-9E69-429A-DC49-7BCD8BD7C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4B089B3-0A15-0060-14A0-630422E456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5443854"/>
              </p:ext>
            </p:extLst>
          </p:nvPr>
        </p:nvGraphicFramePr>
        <p:xfrm>
          <a:off x="1371600" y="2267801"/>
          <a:ext cx="10240905" cy="3952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1786">
                  <a:extLst>
                    <a:ext uri="{9D8B030D-6E8A-4147-A177-3AD203B41FA5}">
                      <a16:colId xmlns:a16="http://schemas.microsoft.com/office/drawing/2014/main" val="3487009727"/>
                    </a:ext>
                  </a:extLst>
                </a:gridCol>
                <a:gridCol w="2694291">
                  <a:extLst>
                    <a:ext uri="{9D8B030D-6E8A-4147-A177-3AD203B41FA5}">
                      <a16:colId xmlns:a16="http://schemas.microsoft.com/office/drawing/2014/main" val="814279994"/>
                    </a:ext>
                  </a:extLst>
                </a:gridCol>
                <a:gridCol w="2320535">
                  <a:extLst>
                    <a:ext uri="{9D8B030D-6E8A-4147-A177-3AD203B41FA5}">
                      <a16:colId xmlns:a16="http://schemas.microsoft.com/office/drawing/2014/main" val="1622190038"/>
                    </a:ext>
                  </a:extLst>
                </a:gridCol>
                <a:gridCol w="2824293">
                  <a:extLst>
                    <a:ext uri="{9D8B030D-6E8A-4147-A177-3AD203B41FA5}">
                      <a16:colId xmlns:a16="http://schemas.microsoft.com/office/drawing/2014/main" val="578810912"/>
                    </a:ext>
                  </a:extLst>
                </a:gridCol>
              </a:tblGrid>
              <a:tr h="8658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Parameter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NICE/Evidence-Based Target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Mr. Hassan's Current Status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Required Action</a:t>
                      </a:r>
                    </a:p>
                  </a:txBody>
                  <a:tcPr marL="117002" marR="117002" marT="58501" marB="58501" anchor="ctr"/>
                </a:tc>
                <a:extLst>
                  <a:ext uri="{0D108BD9-81ED-4DB2-BD59-A6C34878D82A}">
                    <a16:rowId xmlns:a16="http://schemas.microsoft.com/office/drawing/2014/main" val="598512273"/>
                  </a:ext>
                </a:extLst>
              </a:tr>
              <a:tr h="12168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Blood Pressure (BP)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 dirty="0">
                          <a:effectLst/>
                        </a:rPr>
                        <a:t>130/80 mmHg if safely attainable</a:t>
                      </a:r>
                      <a:endParaRPr lang="en-US" sz="2300" baseline="30000" dirty="0">
                        <a:effectLst/>
                      </a:endParaRP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145/95  mmHg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 dirty="0">
                          <a:effectLst/>
                        </a:rPr>
                        <a:t>Prompt initiation of dual pharmacologic therapy.</a:t>
                      </a:r>
                      <a:endParaRPr lang="en-US" sz="2300" baseline="30000" dirty="0">
                        <a:effectLst/>
                      </a:endParaRPr>
                    </a:p>
                  </a:txBody>
                  <a:tcPr marL="117002" marR="117002" marT="58501" marB="58501" anchor="ctr"/>
                </a:tc>
                <a:extLst>
                  <a:ext uri="{0D108BD9-81ED-4DB2-BD59-A6C34878D82A}">
                    <a16:rowId xmlns:a16="http://schemas.microsoft.com/office/drawing/2014/main" val="1781614465"/>
                  </a:ext>
                </a:extLst>
              </a:tr>
              <a:tr h="15678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 Cholesterol 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1.8 mm&lt;70  mg or  50% reduction from baseline </a:t>
                      </a:r>
                      <a:endParaRPr lang="en-US" sz="2300" baseline="30000">
                        <a:effectLst/>
                      </a:endParaRP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>
                          <a:effectLst/>
                        </a:rPr>
                        <a:t>2.8  mmol/L</a:t>
                      </a:r>
                    </a:p>
                  </a:txBody>
                  <a:tcPr marL="117002" marR="117002" marT="58501" marB="585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 dirty="0">
                          <a:effectLst/>
                        </a:rPr>
                        <a:t>Mandatory high-intensity statin, likely requiring Ezetimibe add-on.</a:t>
                      </a:r>
                      <a:endParaRPr lang="en-US" sz="2300" baseline="30000" dirty="0">
                        <a:effectLst/>
                      </a:endParaRPr>
                    </a:p>
                  </a:txBody>
                  <a:tcPr marL="117002" marR="117002" marT="58501" marB="58501" anchor="ctr"/>
                </a:tc>
                <a:extLst>
                  <a:ext uri="{0D108BD9-81ED-4DB2-BD59-A6C34878D82A}">
                    <a16:rowId xmlns:a16="http://schemas.microsoft.com/office/drawing/2014/main" val="3325225227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9C2816-9202-7C90-91AD-8DCC86B9F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526905" y="575855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16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154"/>
    </mc:Choice>
    <mc:Fallback>
      <p:transition spd="slow" advTm="107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8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D7BD2F0-41D0-C7FD-0143-41F7E242CC3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99" r="215" b="4794"/>
          <a:stretch>
            <a:fillRect/>
          </a:stretch>
        </p:blipFill>
        <p:spPr>
          <a:xfrm>
            <a:off x="9327062" y="79451"/>
            <a:ext cx="2703925" cy="22247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0D86DD-AC0A-F021-EBC2-9089649B8F41}"/>
              </a:ext>
            </a:extLst>
          </p:cNvPr>
          <p:cNvSpPr txBox="1"/>
          <p:nvPr/>
        </p:nvSpPr>
        <p:spPr>
          <a:xfrm>
            <a:off x="461654" y="793080"/>
            <a:ext cx="8477653" cy="1233488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b="1" i="0" kern="1200" cap="all" spc="700" baseline="0">
                <a:latin typeface="+mj-lt"/>
                <a:ea typeface="+mj-ea"/>
                <a:cs typeface="+mj-cs"/>
              </a:rPr>
              <a:t>Care Plan : Communication and MDT Roles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400" b="1" i="0" kern="1200" cap="all" spc="700" baseline="0">
              <a:latin typeface="+mj-lt"/>
              <a:ea typeface="+mj-ea"/>
              <a:cs typeface="+mj-cs"/>
            </a:endParaRP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b="1" i="0" kern="1200" cap="all" spc="700" baseline="0" dirty="0">
                <a:latin typeface="+mj-lt"/>
                <a:ea typeface="+mj-ea"/>
                <a:cs typeface="+mj-cs"/>
              </a:rPr>
              <a:t>MDT Approach: Essential due to co-existing T2DM, stroke , and residual physical/communication deficits.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400" b="1" i="0" kern="1200" cap="all" spc="700" baseline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400" b="1" i="0" kern="1200" cap="all" spc="700" baseline="0">
              <a:latin typeface="+mj-lt"/>
              <a:ea typeface="+mj-ea"/>
              <a:cs typeface="+mj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09B74-6736-DCD6-67EF-C931790F8A7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92DC83E-F96F-404B-AB4C-E4F3C8B54932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37614-B114-9864-4DA8-B70863B08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4E503-CB56-83D6-B21E-035B60215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2619DC-85D1-893B-D73D-8BCCC9D7D8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233178"/>
              </p:ext>
            </p:extLst>
          </p:nvPr>
        </p:nvGraphicFramePr>
        <p:xfrm>
          <a:off x="435428" y="2237619"/>
          <a:ext cx="11381412" cy="4181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3455">
                  <a:extLst>
                    <a:ext uri="{9D8B030D-6E8A-4147-A177-3AD203B41FA5}">
                      <a16:colId xmlns:a16="http://schemas.microsoft.com/office/drawing/2014/main" val="2226998999"/>
                    </a:ext>
                  </a:extLst>
                </a:gridCol>
                <a:gridCol w="8467957">
                  <a:extLst>
                    <a:ext uri="{9D8B030D-6E8A-4147-A177-3AD203B41FA5}">
                      <a16:colId xmlns:a16="http://schemas.microsoft.com/office/drawing/2014/main" val="3712179931"/>
                    </a:ext>
                  </a:extLst>
                </a:gridCol>
              </a:tblGrid>
              <a:tr h="3348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MDT Member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Specific Input for Mr. Hassan</a:t>
                      </a: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615954660"/>
                  </a:ext>
                </a:extLst>
              </a:tr>
              <a:tr h="6009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GP/Consultant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Overall governance, complex medication titration, setting aggressive secondary prevention goals.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468650275"/>
                  </a:ext>
                </a:extLst>
              </a:tr>
              <a:tr h="6009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Diabetes Specialist Nurse (DNS)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Structured patient education, long-term monitoring, foot care, adherence support, and care setting liaison.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370748675"/>
                  </a:ext>
                </a:extLst>
              </a:tr>
              <a:tr h="6009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Speech &amp; Language Therapist (SLT)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Assessment of expressive aphasia; training family/carers on communication to promote autonomy.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3777958650"/>
                  </a:ext>
                </a:extLst>
              </a:tr>
              <a:tr h="5408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Dietitian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Individualized, culturally sensitive nutritional advice (adapting South Asian diet).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033245695"/>
                  </a:ext>
                </a:extLst>
              </a:tr>
              <a:tr h="755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Clinical Psychologist</a:t>
                      </a:r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effectLst/>
                          <a:latin typeface="Arial"/>
                        </a:rPr>
                        <a:t>Assessment for anxiety/depression; support for adjustment and developing resilience for long-term self-management.</a:t>
                      </a:r>
                      <a:endParaRPr lang="en-US" sz="1800" baseline="30000">
                        <a:effectLst/>
                        <a:latin typeface="Arial"/>
                      </a:endParaRPr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3624136892"/>
                  </a:ext>
                </a:extLst>
              </a:tr>
              <a:tr h="66960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  <a:t>Physical Activity</a:t>
                      </a:r>
                      <a:endParaRPr lang="en-US" sz="1600" b="0" dirty="0"/>
                    </a:p>
                  </a:txBody>
                  <a:tcPr marL="73840" marR="73840" marT="36920" marB="36920"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  <a:t>Goal:  15  minutes per week of moderate activity. </a:t>
                      </a:r>
                      <a:br>
                        <a:rPr lang="en-US" sz="1600" b="0" i="0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</a:br>
                      <a:r>
                        <a:rPr lang="en-US" sz="1600" b="0" i="0" u="none" strike="noStrike" baseline="30000" noProof="0" dirty="0">
                          <a:solidFill>
                            <a:srgbClr val="000000"/>
                          </a:solidFill>
                          <a:effectLst/>
                          <a:latin typeface="Avenir Next LT Pro Light"/>
                        </a:rPr>
                        <a:t>For post-stroke: At least four weekly 10  minutes periods of moderate-intensity activity.</a:t>
                      </a:r>
                      <a:endParaRPr lang="en-US" sz="1600" b="0" dirty="0"/>
                    </a:p>
                  </a:txBody>
                  <a:tcPr marL="73840" marR="73840" marT="36920" marB="36920" anchor="ctr"/>
                </a:tc>
                <a:extLst>
                  <a:ext uri="{0D108BD9-81ED-4DB2-BD59-A6C34878D82A}">
                    <a16:rowId xmlns:a16="http://schemas.microsoft.com/office/drawing/2014/main" val="2992188851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8C733D-715F-9447-8B16-C8187DE15F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394565" y="61305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742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519"/>
    </mc:Choice>
    <mc:Fallback>
      <p:transition spd="slow" advTm="75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80549-6778-9277-DAA2-2B85BEF25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 dirty="0"/>
              <a:t>Ethics and Guidelines (NICE)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85BF6-2137-C130-69B1-2604BB0025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US" dirty="0"/>
              <a:t>NICE Governance: Quality Standards for Comprehensive Stroke Care </a:t>
            </a:r>
            <a:endParaRPr lang="en-US"/>
          </a:p>
          <a:p>
            <a:r>
              <a:rPr lang="en-US" dirty="0"/>
              <a:t>Ethical Practice: Capacity and Consent (MCA 2005) </a:t>
            </a:r>
            <a:endParaRPr lang="en-US"/>
          </a:p>
          <a:p>
            <a:r>
              <a:rPr lang="en-US" dirty="0"/>
              <a:t>Communication and Future Planning</a:t>
            </a:r>
          </a:p>
        </p:txBody>
      </p:sp>
      <p:pic>
        <p:nvPicPr>
          <p:cNvPr id="7" name="Picture 6" descr="evidence.nhs.uk | UserLogos.org">
            <a:extLst>
              <a:ext uri="{FF2B5EF4-FFF2-40B4-BE49-F238E27FC236}">
                <a16:creationId xmlns:a16="http://schemas.microsoft.com/office/drawing/2014/main" id="{CAC81BEC-CC4D-1805-8762-8B195486BBB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56" t="40670" r="2771" b="35885"/>
          <a:stretch>
            <a:fillRect/>
          </a:stretch>
        </p:blipFill>
        <p:spPr>
          <a:xfrm>
            <a:off x="6200954" y="1996141"/>
            <a:ext cx="5145075" cy="70378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15ECC-2AB1-0003-3198-4F8344195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4792D24-F7AD-4AC8-907D-CFB23EBF4207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A27FC-AFDA-5834-D2F2-6E4D06CE0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0B707-4095-0A80-7401-441F273D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10" name="Picture 9" descr="Plastic Communication Board for Non Verbal Adults, Picture Symbol ...">
            <a:extLst>
              <a:ext uri="{FF2B5EF4-FFF2-40B4-BE49-F238E27FC236}">
                <a16:creationId xmlns:a16="http://schemas.microsoft.com/office/drawing/2014/main" id="{E9BAAD57-5478-209C-54B2-29372C36A95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271" t="14654" r="-1493" b="22252"/>
          <a:stretch>
            <a:fillRect/>
          </a:stretch>
        </p:blipFill>
        <p:spPr>
          <a:xfrm>
            <a:off x="6163588" y="2857313"/>
            <a:ext cx="5189571" cy="2877269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24491A-859A-78CE-EA1B-B2461422CB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25996" y="573458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139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300"/>
    </mc:Choice>
    <mc:Fallback>
      <p:transition spd="slow" advTm="70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BCC89AA-A38E-B2EA-3EE3-CD4293EC23D5}"/>
              </a:ext>
            </a:extLst>
          </p:cNvPr>
          <p:cNvSpPr txBox="1"/>
          <p:nvPr/>
        </p:nvSpPr>
        <p:spPr>
          <a:xfrm>
            <a:off x="1090517" y="512957"/>
            <a:ext cx="3851332" cy="620170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i="0" kern="1200" cap="all" spc="700" baseline="0" dirty="0">
                <a:latin typeface="+mj-lt"/>
                <a:ea typeface="+mj-ea"/>
                <a:cs typeface="+mj-cs"/>
              </a:rPr>
              <a:t> Conclusion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200" b="1" i="0" kern="1200" cap="all" spc="700" baseline="0"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097F8E-F974-7A92-F591-75EDD6F6935B}"/>
              </a:ext>
            </a:extLst>
          </p:cNvPr>
          <p:cNvSpPr txBox="1"/>
          <p:nvPr/>
        </p:nvSpPr>
        <p:spPr>
          <a:xfrm>
            <a:off x="653760" y="1354945"/>
            <a:ext cx="5226649" cy="4152945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Early intervention is essential to improve outcomes.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Rapid diagnostic imaging (CT / CTA) should be performed without delay Time-critical treatments—such as Thrombolysis and Mechanical Thrombectomy—should be provided when indicated. </a:t>
            </a:r>
            <a:r>
              <a:rPr lang="en-US" sz="1600" dirty="0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https://www.nice.org.uk/guidance/ng128</a:t>
            </a:r>
            <a:endParaRPr lang="en-US" sz="1600" dirty="0">
              <a:latin typeface="Arial"/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 Care plans should be </a:t>
            </a:r>
            <a:r>
              <a:rPr lang="en-US" sz="1600" err="1">
                <a:latin typeface="Arial"/>
                <a:cs typeface="Arial"/>
              </a:rPr>
              <a:t>personalised</a:t>
            </a:r>
            <a:r>
              <a:rPr lang="en-US" sz="1600" dirty="0">
                <a:latin typeface="Arial"/>
                <a:cs typeface="Arial"/>
              </a:rPr>
              <a:t> to each patient’s clinical needs and circumstances with consent and advance care planning supported in accordance with ethical standards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Ongoing support should be maintained throughout acute care, rehabilitation, and long-term follow-up. https://eso-stroke.org/guidelines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Professionalism requires combining strong technical expertise with ethical communication skills to build trust and promote adherence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DB897-2014-4C96-8DA9-2DBFF09A1B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8DAF558-8A21-4E6C-8C48-8C71BDD0DFB5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C8B44-5358-170D-5604-E0C07065A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81B9C-164B-8C25-B711-16FD91D92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15" name="Picture 14" descr="A close-up of words&#10;&#10;AI-generated content may be incorrect.">
            <a:extLst>
              <a:ext uri="{FF2B5EF4-FFF2-40B4-BE49-F238E27FC236}">
                <a16:creationId xmlns:a16="http://schemas.microsoft.com/office/drawing/2014/main" id="{54C91B92-D001-020A-08A7-7FB8490F949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-250" r="242" b="7317"/>
          <a:stretch>
            <a:fillRect/>
          </a:stretch>
        </p:blipFill>
        <p:spPr>
          <a:xfrm>
            <a:off x="6430304" y="1707846"/>
            <a:ext cx="5371657" cy="354717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7CB75D-18C6-AD11-3F77-41F37CEBE0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8279" y="58464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929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059"/>
    </mc:Choice>
    <mc:Fallback>
      <p:transition spd="slow" advTm="760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8D85A-BDB2-E192-20F7-CFE1AF4036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B8F9D8B-29DF-4FA4-AB54-535063565773}" type="datetime1">
              <a:rPr lang="en-US"/>
              <a:pPr>
                <a:spcAft>
                  <a:spcPts val="600"/>
                </a:spcAft>
              </a:pPr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ADF76-54E5-ACF7-D5DF-D8FE3723A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BE82D-DA7A-D4A3-556F-BDC7E62A9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23" name="TextBox 6">
            <a:extLst>
              <a:ext uri="{FF2B5EF4-FFF2-40B4-BE49-F238E27FC236}">
                <a16:creationId xmlns:a16="http://schemas.microsoft.com/office/drawing/2014/main" id="{71AFB9FD-4223-9B4C-80E7-1EB412494C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008358"/>
              </p:ext>
            </p:extLst>
          </p:nvPr>
        </p:nvGraphicFramePr>
        <p:xfrm>
          <a:off x="1165981" y="566749"/>
          <a:ext cx="10277188" cy="504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703390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9f40ba0edf86badb75ebea41fdd29c83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9a368a04f1379a15e5dddc789254f871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1A934B14-A5D8-4A24-BE5D-E59F430A7A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73F000-012C-454C-8794-4F7E2FCF5E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D80346C-E1B1-457D-932F-F55E76BBA17F}">
  <ds:schemaRefs>
    <ds:schemaRef ds:uri="http://purl.org/dc/terms/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443</TotalTime>
  <Words>1429</Words>
  <Application>Microsoft Office PowerPoint</Application>
  <PresentationFormat>Widescreen</PresentationFormat>
  <Paragraphs>161</Paragraphs>
  <Slides>11</Slides>
  <Notes>9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Avenir Next LT Pro</vt:lpstr>
      <vt:lpstr>Avenir Next LT Pro Light</vt:lpstr>
      <vt:lpstr>Calibri</vt:lpstr>
      <vt:lpstr>Google Sans</vt:lpstr>
      <vt:lpstr>Google Sans Text</vt:lpstr>
      <vt:lpstr>GradientRiseVTI</vt:lpstr>
      <vt:lpstr>PowerPoint Presentation</vt:lpstr>
      <vt:lpstr>PowerPoint Presentation</vt:lpstr>
      <vt:lpstr>Stroke and Cerebral Vascular Disease  </vt:lpstr>
      <vt:lpstr>Stroke and the Nervous System who Stroke Affects the Brain</vt:lpstr>
      <vt:lpstr>PowerPoint Presentation</vt:lpstr>
      <vt:lpstr>Common Demographic Risk Factors and Care Plan  </vt:lpstr>
      <vt:lpstr>PowerPoint Presentation</vt:lpstr>
      <vt:lpstr>PowerPoint Presentation</vt:lpstr>
      <vt:lpstr>Ethics and Guidelines (NICE)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Nashwa Elbouhy (2408300)</cp:lastModifiedBy>
  <cp:revision>990</cp:revision>
  <dcterms:created xsi:type="dcterms:W3CDTF">2025-11-06T19:12:42Z</dcterms:created>
  <dcterms:modified xsi:type="dcterms:W3CDTF">2025-11-17T08:16:28Z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