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261" r:id="rId3"/>
    <p:sldId id="299" r:id="rId4"/>
    <p:sldId id="301" r:id="rId5"/>
    <p:sldId id="302" r:id="rId6"/>
    <p:sldId id="303" r:id="rId7"/>
    <p:sldId id="304" r:id="rId8"/>
    <p:sldId id="305" r:id="rId9"/>
    <p:sldId id="306" r:id="rId10"/>
    <p:sldId id="307" r:id="rId11"/>
    <p:sldId id="300" r:id="rId1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6899BF-5155-1A62-4D0C-03AD3E5134F8}" v="589" dt="2025-06-27T18:39:47.2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58" autoAdjust="0"/>
    <p:restoredTop sz="93272" autoAdjust="0"/>
  </p:normalViewPr>
  <p:slideViewPr>
    <p:cSldViewPr>
      <p:cViewPr varScale="1">
        <p:scale>
          <a:sx n="104" d="100"/>
          <a:sy n="104" d="100"/>
        </p:scale>
        <p:origin x="684"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27/06/2025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27/06/2025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27/06/2025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27/06/2025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27/06/2025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27/06/2025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27/06/2025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1356505" y="2276872"/>
            <a:ext cx="9113096" cy="3876461"/>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5</a:t>
            </a:r>
          </a:p>
          <a:p>
            <a:pPr eaLnBrk="1" hangingPunct="1"/>
            <a:r>
              <a:rPr lang="en-GB" altLang="en-US" sz="3600" b="1" dirty="0">
                <a:solidFill>
                  <a:schemeClr val="accent2"/>
                </a:solidFill>
              </a:rPr>
              <a:t>Topic: Legal Structure of Organisations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2108045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6" y="378934"/>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dirty="0"/>
              <a:t>Mission Statement</a:t>
            </a:r>
            <a:endParaRPr lang="en-US" dirty="0"/>
          </a:p>
        </p:txBody>
      </p:sp>
      <p:sp>
        <p:nvSpPr>
          <p:cNvPr id="3" name="object 3"/>
          <p:cNvSpPr txBox="1"/>
          <p:nvPr/>
        </p:nvSpPr>
        <p:spPr>
          <a:xfrm>
            <a:off x="2011013" y="1231708"/>
            <a:ext cx="7944484" cy="5088573"/>
          </a:xfrm>
          <a:prstGeom prst="rect">
            <a:avLst/>
          </a:prstGeom>
        </p:spPr>
        <p:txBody>
          <a:bodyPr vert="horz" wrap="square" lIns="0" tIns="101600" rIns="0" bIns="0" rtlCol="0" anchor="t">
            <a:spAutoFit/>
          </a:bodyPr>
          <a:lstStyle/>
          <a:p>
            <a:pPr marL="355600" indent="-342900">
              <a:spcBef>
                <a:spcPts val="800"/>
              </a:spcBef>
              <a:buFont typeface="Arial"/>
              <a:buChar char="•"/>
              <a:tabLst>
                <a:tab pos="354965" algn="l"/>
                <a:tab pos="355600" algn="l"/>
              </a:tabLst>
            </a:pPr>
            <a:r>
              <a:rPr lang="en-GB" sz="2800" spc="-5" dirty="0">
                <a:latin typeface="Arial"/>
                <a:cs typeface="Arial"/>
              </a:rPr>
              <a:t>An organization’s </a:t>
            </a:r>
            <a:r>
              <a:rPr lang="en-GB" sz="2800" b="1" spc="-5" dirty="0">
                <a:latin typeface="Arial"/>
                <a:cs typeface="Arial"/>
              </a:rPr>
              <a:t>mission statement</a:t>
            </a:r>
            <a:r>
              <a:rPr lang="en-GB" sz="2800" spc="-5" dirty="0">
                <a:latin typeface="Arial"/>
                <a:cs typeface="Arial"/>
              </a:rPr>
              <a:t> is its guiding star 🌟—a short, focused declaration of </a:t>
            </a:r>
            <a:r>
              <a:rPr lang="en-GB" sz="2800" b="1" spc="-5" dirty="0">
                <a:latin typeface="Arial"/>
                <a:cs typeface="Arial"/>
              </a:rPr>
              <a:t>why it exists</a:t>
            </a:r>
            <a:r>
              <a:rPr lang="en-GB" sz="2800" spc="-5" dirty="0">
                <a:latin typeface="Arial"/>
                <a:cs typeface="Arial"/>
              </a:rPr>
              <a:t>, </a:t>
            </a:r>
            <a:r>
              <a:rPr lang="en-GB" sz="2800" b="1" spc="-5" dirty="0">
                <a:latin typeface="Arial"/>
                <a:cs typeface="Arial"/>
              </a:rPr>
              <a:t>who it serves</a:t>
            </a:r>
            <a:r>
              <a:rPr lang="en-GB" sz="2800" spc="-5" dirty="0">
                <a:latin typeface="Arial"/>
                <a:cs typeface="Arial"/>
              </a:rPr>
              <a:t>, and </a:t>
            </a:r>
            <a:r>
              <a:rPr lang="en-GB" sz="2800" b="1" spc="-5" dirty="0">
                <a:latin typeface="Arial"/>
                <a:cs typeface="Arial"/>
              </a:rPr>
              <a:t>how </a:t>
            </a:r>
            <a:r>
              <a:rPr lang="en-GB" sz="2800" b="1" spc="-5" dirty="0">
                <a:latin typeface="Arial"/>
                <a:ea typeface="Verdana"/>
                <a:cs typeface="Arial"/>
              </a:rPr>
              <a:t>it does what</a:t>
            </a:r>
            <a:r>
              <a:rPr lang="en-GB" sz="2800" b="1" spc="-5" dirty="0">
                <a:latin typeface="Arial"/>
                <a:cs typeface="Arial"/>
              </a:rPr>
              <a:t> it does</a:t>
            </a:r>
            <a:r>
              <a:rPr lang="en-GB" sz="2800" spc="-5" dirty="0">
                <a:latin typeface="Arial"/>
                <a:cs typeface="Arial"/>
              </a:rPr>
              <a:t>.</a:t>
            </a:r>
            <a:endParaRPr lang="en-US" dirty="0"/>
          </a:p>
          <a:p>
            <a:pPr marL="355600" indent="-342900">
              <a:spcBef>
                <a:spcPts val="800"/>
              </a:spcBef>
              <a:buFont typeface="Arial"/>
              <a:buChar char="•"/>
              <a:tabLst>
                <a:tab pos="354965" algn="l"/>
                <a:tab pos="355600" algn="l"/>
              </a:tabLst>
            </a:pPr>
            <a:r>
              <a:rPr lang="en-GB" sz="2800" spc="-5" dirty="0">
                <a:latin typeface="Arial"/>
                <a:cs typeface="Arial"/>
              </a:rPr>
              <a:t>Example:</a:t>
            </a:r>
          </a:p>
          <a:p>
            <a:pPr>
              <a:tabLst>
                <a:tab pos="354965" algn="l"/>
                <a:tab pos="355600" algn="l"/>
              </a:tabLst>
            </a:pPr>
            <a:r>
              <a:rPr lang="en-GB" sz="2800" b="1" spc="-5" dirty="0">
                <a:latin typeface="Arial"/>
                <a:cs typeface="Arial"/>
              </a:rPr>
              <a:t>Google</a:t>
            </a:r>
            <a:r>
              <a:rPr lang="en-GB" sz="2800" spc="-5" dirty="0">
                <a:latin typeface="Arial"/>
                <a:cs typeface="Arial"/>
              </a:rPr>
              <a:t> </a:t>
            </a:r>
            <a:r>
              <a:rPr lang="en-GB" sz="2800" i="1" spc="-5" dirty="0">
                <a:latin typeface="Arial"/>
                <a:cs typeface="Arial"/>
              </a:rPr>
              <a:t>"To organize the world's information and make it universally accessible and useful."</a:t>
            </a:r>
            <a:endParaRPr lang="en-GB" sz="2800" spc="-5" dirty="0">
              <a:latin typeface="Arial"/>
              <a:cs typeface="Arial"/>
            </a:endParaRPr>
          </a:p>
          <a:p>
            <a:pPr>
              <a:tabLst>
                <a:tab pos="354965" algn="l"/>
                <a:tab pos="355600" algn="l"/>
              </a:tabLst>
            </a:pPr>
            <a:r>
              <a:rPr lang="en-GB" sz="2800" b="1" spc="-5" dirty="0">
                <a:latin typeface="Arial"/>
                <a:cs typeface="Arial"/>
              </a:rPr>
              <a:t>Tesla</a:t>
            </a:r>
            <a:r>
              <a:rPr lang="en-GB" sz="2800" spc="-5" dirty="0">
                <a:latin typeface="Arial"/>
                <a:cs typeface="Arial"/>
              </a:rPr>
              <a:t> </a:t>
            </a:r>
            <a:r>
              <a:rPr lang="en-GB" sz="2800" i="1" spc="-5" dirty="0">
                <a:latin typeface="Arial"/>
                <a:cs typeface="Arial"/>
              </a:rPr>
              <a:t>"To accelerate the world's transition to sustainable energy."</a:t>
            </a:r>
            <a:endParaRPr lang="en-GB" dirty="0"/>
          </a:p>
          <a:p>
            <a:pPr marL="355600" indent="-342900">
              <a:spcBef>
                <a:spcPts val="800"/>
              </a:spcBef>
              <a:buFont typeface="Arial"/>
              <a:buChar char="•"/>
              <a:tabLst>
                <a:tab pos="354965" algn="l"/>
                <a:tab pos="355600" algn="l"/>
              </a:tabLst>
            </a:pPr>
            <a:endParaRPr lang="en-GB" sz="2800" spc="-5" dirty="0">
              <a:latin typeface="Arial"/>
              <a:cs typeface="Arial"/>
            </a:endParaRPr>
          </a:p>
          <a:p>
            <a:pPr marL="355600" indent="-342900">
              <a:spcBef>
                <a:spcPts val="800"/>
              </a:spcBef>
              <a:buChar char="•"/>
              <a:tabLst>
                <a:tab pos="354965" algn="l"/>
                <a:tab pos="355600" algn="l"/>
              </a:tabLst>
            </a:pPr>
            <a:endParaRPr lang="en-GB" sz="2400" dirty="0">
              <a:latin typeface="Times New Roman"/>
              <a:cs typeface="Times New Roman"/>
            </a:endParaRPr>
          </a:p>
        </p:txBody>
      </p:sp>
      <p:sp>
        <p:nvSpPr>
          <p:cNvPr id="4" name="object 4"/>
          <p:cNvSpPr/>
          <p:nvPr/>
        </p:nvSpPr>
        <p:spPr>
          <a:xfrm>
            <a:off x="1524000" y="1219200"/>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116215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6D93B6-08DA-C4E2-1877-911630CDC55B}"/>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55F6031A-2FFD-9016-1507-6CDD99063669}"/>
              </a:ext>
            </a:extLst>
          </p:cNvPr>
          <p:cNvSpPr txBox="1">
            <a:spLocks noGrp="1"/>
          </p:cNvSpPr>
          <p:nvPr>
            <p:ph type="title"/>
          </p:nvPr>
        </p:nvSpPr>
        <p:spPr>
          <a:xfrm>
            <a:off x="687706" y="378934"/>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dirty="0"/>
              <a:t>Vision Statement</a:t>
            </a:r>
            <a:endParaRPr lang="en-US" dirty="0"/>
          </a:p>
        </p:txBody>
      </p:sp>
      <p:sp>
        <p:nvSpPr>
          <p:cNvPr id="3" name="object 3">
            <a:extLst>
              <a:ext uri="{FF2B5EF4-FFF2-40B4-BE49-F238E27FC236}">
                <a16:creationId xmlns:a16="http://schemas.microsoft.com/office/drawing/2014/main" id="{207DD564-80E9-C6F3-D10E-B96A3BF21047}"/>
              </a:ext>
            </a:extLst>
          </p:cNvPr>
          <p:cNvSpPr txBox="1"/>
          <p:nvPr/>
        </p:nvSpPr>
        <p:spPr>
          <a:xfrm>
            <a:off x="689875" y="1172309"/>
            <a:ext cx="10882313" cy="5519460"/>
          </a:xfrm>
          <a:prstGeom prst="rect">
            <a:avLst/>
          </a:prstGeom>
        </p:spPr>
        <p:txBody>
          <a:bodyPr vert="horz" wrap="square" lIns="0" tIns="101600" rIns="0" bIns="0" rtlCol="0" anchor="t">
            <a:spAutoFit/>
          </a:bodyPr>
          <a:lstStyle/>
          <a:p>
            <a:pPr marL="355600" indent="-342900">
              <a:spcBef>
                <a:spcPts val="800"/>
              </a:spcBef>
              <a:buFont typeface="Arial"/>
              <a:buChar char="•"/>
              <a:tabLst>
                <a:tab pos="354965" algn="l"/>
                <a:tab pos="355600" algn="l"/>
              </a:tabLst>
            </a:pPr>
            <a:r>
              <a:rPr lang="en-GB" sz="2800" spc="-5" dirty="0">
                <a:latin typeface="Arial"/>
                <a:cs typeface="Arial"/>
              </a:rPr>
              <a:t>A vision statement is like the </a:t>
            </a:r>
            <a:r>
              <a:rPr lang="en-GB" sz="2800" b="1" spc="-5" dirty="0">
                <a:latin typeface="Arial"/>
                <a:cs typeface="Arial"/>
              </a:rPr>
              <a:t>north star</a:t>
            </a:r>
            <a:r>
              <a:rPr lang="en-GB" sz="2800" spc="-5" dirty="0">
                <a:latin typeface="Arial"/>
                <a:cs typeface="Arial"/>
              </a:rPr>
              <a:t> of an organization—it paints a vivid picture of the future the organization strives to create. Unlike the mission (which focuses on the present purpose), the </a:t>
            </a:r>
            <a:r>
              <a:rPr lang="en-GB" sz="2800" b="1" spc="-5" dirty="0">
                <a:latin typeface="Arial"/>
                <a:cs typeface="Arial"/>
              </a:rPr>
              <a:t>vision is all about long-term aspirations</a:t>
            </a:r>
            <a:r>
              <a:rPr lang="en-GB" sz="2800" spc="-5" dirty="0">
                <a:latin typeface="Arial"/>
                <a:cs typeface="Arial"/>
              </a:rPr>
              <a:t> and where the organization ultimately wants to go.</a:t>
            </a:r>
            <a:endParaRPr lang="en-US" dirty="0"/>
          </a:p>
          <a:p>
            <a:pPr marL="469900" indent="-457200">
              <a:spcBef>
                <a:spcPts val="800"/>
              </a:spcBef>
              <a:buFont typeface="Arial"/>
              <a:buChar char="•"/>
              <a:tabLst>
                <a:tab pos="354965" algn="l"/>
                <a:tab pos="355600" algn="l"/>
              </a:tabLst>
            </a:pPr>
            <a:r>
              <a:rPr lang="en-GB" sz="2800" spc="-5" dirty="0">
                <a:latin typeface="Arial"/>
                <a:cs typeface="Arial"/>
              </a:rPr>
              <a:t>Example</a:t>
            </a:r>
          </a:p>
          <a:p>
            <a:pPr>
              <a:tabLst>
                <a:tab pos="354965" algn="l"/>
                <a:tab pos="355600" algn="l"/>
              </a:tabLst>
            </a:pPr>
            <a:r>
              <a:rPr lang="en-GB" sz="2800" b="1" spc="-5" dirty="0">
                <a:latin typeface="Arial"/>
                <a:cs typeface="Arial"/>
              </a:rPr>
              <a:t>Khan Academy</a:t>
            </a:r>
            <a:r>
              <a:rPr lang="en-GB" sz="2800" spc="-5" dirty="0">
                <a:latin typeface="Arial"/>
                <a:cs typeface="Arial"/>
              </a:rPr>
              <a:t> </a:t>
            </a:r>
            <a:r>
              <a:rPr lang="en-GB" sz="2800" i="1" spc="-5" dirty="0">
                <a:latin typeface="Arial"/>
                <a:cs typeface="Arial"/>
              </a:rPr>
              <a:t>"To provide a free, world-class education to anyone, anywhere."</a:t>
            </a:r>
            <a:r>
              <a:rPr lang="en-GB" sz="2800" spc="-5" dirty="0">
                <a:latin typeface="Arial"/>
                <a:cs typeface="Arial"/>
              </a:rPr>
              <a:t> 👉 Combines accessibility with excellence.</a:t>
            </a:r>
          </a:p>
          <a:p>
            <a:pPr>
              <a:tabLst>
                <a:tab pos="354965" algn="l"/>
                <a:tab pos="355600" algn="l"/>
              </a:tabLst>
            </a:pPr>
            <a:r>
              <a:rPr lang="en-GB" sz="2800" b="1" spc="-5" dirty="0">
                <a:latin typeface="Arial"/>
                <a:cs typeface="Arial"/>
              </a:rPr>
              <a:t>Teach For America</a:t>
            </a:r>
            <a:r>
              <a:rPr lang="en-GB" sz="2800" spc="-5" dirty="0">
                <a:latin typeface="Arial"/>
                <a:cs typeface="Arial"/>
              </a:rPr>
              <a:t> </a:t>
            </a:r>
            <a:r>
              <a:rPr lang="en-GB" sz="2800" i="1" spc="-5" dirty="0">
                <a:latin typeface="Arial"/>
                <a:cs typeface="Arial"/>
              </a:rPr>
              <a:t>"One day, all children in this nation will have the opportunity to attain an excellent education."</a:t>
            </a:r>
            <a:endParaRPr lang="en-GB" dirty="0"/>
          </a:p>
          <a:p>
            <a:pPr marL="355600" indent="-342900">
              <a:spcBef>
                <a:spcPts val="800"/>
              </a:spcBef>
              <a:buFont typeface="Arial"/>
              <a:buChar char="•"/>
              <a:tabLst>
                <a:tab pos="354965" algn="l"/>
                <a:tab pos="355600" algn="l"/>
              </a:tabLst>
            </a:pPr>
            <a:endParaRPr lang="en-GB" sz="2800" spc="-5" dirty="0">
              <a:latin typeface="Arial"/>
              <a:cs typeface="Arial"/>
            </a:endParaRPr>
          </a:p>
          <a:p>
            <a:pPr marL="355600" indent="-342900">
              <a:spcBef>
                <a:spcPts val="800"/>
              </a:spcBef>
              <a:buFont typeface="Arial"/>
              <a:buChar char="•"/>
              <a:tabLst>
                <a:tab pos="354965" algn="l"/>
                <a:tab pos="355600" algn="l"/>
              </a:tabLst>
            </a:pPr>
            <a:endParaRPr lang="en-GB" sz="2400" dirty="0">
              <a:latin typeface="Times New Roman"/>
              <a:cs typeface="Times New Roman"/>
            </a:endParaRPr>
          </a:p>
        </p:txBody>
      </p:sp>
      <p:sp>
        <p:nvSpPr>
          <p:cNvPr id="4" name="object 4">
            <a:extLst>
              <a:ext uri="{FF2B5EF4-FFF2-40B4-BE49-F238E27FC236}">
                <a16:creationId xmlns:a16="http://schemas.microsoft.com/office/drawing/2014/main" id="{C416350D-9C50-53D0-4D80-B91386D7364F}"/>
              </a:ext>
            </a:extLst>
          </p:cNvPr>
          <p:cNvSpPr/>
          <p:nvPr/>
        </p:nvSpPr>
        <p:spPr>
          <a:xfrm>
            <a:off x="1413831" y="1053947"/>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2279871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0DAAEC-00B2-BBAE-728E-417C365B5811}"/>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A7B93C6-084A-9677-3F8C-DB8E5EE071E5}"/>
              </a:ext>
            </a:extLst>
          </p:cNvPr>
          <p:cNvSpPr txBox="1">
            <a:spLocks noGrp="1"/>
          </p:cNvSpPr>
          <p:nvPr>
            <p:ph type="title"/>
          </p:nvPr>
        </p:nvSpPr>
        <p:spPr>
          <a:xfrm>
            <a:off x="687706" y="378934"/>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dirty="0"/>
              <a:t>Individual Activity </a:t>
            </a:r>
            <a:endParaRPr lang="en-US" dirty="0"/>
          </a:p>
        </p:txBody>
      </p:sp>
      <p:sp>
        <p:nvSpPr>
          <p:cNvPr id="3" name="object 3">
            <a:extLst>
              <a:ext uri="{FF2B5EF4-FFF2-40B4-BE49-F238E27FC236}">
                <a16:creationId xmlns:a16="http://schemas.microsoft.com/office/drawing/2014/main" id="{F422E590-5D77-0202-6C0D-B6938E25D92F}"/>
              </a:ext>
            </a:extLst>
          </p:cNvPr>
          <p:cNvSpPr txBox="1"/>
          <p:nvPr/>
        </p:nvSpPr>
        <p:spPr>
          <a:xfrm>
            <a:off x="1130550" y="2191369"/>
            <a:ext cx="10882313" cy="2072362"/>
          </a:xfrm>
          <a:prstGeom prst="rect">
            <a:avLst/>
          </a:prstGeom>
        </p:spPr>
        <p:txBody>
          <a:bodyPr vert="horz" wrap="square" lIns="0" tIns="101600" rIns="0" bIns="0" rtlCol="0" anchor="t">
            <a:spAutoFit/>
          </a:bodyPr>
          <a:lstStyle/>
          <a:p>
            <a:pPr marL="469900" indent="-457200">
              <a:spcBef>
                <a:spcPts val="800"/>
              </a:spcBef>
              <a:buFont typeface="Arial"/>
              <a:buChar char="•"/>
              <a:tabLst>
                <a:tab pos="354965" algn="l"/>
                <a:tab pos="355600" algn="l"/>
              </a:tabLst>
            </a:pPr>
            <a:r>
              <a:rPr lang="en-GB" sz="2800" spc="-5" dirty="0">
                <a:latin typeface="Arial"/>
                <a:cs typeface="Arial"/>
              </a:rPr>
              <a:t>Identify your chosen business Mission and Vision Statements</a:t>
            </a:r>
            <a:endParaRPr lang="en-GB" sz="2800" spc="-5" dirty="0"/>
          </a:p>
          <a:p>
            <a:pPr marL="469900" indent="-457200">
              <a:spcBef>
                <a:spcPts val="800"/>
              </a:spcBef>
              <a:buFont typeface="Arial"/>
              <a:buChar char="•"/>
              <a:tabLst>
                <a:tab pos="354965" algn="l"/>
                <a:tab pos="355600" algn="l"/>
              </a:tabLst>
            </a:pPr>
            <a:r>
              <a:rPr lang="en-GB" sz="2800" spc="-5" dirty="0">
                <a:latin typeface="Arial"/>
                <a:cs typeface="Arial"/>
              </a:rPr>
              <a:t>Share with your Tutor</a:t>
            </a:r>
          </a:p>
          <a:p>
            <a:pPr marL="355600" indent="-342900">
              <a:spcBef>
                <a:spcPts val="800"/>
              </a:spcBef>
              <a:buFont typeface="Arial"/>
              <a:buChar char="•"/>
              <a:tabLst>
                <a:tab pos="354965" algn="l"/>
                <a:tab pos="355600" algn="l"/>
              </a:tabLst>
            </a:pPr>
            <a:endParaRPr lang="en-GB" sz="2800" spc="-5" dirty="0">
              <a:latin typeface="Arial"/>
              <a:cs typeface="Arial"/>
            </a:endParaRPr>
          </a:p>
          <a:p>
            <a:pPr marL="355600" indent="-342900">
              <a:spcBef>
                <a:spcPts val="800"/>
              </a:spcBef>
              <a:buFont typeface="Arial"/>
              <a:buChar char="•"/>
              <a:tabLst>
                <a:tab pos="354965" algn="l"/>
                <a:tab pos="355600" algn="l"/>
              </a:tabLst>
            </a:pPr>
            <a:endParaRPr lang="en-GB" sz="2400" dirty="0">
              <a:latin typeface="Times New Roman"/>
              <a:cs typeface="Times New Roman"/>
            </a:endParaRPr>
          </a:p>
        </p:txBody>
      </p:sp>
      <p:sp>
        <p:nvSpPr>
          <p:cNvPr id="4" name="object 4">
            <a:extLst>
              <a:ext uri="{FF2B5EF4-FFF2-40B4-BE49-F238E27FC236}">
                <a16:creationId xmlns:a16="http://schemas.microsoft.com/office/drawing/2014/main" id="{E0B47A25-9019-097C-AB9E-822154E43C08}"/>
              </a:ext>
            </a:extLst>
          </p:cNvPr>
          <p:cNvSpPr/>
          <p:nvPr/>
        </p:nvSpPr>
        <p:spPr>
          <a:xfrm>
            <a:off x="1413831" y="1053947"/>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1061853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FC947-16BF-13FA-3808-725C42F59B21}"/>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1C25C4C1-0979-709E-3462-8DCD0AC029B4}"/>
              </a:ext>
            </a:extLst>
          </p:cNvPr>
          <p:cNvSpPr txBox="1">
            <a:spLocks noGrp="1"/>
          </p:cNvSpPr>
          <p:nvPr>
            <p:ph type="title"/>
          </p:nvPr>
        </p:nvSpPr>
        <p:spPr>
          <a:xfrm>
            <a:off x="687706" y="378934"/>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dirty="0"/>
              <a:t>Legal Structure of Organisations</a:t>
            </a:r>
            <a:endParaRPr lang="en-US" dirty="0"/>
          </a:p>
        </p:txBody>
      </p:sp>
      <p:sp>
        <p:nvSpPr>
          <p:cNvPr id="3" name="object 3">
            <a:extLst>
              <a:ext uri="{FF2B5EF4-FFF2-40B4-BE49-F238E27FC236}">
                <a16:creationId xmlns:a16="http://schemas.microsoft.com/office/drawing/2014/main" id="{00FC8CE4-A250-3602-9DD1-42819A45FDF4}"/>
              </a:ext>
            </a:extLst>
          </p:cNvPr>
          <p:cNvSpPr txBox="1"/>
          <p:nvPr/>
        </p:nvSpPr>
        <p:spPr>
          <a:xfrm>
            <a:off x="1020381" y="1291658"/>
            <a:ext cx="10882313" cy="5170646"/>
          </a:xfrm>
          <a:prstGeom prst="rect">
            <a:avLst/>
          </a:prstGeom>
        </p:spPr>
        <p:txBody>
          <a:bodyPr vert="horz" wrap="square" lIns="0" tIns="101600" rIns="0" bIns="0" rtlCol="0" anchor="t">
            <a:spAutoFit/>
          </a:bodyPr>
          <a:lstStyle/>
          <a:p>
            <a:pPr marL="12700">
              <a:spcBef>
                <a:spcPts val="800"/>
              </a:spcBef>
              <a:tabLst>
                <a:tab pos="354965" algn="l"/>
                <a:tab pos="355600" algn="l"/>
              </a:tabLst>
            </a:pPr>
            <a:r>
              <a:rPr lang="en-GB" sz="2800" spc="-5" dirty="0">
                <a:latin typeface="Arial"/>
                <a:cs typeface="Arial"/>
              </a:rPr>
              <a:t>There are five main types of business structure in UK, and each has its own tax and liabilities implications for owners and shareholders.</a:t>
            </a:r>
            <a:endParaRPr lang="en-US"/>
          </a:p>
          <a:p>
            <a:pPr marL="12700">
              <a:spcBef>
                <a:spcPts val="800"/>
              </a:spcBef>
              <a:tabLst>
                <a:tab pos="354965" algn="l"/>
                <a:tab pos="355600" algn="l"/>
              </a:tabLst>
            </a:pPr>
            <a:endParaRPr lang="en-GB" sz="2800" spc="-5" dirty="0">
              <a:latin typeface="Arial"/>
              <a:cs typeface="Arial"/>
            </a:endParaRPr>
          </a:p>
          <a:p>
            <a:pPr marL="527050" indent="-514350">
              <a:spcBef>
                <a:spcPts val="800"/>
              </a:spcBef>
              <a:buAutoNum type="arabicPeriod"/>
              <a:tabLst>
                <a:tab pos="354965" algn="l"/>
                <a:tab pos="355600" algn="l"/>
              </a:tabLst>
            </a:pPr>
            <a:r>
              <a:rPr lang="en-GB" sz="2800" spc="-5" dirty="0">
                <a:latin typeface="Arial"/>
                <a:cs typeface="Arial"/>
              </a:rPr>
              <a:t>Sole Trader</a:t>
            </a:r>
          </a:p>
          <a:p>
            <a:pPr marL="527050" indent="-514350">
              <a:spcBef>
                <a:spcPts val="800"/>
              </a:spcBef>
              <a:buAutoNum type="arabicPeriod"/>
              <a:tabLst>
                <a:tab pos="354965" algn="l"/>
                <a:tab pos="355600" algn="l"/>
              </a:tabLst>
            </a:pPr>
            <a:r>
              <a:rPr lang="en-GB" sz="2800" spc="-5" dirty="0">
                <a:latin typeface="Arial"/>
                <a:cs typeface="Arial"/>
              </a:rPr>
              <a:t>Partnership</a:t>
            </a:r>
          </a:p>
          <a:p>
            <a:pPr marL="527050" indent="-514350">
              <a:spcBef>
                <a:spcPts val="800"/>
              </a:spcBef>
              <a:buAutoNum type="arabicPeriod"/>
              <a:tabLst>
                <a:tab pos="354965" algn="l"/>
                <a:tab pos="355600" algn="l"/>
              </a:tabLst>
            </a:pPr>
            <a:r>
              <a:rPr lang="en-GB" sz="2800" spc="-5" dirty="0">
                <a:latin typeface="Arial"/>
                <a:cs typeface="Arial"/>
              </a:rPr>
              <a:t>Limited Liability Partnership (LLP)</a:t>
            </a:r>
          </a:p>
          <a:p>
            <a:pPr marL="527050" indent="-514350">
              <a:spcBef>
                <a:spcPts val="800"/>
              </a:spcBef>
              <a:buAutoNum type="arabicPeriod"/>
              <a:tabLst>
                <a:tab pos="354965" algn="l"/>
                <a:tab pos="355600" algn="l"/>
              </a:tabLst>
            </a:pPr>
            <a:r>
              <a:rPr lang="en-GB" sz="2800" spc="-5" dirty="0">
                <a:latin typeface="Arial"/>
                <a:cs typeface="Arial"/>
              </a:rPr>
              <a:t>Public limited company (PLC)</a:t>
            </a:r>
          </a:p>
          <a:p>
            <a:pPr marL="527050" indent="-514350">
              <a:spcBef>
                <a:spcPts val="800"/>
              </a:spcBef>
              <a:buAutoNum type="arabicPeriod"/>
              <a:tabLst>
                <a:tab pos="354965" algn="l"/>
                <a:tab pos="355600" algn="l"/>
              </a:tabLst>
            </a:pPr>
            <a:r>
              <a:rPr lang="en-GB" sz="2800" spc="-5" dirty="0">
                <a:latin typeface="Arial"/>
                <a:cs typeface="Arial"/>
              </a:rPr>
              <a:t>Private Limited Company (Ltd)</a:t>
            </a:r>
          </a:p>
          <a:p>
            <a:pPr marL="355600" indent="-342900">
              <a:spcBef>
                <a:spcPts val="800"/>
              </a:spcBef>
              <a:buAutoNum type="arabicPeriod"/>
              <a:tabLst>
                <a:tab pos="354965" algn="l"/>
                <a:tab pos="355600" algn="l"/>
              </a:tabLst>
            </a:pPr>
            <a:endParaRPr lang="en-GB" sz="2800" spc="-5" dirty="0">
              <a:latin typeface="Arial"/>
              <a:cs typeface="Arial"/>
            </a:endParaRPr>
          </a:p>
          <a:p>
            <a:pPr marL="355600" indent="-342900">
              <a:spcBef>
                <a:spcPts val="800"/>
              </a:spcBef>
              <a:buAutoNum type="arabicPeriod"/>
              <a:tabLst>
                <a:tab pos="354965" algn="l"/>
                <a:tab pos="355600" algn="l"/>
              </a:tabLst>
            </a:pPr>
            <a:endParaRPr lang="en-GB" sz="2400" dirty="0">
              <a:latin typeface="Times New Roman"/>
              <a:cs typeface="Times New Roman"/>
            </a:endParaRPr>
          </a:p>
        </p:txBody>
      </p:sp>
      <p:sp>
        <p:nvSpPr>
          <p:cNvPr id="4" name="object 4">
            <a:extLst>
              <a:ext uri="{FF2B5EF4-FFF2-40B4-BE49-F238E27FC236}">
                <a16:creationId xmlns:a16="http://schemas.microsoft.com/office/drawing/2014/main" id="{8F122461-2FF7-E6AD-E9DE-CF7D9E46F40B}"/>
              </a:ext>
            </a:extLst>
          </p:cNvPr>
          <p:cNvSpPr/>
          <p:nvPr/>
        </p:nvSpPr>
        <p:spPr>
          <a:xfrm>
            <a:off x="1413831" y="1053947"/>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2251168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E01D45-D486-5C1E-75E4-5E560F5FA64F}"/>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9060CCFC-2689-7751-6606-FA537C87A126}"/>
              </a:ext>
            </a:extLst>
          </p:cNvPr>
          <p:cNvSpPr txBox="1">
            <a:spLocks noGrp="1"/>
          </p:cNvSpPr>
          <p:nvPr>
            <p:ph type="title"/>
          </p:nvPr>
        </p:nvSpPr>
        <p:spPr>
          <a:xfrm>
            <a:off x="540814" y="131054"/>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dirty="0"/>
              <a:t>Sole Trader</a:t>
            </a:r>
            <a:endParaRPr lang="en-US" dirty="0"/>
          </a:p>
        </p:txBody>
      </p:sp>
      <p:sp>
        <p:nvSpPr>
          <p:cNvPr id="3" name="object 3">
            <a:extLst>
              <a:ext uri="{FF2B5EF4-FFF2-40B4-BE49-F238E27FC236}">
                <a16:creationId xmlns:a16="http://schemas.microsoft.com/office/drawing/2014/main" id="{CCB0D54E-4842-01B5-ACCB-F1E1551AD91F}"/>
              </a:ext>
            </a:extLst>
          </p:cNvPr>
          <p:cNvSpPr txBox="1"/>
          <p:nvPr/>
        </p:nvSpPr>
        <p:spPr>
          <a:xfrm>
            <a:off x="653152" y="906068"/>
            <a:ext cx="11534144" cy="6381234"/>
          </a:xfrm>
          <a:prstGeom prst="rect">
            <a:avLst/>
          </a:prstGeom>
        </p:spPr>
        <p:txBody>
          <a:bodyPr vert="horz" wrap="square" lIns="0" tIns="101600" rIns="0" bIns="0" rtlCol="0" anchor="t">
            <a:spAutoFit/>
          </a:bodyPr>
          <a:lstStyle/>
          <a:p>
            <a:pPr>
              <a:tabLst>
                <a:tab pos="354965" algn="l"/>
                <a:tab pos="355600" algn="l"/>
              </a:tabLst>
            </a:pPr>
            <a:r>
              <a:rPr lang="en-GB" sz="2800" spc="-5" dirty="0">
                <a:latin typeface="Arial"/>
                <a:cs typeface="Arial"/>
              </a:rPr>
              <a:t>A </a:t>
            </a:r>
            <a:r>
              <a:rPr lang="en-GB" sz="2800" i="1" spc="-5" dirty="0">
                <a:latin typeface="Arial"/>
                <a:cs typeface="Arial"/>
              </a:rPr>
              <a:t>sole trader</a:t>
            </a:r>
            <a:r>
              <a:rPr lang="en-GB" sz="2800" spc="-5" dirty="0">
                <a:latin typeface="Arial"/>
                <a:cs typeface="Arial"/>
              </a:rPr>
              <a:t> is the simplest form of business structure—perfect for someone flying solo. It means you run your own business as an individual and are personally responsible for its debts. There’s no legal separation between you and the business, which makes setting up quick and relatively low-cost in the UK.</a:t>
            </a:r>
            <a:endParaRPr lang="en-US" dirty="0"/>
          </a:p>
          <a:p>
            <a:pPr>
              <a:tabLst>
                <a:tab pos="354965" algn="l"/>
                <a:tab pos="355600" algn="l"/>
              </a:tabLst>
            </a:pPr>
            <a:endParaRPr lang="en-GB" sz="2800" spc="-5" dirty="0"/>
          </a:p>
          <a:p>
            <a:pPr marL="285750" indent="-285750">
              <a:buFont typeface="Arial"/>
              <a:buChar char="•"/>
              <a:tabLst>
                <a:tab pos="354965" algn="l"/>
                <a:tab pos="355600" algn="l"/>
              </a:tabLst>
            </a:pPr>
            <a:r>
              <a:rPr lang="en-GB" sz="2800" b="1" spc="-5" dirty="0">
                <a:latin typeface="Arial"/>
                <a:cs typeface="Arial"/>
              </a:rPr>
              <a:t>You keep all profits</a:t>
            </a:r>
            <a:r>
              <a:rPr lang="en-GB" sz="2800" spc="-5" dirty="0">
                <a:latin typeface="Arial"/>
                <a:cs typeface="Arial"/>
              </a:rPr>
              <a:t> after tax.</a:t>
            </a:r>
            <a:endParaRPr lang="en-GB" dirty="0"/>
          </a:p>
          <a:p>
            <a:pPr marL="285750" indent="-285750">
              <a:buFont typeface="Arial"/>
              <a:buChar char="•"/>
              <a:tabLst>
                <a:tab pos="354965" algn="l"/>
                <a:tab pos="355600" algn="l"/>
              </a:tabLst>
            </a:pPr>
            <a:r>
              <a:rPr lang="en-GB" sz="2800" b="1" spc="-5" dirty="0">
                <a:latin typeface="Arial"/>
                <a:cs typeface="Arial"/>
              </a:rPr>
              <a:t>You're personally liable</a:t>
            </a:r>
            <a:r>
              <a:rPr lang="en-GB" sz="2800" spc="-5" dirty="0">
                <a:latin typeface="Arial"/>
                <a:cs typeface="Arial"/>
              </a:rPr>
              <a:t> for any losses.</a:t>
            </a:r>
            <a:endParaRPr lang="en-GB" dirty="0"/>
          </a:p>
          <a:p>
            <a:pPr marL="285750" indent="-285750">
              <a:buFont typeface="Arial"/>
              <a:buChar char="•"/>
              <a:tabLst>
                <a:tab pos="354965" algn="l"/>
                <a:tab pos="355600" algn="l"/>
              </a:tabLst>
            </a:pPr>
            <a:r>
              <a:rPr lang="en-GB" sz="2800" b="1" spc="-5" dirty="0">
                <a:latin typeface="Arial"/>
                <a:cs typeface="Arial"/>
              </a:rPr>
              <a:t>You make all decisions</a:t>
            </a:r>
            <a:r>
              <a:rPr lang="en-GB" sz="2800" spc="-5" dirty="0">
                <a:latin typeface="Arial"/>
                <a:cs typeface="Arial"/>
              </a:rPr>
              <a:t>—no shareholders or partners.</a:t>
            </a:r>
            <a:endParaRPr lang="en-GB" dirty="0"/>
          </a:p>
          <a:p>
            <a:pPr marL="285750" indent="-285750">
              <a:buFont typeface="Arial"/>
              <a:buChar char="•"/>
              <a:tabLst>
                <a:tab pos="354965" algn="l"/>
                <a:tab pos="355600" algn="l"/>
              </a:tabLst>
            </a:pPr>
            <a:r>
              <a:rPr lang="en-GB" sz="2800" spc="-5" dirty="0">
                <a:latin typeface="Arial"/>
                <a:cs typeface="Arial"/>
              </a:rPr>
              <a:t>You’ll need to register with HMRC and file a Self Assessment tax return annually.</a:t>
            </a:r>
            <a:endParaRPr lang="en-GB" dirty="0"/>
          </a:p>
          <a:p>
            <a:pPr marL="12700">
              <a:spcBef>
                <a:spcPts val="800"/>
              </a:spcBef>
              <a:tabLst>
                <a:tab pos="354965" algn="l"/>
                <a:tab pos="355600" algn="l"/>
              </a:tabLst>
            </a:pPr>
            <a:endParaRPr lang="en-GB" sz="2800" spc="-5" dirty="0">
              <a:latin typeface="Arial"/>
              <a:cs typeface="Arial"/>
            </a:endParaRPr>
          </a:p>
          <a:p>
            <a:pPr marL="355600" indent="-342900">
              <a:spcBef>
                <a:spcPts val="800"/>
              </a:spcBef>
              <a:buAutoNum type="arabicPeriod"/>
              <a:tabLst>
                <a:tab pos="354965" algn="l"/>
                <a:tab pos="355600" algn="l"/>
              </a:tabLst>
            </a:pPr>
            <a:endParaRPr lang="en-GB" sz="2800" spc="-5" dirty="0">
              <a:latin typeface="Arial"/>
              <a:cs typeface="Arial"/>
            </a:endParaRPr>
          </a:p>
          <a:p>
            <a:pPr marL="355600" indent="-342900">
              <a:spcBef>
                <a:spcPts val="800"/>
              </a:spcBef>
              <a:buAutoNum type="arabicPeriod"/>
              <a:tabLst>
                <a:tab pos="354965" algn="l"/>
                <a:tab pos="355600" algn="l"/>
              </a:tabLst>
            </a:pPr>
            <a:endParaRPr lang="en-GB" sz="2400" dirty="0">
              <a:latin typeface="Times New Roman"/>
              <a:cs typeface="Times New Roman"/>
            </a:endParaRPr>
          </a:p>
        </p:txBody>
      </p:sp>
      <p:sp>
        <p:nvSpPr>
          <p:cNvPr id="4" name="object 4">
            <a:extLst>
              <a:ext uri="{FF2B5EF4-FFF2-40B4-BE49-F238E27FC236}">
                <a16:creationId xmlns:a16="http://schemas.microsoft.com/office/drawing/2014/main" id="{4B27304A-C72D-A2FF-8107-17CCA2699352}"/>
              </a:ext>
            </a:extLst>
          </p:cNvPr>
          <p:cNvSpPr/>
          <p:nvPr/>
        </p:nvSpPr>
        <p:spPr>
          <a:xfrm>
            <a:off x="1524000" y="815248"/>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448423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BEF23-7A55-180B-581D-A3A972638F2F}"/>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0C8EB7E-53EC-8E86-79FE-014385C5DBFE}"/>
              </a:ext>
            </a:extLst>
          </p:cNvPr>
          <p:cNvSpPr txBox="1">
            <a:spLocks noGrp="1"/>
          </p:cNvSpPr>
          <p:nvPr>
            <p:ph type="title"/>
          </p:nvPr>
        </p:nvSpPr>
        <p:spPr>
          <a:xfrm>
            <a:off x="540814" y="131054"/>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dirty="0"/>
              <a:t>Partnership</a:t>
            </a:r>
          </a:p>
        </p:txBody>
      </p:sp>
      <p:sp>
        <p:nvSpPr>
          <p:cNvPr id="3" name="object 3">
            <a:extLst>
              <a:ext uri="{FF2B5EF4-FFF2-40B4-BE49-F238E27FC236}">
                <a16:creationId xmlns:a16="http://schemas.microsoft.com/office/drawing/2014/main" id="{24842F56-139F-0118-DF03-54C4EC70A9F8}"/>
              </a:ext>
            </a:extLst>
          </p:cNvPr>
          <p:cNvSpPr txBox="1"/>
          <p:nvPr/>
        </p:nvSpPr>
        <p:spPr>
          <a:xfrm>
            <a:off x="542983" y="823442"/>
            <a:ext cx="11534144" cy="6381234"/>
          </a:xfrm>
          <a:prstGeom prst="rect">
            <a:avLst/>
          </a:prstGeom>
        </p:spPr>
        <p:txBody>
          <a:bodyPr vert="horz" wrap="square" lIns="0" tIns="101600" rIns="0" bIns="0" rtlCol="0" anchor="t">
            <a:spAutoFit/>
          </a:bodyPr>
          <a:lstStyle/>
          <a:p>
            <a:pPr>
              <a:tabLst>
                <a:tab pos="354965" algn="l"/>
                <a:tab pos="355600" algn="l"/>
              </a:tabLst>
            </a:pPr>
            <a:r>
              <a:rPr lang="en-GB" sz="2800" spc="-5" dirty="0">
                <a:latin typeface="Arial"/>
                <a:cs typeface="Arial"/>
              </a:rPr>
              <a:t>A partnership is a business structure where two or more people share ownership, responsibilities, and profits. It’s a step up in complexity from being a sole trader, but it still offers simplicity compared to setting up a limited company.</a:t>
            </a:r>
            <a:endParaRPr lang="en-US" dirty="0"/>
          </a:p>
          <a:p>
            <a:pPr>
              <a:tabLst>
                <a:tab pos="354965" algn="l"/>
                <a:tab pos="355600" algn="l"/>
              </a:tabLst>
            </a:pPr>
            <a:endParaRPr lang="en-GB" sz="2800" spc="-5" dirty="0"/>
          </a:p>
          <a:p>
            <a:pPr marL="285750" indent="-285750">
              <a:buFont typeface="Arial"/>
              <a:buChar char="•"/>
              <a:tabLst>
                <a:tab pos="354965" algn="l"/>
                <a:tab pos="355600" algn="l"/>
              </a:tabLst>
            </a:pPr>
            <a:r>
              <a:rPr lang="en-GB" sz="2800" spc="-5" dirty="0">
                <a:latin typeface="Arial"/>
                <a:cs typeface="Arial"/>
              </a:rPr>
              <a:t>Shared responsibility</a:t>
            </a:r>
            <a:endParaRPr lang="en-GB" dirty="0"/>
          </a:p>
          <a:p>
            <a:pPr marL="285750" indent="-285750">
              <a:buFont typeface="Arial"/>
              <a:buChar char="•"/>
              <a:tabLst>
                <a:tab pos="354965" algn="l"/>
                <a:tab pos="355600" algn="l"/>
              </a:tabLst>
            </a:pPr>
            <a:r>
              <a:rPr lang="en-GB" sz="2800" spc="-5" dirty="0">
                <a:latin typeface="Arial"/>
                <a:cs typeface="Arial"/>
              </a:rPr>
              <a:t>Joint liability</a:t>
            </a:r>
            <a:endParaRPr lang="en-GB" dirty="0"/>
          </a:p>
          <a:p>
            <a:pPr marL="285750" indent="-285750">
              <a:buFont typeface="Arial"/>
              <a:buChar char="•"/>
              <a:tabLst>
                <a:tab pos="354965" algn="l"/>
                <a:tab pos="355600" algn="l"/>
              </a:tabLst>
            </a:pPr>
            <a:r>
              <a:rPr lang="en-GB" sz="2800" spc="-5" dirty="0">
                <a:latin typeface="Arial"/>
                <a:cs typeface="Arial"/>
              </a:rPr>
              <a:t>Partnerships can be informal, but it’s highly recommended to have a written partnership agreement to prevent misunderstandings.</a:t>
            </a:r>
            <a:endParaRPr lang="en-GB" sz="2800" spc="-5" dirty="0"/>
          </a:p>
          <a:p>
            <a:pPr marL="285750" indent="-285750">
              <a:buFont typeface="Arial"/>
              <a:buChar char="•"/>
              <a:tabLst>
                <a:tab pos="354965" algn="l"/>
                <a:tab pos="355600" algn="l"/>
              </a:tabLst>
            </a:pPr>
            <a:r>
              <a:rPr lang="en-GB" sz="2800" spc="-5" dirty="0">
                <a:latin typeface="Arial"/>
                <a:cs typeface="Arial"/>
              </a:rPr>
              <a:t>Each partner pays tax on their share of profits through Self Assessment.</a:t>
            </a:r>
            <a:endParaRPr lang="en-GB" dirty="0"/>
          </a:p>
          <a:p>
            <a:pPr marL="12700">
              <a:spcBef>
                <a:spcPts val="800"/>
              </a:spcBef>
              <a:tabLst>
                <a:tab pos="354965" algn="l"/>
                <a:tab pos="355600" algn="l"/>
              </a:tabLst>
            </a:pPr>
            <a:endParaRPr lang="en-GB" sz="2800" spc="-5" dirty="0">
              <a:latin typeface="Arial"/>
              <a:cs typeface="Arial"/>
            </a:endParaRPr>
          </a:p>
          <a:p>
            <a:pPr marL="355600" indent="-342900">
              <a:spcBef>
                <a:spcPts val="800"/>
              </a:spcBef>
              <a:buAutoNum type="arabicPeriod"/>
              <a:tabLst>
                <a:tab pos="354965" algn="l"/>
                <a:tab pos="355600" algn="l"/>
              </a:tabLst>
            </a:pPr>
            <a:endParaRPr lang="en-GB" sz="2800" spc="-5" dirty="0">
              <a:latin typeface="Arial"/>
              <a:cs typeface="Arial"/>
            </a:endParaRPr>
          </a:p>
          <a:p>
            <a:pPr marL="355600" indent="-342900">
              <a:spcBef>
                <a:spcPts val="800"/>
              </a:spcBef>
              <a:buAutoNum type="arabicPeriod"/>
              <a:tabLst>
                <a:tab pos="354965" algn="l"/>
                <a:tab pos="355600" algn="l"/>
              </a:tabLst>
            </a:pPr>
            <a:endParaRPr lang="en-GB" sz="2400" dirty="0">
              <a:latin typeface="Times New Roman"/>
              <a:cs typeface="Times New Roman"/>
            </a:endParaRPr>
          </a:p>
        </p:txBody>
      </p:sp>
      <p:sp>
        <p:nvSpPr>
          <p:cNvPr id="4" name="object 4">
            <a:extLst>
              <a:ext uri="{FF2B5EF4-FFF2-40B4-BE49-F238E27FC236}">
                <a16:creationId xmlns:a16="http://schemas.microsoft.com/office/drawing/2014/main" id="{22D23A00-C091-76E8-3AE2-69EF7E9402BE}"/>
              </a:ext>
            </a:extLst>
          </p:cNvPr>
          <p:cNvSpPr/>
          <p:nvPr/>
        </p:nvSpPr>
        <p:spPr>
          <a:xfrm>
            <a:off x="1524000" y="705079"/>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3043371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E8E8A-8FF2-619F-D91C-04C9130B8E81}"/>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D68F664-741F-A402-9D3B-D3256ABB5EAF}"/>
              </a:ext>
            </a:extLst>
          </p:cNvPr>
          <p:cNvSpPr txBox="1">
            <a:spLocks noGrp="1"/>
          </p:cNvSpPr>
          <p:nvPr>
            <p:ph type="title"/>
          </p:nvPr>
        </p:nvSpPr>
        <p:spPr>
          <a:xfrm>
            <a:off x="540814" y="7944"/>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dirty="0">
                <a:latin typeface="Myriad Pro"/>
                <a:cs typeface="Arial"/>
              </a:rPr>
              <a:t>Limited Liability Partnership (LLP)</a:t>
            </a:r>
            <a:endParaRPr lang="en-US" dirty="0"/>
          </a:p>
        </p:txBody>
      </p:sp>
      <p:sp>
        <p:nvSpPr>
          <p:cNvPr id="3" name="object 3">
            <a:extLst>
              <a:ext uri="{FF2B5EF4-FFF2-40B4-BE49-F238E27FC236}">
                <a16:creationId xmlns:a16="http://schemas.microsoft.com/office/drawing/2014/main" id="{D889BD9B-4794-EC46-9E7D-38DCB2959FE2}"/>
              </a:ext>
            </a:extLst>
          </p:cNvPr>
          <p:cNvSpPr txBox="1"/>
          <p:nvPr/>
        </p:nvSpPr>
        <p:spPr>
          <a:xfrm>
            <a:off x="423634" y="483755"/>
            <a:ext cx="11772842" cy="5550237"/>
          </a:xfrm>
          <a:prstGeom prst="rect">
            <a:avLst/>
          </a:prstGeom>
        </p:spPr>
        <p:txBody>
          <a:bodyPr vert="horz" wrap="square" lIns="0" tIns="101600" rIns="0" bIns="0" rtlCol="0" anchor="t">
            <a:spAutoFit/>
          </a:bodyPr>
          <a:lstStyle/>
          <a:p>
            <a:pPr>
              <a:tabLst>
                <a:tab pos="354965" algn="l"/>
                <a:tab pos="355600" algn="l"/>
              </a:tabLst>
            </a:pPr>
            <a:r>
              <a:rPr lang="en-GB" sz="2800" spc="-5" dirty="0">
                <a:latin typeface="Arial"/>
                <a:cs typeface="Arial"/>
              </a:rPr>
              <a:t>Limited Liability Partnership (LLP) is like the middle ground between a traditional partnership and a limited company. It gives you the flexibility of a partnership while protecting each partner’s personal assets—perfect if you’re looking to collaborate without taking on unlimited personal risk.</a:t>
            </a:r>
            <a:endParaRPr lang="en-US" dirty="0"/>
          </a:p>
          <a:p>
            <a:pPr>
              <a:tabLst>
                <a:tab pos="354965" algn="l"/>
                <a:tab pos="355600" algn="l"/>
              </a:tabLst>
            </a:pPr>
            <a:endParaRPr lang="en-GB" sz="2800" spc="-5" dirty="0"/>
          </a:p>
          <a:p>
            <a:pPr marL="285750" indent="-285750">
              <a:buFont typeface="Arial"/>
              <a:buChar char="•"/>
              <a:tabLst>
                <a:tab pos="354965" algn="l"/>
                <a:tab pos="355600" algn="l"/>
              </a:tabLst>
            </a:pPr>
            <a:r>
              <a:rPr lang="en-GB" sz="2800" spc="-5" dirty="0">
                <a:latin typeface="Arial"/>
                <a:cs typeface="Arial"/>
              </a:rPr>
              <a:t>Each partner’s liability is generally limited to what they invest in the business, unlike in an ordinary partnership.</a:t>
            </a:r>
            <a:endParaRPr lang="en-GB" sz="2800" spc="-5" dirty="0"/>
          </a:p>
          <a:p>
            <a:pPr marL="285750" indent="-285750">
              <a:buFont typeface="Arial"/>
              <a:buChar char="•"/>
              <a:tabLst>
                <a:tab pos="354965" algn="l"/>
                <a:tab pos="355600" algn="l"/>
              </a:tabLst>
            </a:pPr>
            <a:r>
              <a:rPr lang="en-GB" sz="2800" spc="-5" dirty="0">
                <a:latin typeface="Arial"/>
                <a:cs typeface="Arial"/>
              </a:rPr>
              <a:t>Separate legal entity</a:t>
            </a:r>
          </a:p>
          <a:p>
            <a:pPr marL="285750" indent="-285750">
              <a:buFont typeface="Arial"/>
              <a:buChar char="•"/>
              <a:tabLst>
                <a:tab pos="354965" algn="l"/>
                <a:tab pos="355600" algn="l"/>
              </a:tabLst>
            </a:pPr>
            <a:r>
              <a:rPr lang="en-GB" sz="2800" spc="-5" dirty="0">
                <a:latin typeface="Arial"/>
                <a:cs typeface="Arial"/>
              </a:rPr>
              <a:t>Profits are split among the partners, who each pay income tax through Self Assessment. </a:t>
            </a:r>
          </a:p>
          <a:p>
            <a:pPr marL="285750" indent="-285750">
              <a:buFont typeface="Arial"/>
              <a:buChar char="•"/>
              <a:tabLst>
                <a:tab pos="354965" algn="l"/>
                <a:tab pos="355600" algn="l"/>
              </a:tabLst>
            </a:pPr>
            <a:r>
              <a:rPr lang="en-GB" sz="2800" spc="-5">
                <a:latin typeface="Arial"/>
                <a:cs typeface="Arial"/>
              </a:rPr>
              <a:t>No directors or shareholders: Instead, you have members who run the business.</a:t>
            </a:r>
            <a:endParaRPr lang="en-GB" sz="2800" spc="-5" dirty="0">
              <a:latin typeface="Arial"/>
              <a:cs typeface="Arial"/>
            </a:endParaRPr>
          </a:p>
          <a:p>
            <a:pPr marL="285750" indent="-285750">
              <a:buFont typeface="Arial"/>
              <a:buChar char="•"/>
              <a:tabLst>
                <a:tab pos="354965" algn="l"/>
                <a:tab pos="355600" algn="l"/>
              </a:tabLst>
            </a:pPr>
            <a:endParaRPr lang="en-GB" dirty="0"/>
          </a:p>
        </p:txBody>
      </p:sp>
      <p:sp>
        <p:nvSpPr>
          <p:cNvPr id="4" name="object 4">
            <a:extLst>
              <a:ext uri="{FF2B5EF4-FFF2-40B4-BE49-F238E27FC236}">
                <a16:creationId xmlns:a16="http://schemas.microsoft.com/office/drawing/2014/main" id="{CED74DE4-3269-C17D-8711-A1A35284A309}"/>
              </a:ext>
            </a:extLst>
          </p:cNvPr>
          <p:cNvSpPr/>
          <p:nvPr/>
        </p:nvSpPr>
        <p:spPr>
          <a:xfrm>
            <a:off x="1266940" y="613271"/>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170904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4E2CA-7349-A369-329D-F9A35A5F97C3}"/>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51613E3C-3FCB-A929-BE7D-65306BB731CA}"/>
              </a:ext>
            </a:extLst>
          </p:cNvPr>
          <p:cNvSpPr txBox="1">
            <a:spLocks noGrp="1"/>
          </p:cNvSpPr>
          <p:nvPr>
            <p:ph type="title"/>
          </p:nvPr>
        </p:nvSpPr>
        <p:spPr>
          <a:xfrm>
            <a:off x="540814" y="7944"/>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dirty="0">
                <a:latin typeface="Myriad Pro"/>
                <a:cs typeface="Arial"/>
              </a:rPr>
              <a:t>Public limited company (PLC)</a:t>
            </a:r>
            <a:endParaRPr lang="en-US" dirty="0"/>
          </a:p>
        </p:txBody>
      </p:sp>
      <p:sp>
        <p:nvSpPr>
          <p:cNvPr id="3" name="object 3">
            <a:extLst>
              <a:ext uri="{FF2B5EF4-FFF2-40B4-BE49-F238E27FC236}">
                <a16:creationId xmlns:a16="http://schemas.microsoft.com/office/drawing/2014/main" id="{35CBB723-A638-4DE2-98A3-7AEDC0A48988}"/>
              </a:ext>
            </a:extLst>
          </p:cNvPr>
          <p:cNvSpPr txBox="1"/>
          <p:nvPr/>
        </p:nvSpPr>
        <p:spPr>
          <a:xfrm>
            <a:off x="423634" y="878526"/>
            <a:ext cx="11772842" cy="4688463"/>
          </a:xfrm>
          <a:prstGeom prst="rect">
            <a:avLst/>
          </a:prstGeom>
        </p:spPr>
        <p:txBody>
          <a:bodyPr vert="horz" wrap="square" lIns="0" tIns="101600" rIns="0" bIns="0" rtlCol="0" anchor="t">
            <a:spAutoFit/>
          </a:bodyPr>
          <a:lstStyle/>
          <a:p>
            <a:pPr>
              <a:tabLst>
                <a:tab pos="354965" algn="l"/>
                <a:tab pos="355600" algn="l"/>
              </a:tabLst>
            </a:pPr>
            <a:r>
              <a:rPr lang="en-GB" sz="2800" spc="-5" dirty="0">
                <a:latin typeface="Arial"/>
                <a:cs typeface="Arial"/>
              </a:rPr>
              <a:t>A </a:t>
            </a:r>
            <a:r>
              <a:rPr lang="en-GB" sz="2800" i="1" spc="-5" dirty="0">
                <a:latin typeface="Arial"/>
                <a:cs typeface="Arial"/>
              </a:rPr>
              <a:t>Public Limited Company</a:t>
            </a:r>
            <a:r>
              <a:rPr lang="en-GB" sz="2800" spc="-5" dirty="0">
                <a:latin typeface="Arial"/>
                <a:cs typeface="Arial"/>
              </a:rPr>
              <a:t> (PLC) is a type of business structure that allows a company to </a:t>
            </a:r>
            <a:r>
              <a:rPr lang="en-GB" sz="2800" b="1" spc="-5" dirty="0">
                <a:latin typeface="Arial"/>
                <a:cs typeface="Arial"/>
              </a:rPr>
              <a:t>sell its shares to the public</a:t>
            </a:r>
            <a:r>
              <a:rPr lang="en-GB" sz="2800" spc="-5" dirty="0">
                <a:latin typeface="Arial"/>
                <a:cs typeface="Arial"/>
              </a:rPr>
              <a:t>—often on a stock exchange. </a:t>
            </a:r>
            <a:endParaRPr lang="en-US" dirty="0"/>
          </a:p>
          <a:p>
            <a:pPr>
              <a:tabLst>
                <a:tab pos="354965" algn="l"/>
                <a:tab pos="355600" algn="l"/>
              </a:tabLst>
            </a:pPr>
            <a:endParaRPr lang="en-GB" sz="2800" spc="-5" dirty="0"/>
          </a:p>
          <a:p>
            <a:pPr marL="285750" indent="-285750">
              <a:buFont typeface="Arial"/>
              <a:buChar char="•"/>
              <a:tabLst>
                <a:tab pos="354965" algn="l"/>
                <a:tab pos="355600" algn="l"/>
              </a:tabLst>
            </a:pPr>
            <a:r>
              <a:rPr lang="en-GB" sz="2800" spc="-5" dirty="0">
                <a:latin typeface="Arial"/>
                <a:cs typeface="Arial"/>
              </a:rPr>
              <a:t>PLCs can raise large sums of money by selling shares to the public</a:t>
            </a:r>
            <a:endParaRPr lang="en-GB" sz="2800" spc="-5" dirty="0"/>
          </a:p>
          <a:p>
            <a:pPr marL="285750" indent="-285750">
              <a:buFont typeface="Arial"/>
              <a:buChar char="•"/>
              <a:tabLst>
                <a:tab pos="354965" algn="l"/>
                <a:tab pos="355600" algn="l"/>
              </a:tabLst>
            </a:pPr>
            <a:r>
              <a:rPr lang="en-GB" sz="2800" spc="-5" dirty="0">
                <a:latin typeface="Arial"/>
                <a:cs typeface="Arial"/>
              </a:rPr>
              <a:t>You need at least </a:t>
            </a:r>
            <a:r>
              <a:rPr lang="en-GB" sz="2800" i="1" spc="-5" dirty="0">
                <a:latin typeface="Arial"/>
                <a:cs typeface="Arial"/>
              </a:rPr>
              <a:t>two directors</a:t>
            </a:r>
            <a:r>
              <a:rPr lang="en-GB" sz="2800" spc="-5" dirty="0">
                <a:latin typeface="Arial"/>
                <a:cs typeface="Arial"/>
              </a:rPr>
              <a:t>, </a:t>
            </a:r>
            <a:r>
              <a:rPr lang="en-GB" sz="2800" i="1" spc="-5" dirty="0">
                <a:latin typeface="Arial"/>
                <a:cs typeface="Arial"/>
              </a:rPr>
              <a:t>one company secretary</a:t>
            </a:r>
            <a:r>
              <a:rPr lang="en-GB" sz="2800" spc="-5" dirty="0">
                <a:latin typeface="Arial"/>
                <a:cs typeface="Arial"/>
              </a:rPr>
              <a:t>, </a:t>
            </a:r>
            <a:r>
              <a:rPr lang="en-GB" sz="2800" i="1" spc="-5" dirty="0">
                <a:latin typeface="Arial"/>
                <a:cs typeface="Arial"/>
              </a:rPr>
              <a:t>two shareholders</a:t>
            </a:r>
            <a:r>
              <a:rPr lang="en-GB" sz="2800" spc="-5" dirty="0">
                <a:latin typeface="Arial"/>
                <a:cs typeface="Arial"/>
              </a:rPr>
              <a:t>, and a minimum share capital of </a:t>
            </a:r>
            <a:r>
              <a:rPr lang="en-GB" sz="2800" i="1" spc="-5" dirty="0">
                <a:latin typeface="Arial"/>
                <a:cs typeface="Arial"/>
              </a:rPr>
              <a:t>£50,000</a:t>
            </a:r>
            <a:r>
              <a:rPr lang="en-GB" sz="2800" spc="-5" dirty="0">
                <a:latin typeface="Arial"/>
                <a:cs typeface="Arial"/>
              </a:rPr>
              <a:t>.</a:t>
            </a:r>
          </a:p>
          <a:p>
            <a:pPr marL="285750" indent="-285750">
              <a:buFont typeface="Arial"/>
              <a:buChar char="•"/>
              <a:tabLst>
                <a:tab pos="354965" algn="l"/>
                <a:tab pos="355600" algn="l"/>
              </a:tabLst>
            </a:pPr>
            <a:r>
              <a:rPr lang="en-GB" sz="2800" spc="-5" dirty="0">
                <a:latin typeface="Arial"/>
                <a:cs typeface="Arial"/>
              </a:rPr>
              <a:t>Because of transparency and regulation, PLCs may seem more credible—especially to investors and partners.</a:t>
            </a:r>
          </a:p>
          <a:p>
            <a:pPr marL="285750" indent="-285750">
              <a:buFont typeface="Arial"/>
              <a:buChar char="•"/>
              <a:tabLst>
                <a:tab pos="354965" algn="l"/>
                <a:tab pos="355600" algn="l"/>
              </a:tabLst>
            </a:pPr>
            <a:r>
              <a:rPr lang="en-GB" sz="2800" spc="-5" dirty="0">
                <a:latin typeface="Arial"/>
                <a:cs typeface="Arial"/>
              </a:rPr>
              <a:t>PLCs must follow strict rules, file detailed annual accounts, and hold shareholder meetings.</a:t>
            </a:r>
          </a:p>
          <a:p>
            <a:pPr marL="285750" indent="-285750">
              <a:buFont typeface="Arial"/>
              <a:buChar char="•"/>
              <a:tabLst>
                <a:tab pos="354965" algn="l"/>
                <a:tab pos="355600" algn="l"/>
              </a:tabLst>
            </a:pPr>
            <a:endParaRPr lang="en-GB" dirty="0"/>
          </a:p>
        </p:txBody>
      </p:sp>
      <p:sp>
        <p:nvSpPr>
          <p:cNvPr id="4" name="object 4">
            <a:extLst>
              <a:ext uri="{FF2B5EF4-FFF2-40B4-BE49-F238E27FC236}">
                <a16:creationId xmlns:a16="http://schemas.microsoft.com/office/drawing/2014/main" id="{16076920-DF86-E936-0DE8-2FBD5B9D47CF}"/>
              </a:ext>
            </a:extLst>
          </p:cNvPr>
          <p:cNvSpPr/>
          <p:nvPr/>
        </p:nvSpPr>
        <p:spPr>
          <a:xfrm>
            <a:off x="1266940" y="686717"/>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1134080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A153F-E1C0-41C5-BC7B-2A36D31C36A7}"/>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561680AA-3C7C-5104-7E61-62255E88BE55}"/>
              </a:ext>
            </a:extLst>
          </p:cNvPr>
          <p:cNvSpPr txBox="1">
            <a:spLocks noGrp="1"/>
          </p:cNvSpPr>
          <p:nvPr>
            <p:ph type="title"/>
          </p:nvPr>
        </p:nvSpPr>
        <p:spPr>
          <a:xfrm>
            <a:off x="540814" y="4183"/>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a:latin typeface="Myriad Pro"/>
                <a:cs typeface="Arial"/>
              </a:rPr>
              <a:t>Private Limited Company (Ltd)</a:t>
            </a:r>
            <a:endParaRPr lang="en-US"/>
          </a:p>
        </p:txBody>
      </p:sp>
      <p:sp>
        <p:nvSpPr>
          <p:cNvPr id="3" name="object 3">
            <a:extLst>
              <a:ext uri="{FF2B5EF4-FFF2-40B4-BE49-F238E27FC236}">
                <a16:creationId xmlns:a16="http://schemas.microsoft.com/office/drawing/2014/main" id="{FF5B7E44-3663-5CDE-5606-C1973824D02E}"/>
              </a:ext>
            </a:extLst>
          </p:cNvPr>
          <p:cNvSpPr txBox="1"/>
          <p:nvPr/>
        </p:nvSpPr>
        <p:spPr>
          <a:xfrm>
            <a:off x="93128" y="474574"/>
            <a:ext cx="11772842" cy="6258123"/>
          </a:xfrm>
          <a:prstGeom prst="rect">
            <a:avLst/>
          </a:prstGeom>
        </p:spPr>
        <p:txBody>
          <a:bodyPr vert="horz" wrap="square" lIns="0" tIns="101600" rIns="0" bIns="0" rtlCol="0" anchor="t">
            <a:spAutoFit/>
          </a:bodyPr>
          <a:lstStyle/>
          <a:p>
            <a:pPr>
              <a:tabLst>
                <a:tab pos="354965" algn="l"/>
                <a:tab pos="355600" algn="l"/>
              </a:tabLst>
            </a:pPr>
            <a:r>
              <a:rPr lang="en-GB" sz="2800" spc="-5" dirty="0">
                <a:latin typeface="Arial"/>
                <a:cs typeface="Arial"/>
              </a:rPr>
              <a:t>A Private Limited Company (Ltd) is one of the most common business structures in the UK</a:t>
            </a:r>
            <a:endParaRPr lang="en-US" dirty="0"/>
          </a:p>
          <a:p>
            <a:pPr>
              <a:tabLst>
                <a:tab pos="354965" algn="l"/>
                <a:tab pos="355600" algn="l"/>
              </a:tabLst>
            </a:pPr>
            <a:endParaRPr lang="en-GB" sz="2800" spc="-5" dirty="0"/>
          </a:p>
          <a:p>
            <a:pPr marL="457200" indent="-457200">
              <a:buFont typeface="Arial"/>
              <a:buChar char="•"/>
              <a:tabLst>
                <a:tab pos="354965" algn="l"/>
                <a:tab pos="355600" algn="l"/>
              </a:tabLst>
            </a:pPr>
            <a:r>
              <a:rPr lang="en-GB" sz="2800" spc="-5" dirty="0">
                <a:latin typeface="Arial"/>
                <a:cs typeface="Arial"/>
              </a:rPr>
              <a:t>Limited liability: Just like in a PLC, the company is a separate legal entity. So, shareholders aren't personally responsible for business debts.</a:t>
            </a:r>
            <a:endParaRPr lang="en-GB" dirty="0">
              <a:latin typeface="Arial"/>
              <a:cs typeface="Arial"/>
            </a:endParaRPr>
          </a:p>
          <a:p>
            <a:pPr marL="457200" indent="-457200">
              <a:buFont typeface="Arial"/>
              <a:buChar char="•"/>
              <a:tabLst>
                <a:tab pos="354965" algn="l"/>
                <a:tab pos="355600" algn="l"/>
              </a:tabLst>
            </a:pPr>
            <a:r>
              <a:rPr lang="en-GB" sz="2800" spc="-5" dirty="0">
                <a:latin typeface="Arial"/>
                <a:cs typeface="Arial"/>
              </a:rPr>
              <a:t>You need at least one director and one shareholder (they can be the same person).</a:t>
            </a:r>
            <a:endParaRPr lang="en-GB" dirty="0">
              <a:latin typeface="Arial"/>
              <a:cs typeface="Arial"/>
            </a:endParaRPr>
          </a:p>
          <a:p>
            <a:pPr marL="457200" indent="-457200">
              <a:buFont typeface="Arial"/>
              <a:buChar char="•"/>
              <a:tabLst>
                <a:tab pos="354965" algn="l"/>
                <a:tab pos="355600" algn="l"/>
              </a:tabLst>
            </a:pPr>
            <a:r>
              <a:rPr lang="en-GB" sz="2800" spc="-5" dirty="0">
                <a:latin typeface="Arial"/>
                <a:cs typeface="Arial"/>
              </a:rPr>
              <a:t>The company pays Corporation Tax on its profits. Directors usually take a salary</a:t>
            </a:r>
            <a:endParaRPr lang="en-GB" dirty="0">
              <a:latin typeface="Arial"/>
              <a:cs typeface="Arial"/>
            </a:endParaRPr>
          </a:p>
          <a:p>
            <a:pPr marL="457200" indent="-457200">
              <a:buFont typeface="Arial"/>
              <a:buChar char="•"/>
              <a:tabLst>
                <a:tab pos="354965" algn="l"/>
                <a:tab pos="355600" algn="l"/>
              </a:tabLst>
            </a:pPr>
            <a:r>
              <a:rPr lang="en-GB" sz="2800" spc="-5"/>
              <a:t>You’ll need to register with Companies House, file annual accounts, and submit a confirmation statement.</a:t>
            </a:r>
            <a:endParaRPr lang="en-GB"/>
          </a:p>
          <a:p>
            <a:pPr>
              <a:tabLst>
                <a:tab pos="354965" algn="l"/>
                <a:tab pos="355600" algn="l"/>
              </a:tabLst>
            </a:pPr>
            <a:endParaRPr lang="en-US" dirty="0"/>
          </a:p>
          <a:p>
            <a:pPr>
              <a:tabLst>
                <a:tab pos="354965" algn="l"/>
                <a:tab pos="355600" algn="l"/>
              </a:tabLst>
            </a:pPr>
            <a:endParaRPr lang="en-US" dirty="0"/>
          </a:p>
          <a:p>
            <a:pPr>
              <a:tabLst>
                <a:tab pos="354965" algn="l"/>
                <a:tab pos="355600" algn="l"/>
              </a:tabLst>
            </a:pPr>
            <a:endParaRPr lang="en-GB" sz="2800" spc="-5" dirty="0">
              <a:latin typeface="Arial"/>
              <a:cs typeface="Arial"/>
            </a:endParaRPr>
          </a:p>
        </p:txBody>
      </p:sp>
      <p:sp>
        <p:nvSpPr>
          <p:cNvPr id="4" name="object 4">
            <a:extLst>
              <a:ext uri="{FF2B5EF4-FFF2-40B4-BE49-F238E27FC236}">
                <a16:creationId xmlns:a16="http://schemas.microsoft.com/office/drawing/2014/main" id="{69894BCD-F833-63A9-3AF1-FA8A1272B796}"/>
              </a:ext>
            </a:extLst>
          </p:cNvPr>
          <p:cNvSpPr/>
          <p:nvPr/>
        </p:nvSpPr>
        <p:spPr>
          <a:xfrm>
            <a:off x="1266940" y="576548"/>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472611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19478-3873-F7B1-0096-4E475813C6E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AA2CBF35-2958-CC08-9231-49CDEBC7A6FD}"/>
              </a:ext>
            </a:extLst>
          </p:cNvPr>
          <p:cNvSpPr txBox="1">
            <a:spLocks noGrp="1"/>
          </p:cNvSpPr>
          <p:nvPr>
            <p:ph type="title"/>
          </p:nvPr>
        </p:nvSpPr>
        <p:spPr>
          <a:xfrm>
            <a:off x="479376" y="2492896"/>
            <a:ext cx="10592869" cy="689932"/>
          </a:xfrm>
          <a:prstGeom prst="rect">
            <a:avLst/>
          </a:prstGeom>
        </p:spPr>
        <p:txBody>
          <a:bodyPr vert="horz" wrap="square" lIns="0" tIns="12700" rIns="0" bIns="0" numCol="1" rtlCol="0" anchor="ctr" anchorCtr="0" compatLnSpc="1">
            <a:prstTxWarp prst="textNoShape">
              <a:avLst/>
            </a:prstTxWarp>
            <a:spAutoFit/>
          </a:bodyPr>
          <a:lstStyle/>
          <a:p>
            <a:pPr marL="12700">
              <a:spcBef>
                <a:spcPts val="100"/>
              </a:spcBef>
            </a:pPr>
            <a:r>
              <a:rPr lang="en-GB" dirty="0"/>
              <a:t>Thank you</a:t>
            </a:r>
            <a:endParaRPr dirty="0"/>
          </a:p>
        </p:txBody>
      </p:sp>
      <p:sp>
        <p:nvSpPr>
          <p:cNvPr id="4" name="object 4">
            <a:extLst>
              <a:ext uri="{FF2B5EF4-FFF2-40B4-BE49-F238E27FC236}">
                <a16:creationId xmlns:a16="http://schemas.microsoft.com/office/drawing/2014/main" id="{00D63133-E48E-C8F3-E857-D27D22FA4F66}"/>
              </a:ext>
            </a:extLst>
          </p:cNvPr>
          <p:cNvSpPr/>
          <p:nvPr/>
        </p:nvSpPr>
        <p:spPr>
          <a:xfrm>
            <a:off x="1524000" y="1219200"/>
            <a:ext cx="9144000" cy="0"/>
          </a:xfrm>
          <a:custGeom>
            <a:avLst/>
            <a:gdLst/>
            <a:ahLst/>
            <a:cxnLst/>
            <a:rect l="l" t="t" r="r" b="b"/>
            <a:pathLst>
              <a:path w="9144000">
                <a:moveTo>
                  <a:pt x="0" y="0"/>
                </a:moveTo>
                <a:lnTo>
                  <a:pt x="9144000" y="0"/>
                </a:lnTo>
              </a:path>
            </a:pathLst>
          </a:custGeom>
          <a:ln w="38097">
            <a:solidFill>
              <a:srgbClr val="983300"/>
            </a:solidFill>
          </a:ln>
        </p:spPr>
        <p:txBody>
          <a:bodyPr wrap="square" lIns="0" tIns="0" rIns="0" bIns="0" rtlCol="0"/>
          <a:lstStyle/>
          <a:p>
            <a:endParaRPr/>
          </a:p>
        </p:txBody>
      </p:sp>
    </p:spTree>
    <p:extLst>
      <p:ext uri="{BB962C8B-B14F-4D97-AF65-F5344CB8AC3E}">
        <p14:creationId xmlns:p14="http://schemas.microsoft.com/office/powerpoint/2010/main" val="148650815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2528</TotalTime>
  <Words>45</Words>
  <Application>Microsoft Office PowerPoint</Application>
  <PresentationFormat>Widescreen</PresentationFormat>
  <Paragraphs>13</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LCBB5013</vt:lpstr>
      <vt:lpstr>Mission Statement</vt:lpstr>
      <vt:lpstr>Vision Statement</vt:lpstr>
      <vt:lpstr>Individual Activity </vt:lpstr>
      <vt:lpstr>Legal Structure of Organisations</vt:lpstr>
      <vt:lpstr>Sole Trader</vt:lpstr>
      <vt:lpstr>Partnership</vt:lpstr>
      <vt:lpstr>Limited Liability Partnership (LLP)</vt:lpstr>
      <vt:lpstr>Public limited company (PLC)</vt:lpstr>
      <vt:lpstr>Private Limited Company (Ltd)</vt:lpstr>
      <vt:lpstr>Thank you</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Amer Kareem</cp:lastModifiedBy>
  <cp:revision>289</cp:revision>
  <cp:lastPrinted>2018-07-09T15:27:01Z</cp:lastPrinted>
  <dcterms:created xsi:type="dcterms:W3CDTF">2002-10-07T19:43:58Z</dcterms:created>
  <dcterms:modified xsi:type="dcterms:W3CDTF">2025-06-27T18:39:59Z</dcterms:modified>
</cp:coreProperties>
</file>