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1"/>
  </p:notesMasterIdLst>
  <p:handoutMasterIdLst>
    <p:handoutMasterId r:id="rId12"/>
  </p:handoutMasterIdLst>
  <p:sldIdLst>
    <p:sldId id="277" r:id="rId2"/>
    <p:sldId id="306" r:id="rId3"/>
    <p:sldId id="312" r:id="rId4"/>
    <p:sldId id="300" r:id="rId5"/>
    <p:sldId id="313" r:id="rId6"/>
    <p:sldId id="314" r:id="rId7"/>
    <p:sldId id="307" r:id="rId8"/>
    <p:sldId id="311" r:id="rId9"/>
    <p:sldId id="309" r:id="rId10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1893"/>
    <a:srgbClr val="0096FF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55" autoAdjust="0"/>
    <p:restoredTop sz="93433" autoAdjust="0"/>
  </p:normalViewPr>
  <p:slideViewPr>
    <p:cSldViewPr>
      <p:cViewPr varScale="1">
        <p:scale>
          <a:sx n="84" d="100"/>
          <a:sy n="84" d="100"/>
        </p:scale>
        <p:origin x="2072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C46A5-84B8-A045-ABF8-C0B12801A0A5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00D8E-56CE-DA43-B8F9-00BD88B4AE9F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16553-F224-AE40-94C1-25AFBF4C7671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7229D-DCAB-1245-B2E9-B9929BD661AA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2CAFC-DC22-8344-987F-0CBC7B8BFD35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9F673-3364-4D47-A628-2E3C12361FD8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E8FCC-76FF-E548-AC10-9774550F6D9F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2E73C-A60B-854A-B82F-F49D45803DFA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D8968-CCC4-D940-B6DF-3A615651A684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5742F-154B-1241-BE6B-1DF09E8D04D4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D2E67-E93C-BD41-A302-34E7DA2D9B92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887C4B-2B7B-2848-B74D-C4761478658F}" type="datetime1">
              <a:rPr lang="en-GB" altLang="en-US" smtClean="0"/>
              <a:t>01/10/2020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accent2"/>
                </a:solidFill>
              </a:rPr>
              <a:t>LCDB7003</a:t>
            </a:r>
            <a:endParaRPr lang="en-GB" altLang="en-US" b="1" dirty="0">
              <a:solidFill>
                <a:schemeClr val="accent2"/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Qualitative Research</a:t>
            </a:r>
          </a:p>
          <a:p>
            <a:pPr eaLnBrk="1" hangingPunct="1"/>
            <a:r>
              <a:rPr lang="en-GB" altLang="en-US">
                <a:solidFill>
                  <a:schemeClr val="accent2"/>
                </a:solidFill>
              </a:rPr>
              <a:t>Week  4</a:t>
            </a:r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NZ" sz="4800" b="1" dirty="0">
                <a:solidFill>
                  <a:schemeClr val="accent2"/>
                </a:solidFill>
              </a:rPr>
              <a:t>Foundation of Qual Research</a:t>
            </a:r>
            <a:endParaRPr lang="en-GB" altLang="en-US" sz="4800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B1DC490D-017D-FD42-BB37-BEF76D5B25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74713"/>
          </a:xfrm>
        </p:spPr>
        <p:txBody>
          <a:bodyPr/>
          <a:lstStyle/>
          <a:p>
            <a:pPr eaLnBrk="1" hangingPunct="1"/>
            <a:r>
              <a:rPr lang="en-GB" altLang="en-US" b="1" i="1" dirty="0">
                <a:solidFill>
                  <a:srgbClr val="011893"/>
                </a:solidFill>
              </a:rPr>
              <a:t>Qualitative Researc</a:t>
            </a:r>
            <a:r>
              <a:rPr lang="en-GB" altLang="en-US" b="1" i="1" dirty="0"/>
              <a:t>h </a:t>
            </a:r>
            <a:endParaRPr lang="en-GB" altLang="en-US" dirty="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E1AE60F0-6415-3F42-A9E8-F7056AA7DF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557338"/>
            <a:ext cx="7772400" cy="45386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altLang="en-US"/>
              <a:t>Foundations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b="1"/>
              <a:t>Question: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/>
              <a:t>Why do research?</a:t>
            </a:r>
          </a:p>
        </p:txBody>
      </p:sp>
    </p:spTree>
    <p:extLst>
      <p:ext uri="{BB962C8B-B14F-4D97-AF65-F5344CB8AC3E}">
        <p14:creationId xmlns:p14="http://schemas.microsoft.com/office/powerpoint/2010/main" val="2364473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AABFFDCC-9E8C-D645-BE00-03FB6D670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874713"/>
          </a:xfrm>
        </p:spPr>
        <p:txBody>
          <a:bodyPr/>
          <a:lstStyle/>
          <a:p>
            <a:r>
              <a:rPr lang="en-GB" altLang="en-US" b="1" i="1" dirty="0">
                <a:solidFill>
                  <a:srgbClr val="011893"/>
                </a:solidFill>
              </a:rPr>
              <a:t>Qualitative Research </a:t>
            </a:r>
            <a:endParaRPr lang="en-GB" altLang="en-US" dirty="0">
              <a:solidFill>
                <a:srgbClr val="011893"/>
              </a:solidFill>
            </a:endParaRP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90FC776-AEE9-284E-9FF7-759B5E3B47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altLang="en-US"/>
              <a:t>Starts with questioning, understanding,</a:t>
            </a:r>
          </a:p>
          <a:p>
            <a:pPr>
              <a:buFontTx/>
              <a:buNone/>
            </a:pPr>
            <a:r>
              <a:rPr lang="en-GB" altLang="en-US"/>
              <a:t>examining &amp; developing.......</a:t>
            </a:r>
          </a:p>
          <a:p>
            <a:r>
              <a:rPr lang="en-GB" altLang="en-US"/>
              <a:t>What do we understand?</a:t>
            </a:r>
          </a:p>
          <a:p>
            <a:r>
              <a:rPr lang="en-GB" altLang="en-US"/>
              <a:t>How do we understand?</a:t>
            </a:r>
          </a:p>
          <a:p>
            <a:r>
              <a:rPr lang="en-GB" altLang="en-US"/>
              <a:t>True or false?</a:t>
            </a:r>
          </a:p>
          <a:p>
            <a:r>
              <a:rPr lang="en-GB" altLang="en-US"/>
              <a:t>What can be implied &amp; infered?</a:t>
            </a:r>
          </a:p>
          <a:p>
            <a:endParaRPr lang="en-GB" altLang="en-US"/>
          </a:p>
          <a:p>
            <a:pPr>
              <a:buFontTx/>
              <a:buNone/>
            </a:pPr>
            <a:endParaRPr lang="en-GB" altLang="en-US"/>
          </a:p>
          <a:p>
            <a:endParaRPr lang="en-GB" altLang="en-US"/>
          </a:p>
          <a:p>
            <a:pPr>
              <a:buFontTx/>
              <a:buNone/>
            </a:pPr>
            <a:endParaRPr lang="en-GB" altLang="en-US"/>
          </a:p>
          <a:p>
            <a:pPr>
              <a:buFontTx/>
              <a:buNone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9039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85C81652-1CA0-2F4D-BE8E-7B3291FA6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874713"/>
          </a:xfrm>
        </p:spPr>
        <p:txBody>
          <a:bodyPr/>
          <a:lstStyle/>
          <a:p>
            <a:r>
              <a:rPr lang="en-GB" altLang="en-US" b="1" i="1" dirty="0">
                <a:solidFill>
                  <a:srgbClr val="011893"/>
                </a:solidFill>
              </a:rPr>
              <a:t>Qualitative Research </a:t>
            </a:r>
            <a:endParaRPr lang="en-US" altLang="en-US" dirty="0">
              <a:solidFill>
                <a:srgbClr val="011893"/>
              </a:solidFill>
            </a:endParaRP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D7E55F87-39D1-3F45-8E3B-90BCB88ED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altLang="en-US"/>
              <a:t>Ontology: The study of </a:t>
            </a:r>
            <a:r>
              <a:rPr lang="en-US" altLang="en-US" i="1"/>
              <a:t>being</a:t>
            </a:r>
          </a:p>
          <a:p>
            <a:pPr algn="ctr">
              <a:buFontTx/>
              <a:buNone/>
            </a:pPr>
            <a:r>
              <a:rPr lang="en-US" altLang="en-US" i="1"/>
              <a:t> </a:t>
            </a:r>
            <a:endParaRPr lang="en-US" altLang="en-US"/>
          </a:p>
          <a:p>
            <a:r>
              <a:rPr lang="en-US" altLang="en-US"/>
              <a:t>What exists in the world?</a:t>
            </a:r>
          </a:p>
          <a:p>
            <a:endParaRPr lang="en-US" altLang="en-US"/>
          </a:p>
          <a:p>
            <a:r>
              <a:rPr lang="en-US" altLang="en-US"/>
              <a:t>What is the nature of existence?</a:t>
            </a:r>
          </a:p>
          <a:p>
            <a:pPr>
              <a:buFontTx/>
              <a:buNone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1951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035B3C93-8B5A-594C-BA81-993965A14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947738"/>
          </a:xfrm>
        </p:spPr>
        <p:txBody>
          <a:bodyPr/>
          <a:lstStyle/>
          <a:p>
            <a:r>
              <a:rPr lang="en-GB" altLang="en-US" b="1" i="1" dirty="0">
                <a:solidFill>
                  <a:srgbClr val="011893"/>
                </a:solidFill>
              </a:rPr>
              <a:t>Qualitative Research </a:t>
            </a:r>
            <a:endParaRPr lang="en-GB" altLang="en-US" dirty="0">
              <a:solidFill>
                <a:srgbClr val="011893"/>
              </a:solidFill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A7A4628D-79F5-F445-8B66-F00654A67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00213"/>
            <a:ext cx="7772400" cy="4395787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/>
              <a:t>Ontology</a:t>
            </a:r>
          </a:p>
          <a:p>
            <a:pPr>
              <a:buFontTx/>
              <a:buNone/>
            </a:pPr>
            <a:r>
              <a:rPr lang="en-GB" altLang="en-US" sz="2000"/>
              <a:t>A body of formally represented knowledge based on</a:t>
            </a:r>
          </a:p>
          <a:p>
            <a:pPr>
              <a:buFontTx/>
              <a:buNone/>
            </a:pPr>
            <a:r>
              <a:rPr lang="en-GB" altLang="en-US" sz="2000"/>
              <a:t>conceptualisations: the objects, concepts and other entities that are</a:t>
            </a:r>
          </a:p>
          <a:p>
            <a:pPr>
              <a:buFontTx/>
              <a:buNone/>
            </a:pPr>
            <a:r>
              <a:rPr lang="en-GB" altLang="en-US" sz="2000"/>
              <a:t>assumed to exist in some area of interest and the relationships that</a:t>
            </a:r>
          </a:p>
          <a:p>
            <a:pPr>
              <a:buFontTx/>
              <a:buNone/>
            </a:pPr>
            <a:r>
              <a:rPr lang="en-GB" altLang="en-US" sz="2000"/>
              <a:t>hold among them. A conceptualisation is an abstract, simplified</a:t>
            </a:r>
          </a:p>
          <a:p>
            <a:pPr>
              <a:buFontTx/>
              <a:buNone/>
            </a:pPr>
            <a:r>
              <a:rPr lang="en-GB" altLang="en-US" sz="2000"/>
              <a:t>view of the world that we wish to represent for some purpose.</a:t>
            </a:r>
          </a:p>
          <a:p>
            <a:pPr>
              <a:buFontTx/>
              <a:buNone/>
            </a:pPr>
            <a:r>
              <a:rPr lang="en-GB" altLang="en-US" sz="2000"/>
              <a:t>Every knowledge base, knowledge-based or knowledge-level agent</a:t>
            </a:r>
          </a:p>
          <a:p>
            <a:pPr>
              <a:buFontTx/>
              <a:buNone/>
            </a:pPr>
            <a:r>
              <a:rPr lang="en-GB" altLang="en-US" sz="2000"/>
              <a:t>is committed to some conceptualisation, explicitly or implicitly.</a:t>
            </a:r>
          </a:p>
          <a:p>
            <a:pPr>
              <a:buFontTx/>
              <a:buNone/>
            </a:pPr>
            <a:r>
              <a:rPr lang="en-GB" altLang="en-US" sz="2000"/>
              <a:t>(Gruber at http.//www-kal.stanford.ed/kst/what-is-an-ontology.html)</a:t>
            </a:r>
          </a:p>
          <a:p>
            <a:pPr>
              <a:buFontTx/>
              <a:buNone/>
            </a:pPr>
            <a:r>
              <a:rPr lang="en-GB" altLang="en-US" sz="2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638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AC3B8B92-7967-9C45-9C12-F6A4665CD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874713"/>
          </a:xfrm>
        </p:spPr>
        <p:txBody>
          <a:bodyPr/>
          <a:lstStyle/>
          <a:p>
            <a:r>
              <a:rPr lang="en-GB" altLang="en-US" b="1" i="1" dirty="0">
                <a:solidFill>
                  <a:srgbClr val="011893"/>
                </a:solidFill>
              </a:rPr>
              <a:t>Qualitative Research </a:t>
            </a:r>
            <a:endParaRPr lang="en-GB" altLang="en-US" dirty="0">
              <a:solidFill>
                <a:srgbClr val="011893"/>
              </a:solidFill>
            </a:endParaRP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F3CAA550-24D3-7944-BB3E-939DAB026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412875"/>
            <a:ext cx="7772400" cy="468312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800"/>
              <a:t>Ontological positions</a:t>
            </a:r>
          </a:p>
          <a:p>
            <a:r>
              <a:rPr lang="en-GB" altLang="en-US" sz="2800"/>
              <a:t>Naturalist			Constructivist</a:t>
            </a:r>
          </a:p>
          <a:p>
            <a:r>
              <a:rPr lang="en-GB" altLang="en-US" sz="2800"/>
              <a:t>Positivist				Interpretivist</a:t>
            </a:r>
          </a:p>
          <a:p>
            <a:r>
              <a:rPr lang="en-GB" altLang="en-US" sz="2800"/>
              <a:t>Materialist			Idealist</a:t>
            </a:r>
          </a:p>
          <a:p>
            <a:r>
              <a:rPr lang="en-GB" altLang="en-US" sz="2800"/>
              <a:t>Empiricist			Relativist</a:t>
            </a:r>
          </a:p>
          <a:p>
            <a:r>
              <a:rPr lang="en-GB" altLang="en-US" sz="2800"/>
              <a:t>External reality			Internalised</a:t>
            </a:r>
          </a:p>
          <a:p>
            <a:r>
              <a:rPr lang="en-GB" altLang="en-US" sz="2800"/>
              <a:t>Independent			Dependent</a:t>
            </a:r>
          </a:p>
          <a:p>
            <a:r>
              <a:rPr lang="en-GB" altLang="en-US" sz="2800"/>
              <a:t>Objective				Subjective</a:t>
            </a:r>
          </a:p>
          <a:p>
            <a:endParaRPr lang="en-GB" altLang="en-US"/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9350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8559E7F2-FC18-E948-871C-7216884372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74713"/>
          </a:xfrm>
        </p:spPr>
        <p:txBody>
          <a:bodyPr/>
          <a:lstStyle/>
          <a:p>
            <a:pPr eaLnBrk="1" hangingPunct="1"/>
            <a:r>
              <a:rPr lang="en-GB" altLang="en-US" sz="4000" b="1" i="1" dirty="0">
                <a:solidFill>
                  <a:srgbClr val="011893"/>
                </a:solidFill>
              </a:rPr>
              <a:t>Qualitative Research </a:t>
            </a:r>
            <a:endParaRPr lang="en-GB" altLang="en-US" sz="4000" dirty="0">
              <a:solidFill>
                <a:srgbClr val="011893"/>
              </a:solidFill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1E2A5BA8-629B-204E-A579-D7E0C83616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altLang="en-US"/>
              <a:t>Epistemology: The study of knowledge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altLang="en-US"/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What is the nature of truth: How do we </a:t>
            </a:r>
            <a:r>
              <a:rPr lang="en-GB" altLang="en-US" i="1"/>
              <a:t>know?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/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What is valid understanding?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3643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A5BB836A-39F2-6242-B94D-5DF334ECE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874713"/>
          </a:xfrm>
        </p:spPr>
        <p:txBody>
          <a:bodyPr/>
          <a:lstStyle/>
          <a:p>
            <a:r>
              <a:rPr lang="en-GB" altLang="en-US" b="1" i="1" dirty="0">
                <a:solidFill>
                  <a:srgbClr val="011893"/>
                </a:solidFill>
              </a:rPr>
              <a:t>Qualitative Research </a:t>
            </a:r>
            <a:endParaRPr lang="en-US" altLang="en-US" dirty="0">
              <a:solidFill>
                <a:srgbClr val="011893"/>
              </a:solidFill>
            </a:endParaRP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2F1A7DC5-8B07-CC46-B583-8DB07B89DB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557338"/>
            <a:ext cx="7772400" cy="4538662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/>
              <a:t>Epistemological positions</a:t>
            </a:r>
          </a:p>
          <a:p>
            <a:pPr>
              <a:buFontTx/>
              <a:buNone/>
            </a:pPr>
            <a:r>
              <a:rPr lang="en-US" altLang="en-US"/>
              <a:t>The study of knowledge and justified</a:t>
            </a:r>
          </a:p>
          <a:p>
            <a:pPr>
              <a:buFontTx/>
              <a:buNone/>
            </a:pPr>
            <a:r>
              <a:rPr lang="en-US" altLang="en-US"/>
              <a:t>belief. Concerned with:</a:t>
            </a:r>
          </a:p>
          <a:p>
            <a:r>
              <a:rPr lang="en-US" altLang="en-US"/>
              <a:t>Have necessary conditions been met?</a:t>
            </a:r>
          </a:p>
          <a:p>
            <a:r>
              <a:rPr lang="en-US" altLang="en-US"/>
              <a:t>What are its sources?</a:t>
            </a:r>
          </a:p>
          <a:p>
            <a:r>
              <a:rPr lang="en-US" altLang="en-US"/>
              <a:t>What are its limits?</a:t>
            </a:r>
          </a:p>
          <a:p>
            <a:r>
              <a:rPr lang="en-US" altLang="en-US"/>
              <a:t>How is knowledge to be </a:t>
            </a:r>
            <a:r>
              <a:rPr lang="en-US" altLang="en-US" i="1"/>
              <a:t>justified?</a:t>
            </a:r>
          </a:p>
          <a:p>
            <a:pPr>
              <a:buFontTx/>
              <a:buNone/>
            </a:pPr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59856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5F09E25B-7CC1-104F-A17B-386EB358C0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i="1" dirty="0">
                <a:solidFill>
                  <a:srgbClr val="011893"/>
                </a:solidFill>
              </a:rPr>
              <a:t>Qualitative Research </a:t>
            </a:r>
            <a:endParaRPr lang="en-GB" altLang="en-US" sz="4000" dirty="0">
              <a:solidFill>
                <a:srgbClr val="011893"/>
              </a:solidFill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3BF638E7-B46F-6644-B914-2D64B22CB1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00213"/>
            <a:ext cx="7772400" cy="43957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40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sz="2400" b="1"/>
              <a:t>Question: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40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sz="2400"/>
              <a:t>What kind of a researcher are you?</a:t>
            </a:r>
          </a:p>
        </p:txBody>
      </p:sp>
    </p:spTree>
    <p:extLst>
      <p:ext uri="{BB962C8B-B14F-4D97-AF65-F5344CB8AC3E}">
        <p14:creationId xmlns:p14="http://schemas.microsoft.com/office/powerpoint/2010/main" val="141620599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2196</TotalTime>
  <Words>286</Words>
  <Application>Microsoft Macintosh PowerPoint</Application>
  <PresentationFormat>On-screen Show (4:3)</PresentationFormat>
  <Paragraphs>68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Myriad Pro</vt:lpstr>
      <vt:lpstr>Verdana</vt:lpstr>
      <vt:lpstr>20140311PresentationUWTSDTemplate</vt:lpstr>
      <vt:lpstr>LCDB7003</vt:lpstr>
      <vt:lpstr>Qualitative Research </vt:lpstr>
      <vt:lpstr>Qualitative Research </vt:lpstr>
      <vt:lpstr>Qualitative Research </vt:lpstr>
      <vt:lpstr>Qualitative Research </vt:lpstr>
      <vt:lpstr>Qualitative Research </vt:lpstr>
      <vt:lpstr>Qualitative Research </vt:lpstr>
      <vt:lpstr>Qualitative Research </vt:lpstr>
      <vt:lpstr>Qualitative Research 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Amare Desta</cp:lastModifiedBy>
  <cp:revision>133</cp:revision>
  <cp:lastPrinted>2018-07-09T15:27:01Z</cp:lastPrinted>
  <dcterms:created xsi:type="dcterms:W3CDTF">2002-10-07T19:43:58Z</dcterms:created>
  <dcterms:modified xsi:type="dcterms:W3CDTF">2020-10-01T12:02:26Z</dcterms:modified>
</cp:coreProperties>
</file>