
<file path=[Content_Types].xml><?xml version="1.0" encoding="utf-8"?>
<Types xmlns="http://schemas.openxmlformats.org/package/2006/content-types">
  <Default Extension="fntdata" ContentType="application/x-fontdata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 autoCompressPictures="0">
  <p:sldMasterIdLst>
    <p:sldMasterId id="2147483648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5143500" type="screen16x9"/>
  <p:notesSz cx="5143500" cy="9144000"/>
  <p:embeddedFontLst>
    <p:embeddedFont>
      <p:font typeface="Epilogue" panose="020B0604020202020204" charset="0"/>
      <p:regular r:id="rId13"/>
    </p:embeddedFont>
    <p:embeddedFont>
      <p:font typeface="Fraunces Medium" panose="020B0604020202020204" charset="0"/>
      <p:regular r:id="rId14"/>
    </p:embeddedFont>
  </p:embeddedFontLst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80E26"/>
    <a:srgbClr val="EEEED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09" d="100"/>
          <a:sy n="109" d="100"/>
        </p:scale>
        <p:origin x="706" y="8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font" Target="fonts/font1.fntdata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2.fntdata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829924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s://gamma.app/?utm_source=made-with-gamma" TargetMode="External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master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A8AFC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080E26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4" name="Image 0" descr="preencoded.png">
            <a:hlinkClick r:id="rId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29180" y="4844491"/>
            <a:ext cx="1071843" cy="256032"/>
          </a:xfrm>
          <a:prstGeom prst="rect">
            <a:avLst/>
          </a:prstGeom>
        </p:spPr>
      </p:pic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sv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3" Type="http://schemas.openxmlformats.org/officeDocument/2006/relationships/image" Target="../media/image8.svg"/><Relationship Id="rId7" Type="http://schemas.openxmlformats.org/officeDocument/2006/relationships/image" Target="../media/image12.sv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svg"/><Relationship Id="rId5" Type="http://schemas.openxmlformats.org/officeDocument/2006/relationships/image" Target="../media/image10.svg"/><Relationship Id="rId4" Type="http://schemas.openxmlformats.org/officeDocument/2006/relationships/image" Target="../media/image9.sv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sv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sv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15000" y="0"/>
            <a:ext cx="3429000" cy="51435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496119" y="772656"/>
            <a:ext cx="4001319" cy="44298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2750" dirty="0">
                <a:solidFill>
                  <a:srgbClr val="FFFFFF"/>
                </a:solidFill>
                <a:latin typeface="Fraunces Medium" pitchFamily="34" charset="0"/>
              </a:rPr>
              <a:t>Luis Cortez</a:t>
            </a:r>
            <a:endParaRPr lang="en-US" sz="2750" dirty="0"/>
          </a:p>
        </p:txBody>
      </p:sp>
      <p:sp>
        <p:nvSpPr>
          <p:cNvPr id="4" name="Text 1"/>
          <p:cNvSpPr/>
          <p:nvPr/>
        </p:nvSpPr>
        <p:spPr>
          <a:xfrm>
            <a:off x="496119" y="2278187"/>
            <a:ext cx="4633838" cy="22145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350" dirty="0">
                <a:solidFill>
                  <a:srgbClr val="FFFFFF"/>
                </a:solidFill>
                <a:latin typeface="Fraunces Medium" pitchFamily="34" charset="0"/>
                <a:ea typeface="Fraunces Medium" pitchFamily="34" charset="-122"/>
                <a:cs typeface="Fraunces Medium" pitchFamily="34" charset="-120"/>
              </a:rPr>
              <a:t>Problem Solving &amp; Decision-Making | LCLM 4004</a:t>
            </a:r>
            <a:endParaRPr lang="en-US" sz="1350" dirty="0"/>
          </a:p>
        </p:txBody>
      </p:sp>
      <p:sp>
        <p:nvSpPr>
          <p:cNvPr id="5" name="Text 2"/>
          <p:cNvSpPr/>
          <p:nvPr/>
        </p:nvSpPr>
        <p:spPr>
          <a:xfrm>
            <a:off x="496119" y="2712244"/>
            <a:ext cx="5179963" cy="22681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ct val="133000"/>
              </a:lnSpc>
            </a:pPr>
            <a:r>
              <a:rPr lang="en-US" sz="1100" dirty="0">
                <a:solidFill>
                  <a:srgbClr val="EBECEF"/>
                </a:solidFill>
                <a:latin typeface="Epilogue" pitchFamily="34" charset="0"/>
                <a:ea typeface="Epilogue" pitchFamily="34" charset="-122"/>
                <a:cs typeface="Epilogue" pitchFamily="34" charset="-120"/>
              </a:rPr>
              <a:t>Component 1: </a:t>
            </a:r>
            <a:r>
              <a:rPr lang="en-US" sz="1100" dirty="0">
                <a:solidFill>
                  <a:srgbClr val="FFFFFF"/>
                </a:solidFill>
                <a:latin typeface="Fraunces Medium" pitchFamily="34" charset="0"/>
                <a:ea typeface="Fraunces Medium" pitchFamily="34" charset="-122"/>
                <a:cs typeface="Fraunces Medium" pitchFamily="34" charset="-120"/>
              </a:rPr>
              <a:t>Basil's Bakery</a:t>
            </a:r>
            <a:endParaRPr lang="en-US" sz="1100" dirty="0"/>
          </a:p>
          <a:p>
            <a:pPr marL="0" indent="0" algn="l">
              <a:lnSpc>
                <a:spcPct val="133000"/>
              </a:lnSpc>
              <a:buNone/>
            </a:pPr>
            <a:endParaRPr lang="en-US" sz="1100" dirty="0"/>
          </a:p>
        </p:txBody>
      </p:sp>
      <p:sp>
        <p:nvSpPr>
          <p:cNvPr id="8" name="Text 1">
            <a:extLst>
              <a:ext uri="{FF2B5EF4-FFF2-40B4-BE49-F238E27FC236}">
                <a16:creationId xmlns:a16="http://schemas.microsoft.com/office/drawing/2014/main" id="{62673ADC-61EC-0C61-EA70-B5B22CF4F0CE}"/>
              </a:ext>
            </a:extLst>
          </p:cNvPr>
          <p:cNvSpPr/>
          <p:nvPr/>
        </p:nvSpPr>
        <p:spPr>
          <a:xfrm>
            <a:off x="472381" y="1414731"/>
            <a:ext cx="4633838" cy="22145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350" dirty="0">
                <a:solidFill>
                  <a:srgbClr val="FFFFFF"/>
                </a:solidFill>
                <a:latin typeface="Fraunces Medium" pitchFamily="34" charset="0"/>
              </a:rPr>
              <a:t>2528106</a:t>
            </a:r>
            <a:endParaRPr lang="en-US" sz="1350" dirty="0"/>
          </a:p>
        </p:txBody>
      </p:sp>
      <p:sp>
        <p:nvSpPr>
          <p:cNvPr id="9" name="Text 1">
            <a:extLst>
              <a:ext uri="{FF2B5EF4-FFF2-40B4-BE49-F238E27FC236}">
                <a16:creationId xmlns:a16="http://schemas.microsoft.com/office/drawing/2014/main" id="{9037C70A-3439-7997-1101-013943054B30}"/>
              </a:ext>
            </a:extLst>
          </p:cNvPr>
          <p:cNvSpPr/>
          <p:nvPr/>
        </p:nvSpPr>
        <p:spPr>
          <a:xfrm>
            <a:off x="472381" y="1839703"/>
            <a:ext cx="4633838" cy="22145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350" dirty="0">
                <a:solidFill>
                  <a:srgbClr val="FFFFFF"/>
                </a:solidFill>
                <a:latin typeface="Fraunces Medium" pitchFamily="34" charset="0"/>
              </a:rPr>
              <a:t>Lecture name: Annamarie Dufficy</a:t>
            </a:r>
            <a:endParaRPr lang="en-US" sz="135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96119" y="633785"/>
            <a:ext cx="4322266" cy="44298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2750" dirty="0">
                <a:solidFill>
                  <a:srgbClr val="FFFFFF"/>
                </a:solidFill>
                <a:latin typeface="Fraunces Medium" pitchFamily="34" charset="0"/>
                <a:ea typeface="Fraunces Medium" pitchFamily="34" charset="-122"/>
                <a:cs typeface="Fraunces Medium" pitchFamily="34" charset="-120"/>
              </a:rPr>
              <a:t>Presentation Overview</a:t>
            </a:r>
            <a:endParaRPr lang="en-US" sz="2750" dirty="0"/>
          </a:p>
        </p:txBody>
      </p:sp>
      <p:sp>
        <p:nvSpPr>
          <p:cNvPr id="3" name="Text 1"/>
          <p:cNvSpPr/>
          <p:nvPr/>
        </p:nvSpPr>
        <p:spPr>
          <a:xfrm>
            <a:off x="496119" y="1360289"/>
            <a:ext cx="8151763" cy="45362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100" dirty="0">
                <a:solidFill>
                  <a:srgbClr val="EBECEF"/>
                </a:solidFill>
                <a:latin typeface="Epilogue" pitchFamily="34" charset="0"/>
                <a:ea typeface="Epilogue" pitchFamily="34" charset="-122"/>
                <a:cs typeface="Epilogue" pitchFamily="34" charset="-120"/>
              </a:rPr>
              <a:t>This presentation adopts a business consultancy lens to diagnose and address the challenges facing Basil's Bakery</a:t>
            </a:r>
            <a:endParaRPr lang="en-US" sz="1100" dirty="0"/>
          </a:p>
        </p:txBody>
      </p:sp>
      <p:sp>
        <p:nvSpPr>
          <p:cNvPr id="4" name="Text 2"/>
          <p:cNvSpPr/>
          <p:nvPr/>
        </p:nvSpPr>
        <p:spPr>
          <a:xfrm>
            <a:off x="496119" y="1973387"/>
            <a:ext cx="283518" cy="177180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lnSpc>
                <a:spcPct val="100000"/>
              </a:lnSpc>
              <a:buNone/>
            </a:pPr>
            <a:r>
              <a:rPr lang="en-US" sz="1100" dirty="0">
                <a:solidFill>
                  <a:srgbClr val="EBECEF"/>
                </a:solidFill>
                <a:latin typeface="Fraunces Light" pitchFamily="34" charset="0"/>
                <a:ea typeface="Fraunces Light" pitchFamily="34" charset="-122"/>
                <a:cs typeface="Fraunces Light" pitchFamily="34" charset="-120"/>
              </a:rPr>
              <a:t>01</a:t>
            </a:r>
            <a:endParaRPr lang="en-US" sz="1100" dirty="0"/>
          </a:p>
        </p:txBody>
      </p:sp>
      <p:sp>
        <p:nvSpPr>
          <p:cNvPr id="5" name="Shape 3"/>
          <p:cNvSpPr/>
          <p:nvPr/>
        </p:nvSpPr>
        <p:spPr>
          <a:xfrm>
            <a:off x="496119" y="2195289"/>
            <a:ext cx="2622724" cy="19050"/>
          </a:xfrm>
          <a:prstGeom prst="rect">
            <a:avLst/>
          </a:prstGeom>
          <a:solidFill>
            <a:srgbClr val="8C98C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496119" y="2304231"/>
            <a:ext cx="1772692" cy="22145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350" dirty="0">
                <a:solidFill>
                  <a:srgbClr val="EBECEF"/>
                </a:solidFill>
                <a:latin typeface="Fraunces Medium" pitchFamily="34" charset="0"/>
                <a:ea typeface="Fraunces Medium" pitchFamily="34" charset="-122"/>
                <a:cs typeface="Fraunces Medium" pitchFamily="34" charset="-120"/>
              </a:rPr>
              <a:t>Case Study Overview</a:t>
            </a:r>
            <a:endParaRPr lang="en-US" sz="1350" dirty="0"/>
          </a:p>
        </p:txBody>
      </p:sp>
      <p:sp>
        <p:nvSpPr>
          <p:cNvPr id="7" name="Text 5"/>
          <p:cNvSpPr/>
          <p:nvPr/>
        </p:nvSpPr>
        <p:spPr>
          <a:xfrm>
            <a:off x="496119" y="2610743"/>
            <a:ext cx="2622724" cy="45362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100" dirty="0">
                <a:solidFill>
                  <a:srgbClr val="EBECEF"/>
                </a:solidFill>
                <a:latin typeface="Epilogue" pitchFamily="34" charset="0"/>
                <a:ea typeface="Epilogue" pitchFamily="34" charset="-122"/>
                <a:cs typeface="Epilogue" pitchFamily="34" charset="-120"/>
              </a:rPr>
              <a:t>Business profile, USP, target market, and core dilemma</a:t>
            </a:r>
            <a:endParaRPr lang="en-US" sz="1100" dirty="0"/>
          </a:p>
        </p:txBody>
      </p:sp>
      <p:sp>
        <p:nvSpPr>
          <p:cNvPr id="8" name="Text 6"/>
          <p:cNvSpPr/>
          <p:nvPr/>
        </p:nvSpPr>
        <p:spPr>
          <a:xfrm>
            <a:off x="3260601" y="1973387"/>
            <a:ext cx="283518" cy="177180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lnSpc>
                <a:spcPct val="100000"/>
              </a:lnSpc>
              <a:buNone/>
            </a:pPr>
            <a:r>
              <a:rPr lang="en-US" sz="1100" dirty="0">
                <a:solidFill>
                  <a:srgbClr val="EBECEF"/>
                </a:solidFill>
                <a:latin typeface="Fraunces Light" pitchFamily="34" charset="0"/>
                <a:ea typeface="Fraunces Light" pitchFamily="34" charset="-122"/>
                <a:cs typeface="Fraunces Light" pitchFamily="34" charset="-120"/>
              </a:rPr>
              <a:t>02</a:t>
            </a:r>
            <a:endParaRPr lang="en-US" sz="1100" dirty="0"/>
          </a:p>
        </p:txBody>
      </p:sp>
      <p:sp>
        <p:nvSpPr>
          <p:cNvPr id="9" name="Shape 7"/>
          <p:cNvSpPr/>
          <p:nvPr/>
        </p:nvSpPr>
        <p:spPr>
          <a:xfrm>
            <a:off x="3260601" y="2195289"/>
            <a:ext cx="2622724" cy="19050"/>
          </a:xfrm>
          <a:prstGeom prst="rect">
            <a:avLst/>
          </a:prstGeom>
          <a:solidFill>
            <a:srgbClr val="8C98C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3260601" y="2304231"/>
            <a:ext cx="2622724" cy="442913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350" dirty="0">
                <a:solidFill>
                  <a:srgbClr val="EBECEF"/>
                </a:solidFill>
                <a:latin typeface="Fraunces Medium" pitchFamily="34" charset="0"/>
                <a:ea typeface="Fraunces Medium" pitchFamily="34" charset="-122"/>
                <a:cs typeface="Fraunces Medium" pitchFamily="34" charset="-120"/>
              </a:rPr>
              <a:t>Problem Identification &amp; Scope</a:t>
            </a:r>
            <a:endParaRPr lang="en-US" sz="1350" dirty="0"/>
          </a:p>
        </p:txBody>
      </p:sp>
      <p:sp>
        <p:nvSpPr>
          <p:cNvPr id="11" name="Text 9"/>
          <p:cNvSpPr/>
          <p:nvPr/>
        </p:nvSpPr>
        <p:spPr>
          <a:xfrm>
            <a:off x="3260601" y="2832199"/>
            <a:ext cx="2622724" cy="45362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100" dirty="0">
                <a:solidFill>
                  <a:srgbClr val="EBECEF"/>
                </a:solidFill>
                <a:latin typeface="Epilogue" pitchFamily="34" charset="0"/>
                <a:ea typeface="Epilogue" pitchFamily="34" charset="-122"/>
                <a:cs typeface="Epilogue" pitchFamily="34" charset="-120"/>
              </a:rPr>
              <a:t>Categorizing challenges by environment and level of control</a:t>
            </a:r>
            <a:endParaRPr lang="en-US" sz="1100" dirty="0"/>
          </a:p>
        </p:txBody>
      </p:sp>
      <p:sp>
        <p:nvSpPr>
          <p:cNvPr id="12" name="Text 10"/>
          <p:cNvSpPr/>
          <p:nvPr/>
        </p:nvSpPr>
        <p:spPr>
          <a:xfrm>
            <a:off x="6025083" y="1973387"/>
            <a:ext cx="283518" cy="177180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lnSpc>
                <a:spcPct val="100000"/>
              </a:lnSpc>
              <a:buNone/>
            </a:pPr>
            <a:r>
              <a:rPr lang="en-US" sz="1100" dirty="0">
                <a:solidFill>
                  <a:srgbClr val="EBECEF"/>
                </a:solidFill>
                <a:latin typeface="Fraunces Light" pitchFamily="34" charset="0"/>
                <a:ea typeface="Fraunces Light" pitchFamily="34" charset="-122"/>
                <a:cs typeface="Fraunces Light" pitchFamily="34" charset="-120"/>
              </a:rPr>
              <a:t>03</a:t>
            </a:r>
            <a:endParaRPr lang="en-US" sz="1100" dirty="0"/>
          </a:p>
        </p:txBody>
      </p:sp>
      <p:sp>
        <p:nvSpPr>
          <p:cNvPr id="13" name="Shape 11"/>
          <p:cNvSpPr/>
          <p:nvPr/>
        </p:nvSpPr>
        <p:spPr>
          <a:xfrm>
            <a:off x="6025083" y="2195289"/>
            <a:ext cx="2622724" cy="19050"/>
          </a:xfrm>
          <a:prstGeom prst="rect">
            <a:avLst/>
          </a:prstGeom>
          <a:solidFill>
            <a:srgbClr val="8C98C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6025083" y="2304231"/>
            <a:ext cx="1772022" cy="22145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350" dirty="0">
                <a:solidFill>
                  <a:srgbClr val="EBECEF"/>
                </a:solidFill>
                <a:latin typeface="Fraunces Medium" pitchFamily="34" charset="0"/>
                <a:ea typeface="Fraunces Medium" pitchFamily="34" charset="-122"/>
                <a:cs typeface="Fraunces Medium" pitchFamily="34" charset="-120"/>
              </a:rPr>
              <a:t>PESTEL Framework</a:t>
            </a:r>
            <a:endParaRPr lang="en-US" sz="1350" dirty="0"/>
          </a:p>
        </p:txBody>
      </p:sp>
      <p:sp>
        <p:nvSpPr>
          <p:cNvPr id="15" name="Text 13"/>
          <p:cNvSpPr/>
          <p:nvPr/>
        </p:nvSpPr>
        <p:spPr>
          <a:xfrm>
            <a:off x="6025083" y="2610743"/>
            <a:ext cx="2622724" cy="680442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100" dirty="0">
                <a:solidFill>
                  <a:srgbClr val="EBECEF"/>
                </a:solidFill>
                <a:latin typeface="Epilogue" pitchFamily="34" charset="0"/>
                <a:ea typeface="Epilogue" pitchFamily="34" charset="-122"/>
                <a:cs typeface="Epilogue" pitchFamily="34" charset="-120"/>
              </a:rPr>
              <a:t>Academic critique and practical application to Basil's external environment</a:t>
            </a:r>
            <a:endParaRPr lang="en-US" sz="1100" dirty="0"/>
          </a:p>
        </p:txBody>
      </p:sp>
      <p:sp>
        <p:nvSpPr>
          <p:cNvPr id="16" name="Text 14"/>
          <p:cNvSpPr/>
          <p:nvPr/>
        </p:nvSpPr>
        <p:spPr>
          <a:xfrm>
            <a:off x="496119" y="3539207"/>
            <a:ext cx="283518" cy="177180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lnSpc>
                <a:spcPct val="100000"/>
              </a:lnSpc>
              <a:buNone/>
            </a:pPr>
            <a:r>
              <a:rPr lang="en-US" sz="1100" dirty="0">
                <a:solidFill>
                  <a:srgbClr val="EBECEF"/>
                </a:solidFill>
                <a:latin typeface="Fraunces Light" pitchFamily="34" charset="0"/>
                <a:ea typeface="Fraunces Light" pitchFamily="34" charset="-122"/>
                <a:cs typeface="Fraunces Light" pitchFamily="34" charset="-120"/>
              </a:rPr>
              <a:t>04</a:t>
            </a:r>
            <a:endParaRPr lang="en-US" sz="1100" dirty="0"/>
          </a:p>
        </p:txBody>
      </p:sp>
      <p:sp>
        <p:nvSpPr>
          <p:cNvPr id="17" name="Shape 15"/>
          <p:cNvSpPr/>
          <p:nvPr/>
        </p:nvSpPr>
        <p:spPr>
          <a:xfrm>
            <a:off x="496119" y="3761110"/>
            <a:ext cx="4004965" cy="19050"/>
          </a:xfrm>
          <a:prstGeom prst="rect">
            <a:avLst/>
          </a:prstGeom>
          <a:solidFill>
            <a:srgbClr val="8C98C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8" name="Text 16"/>
          <p:cNvSpPr/>
          <p:nvPr/>
        </p:nvSpPr>
        <p:spPr>
          <a:xfrm>
            <a:off x="496119" y="3870052"/>
            <a:ext cx="2037234" cy="22145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350" dirty="0">
                <a:solidFill>
                  <a:srgbClr val="EBECEF"/>
                </a:solidFill>
                <a:latin typeface="Fraunces Medium" pitchFamily="34" charset="0"/>
                <a:ea typeface="Fraunces Medium" pitchFamily="34" charset="-122"/>
                <a:cs typeface="Fraunces Medium" pitchFamily="34" charset="-120"/>
              </a:rPr>
              <a:t>Cause-and-Effect Model</a:t>
            </a:r>
            <a:endParaRPr lang="en-US" sz="1350" dirty="0"/>
          </a:p>
        </p:txBody>
      </p:sp>
      <p:sp>
        <p:nvSpPr>
          <p:cNvPr id="19" name="Text 17"/>
          <p:cNvSpPr/>
          <p:nvPr/>
        </p:nvSpPr>
        <p:spPr>
          <a:xfrm>
            <a:off x="496119" y="4176564"/>
            <a:ext cx="4004965" cy="22681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100" dirty="0">
                <a:solidFill>
                  <a:srgbClr val="EBECEF"/>
                </a:solidFill>
                <a:latin typeface="Epilogue" pitchFamily="34" charset="0"/>
                <a:ea typeface="Epilogue" pitchFamily="34" charset="-122"/>
                <a:cs typeface="Epilogue" pitchFamily="34" charset="-120"/>
              </a:rPr>
              <a:t>Academic critique and Ishikawa analysis of root causes</a:t>
            </a:r>
            <a:endParaRPr lang="en-US" sz="1100" dirty="0"/>
          </a:p>
        </p:txBody>
      </p:sp>
      <p:sp>
        <p:nvSpPr>
          <p:cNvPr id="20" name="Text 18"/>
          <p:cNvSpPr/>
          <p:nvPr/>
        </p:nvSpPr>
        <p:spPr>
          <a:xfrm>
            <a:off x="4642842" y="3539207"/>
            <a:ext cx="283518" cy="177180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lnSpc>
                <a:spcPct val="100000"/>
              </a:lnSpc>
              <a:buNone/>
            </a:pPr>
            <a:r>
              <a:rPr lang="en-US" sz="1100" dirty="0">
                <a:solidFill>
                  <a:srgbClr val="EBECEF"/>
                </a:solidFill>
                <a:latin typeface="Fraunces Light" pitchFamily="34" charset="0"/>
                <a:ea typeface="Fraunces Light" pitchFamily="34" charset="-122"/>
                <a:cs typeface="Fraunces Light" pitchFamily="34" charset="-120"/>
              </a:rPr>
              <a:t>05</a:t>
            </a:r>
            <a:endParaRPr lang="en-US" sz="1100" dirty="0"/>
          </a:p>
        </p:txBody>
      </p:sp>
      <p:sp>
        <p:nvSpPr>
          <p:cNvPr id="21" name="Shape 19"/>
          <p:cNvSpPr/>
          <p:nvPr/>
        </p:nvSpPr>
        <p:spPr>
          <a:xfrm>
            <a:off x="4642842" y="3761110"/>
            <a:ext cx="4004965" cy="19050"/>
          </a:xfrm>
          <a:prstGeom prst="rect">
            <a:avLst/>
          </a:prstGeom>
          <a:solidFill>
            <a:srgbClr val="8C98C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2" name="Text 20"/>
          <p:cNvSpPr/>
          <p:nvPr/>
        </p:nvSpPr>
        <p:spPr>
          <a:xfrm>
            <a:off x="4642842" y="3870052"/>
            <a:ext cx="1772022" cy="22145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350" dirty="0">
                <a:solidFill>
                  <a:srgbClr val="EBECEF"/>
                </a:solidFill>
                <a:latin typeface="Fraunces Medium" pitchFamily="34" charset="0"/>
                <a:ea typeface="Fraunces Medium" pitchFamily="34" charset="-122"/>
                <a:cs typeface="Fraunces Medium" pitchFamily="34" charset="-120"/>
              </a:rPr>
              <a:t>Key Findings</a:t>
            </a:r>
            <a:endParaRPr lang="en-US" sz="1350" dirty="0"/>
          </a:p>
        </p:txBody>
      </p:sp>
      <p:sp>
        <p:nvSpPr>
          <p:cNvPr id="23" name="Text 21"/>
          <p:cNvSpPr/>
          <p:nvPr/>
        </p:nvSpPr>
        <p:spPr>
          <a:xfrm>
            <a:off x="4642842" y="4176564"/>
            <a:ext cx="4004965" cy="22681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100" dirty="0">
                <a:solidFill>
                  <a:srgbClr val="EBECEF"/>
                </a:solidFill>
                <a:latin typeface="Epilogue" pitchFamily="34" charset="0"/>
                <a:ea typeface="Epilogue" pitchFamily="34" charset="-122"/>
                <a:cs typeface="Epilogue" pitchFamily="34" charset="-120"/>
              </a:rPr>
              <a:t>Structural conclusions and strategic implications</a:t>
            </a:r>
            <a:endParaRPr lang="en-US" sz="1100" dirty="0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2F7454EF-8C6E-BDFD-0885-A0A96D33AA66}"/>
              </a:ext>
            </a:extLst>
          </p:cNvPr>
          <p:cNvSpPr/>
          <p:nvPr/>
        </p:nvSpPr>
        <p:spPr>
          <a:xfrm>
            <a:off x="7702061" y="4768948"/>
            <a:ext cx="1434905" cy="364927"/>
          </a:xfrm>
          <a:prstGeom prst="rect">
            <a:avLst/>
          </a:prstGeom>
          <a:solidFill>
            <a:srgbClr val="080E26"/>
          </a:solidFill>
          <a:ln>
            <a:solidFill>
              <a:srgbClr val="080E2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15000" y="0"/>
            <a:ext cx="3429000" cy="51435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496119" y="666229"/>
            <a:ext cx="4814813" cy="44298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2750" dirty="0">
                <a:solidFill>
                  <a:srgbClr val="FFFFFF"/>
                </a:solidFill>
                <a:latin typeface="Fraunces Medium" pitchFamily="34" charset="0"/>
                <a:ea typeface="Fraunces Medium" pitchFamily="34" charset="-122"/>
                <a:cs typeface="Fraunces Medium" pitchFamily="34" charset="-120"/>
              </a:rPr>
              <a:t>Case Study: Basil's Bakery</a:t>
            </a:r>
            <a:endParaRPr lang="en-US" sz="2750" dirty="0"/>
          </a:p>
        </p:txBody>
      </p:sp>
      <p:sp>
        <p:nvSpPr>
          <p:cNvPr id="4" name="Shape 1"/>
          <p:cNvSpPr/>
          <p:nvPr/>
        </p:nvSpPr>
        <p:spPr>
          <a:xfrm>
            <a:off x="496119" y="1321817"/>
            <a:ext cx="2290465" cy="1733624"/>
          </a:xfrm>
          <a:prstGeom prst="roundRect">
            <a:avLst>
              <a:gd name="adj" fmla="val 3435"/>
            </a:avLst>
          </a:prstGeom>
          <a:solidFill>
            <a:srgbClr val="283157"/>
          </a:solidFill>
          <a:ln w="4763">
            <a:solidFill>
              <a:srgbClr val="414A7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 2"/>
          <p:cNvSpPr/>
          <p:nvPr/>
        </p:nvSpPr>
        <p:spPr>
          <a:xfrm>
            <a:off x="642640" y="1468338"/>
            <a:ext cx="1772022" cy="22145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350" dirty="0">
                <a:solidFill>
                  <a:srgbClr val="EBECEF"/>
                </a:solidFill>
                <a:latin typeface="Fraunces Medium" pitchFamily="34" charset="0"/>
                <a:ea typeface="Fraunces Medium" pitchFamily="34" charset="-122"/>
                <a:cs typeface="Fraunces Medium" pitchFamily="34" charset="-120"/>
              </a:rPr>
              <a:t>Business Profile</a:t>
            </a:r>
            <a:endParaRPr lang="en-US" sz="1350" dirty="0"/>
          </a:p>
        </p:txBody>
      </p:sp>
      <p:sp>
        <p:nvSpPr>
          <p:cNvPr id="6" name="Text 3"/>
          <p:cNvSpPr/>
          <p:nvPr/>
        </p:nvSpPr>
        <p:spPr>
          <a:xfrm>
            <a:off x="642640" y="1774850"/>
            <a:ext cx="1997422" cy="113407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100" dirty="0">
                <a:solidFill>
                  <a:srgbClr val="EBECEF"/>
                </a:solidFill>
                <a:latin typeface="Epilogue" pitchFamily="34" charset="0"/>
                <a:ea typeface="Epilogue" pitchFamily="34" charset="-122"/>
                <a:cs typeface="Epilogue" pitchFamily="34" charset="-120"/>
              </a:rPr>
              <a:t>Independent artisan bakery established 2015, Coventry retail park. Organic ingredients; contemporary cakes, pastries, and breads.</a:t>
            </a:r>
            <a:endParaRPr lang="en-US" sz="1100" dirty="0"/>
          </a:p>
        </p:txBody>
      </p:sp>
      <p:sp>
        <p:nvSpPr>
          <p:cNvPr id="7" name="Shape 4"/>
          <p:cNvSpPr/>
          <p:nvPr/>
        </p:nvSpPr>
        <p:spPr>
          <a:xfrm>
            <a:off x="2928342" y="1321817"/>
            <a:ext cx="2290539" cy="1733624"/>
          </a:xfrm>
          <a:prstGeom prst="roundRect">
            <a:avLst>
              <a:gd name="adj" fmla="val 3435"/>
            </a:avLst>
          </a:prstGeom>
          <a:solidFill>
            <a:srgbClr val="283157"/>
          </a:solidFill>
          <a:ln w="4763">
            <a:solidFill>
              <a:srgbClr val="414A7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Text 5"/>
          <p:cNvSpPr/>
          <p:nvPr/>
        </p:nvSpPr>
        <p:spPr>
          <a:xfrm>
            <a:off x="3074863" y="1468338"/>
            <a:ext cx="1772022" cy="22145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350" dirty="0">
                <a:solidFill>
                  <a:srgbClr val="EBECEF"/>
                </a:solidFill>
                <a:latin typeface="Fraunces Medium" pitchFamily="34" charset="0"/>
                <a:ea typeface="Fraunces Medium" pitchFamily="34" charset="-122"/>
                <a:cs typeface="Fraunces Medium" pitchFamily="34" charset="-120"/>
              </a:rPr>
              <a:t>Target Market</a:t>
            </a:r>
            <a:endParaRPr lang="en-US" sz="1350" dirty="0"/>
          </a:p>
        </p:txBody>
      </p:sp>
      <p:sp>
        <p:nvSpPr>
          <p:cNvPr id="9" name="Text 6"/>
          <p:cNvSpPr/>
          <p:nvPr/>
        </p:nvSpPr>
        <p:spPr>
          <a:xfrm>
            <a:off x="3074863" y="1774850"/>
            <a:ext cx="1997497" cy="113407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100" dirty="0">
                <a:solidFill>
                  <a:srgbClr val="EBECEF"/>
                </a:solidFill>
                <a:latin typeface="Epilogue" pitchFamily="34" charset="0"/>
                <a:ea typeface="Epilogue" pitchFamily="34" charset="-122"/>
                <a:cs typeface="Epilogue" pitchFamily="34" charset="-120"/>
              </a:rPr>
              <a:t>Local shoppers, retail workers, and office/warehouse staff from the adjacent industrial site.</a:t>
            </a:r>
            <a:endParaRPr lang="en-US" sz="1100" dirty="0"/>
          </a:p>
        </p:txBody>
      </p:sp>
      <p:sp>
        <p:nvSpPr>
          <p:cNvPr id="10" name="Shape 7"/>
          <p:cNvSpPr/>
          <p:nvPr/>
        </p:nvSpPr>
        <p:spPr>
          <a:xfrm>
            <a:off x="496119" y="3197200"/>
            <a:ext cx="4722763" cy="1279996"/>
          </a:xfrm>
          <a:prstGeom prst="roundRect">
            <a:avLst>
              <a:gd name="adj" fmla="val 4652"/>
            </a:avLst>
          </a:prstGeom>
          <a:solidFill>
            <a:srgbClr val="283157"/>
          </a:solidFill>
          <a:ln w="4763">
            <a:solidFill>
              <a:srgbClr val="414A7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8"/>
          <p:cNvSpPr/>
          <p:nvPr/>
        </p:nvSpPr>
        <p:spPr>
          <a:xfrm>
            <a:off x="642640" y="3343721"/>
            <a:ext cx="1772022" cy="22145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350" dirty="0">
                <a:solidFill>
                  <a:srgbClr val="EBECEF"/>
                </a:solidFill>
                <a:latin typeface="Fraunces Medium" pitchFamily="34" charset="0"/>
                <a:ea typeface="Fraunces Medium" pitchFamily="34" charset="-122"/>
                <a:cs typeface="Fraunces Medium" pitchFamily="34" charset="-120"/>
              </a:rPr>
              <a:t>The Dilemma</a:t>
            </a:r>
            <a:endParaRPr lang="en-US" sz="1350" dirty="0"/>
          </a:p>
        </p:txBody>
      </p:sp>
      <p:sp>
        <p:nvSpPr>
          <p:cNvPr id="12" name="Text 9"/>
          <p:cNvSpPr/>
          <p:nvPr/>
        </p:nvSpPr>
        <p:spPr>
          <a:xfrm>
            <a:off x="642640" y="3650233"/>
            <a:ext cx="4429720" cy="680442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100" dirty="0">
                <a:solidFill>
                  <a:srgbClr val="EBECEF"/>
                </a:solidFill>
                <a:latin typeface="Epilogue" pitchFamily="34" charset="0"/>
                <a:ea typeface="Epilogue" pitchFamily="34" charset="-122"/>
                <a:cs typeface="Epilogue" pitchFamily="34" charset="-120"/>
              </a:rPr>
              <a:t>Sales grew consistently until 2020. Post-pandemic recovery has stalled — revenue remains </a:t>
            </a:r>
            <a:r>
              <a:rPr lang="en-US" sz="1100" b="1" dirty="0">
                <a:solidFill>
                  <a:srgbClr val="EBECEF"/>
                </a:solidFill>
                <a:latin typeface="Epilogue" pitchFamily="34" charset="0"/>
                <a:ea typeface="Epilogue" pitchFamily="34" charset="-122"/>
                <a:cs typeface="Epilogue" pitchFamily="34" charset="-120"/>
              </a:rPr>
              <a:t>25% below 2019 levels</a:t>
            </a:r>
            <a:r>
              <a:rPr lang="en-US" sz="1100" dirty="0">
                <a:solidFill>
                  <a:srgbClr val="EBECEF"/>
                </a:solidFill>
                <a:latin typeface="Epilogue" pitchFamily="34" charset="0"/>
                <a:ea typeface="Epilogue" pitchFamily="34" charset="-122"/>
                <a:cs typeface="Epilogue" pitchFamily="34" charset="-120"/>
              </a:rPr>
              <a:t>, threatening long-term viability.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65162" y="578495"/>
            <a:ext cx="5406256" cy="41530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Fraunces Medium" pitchFamily="34" charset="0"/>
                <a:ea typeface="Fraunces Medium" pitchFamily="34" charset="-122"/>
                <a:cs typeface="Fraunces Medium" pitchFamily="34" charset="-120"/>
              </a:rPr>
              <a:t>Problem Identification &amp; Scope</a:t>
            </a:r>
            <a:endParaRPr lang="en-US" sz="2600" dirty="0"/>
          </a:p>
        </p:txBody>
      </p:sp>
      <p:sp>
        <p:nvSpPr>
          <p:cNvPr id="3" name="Text 1"/>
          <p:cNvSpPr/>
          <p:nvPr/>
        </p:nvSpPr>
        <p:spPr>
          <a:xfrm>
            <a:off x="465162" y="1242938"/>
            <a:ext cx="8670875" cy="20597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29000"/>
              </a:lnSpc>
              <a:buNone/>
            </a:pPr>
            <a:r>
              <a:rPr lang="en-US" sz="1000" dirty="0">
                <a:solidFill>
                  <a:srgbClr val="EBECEF"/>
                </a:solidFill>
                <a:latin typeface="Epilogue" pitchFamily="34" charset="0"/>
                <a:ea typeface="Epilogue" pitchFamily="34" charset="-122"/>
                <a:cs typeface="Epilogue" pitchFamily="34" charset="-120"/>
              </a:rPr>
              <a:t>Challenges are categorized by environment and Basil's level of control.</a:t>
            </a:r>
            <a:endParaRPr lang="en-US" sz="1000" dirty="0"/>
          </a:p>
        </p:txBody>
      </p:sp>
      <p:sp>
        <p:nvSpPr>
          <p:cNvPr id="4" name="Shape 2"/>
          <p:cNvSpPr/>
          <p:nvPr/>
        </p:nvSpPr>
        <p:spPr>
          <a:xfrm>
            <a:off x="465162" y="1589038"/>
            <a:ext cx="8213675" cy="2975967"/>
          </a:xfrm>
          <a:prstGeom prst="roundRect">
            <a:avLst>
              <a:gd name="adj" fmla="val 1876"/>
            </a:avLst>
          </a:prstGeom>
          <a:noFill/>
          <a:ln w="4763">
            <a:solidFill>
              <a:srgbClr val="FFFFFF">
                <a:alpha val="24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469925" y="1593800"/>
            <a:ext cx="8204150" cy="364927"/>
          </a:xfrm>
          <a:prstGeom prst="rect">
            <a:avLst/>
          </a:prstGeom>
          <a:solidFill>
            <a:srgbClr val="FFFFFF">
              <a:alpha val="4000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602828" y="1673275"/>
            <a:ext cx="2486174" cy="20597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29000"/>
              </a:lnSpc>
              <a:buNone/>
            </a:pPr>
            <a:r>
              <a:rPr lang="en-US" sz="1000" b="1" dirty="0">
                <a:solidFill>
                  <a:srgbClr val="EBECEF"/>
                </a:solidFill>
                <a:latin typeface="Epilogue" pitchFamily="34" charset="0"/>
                <a:ea typeface="Epilogue" pitchFamily="34" charset="-122"/>
                <a:cs typeface="Epilogue" pitchFamily="34" charset="-120"/>
              </a:rPr>
              <a:t>Problem Factor</a:t>
            </a:r>
            <a:endParaRPr lang="en-US" sz="1000" dirty="0"/>
          </a:p>
        </p:txBody>
      </p:sp>
      <p:sp>
        <p:nvSpPr>
          <p:cNvPr id="7" name="Text 5"/>
          <p:cNvSpPr/>
          <p:nvPr/>
        </p:nvSpPr>
        <p:spPr>
          <a:xfrm>
            <a:off x="2902372" y="1673275"/>
            <a:ext cx="1335212" cy="20597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29000"/>
              </a:lnSpc>
              <a:buNone/>
            </a:pPr>
            <a:r>
              <a:rPr lang="en-US" sz="1000" b="1" dirty="0">
                <a:solidFill>
                  <a:srgbClr val="EBECEF"/>
                </a:solidFill>
                <a:latin typeface="Epilogue" pitchFamily="34" charset="0"/>
                <a:ea typeface="Epilogue" pitchFamily="34" charset="-122"/>
                <a:cs typeface="Epilogue" pitchFamily="34" charset="-120"/>
              </a:rPr>
              <a:t>Environment</a:t>
            </a:r>
            <a:endParaRPr lang="en-US" sz="1000" dirty="0"/>
          </a:p>
        </p:txBody>
      </p:sp>
      <p:sp>
        <p:nvSpPr>
          <p:cNvPr id="8" name="Text 6"/>
          <p:cNvSpPr/>
          <p:nvPr/>
        </p:nvSpPr>
        <p:spPr>
          <a:xfrm>
            <a:off x="4050953" y="1673275"/>
            <a:ext cx="1335212" cy="20597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29000"/>
              </a:lnSpc>
              <a:buNone/>
            </a:pPr>
            <a:r>
              <a:rPr lang="en-US" sz="1000" b="1" dirty="0">
                <a:solidFill>
                  <a:srgbClr val="EBECEF"/>
                </a:solidFill>
                <a:latin typeface="Epilogue" pitchFamily="34" charset="0"/>
                <a:ea typeface="Epilogue" pitchFamily="34" charset="-122"/>
                <a:cs typeface="Epilogue" pitchFamily="34" charset="-120"/>
              </a:rPr>
              <a:t>Control</a:t>
            </a:r>
            <a:endParaRPr lang="en-US" sz="1000" dirty="0"/>
          </a:p>
        </p:txBody>
      </p:sp>
      <p:sp>
        <p:nvSpPr>
          <p:cNvPr id="9" name="Text 7"/>
          <p:cNvSpPr/>
          <p:nvPr/>
        </p:nvSpPr>
        <p:spPr>
          <a:xfrm>
            <a:off x="5199534" y="1673275"/>
            <a:ext cx="3798838" cy="20597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29000"/>
              </a:lnSpc>
              <a:buNone/>
            </a:pPr>
            <a:r>
              <a:rPr lang="en-US" sz="1000" b="1" dirty="0">
                <a:solidFill>
                  <a:srgbClr val="EBECEF"/>
                </a:solidFill>
                <a:latin typeface="Epilogue" pitchFamily="34" charset="0"/>
                <a:ea typeface="Epilogue" pitchFamily="34" charset="-122"/>
                <a:cs typeface="Epilogue" pitchFamily="34" charset="-120"/>
              </a:rPr>
              <a:t>Description</a:t>
            </a:r>
            <a:endParaRPr lang="en-US" sz="1000" dirty="0"/>
          </a:p>
        </p:txBody>
      </p:sp>
      <p:sp>
        <p:nvSpPr>
          <p:cNvPr id="10" name="Shape 8"/>
          <p:cNvSpPr/>
          <p:nvPr/>
        </p:nvSpPr>
        <p:spPr>
          <a:xfrm>
            <a:off x="469925" y="1958727"/>
            <a:ext cx="8204150" cy="364927"/>
          </a:xfrm>
          <a:prstGeom prst="rect">
            <a:avLst/>
          </a:prstGeom>
          <a:solidFill>
            <a:srgbClr val="000000">
              <a:alpha val="4000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602828" y="2038201"/>
            <a:ext cx="2486174" cy="20597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29000"/>
              </a:lnSpc>
              <a:buNone/>
            </a:pPr>
            <a:r>
              <a:rPr lang="en-US" sz="1000" dirty="0">
                <a:solidFill>
                  <a:srgbClr val="EBECEF"/>
                </a:solidFill>
                <a:latin typeface="Epilogue" pitchFamily="34" charset="0"/>
                <a:ea typeface="Epilogue" pitchFamily="34" charset="-122"/>
                <a:cs typeface="Epilogue" pitchFamily="34" charset="-120"/>
              </a:rPr>
              <a:t>Declining Retail Footfall</a:t>
            </a:r>
            <a:endParaRPr lang="en-US" sz="1000" dirty="0"/>
          </a:p>
        </p:txBody>
      </p:sp>
      <p:sp>
        <p:nvSpPr>
          <p:cNvPr id="12" name="Text 10"/>
          <p:cNvSpPr/>
          <p:nvPr/>
        </p:nvSpPr>
        <p:spPr>
          <a:xfrm>
            <a:off x="2902372" y="2038201"/>
            <a:ext cx="1335212" cy="20597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29000"/>
              </a:lnSpc>
              <a:buNone/>
            </a:pPr>
            <a:r>
              <a:rPr lang="en-US" sz="1000" dirty="0">
                <a:solidFill>
                  <a:srgbClr val="EBECEF"/>
                </a:solidFill>
                <a:latin typeface="Epilogue" pitchFamily="34" charset="0"/>
                <a:ea typeface="Epilogue" pitchFamily="34" charset="-122"/>
                <a:cs typeface="Epilogue" pitchFamily="34" charset="-120"/>
              </a:rPr>
              <a:t>External</a:t>
            </a:r>
            <a:endParaRPr lang="en-US" sz="1000" dirty="0"/>
          </a:p>
        </p:txBody>
      </p:sp>
      <p:sp>
        <p:nvSpPr>
          <p:cNvPr id="13" name="Text 11"/>
          <p:cNvSpPr/>
          <p:nvPr/>
        </p:nvSpPr>
        <p:spPr>
          <a:xfrm>
            <a:off x="4050953" y="2038201"/>
            <a:ext cx="1335212" cy="20597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29000"/>
              </a:lnSpc>
              <a:buNone/>
            </a:pPr>
            <a:r>
              <a:rPr lang="en-US" sz="1000" dirty="0">
                <a:solidFill>
                  <a:srgbClr val="EBECEF"/>
                </a:solidFill>
                <a:latin typeface="Epilogue" pitchFamily="34" charset="0"/>
                <a:ea typeface="Epilogue" pitchFamily="34" charset="-122"/>
                <a:cs typeface="Epilogue" pitchFamily="34" charset="-120"/>
              </a:rPr>
              <a:t>None</a:t>
            </a:r>
            <a:endParaRPr lang="en-US" sz="1000" dirty="0"/>
          </a:p>
        </p:txBody>
      </p:sp>
      <p:sp>
        <p:nvSpPr>
          <p:cNvPr id="14" name="Text 12"/>
          <p:cNvSpPr/>
          <p:nvPr/>
        </p:nvSpPr>
        <p:spPr>
          <a:xfrm>
            <a:off x="5199534" y="2038201"/>
            <a:ext cx="3798838" cy="20597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29000"/>
              </a:lnSpc>
              <a:buNone/>
            </a:pPr>
            <a:r>
              <a:rPr lang="en-US" sz="1000" dirty="0">
                <a:solidFill>
                  <a:srgbClr val="EBECEF"/>
                </a:solidFill>
                <a:latin typeface="Epilogue" pitchFamily="34" charset="0"/>
                <a:ea typeface="Epilogue" pitchFamily="34" charset="-122"/>
                <a:cs typeface="Epilogue" pitchFamily="34" charset="-120"/>
              </a:rPr>
              <a:t>Local retail units closing; fewer organic shoppers</a:t>
            </a:r>
            <a:endParaRPr lang="en-US" sz="1000" dirty="0"/>
          </a:p>
        </p:txBody>
      </p:sp>
      <p:sp>
        <p:nvSpPr>
          <p:cNvPr id="15" name="Shape 13"/>
          <p:cNvSpPr/>
          <p:nvPr/>
        </p:nvSpPr>
        <p:spPr>
          <a:xfrm>
            <a:off x="469925" y="2323654"/>
            <a:ext cx="8204150" cy="570905"/>
          </a:xfrm>
          <a:prstGeom prst="rect">
            <a:avLst/>
          </a:prstGeom>
          <a:solidFill>
            <a:srgbClr val="FFFFFF">
              <a:alpha val="4000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6" name="Text 14"/>
          <p:cNvSpPr/>
          <p:nvPr/>
        </p:nvSpPr>
        <p:spPr>
          <a:xfrm>
            <a:off x="602828" y="2403128"/>
            <a:ext cx="2486174" cy="20597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29000"/>
              </a:lnSpc>
              <a:buNone/>
            </a:pPr>
            <a:r>
              <a:rPr lang="en-US" sz="1000" dirty="0">
                <a:solidFill>
                  <a:srgbClr val="EBECEF"/>
                </a:solidFill>
                <a:latin typeface="Epilogue" pitchFamily="34" charset="0"/>
                <a:ea typeface="Epilogue" pitchFamily="34" charset="-122"/>
                <a:cs typeface="Epilogue" pitchFamily="34" charset="-120"/>
              </a:rPr>
              <a:t>Shift to Hybrid Work</a:t>
            </a:r>
            <a:endParaRPr lang="en-US" sz="1000" dirty="0"/>
          </a:p>
        </p:txBody>
      </p:sp>
      <p:sp>
        <p:nvSpPr>
          <p:cNvPr id="17" name="Text 15"/>
          <p:cNvSpPr/>
          <p:nvPr/>
        </p:nvSpPr>
        <p:spPr>
          <a:xfrm>
            <a:off x="2902372" y="2403128"/>
            <a:ext cx="1335212" cy="20597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29000"/>
              </a:lnSpc>
              <a:buNone/>
            </a:pPr>
            <a:r>
              <a:rPr lang="en-US" sz="1000" dirty="0">
                <a:solidFill>
                  <a:srgbClr val="EBECEF"/>
                </a:solidFill>
                <a:latin typeface="Epilogue" pitchFamily="34" charset="0"/>
                <a:ea typeface="Epilogue" pitchFamily="34" charset="-122"/>
                <a:cs typeface="Epilogue" pitchFamily="34" charset="-120"/>
              </a:rPr>
              <a:t>External</a:t>
            </a:r>
            <a:endParaRPr lang="en-US" sz="1000" dirty="0"/>
          </a:p>
        </p:txBody>
      </p:sp>
      <p:sp>
        <p:nvSpPr>
          <p:cNvPr id="18" name="Text 16"/>
          <p:cNvSpPr/>
          <p:nvPr/>
        </p:nvSpPr>
        <p:spPr>
          <a:xfrm>
            <a:off x="4050953" y="2403128"/>
            <a:ext cx="1335212" cy="20597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29000"/>
              </a:lnSpc>
              <a:buNone/>
            </a:pPr>
            <a:r>
              <a:rPr lang="en-US" sz="1000" dirty="0">
                <a:solidFill>
                  <a:srgbClr val="EBECEF"/>
                </a:solidFill>
                <a:latin typeface="Epilogue" pitchFamily="34" charset="0"/>
                <a:ea typeface="Epilogue" pitchFamily="34" charset="-122"/>
                <a:cs typeface="Epilogue" pitchFamily="34" charset="-120"/>
              </a:rPr>
              <a:t>None</a:t>
            </a:r>
            <a:endParaRPr lang="en-US" sz="1000" dirty="0"/>
          </a:p>
        </p:txBody>
      </p:sp>
      <p:sp>
        <p:nvSpPr>
          <p:cNvPr id="19" name="Text 17"/>
          <p:cNvSpPr/>
          <p:nvPr/>
        </p:nvSpPr>
        <p:spPr>
          <a:xfrm>
            <a:off x="5199534" y="2403128"/>
            <a:ext cx="3341638" cy="41195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29000"/>
              </a:lnSpc>
              <a:buNone/>
            </a:pPr>
            <a:r>
              <a:rPr lang="en-US" sz="1000" dirty="0">
                <a:solidFill>
                  <a:srgbClr val="EBECEF"/>
                </a:solidFill>
                <a:latin typeface="Epilogue" pitchFamily="34" charset="0"/>
                <a:ea typeface="Epilogue" pitchFamily="34" charset="-122"/>
                <a:cs typeface="Epilogue" pitchFamily="34" charset="-120"/>
              </a:rPr>
              <a:t>Office workers telecommuting; shrinking lunch rush</a:t>
            </a:r>
            <a:endParaRPr lang="en-US" sz="1000" dirty="0"/>
          </a:p>
        </p:txBody>
      </p:sp>
      <p:sp>
        <p:nvSpPr>
          <p:cNvPr id="20" name="Shape 18"/>
          <p:cNvSpPr/>
          <p:nvPr/>
        </p:nvSpPr>
        <p:spPr>
          <a:xfrm>
            <a:off x="469925" y="2894558"/>
            <a:ext cx="8204150" cy="570905"/>
          </a:xfrm>
          <a:prstGeom prst="rect">
            <a:avLst/>
          </a:prstGeom>
          <a:solidFill>
            <a:srgbClr val="000000">
              <a:alpha val="4000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1" name="Text 19"/>
          <p:cNvSpPr/>
          <p:nvPr/>
        </p:nvSpPr>
        <p:spPr>
          <a:xfrm>
            <a:off x="602828" y="2974032"/>
            <a:ext cx="2486174" cy="20597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29000"/>
              </a:lnSpc>
              <a:buNone/>
            </a:pPr>
            <a:r>
              <a:rPr lang="en-US" sz="1000" dirty="0">
                <a:solidFill>
                  <a:srgbClr val="EBECEF"/>
                </a:solidFill>
                <a:latin typeface="Epilogue" pitchFamily="34" charset="0"/>
                <a:ea typeface="Epilogue" pitchFamily="34" charset="-122"/>
                <a:cs typeface="Epilogue" pitchFamily="34" charset="-120"/>
              </a:rPr>
              <a:t>Surging Overheads</a:t>
            </a:r>
            <a:endParaRPr lang="en-US" sz="1000" dirty="0"/>
          </a:p>
        </p:txBody>
      </p:sp>
      <p:sp>
        <p:nvSpPr>
          <p:cNvPr id="22" name="Text 20"/>
          <p:cNvSpPr/>
          <p:nvPr/>
        </p:nvSpPr>
        <p:spPr>
          <a:xfrm>
            <a:off x="2902372" y="2974032"/>
            <a:ext cx="1335212" cy="20597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29000"/>
              </a:lnSpc>
              <a:buNone/>
            </a:pPr>
            <a:r>
              <a:rPr lang="en-US" sz="1000" dirty="0">
                <a:solidFill>
                  <a:srgbClr val="EBECEF"/>
                </a:solidFill>
                <a:latin typeface="Epilogue" pitchFamily="34" charset="0"/>
                <a:ea typeface="Epilogue" pitchFamily="34" charset="-122"/>
                <a:cs typeface="Epilogue" pitchFamily="34" charset="-120"/>
              </a:rPr>
              <a:t>External</a:t>
            </a:r>
            <a:endParaRPr lang="en-US" sz="1000" dirty="0"/>
          </a:p>
        </p:txBody>
      </p:sp>
      <p:sp>
        <p:nvSpPr>
          <p:cNvPr id="23" name="Text 21"/>
          <p:cNvSpPr/>
          <p:nvPr/>
        </p:nvSpPr>
        <p:spPr>
          <a:xfrm>
            <a:off x="4050953" y="2974032"/>
            <a:ext cx="1335212" cy="20597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29000"/>
              </a:lnSpc>
              <a:buNone/>
            </a:pPr>
            <a:r>
              <a:rPr lang="en-US" sz="1000" dirty="0">
                <a:solidFill>
                  <a:srgbClr val="EBECEF"/>
                </a:solidFill>
                <a:latin typeface="Epilogue" pitchFamily="34" charset="0"/>
                <a:ea typeface="Epilogue" pitchFamily="34" charset="-122"/>
                <a:cs typeface="Epilogue" pitchFamily="34" charset="-120"/>
              </a:rPr>
              <a:t>None</a:t>
            </a:r>
            <a:endParaRPr lang="en-US" sz="1000" dirty="0"/>
          </a:p>
        </p:txBody>
      </p:sp>
      <p:sp>
        <p:nvSpPr>
          <p:cNvPr id="24" name="Text 22"/>
          <p:cNvSpPr/>
          <p:nvPr/>
        </p:nvSpPr>
        <p:spPr>
          <a:xfrm>
            <a:off x="5199534" y="2974032"/>
            <a:ext cx="3341638" cy="41195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29000"/>
              </a:lnSpc>
              <a:buNone/>
            </a:pPr>
            <a:r>
              <a:rPr lang="en-US" sz="1000" dirty="0">
                <a:solidFill>
                  <a:srgbClr val="EBECEF"/>
                </a:solidFill>
                <a:latin typeface="Epilogue" pitchFamily="34" charset="0"/>
                <a:ea typeface="Epilogue" pitchFamily="34" charset="-122"/>
                <a:cs typeface="Epilogue" pitchFamily="34" charset="-120"/>
              </a:rPr>
              <a:t>Steep rises in utilities, rent, and insurance since 2019</a:t>
            </a:r>
            <a:endParaRPr lang="en-US" sz="1000" dirty="0"/>
          </a:p>
        </p:txBody>
      </p:sp>
      <p:sp>
        <p:nvSpPr>
          <p:cNvPr id="25" name="Shape 23"/>
          <p:cNvSpPr/>
          <p:nvPr/>
        </p:nvSpPr>
        <p:spPr>
          <a:xfrm>
            <a:off x="469925" y="3465463"/>
            <a:ext cx="8204150" cy="364927"/>
          </a:xfrm>
          <a:prstGeom prst="rect">
            <a:avLst/>
          </a:prstGeom>
          <a:solidFill>
            <a:srgbClr val="FFFFFF">
              <a:alpha val="4000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6" name="Text 24"/>
          <p:cNvSpPr/>
          <p:nvPr/>
        </p:nvSpPr>
        <p:spPr>
          <a:xfrm>
            <a:off x="602828" y="3544937"/>
            <a:ext cx="2486174" cy="20597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29000"/>
              </a:lnSpc>
              <a:buNone/>
            </a:pPr>
            <a:r>
              <a:rPr lang="en-US" sz="1000" dirty="0">
                <a:solidFill>
                  <a:srgbClr val="EBECEF"/>
                </a:solidFill>
                <a:latin typeface="Epilogue" pitchFamily="34" charset="0"/>
                <a:ea typeface="Epilogue" pitchFamily="34" charset="-122"/>
                <a:cs typeface="Epilogue" pitchFamily="34" charset="-120"/>
              </a:rPr>
              <a:t>Volatile Material Costs</a:t>
            </a:r>
            <a:endParaRPr lang="en-US" sz="1000" dirty="0"/>
          </a:p>
        </p:txBody>
      </p:sp>
      <p:sp>
        <p:nvSpPr>
          <p:cNvPr id="27" name="Text 25"/>
          <p:cNvSpPr/>
          <p:nvPr/>
        </p:nvSpPr>
        <p:spPr>
          <a:xfrm>
            <a:off x="2902372" y="3544937"/>
            <a:ext cx="1335212" cy="20597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29000"/>
              </a:lnSpc>
              <a:buNone/>
            </a:pPr>
            <a:r>
              <a:rPr lang="en-US" sz="1000" dirty="0">
                <a:solidFill>
                  <a:srgbClr val="EBECEF"/>
                </a:solidFill>
                <a:latin typeface="Epilogue" pitchFamily="34" charset="0"/>
                <a:ea typeface="Epilogue" pitchFamily="34" charset="-122"/>
                <a:cs typeface="Epilogue" pitchFamily="34" charset="-120"/>
              </a:rPr>
              <a:t>External</a:t>
            </a:r>
            <a:endParaRPr lang="en-US" sz="1000" dirty="0"/>
          </a:p>
        </p:txBody>
      </p:sp>
      <p:sp>
        <p:nvSpPr>
          <p:cNvPr id="28" name="Text 26"/>
          <p:cNvSpPr/>
          <p:nvPr/>
        </p:nvSpPr>
        <p:spPr>
          <a:xfrm>
            <a:off x="4050953" y="3544937"/>
            <a:ext cx="1335212" cy="20597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29000"/>
              </a:lnSpc>
              <a:buNone/>
            </a:pPr>
            <a:r>
              <a:rPr lang="en-US" sz="1000" dirty="0">
                <a:solidFill>
                  <a:srgbClr val="EBECEF"/>
                </a:solidFill>
                <a:latin typeface="Epilogue" pitchFamily="34" charset="0"/>
                <a:ea typeface="Epilogue" pitchFamily="34" charset="-122"/>
                <a:cs typeface="Epilogue" pitchFamily="34" charset="-120"/>
              </a:rPr>
              <a:t>Low</a:t>
            </a:r>
            <a:endParaRPr lang="en-US" sz="1000" dirty="0"/>
          </a:p>
        </p:txBody>
      </p:sp>
      <p:sp>
        <p:nvSpPr>
          <p:cNvPr id="29" name="Text 27"/>
          <p:cNvSpPr/>
          <p:nvPr/>
        </p:nvSpPr>
        <p:spPr>
          <a:xfrm>
            <a:off x="5199534" y="3544937"/>
            <a:ext cx="3798838" cy="20597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29000"/>
              </a:lnSpc>
              <a:buNone/>
            </a:pPr>
            <a:r>
              <a:rPr lang="en-US" sz="1000" dirty="0">
                <a:solidFill>
                  <a:srgbClr val="EBECEF"/>
                </a:solidFill>
                <a:latin typeface="Epilogue" pitchFamily="34" charset="0"/>
                <a:ea typeface="Epilogue" pitchFamily="34" charset="-122"/>
                <a:cs typeface="Epilogue" pitchFamily="34" charset="-120"/>
              </a:rPr>
              <a:t>Organic reliance makes budgeting difficult</a:t>
            </a:r>
            <a:endParaRPr lang="en-US" sz="1000" dirty="0"/>
          </a:p>
        </p:txBody>
      </p:sp>
      <p:sp>
        <p:nvSpPr>
          <p:cNvPr id="30" name="Shape 28"/>
          <p:cNvSpPr/>
          <p:nvPr/>
        </p:nvSpPr>
        <p:spPr>
          <a:xfrm>
            <a:off x="469925" y="3830389"/>
            <a:ext cx="8204150" cy="364927"/>
          </a:xfrm>
          <a:prstGeom prst="rect">
            <a:avLst/>
          </a:prstGeom>
          <a:solidFill>
            <a:srgbClr val="000000">
              <a:alpha val="4000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1" name="Text 29"/>
          <p:cNvSpPr/>
          <p:nvPr/>
        </p:nvSpPr>
        <p:spPr>
          <a:xfrm>
            <a:off x="602828" y="3909864"/>
            <a:ext cx="2486174" cy="20597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29000"/>
              </a:lnSpc>
              <a:buNone/>
            </a:pPr>
            <a:r>
              <a:rPr lang="en-US" sz="1000" dirty="0">
                <a:solidFill>
                  <a:srgbClr val="EBECEF"/>
                </a:solidFill>
                <a:latin typeface="Epilogue" pitchFamily="34" charset="0"/>
                <a:ea typeface="Epilogue" pitchFamily="34" charset="-122"/>
                <a:cs typeface="Epilogue" pitchFamily="34" charset="-120"/>
              </a:rPr>
              <a:t>No Delivery Infrastructure</a:t>
            </a:r>
            <a:endParaRPr lang="en-US" sz="1000" dirty="0"/>
          </a:p>
        </p:txBody>
      </p:sp>
      <p:sp>
        <p:nvSpPr>
          <p:cNvPr id="32" name="Text 30"/>
          <p:cNvSpPr/>
          <p:nvPr/>
        </p:nvSpPr>
        <p:spPr>
          <a:xfrm>
            <a:off x="2902372" y="3909864"/>
            <a:ext cx="1335212" cy="20597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29000"/>
              </a:lnSpc>
              <a:buNone/>
            </a:pPr>
            <a:r>
              <a:rPr lang="en-US" sz="1000" dirty="0">
                <a:solidFill>
                  <a:srgbClr val="EBECEF"/>
                </a:solidFill>
                <a:latin typeface="Epilogue" pitchFamily="34" charset="0"/>
                <a:ea typeface="Epilogue" pitchFamily="34" charset="-122"/>
                <a:cs typeface="Epilogue" pitchFamily="34" charset="-120"/>
              </a:rPr>
              <a:t>Internal</a:t>
            </a:r>
            <a:endParaRPr lang="en-US" sz="1000" dirty="0"/>
          </a:p>
        </p:txBody>
      </p:sp>
      <p:sp>
        <p:nvSpPr>
          <p:cNvPr id="33" name="Text 31"/>
          <p:cNvSpPr/>
          <p:nvPr/>
        </p:nvSpPr>
        <p:spPr>
          <a:xfrm>
            <a:off x="4050953" y="3909864"/>
            <a:ext cx="1335212" cy="20597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29000"/>
              </a:lnSpc>
              <a:buNone/>
            </a:pPr>
            <a:r>
              <a:rPr lang="en-US" sz="1000" dirty="0">
                <a:solidFill>
                  <a:srgbClr val="EBECEF"/>
                </a:solidFill>
                <a:latin typeface="Epilogue" pitchFamily="34" charset="0"/>
                <a:ea typeface="Epilogue" pitchFamily="34" charset="-122"/>
                <a:cs typeface="Epilogue" pitchFamily="34" charset="-120"/>
              </a:rPr>
              <a:t>High</a:t>
            </a:r>
            <a:endParaRPr lang="en-US" sz="1000" dirty="0"/>
          </a:p>
        </p:txBody>
      </p:sp>
      <p:sp>
        <p:nvSpPr>
          <p:cNvPr id="34" name="Text 32"/>
          <p:cNvSpPr/>
          <p:nvPr/>
        </p:nvSpPr>
        <p:spPr>
          <a:xfrm>
            <a:off x="5199534" y="3909864"/>
            <a:ext cx="3798838" cy="20597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29000"/>
              </a:lnSpc>
              <a:buNone/>
            </a:pPr>
            <a:r>
              <a:rPr lang="en-US" sz="1000" dirty="0">
                <a:solidFill>
                  <a:srgbClr val="EBECEF"/>
                </a:solidFill>
                <a:latin typeface="Epilogue" pitchFamily="34" charset="0"/>
                <a:ea typeface="Epilogue" pitchFamily="34" charset="-122"/>
                <a:cs typeface="Epilogue" pitchFamily="34" charset="-120"/>
              </a:rPr>
              <a:t>Turning away remote customers; no delivery model</a:t>
            </a:r>
            <a:endParaRPr lang="en-US" sz="1000" dirty="0"/>
          </a:p>
        </p:txBody>
      </p:sp>
      <p:sp>
        <p:nvSpPr>
          <p:cNvPr id="35" name="Shape 33"/>
          <p:cNvSpPr/>
          <p:nvPr/>
        </p:nvSpPr>
        <p:spPr>
          <a:xfrm>
            <a:off x="469925" y="4195316"/>
            <a:ext cx="8204150" cy="364927"/>
          </a:xfrm>
          <a:prstGeom prst="rect">
            <a:avLst/>
          </a:prstGeom>
          <a:solidFill>
            <a:srgbClr val="FFFFFF">
              <a:alpha val="4000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6" name="Text 34"/>
          <p:cNvSpPr/>
          <p:nvPr/>
        </p:nvSpPr>
        <p:spPr>
          <a:xfrm>
            <a:off x="602828" y="4274790"/>
            <a:ext cx="2486174" cy="20597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29000"/>
              </a:lnSpc>
              <a:buNone/>
            </a:pPr>
            <a:r>
              <a:rPr lang="en-US" sz="1000" dirty="0">
                <a:solidFill>
                  <a:srgbClr val="EBECEF"/>
                </a:solidFill>
                <a:latin typeface="Epilogue" pitchFamily="34" charset="0"/>
                <a:ea typeface="Epilogue" pitchFamily="34" charset="-122"/>
                <a:cs typeface="Epilogue" pitchFamily="34" charset="-120"/>
              </a:rPr>
              <a:t>Inefficient Pre-Order Systems</a:t>
            </a:r>
            <a:endParaRPr lang="en-US" sz="1000" dirty="0"/>
          </a:p>
        </p:txBody>
      </p:sp>
      <p:sp>
        <p:nvSpPr>
          <p:cNvPr id="37" name="Text 35"/>
          <p:cNvSpPr/>
          <p:nvPr/>
        </p:nvSpPr>
        <p:spPr>
          <a:xfrm>
            <a:off x="2902372" y="4274790"/>
            <a:ext cx="1335212" cy="20597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29000"/>
              </a:lnSpc>
              <a:buNone/>
            </a:pPr>
            <a:r>
              <a:rPr lang="en-US" sz="1000" dirty="0">
                <a:solidFill>
                  <a:srgbClr val="EBECEF"/>
                </a:solidFill>
                <a:latin typeface="Epilogue" pitchFamily="34" charset="0"/>
                <a:ea typeface="Epilogue" pitchFamily="34" charset="-122"/>
                <a:cs typeface="Epilogue" pitchFamily="34" charset="-120"/>
              </a:rPr>
              <a:t>Internal</a:t>
            </a:r>
            <a:endParaRPr lang="en-US" sz="1000" dirty="0"/>
          </a:p>
        </p:txBody>
      </p:sp>
      <p:sp>
        <p:nvSpPr>
          <p:cNvPr id="38" name="Text 36"/>
          <p:cNvSpPr/>
          <p:nvPr/>
        </p:nvSpPr>
        <p:spPr>
          <a:xfrm>
            <a:off x="4050953" y="4274790"/>
            <a:ext cx="1335212" cy="20597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29000"/>
              </a:lnSpc>
              <a:buNone/>
            </a:pPr>
            <a:r>
              <a:rPr lang="en-US" sz="1000" dirty="0">
                <a:solidFill>
                  <a:srgbClr val="EBECEF"/>
                </a:solidFill>
                <a:latin typeface="Epilogue" pitchFamily="34" charset="0"/>
                <a:ea typeface="Epilogue" pitchFamily="34" charset="-122"/>
                <a:cs typeface="Epilogue" pitchFamily="34" charset="-120"/>
              </a:rPr>
              <a:t>High</a:t>
            </a:r>
            <a:endParaRPr lang="en-US" sz="1000" dirty="0"/>
          </a:p>
        </p:txBody>
      </p:sp>
      <p:sp>
        <p:nvSpPr>
          <p:cNvPr id="39" name="Text 37"/>
          <p:cNvSpPr/>
          <p:nvPr/>
        </p:nvSpPr>
        <p:spPr>
          <a:xfrm>
            <a:off x="5199534" y="4274790"/>
            <a:ext cx="3798838" cy="20597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29000"/>
              </a:lnSpc>
              <a:buNone/>
            </a:pPr>
            <a:r>
              <a:rPr lang="en-US" sz="1000" dirty="0">
                <a:solidFill>
                  <a:srgbClr val="EBECEF"/>
                </a:solidFill>
                <a:latin typeface="Epilogue" pitchFamily="34" charset="0"/>
                <a:ea typeface="Epilogue" pitchFamily="34" charset="-122"/>
                <a:cs typeface="Epilogue" pitchFamily="34" charset="-120"/>
              </a:rPr>
              <a:t>Long peak waits; missed phone orders</a:t>
            </a:r>
            <a:endParaRPr lang="en-US" sz="1000" dirty="0"/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A81E6AA9-43BC-75B0-06B6-714E6C9070BD}"/>
              </a:ext>
            </a:extLst>
          </p:cNvPr>
          <p:cNvSpPr/>
          <p:nvPr/>
        </p:nvSpPr>
        <p:spPr>
          <a:xfrm>
            <a:off x="7702061" y="4768948"/>
            <a:ext cx="1434905" cy="364927"/>
          </a:xfrm>
          <a:prstGeom prst="rect">
            <a:avLst/>
          </a:prstGeom>
          <a:solidFill>
            <a:srgbClr val="080E26"/>
          </a:solidFill>
          <a:ln>
            <a:solidFill>
              <a:srgbClr val="080E2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74489" y="346770"/>
            <a:ext cx="5008587" cy="35294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2200" dirty="0">
                <a:solidFill>
                  <a:srgbClr val="FFFFFF"/>
                </a:solidFill>
                <a:latin typeface="Fraunces Medium" pitchFamily="34" charset="0"/>
                <a:ea typeface="Fraunces Medium" pitchFamily="34" charset="-122"/>
                <a:cs typeface="Fraunces Medium" pitchFamily="34" charset="-120"/>
              </a:rPr>
              <a:t>Critique: The PESTEL Framework</a:t>
            </a:r>
            <a:endParaRPr lang="en-US" sz="2200" dirty="0"/>
          </a:p>
        </p:txBody>
      </p:sp>
      <p:sp>
        <p:nvSpPr>
          <p:cNvPr id="3" name="Text 1"/>
          <p:cNvSpPr/>
          <p:nvPr/>
        </p:nvSpPr>
        <p:spPr>
          <a:xfrm>
            <a:off x="674489" y="1561654"/>
            <a:ext cx="1871960" cy="17651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Fraunces Medium" pitchFamily="34" charset="0"/>
                <a:ea typeface="Fraunces Medium" pitchFamily="34" charset="-122"/>
                <a:cs typeface="Fraunces Medium" pitchFamily="34" charset="-120"/>
              </a:rPr>
              <a:t>Definition &amp; Purpose</a:t>
            </a:r>
            <a:endParaRPr lang="en-US" sz="1100" dirty="0"/>
          </a:p>
        </p:txBody>
      </p:sp>
      <p:sp>
        <p:nvSpPr>
          <p:cNvPr id="4" name="Text 2"/>
          <p:cNvSpPr/>
          <p:nvPr/>
        </p:nvSpPr>
        <p:spPr>
          <a:xfrm>
            <a:off x="674489" y="1828130"/>
            <a:ext cx="3759622" cy="487114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20000"/>
              </a:lnSpc>
              <a:buNone/>
            </a:pPr>
            <a:r>
              <a:rPr lang="en-US" sz="850" dirty="0">
                <a:solidFill>
                  <a:srgbClr val="EBECEF"/>
                </a:solidFill>
                <a:latin typeface="Epilogue" pitchFamily="34" charset="0"/>
                <a:ea typeface="Epilogue" pitchFamily="34" charset="-122"/>
                <a:cs typeface="Epilogue" pitchFamily="34" charset="-120"/>
              </a:rPr>
              <a:t>PESTEL scans macro-environmental factors — Political, Economic, Social, Technological, Environmental, and Legal — to anticipate market shifts and mitigate strategic risk.</a:t>
            </a:r>
            <a:endParaRPr lang="en-US" sz="850" dirty="0"/>
          </a:p>
        </p:txBody>
      </p:sp>
      <p:sp>
        <p:nvSpPr>
          <p:cNvPr id="5" name="Text 3"/>
          <p:cNvSpPr/>
          <p:nvPr/>
        </p:nvSpPr>
        <p:spPr>
          <a:xfrm>
            <a:off x="674489" y="2405211"/>
            <a:ext cx="1869281" cy="17651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Fraunces Medium" pitchFamily="34" charset="0"/>
                <a:ea typeface="Fraunces Medium" pitchFamily="34" charset="-122"/>
                <a:cs typeface="Fraunces Medium" pitchFamily="34" charset="-120"/>
              </a:rPr>
              <a:t>Benefits</a:t>
            </a:r>
            <a:endParaRPr lang="en-US" sz="1100" dirty="0"/>
          </a:p>
        </p:txBody>
      </p:sp>
      <p:sp>
        <p:nvSpPr>
          <p:cNvPr id="6" name="Text 4"/>
          <p:cNvSpPr/>
          <p:nvPr/>
        </p:nvSpPr>
        <p:spPr>
          <a:xfrm>
            <a:off x="674489" y="2671688"/>
            <a:ext cx="3759622" cy="550069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342900" indent="-342900" algn="l">
              <a:lnSpc>
                <a:spcPct val="120000"/>
              </a:lnSpc>
              <a:buSzPct val="100000"/>
              <a:buChar char="•"/>
            </a:pPr>
            <a:r>
              <a:rPr lang="en-US" sz="850" dirty="0">
                <a:solidFill>
                  <a:srgbClr val="EBECEF"/>
                </a:solidFill>
                <a:latin typeface="Epilogue" pitchFamily="34" charset="0"/>
                <a:ea typeface="Epilogue" pitchFamily="34" charset="-122"/>
                <a:cs typeface="Epilogue" pitchFamily="34" charset="-120"/>
              </a:rPr>
              <a:t>Encourages proactive external thinking</a:t>
            </a:r>
            <a:endParaRPr lang="en-US" sz="850" dirty="0"/>
          </a:p>
          <a:p>
            <a:pPr marL="342900" indent="-342900" algn="l">
              <a:lnSpc>
                <a:spcPct val="120000"/>
              </a:lnSpc>
              <a:buSzPct val="100000"/>
              <a:buChar char="•"/>
            </a:pPr>
            <a:r>
              <a:rPr lang="en-US" sz="850" dirty="0">
                <a:solidFill>
                  <a:srgbClr val="EBECEF"/>
                </a:solidFill>
                <a:latin typeface="Epilogue" pitchFamily="34" charset="0"/>
                <a:ea typeface="Epilogue" pitchFamily="34" charset="-122"/>
                <a:cs typeface="Epilogue" pitchFamily="34" charset="-120"/>
              </a:rPr>
              <a:t>Structured, comprehensive checklist for threats</a:t>
            </a:r>
            <a:endParaRPr lang="en-US" sz="850" dirty="0"/>
          </a:p>
          <a:p>
            <a:pPr marL="342900" indent="-342900" algn="l">
              <a:lnSpc>
                <a:spcPct val="120000"/>
              </a:lnSpc>
              <a:buSzPct val="100000"/>
              <a:buChar char="•"/>
            </a:pPr>
            <a:r>
              <a:rPr lang="en-US" sz="850" dirty="0">
                <a:solidFill>
                  <a:srgbClr val="EBECEF"/>
                </a:solidFill>
                <a:latin typeface="Epilogue" pitchFamily="34" charset="0"/>
                <a:ea typeface="Epilogue" pitchFamily="34" charset="-122"/>
                <a:cs typeface="Epilogue" pitchFamily="34" charset="-120"/>
              </a:rPr>
              <a:t>Simple and widely understood</a:t>
            </a:r>
            <a:endParaRPr lang="en-US" sz="850" dirty="0"/>
          </a:p>
        </p:txBody>
      </p:sp>
      <p:sp>
        <p:nvSpPr>
          <p:cNvPr id="7" name="Text 5"/>
          <p:cNvSpPr/>
          <p:nvPr/>
        </p:nvSpPr>
        <p:spPr>
          <a:xfrm>
            <a:off x="674489" y="3311723"/>
            <a:ext cx="1869281" cy="17651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Fraunces Medium" pitchFamily="34" charset="0"/>
                <a:ea typeface="Fraunces Medium" pitchFamily="34" charset="-122"/>
                <a:cs typeface="Fraunces Medium" pitchFamily="34" charset="-120"/>
              </a:rPr>
              <a:t>Criticisms</a:t>
            </a:r>
            <a:endParaRPr lang="en-US" sz="1100" dirty="0"/>
          </a:p>
        </p:txBody>
      </p:sp>
      <p:sp>
        <p:nvSpPr>
          <p:cNvPr id="8" name="Text 6"/>
          <p:cNvSpPr/>
          <p:nvPr/>
        </p:nvSpPr>
        <p:spPr>
          <a:xfrm>
            <a:off x="674489" y="3578200"/>
            <a:ext cx="3759622" cy="550069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342900" indent="-342900" algn="l">
              <a:lnSpc>
                <a:spcPct val="120000"/>
              </a:lnSpc>
              <a:buSzPct val="100000"/>
              <a:buChar char="•"/>
            </a:pPr>
            <a:r>
              <a:rPr lang="en-US" sz="850" dirty="0">
                <a:solidFill>
                  <a:srgbClr val="EBECEF"/>
                </a:solidFill>
                <a:latin typeface="Epilogue" pitchFamily="34" charset="0"/>
                <a:ea typeface="Epilogue" pitchFamily="34" charset="-122"/>
                <a:cs typeface="Epilogue" pitchFamily="34" charset="-120"/>
              </a:rPr>
              <a:t>Can produce superficial lists without deep analysis</a:t>
            </a:r>
            <a:endParaRPr lang="en-US" sz="850" dirty="0"/>
          </a:p>
          <a:p>
            <a:pPr marL="342900" indent="-342900" algn="l">
              <a:lnSpc>
                <a:spcPct val="120000"/>
              </a:lnSpc>
              <a:buSzPct val="100000"/>
              <a:buChar char="•"/>
            </a:pPr>
            <a:r>
              <a:rPr lang="en-US" sz="850" dirty="0">
                <a:solidFill>
                  <a:srgbClr val="EBECEF"/>
                </a:solidFill>
                <a:latin typeface="Epilogue" pitchFamily="34" charset="0"/>
                <a:ea typeface="Epilogue" pitchFamily="34" charset="-122"/>
                <a:cs typeface="Epilogue" pitchFamily="34" charset="-120"/>
              </a:rPr>
              <a:t>Does not prioritize factors by impact</a:t>
            </a:r>
            <a:endParaRPr lang="en-US" sz="850" dirty="0"/>
          </a:p>
          <a:p>
            <a:pPr marL="342900" indent="-342900" algn="l">
              <a:lnSpc>
                <a:spcPct val="120000"/>
              </a:lnSpc>
              <a:buSzPct val="100000"/>
              <a:buChar char="•"/>
            </a:pPr>
            <a:r>
              <a:rPr lang="en-US" sz="850" dirty="0">
                <a:solidFill>
                  <a:srgbClr val="EBECEF"/>
                </a:solidFill>
                <a:latin typeface="Epilogue" pitchFamily="34" charset="0"/>
                <a:ea typeface="Epilogue" pitchFamily="34" charset="-122"/>
                <a:cs typeface="Epilogue" pitchFamily="34" charset="-120"/>
              </a:rPr>
              <a:t>Rapidly becomes outdated in volatile markets</a:t>
            </a:r>
            <a:endParaRPr lang="en-US" sz="850" dirty="0"/>
          </a:p>
        </p:txBody>
      </p:sp>
      <p:pic>
        <p:nvPicPr>
          <p:cNvPr id="9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14503" y="935906"/>
            <a:ext cx="3759622" cy="3759622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A798CD60-5F61-5F82-3828-EC84A4203395}"/>
              </a:ext>
            </a:extLst>
          </p:cNvPr>
          <p:cNvSpPr/>
          <p:nvPr/>
        </p:nvSpPr>
        <p:spPr>
          <a:xfrm>
            <a:off x="7702061" y="4768948"/>
            <a:ext cx="1434905" cy="364927"/>
          </a:xfrm>
          <a:prstGeom prst="rect">
            <a:avLst/>
          </a:prstGeom>
          <a:solidFill>
            <a:srgbClr val="080E26"/>
          </a:solidFill>
          <a:ln>
            <a:solidFill>
              <a:srgbClr val="080E2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72901" y="469329"/>
            <a:ext cx="5497041" cy="42230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2650" dirty="0">
                <a:solidFill>
                  <a:srgbClr val="FFFFFF"/>
                </a:solidFill>
                <a:latin typeface="Fraunces Medium" pitchFamily="34" charset="0"/>
                <a:ea typeface="Fraunces Medium" pitchFamily="34" charset="-122"/>
                <a:cs typeface="Fraunces Medium" pitchFamily="34" charset="-120"/>
              </a:rPr>
              <a:t>PESTEL Applied: Basil's Bakery</a:t>
            </a:r>
            <a:endParaRPr lang="en-US" sz="2650" dirty="0"/>
          </a:p>
        </p:txBody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53851" y="1149176"/>
            <a:ext cx="4053780" cy="1018803"/>
          </a:xfrm>
          <a:prstGeom prst="rect">
            <a:avLst/>
          </a:prstGeom>
        </p:spPr>
      </p:pic>
      <p:sp>
        <p:nvSpPr>
          <p:cNvPr id="4" name="Text 1"/>
          <p:cNvSpPr/>
          <p:nvPr/>
        </p:nvSpPr>
        <p:spPr>
          <a:xfrm>
            <a:off x="684163" y="1303288"/>
            <a:ext cx="1688976" cy="21111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300" dirty="0">
                <a:solidFill>
                  <a:srgbClr val="D75BE2"/>
                </a:solidFill>
                <a:latin typeface="Fraunces Medium" pitchFamily="34" charset="0"/>
                <a:ea typeface="Fraunces Medium" pitchFamily="34" charset="-122"/>
                <a:cs typeface="Fraunces Medium" pitchFamily="34" charset="-120"/>
              </a:rPr>
              <a:t>Political</a:t>
            </a:r>
            <a:endParaRPr lang="en-US" sz="1300" dirty="0"/>
          </a:p>
        </p:txBody>
      </p:sp>
      <p:sp>
        <p:nvSpPr>
          <p:cNvPr id="5" name="Text 2"/>
          <p:cNvSpPr/>
          <p:nvPr/>
        </p:nvSpPr>
        <p:spPr>
          <a:xfrm>
            <a:off x="684163" y="1591642"/>
            <a:ext cx="3669357" cy="422225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30000"/>
              </a:lnSpc>
              <a:buNone/>
            </a:pPr>
            <a:r>
              <a:rPr lang="en-US" sz="1050" dirty="0">
                <a:solidFill>
                  <a:srgbClr val="EBECEF"/>
                </a:solidFill>
                <a:latin typeface="Epilogue" pitchFamily="34" charset="0"/>
                <a:ea typeface="Epilogue" pitchFamily="34" charset="-122"/>
                <a:cs typeface="Epilogue" pitchFamily="34" charset="-120"/>
              </a:rPr>
              <a:t>Local council zoning changes and evolving retail park business rate policies.</a:t>
            </a:r>
            <a:endParaRPr lang="en-US" sz="1050" dirty="0"/>
          </a:p>
        </p:txBody>
      </p:sp>
      <p:pic>
        <p:nvPicPr>
          <p:cNvPr id="6" name="Image 1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617318" y="1149176"/>
            <a:ext cx="4053780" cy="1018803"/>
          </a:xfrm>
          <a:prstGeom prst="rect">
            <a:avLst/>
          </a:prstGeom>
        </p:spPr>
      </p:pic>
      <p:sp>
        <p:nvSpPr>
          <p:cNvPr id="7" name="Text 3"/>
          <p:cNvSpPr/>
          <p:nvPr/>
        </p:nvSpPr>
        <p:spPr>
          <a:xfrm>
            <a:off x="4847630" y="1303288"/>
            <a:ext cx="1688976" cy="21111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300" dirty="0">
                <a:solidFill>
                  <a:srgbClr val="D75BE2"/>
                </a:solidFill>
                <a:latin typeface="Fraunces Medium" pitchFamily="34" charset="0"/>
                <a:ea typeface="Fraunces Medium" pitchFamily="34" charset="-122"/>
                <a:cs typeface="Fraunces Medium" pitchFamily="34" charset="-120"/>
              </a:rPr>
              <a:t>Economic</a:t>
            </a:r>
            <a:endParaRPr lang="en-US" sz="1300" dirty="0"/>
          </a:p>
        </p:txBody>
      </p:sp>
      <p:sp>
        <p:nvSpPr>
          <p:cNvPr id="8" name="Text 4"/>
          <p:cNvSpPr/>
          <p:nvPr/>
        </p:nvSpPr>
        <p:spPr>
          <a:xfrm>
            <a:off x="4847630" y="1591642"/>
            <a:ext cx="3669357" cy="422225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30000"/>
              </a:lnSpc>
              <a:buNone/>
            </a:pPr>
            <a:r>
              <a:rPr lang="en-US" sz="1050" dirty="0">
                <a:solidFill>
                  <a:srgbClr val="EBECEF"/>
                </a:solidFill>
                <a:latin typeface="Epilogue" pitchFamily="34" charset="0"/>
                <a:ea typeface="Epilogue" pitchFamily="34" charset="-122"/>
                <a:cs typeface="Epilogue" pitchFamily="34" charset="-120"/>
              </a:rPr>
              <a:t>High inflation driving up overheads; reduced consumer disposable income suppressing retail spending.</a:t>
            </a:r>
            <a:endParaRPr lang="en-US" sz="1050" dirty="0"/>
          </a:p>
        </p:txBody>
      </p:sp>
      <p:pic>
        <p:nvPicPr>
          <p:cNvPr id="9" name="Image 2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53851" y="2296716"/>
            <a:ext cx="4053780" cy="1229916"/>
          </a:xfrm>
          <a:prstGeom prst="rect">
            <a:avLst/>
          </a:prstGeom>
        </p:spPr>
      </p:pic>
      <p:sp>
        <p:nvSpPr>
          <p:cNvPr id="10" name="Text 5"/>
          <p:cNvSpPr/>
          <p:nvPr/>
        </p:nvSpPr>
        <p:spPr>
          <a:xfrm>
            <a:off x="684163" y="2450827"/>
            <a:ext cx="1688976" cy="21111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300" dirty="0">
                <a:solidFill>
                  <a:srgbClr val="D75BE2"/>
                </a:solidFill>
                <a:latin typeface="Fraunces Medium" pitchFamily="34" charset="0"/>
                <a:ea typeface="Fraunces Medium" pitchFamily="34" charset="-122"/>
                <a:cs typeface="Fraunces Medium" pitchFamily="34" charset="-120"/>
              </a:rPr>
              <a:t>Social</a:t>
            </a:r>
            <a:endParaRPr lang="en-US" sz="1300" dirty="0"/>
          </a:p>
        </p:txBody>
      </p:sp>
      <p:sp>
        <p:nvSpPr>
          <p:cNvPr id="11" name="Text 6"/>
          <p:cNvSpPr/>
          <p:nvPr/>
        </p:nvSpPr>
        <p:spPr>
          <a:xfrm>
            <a:off x="684163" y="2739182"/>
            <a:ext cx="3669357" cy="422225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30000"/>
              </a:lnSpc>
              <a:buNone/>
            </a:pPr>
            <a:r>
              <a:rPr lang="en-US" sz="1050" dirty="0">
                <a:solidFill>
                  <a:srgbClr val="EBECEF"/>
                </a:solidFill>
                <a:latin typeface="Epilogue" pitchFamily="34" charset="0"/>
                <a:ea typeface="Epilogue" pitchFamily="34" charset="-122"/>
                <a:cs typeface="Epilogue" pitchFamily="34" charset="-120"/>
              </a:rPr>
              <a:t>Structural shift toward hybrid work; growing consumer preference for convenience and delivery.</a:t>
            </a:r>
            <a:endParaRPr lang="en-US" sz="1050" dirty="0"/>
          </a:p>
        </p:txBody>
      </p:sp>
      <p:pic>
        <p:nvPicPr>
          <p:cNvPr id="12" name="Image 3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617318" y="2296716"/>
            <a:ext cx="4053780" cy="1229916"/>
          </a:xfrm>
          <a:prstGeom prst="rect">
            <a:avLst/>
          </a:prstGeom>
        </p:spPr>
      </p:pic>
      <p:sp>
        <p:nvSpPr>
          <p:cNvPr id="13" name="Text 7"/>
          <p:cNvSpPr/>
          <p:nvPr/>
        </p:nvSpPr>
        <p:spPr>
          <a:xfrm>
            <a:off x="4847630" y="2450827"/>
            <a:ext cx="1688976" cy="21111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300" dirty="0">
                <a:solidFill>
                  <a:srgbClr val="D75BE2"/>
                </a:solidFill>
                <a:latin typeface="Fraunces Medium" pitchFamily="34" charset="0"/>
                <a:ea typeface="Fraunces Medium" pitchFamily="34" charset="-122"/>
                <a:cs typeface="Fraunces Medium" pitchFamily="34" charset="-120"/>
              </a:rPr>
              <a:t>Technological</a:t>
            </a:r>
            <a:endParaRPr lang="en-US" sz="1300" dirty="0"/>
          </a:p>
        </p:txBody>
      </p:sp>
      <p:sp>
        <p:nvSpPr>
          <p:cNvPr id="14" name="Text 8"/>
          <p:cNvSpPr/>
          <p:nvPr/>
        </p:nvSpPr>
        <p:spPr>
          <a:xfrm>
            <a:off x="4847630" y="2739182"/>
            <a:ext cx="3669357" cy="63333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30000"/>
              </a:lnSpc>
              <a:buNone/>
            </a:pPr>
            <a:r>
              <a:rPr lang="en-US" sz="1050" dirty="0">
                <a:solidFill>
                  <a:srgbClr val="EBECEF"/>
                </a:solidFill>
                <a:latin typeface="Epilogue" pitchFamily="34" charset="0"/>
                <a:ea typeface="Epilogue" pitchFamily="34" charset="-122"/>
                <a:cs typeface="Epilogue" pitchFamily="34" charset="-120"/>
              </a:rPr>
              <a:t>Rising reliance on mobile pre-ordering apps and third-party delivery ecosystems such as Deliveroo and UberEats.</a:t>
            </a:r>
            <a:endParaRPr lang="en-US" sz="1050" dirty="0"/>
          </a:p>
        </p:txBody>
      </p:sp>
      <p:pic>
        <p:nvPicPr>
          <p:cNvPr id="15" name="Image 4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53851" y="3655368"/>
            <a:ext cx="4053780" cy="1018803"/>
          </a:xfrm>
          <a:prstGeom prst="rect">
            <a:avLst/>
          </a:prstGeom>
        </p:spPr>
      </p:pic>
      <p:sp>
        <p:nvSpPr>
          <p:cNvPr id="16" name="Text 9"/>
          <p:cNvSpPr/>
          <p:nvPr/>
        </p:nvSpPr>
        <p:spPr>
          <a:xfrm>
            <a:off x="684163" y="3809479"/>
            <a:ext cx="1688976" cy="21111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300" dirty="0">
                <a:solidFill>
                  <a:srgbClr val="D75BE2"/>
                </a:solidFill>
                <a:latin typeface="Fraunces Medium" pitchFamily="34" charset="0"/>
                <a:ea typeface="Fraunces Medium" pitchFamily="34" charset="-122"/>
                <a:cs typeface="Fraunces Medium" pitchFamily="34" charset="-120"/>
              </a:rPr>
              <a:t>Environmental</a:t>
            </a:r>
            <a:endParaRPr lang="en-US" sz="1300" dirty="0"/>
          </a:p>
        </p:txBody>
      </p:sp>
      <p:sp>
        <p:nvSpPr>
          <p:cNvPr id="17" name="Text 10"/>
          <p:cNvSpPr/>
          <p:nvPr/>
        </p:nvSpPr>
        <p:spPr>
          <a:xfrm>
            <a:off x="684163" y="4097834"/>
            <a:ext cx="3669357" cy="422225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30000"/>
              </a:lnSpc>
              <a:buNone/>
            </a:pPr>
            <a:r>
              <a:rPr lang="en-US" sz="1050" dirty="0">
                <a:solidFill>
                  <a:srgbClr val="EBECEF"/>
                </a:solidFill>
                <a:latin typeface="Epilogue" pitchFamily="34" charset="0"/>
                <a:ea typeface="Epilogue" pitchFamily="34" charset="-122"/>
                <a:cs typeface="Epilogue" pitchFamily="34" charset="-120"/>
              </a:rPr>
              <a:t>Crop failures and climate unpredictability inflating wholesale costs of premium organic ingredients.</a:t>
            </a:r>
            <a:endParaRPr lang="en-US" sz="1050" dirty="0"/>
          </a:p>
        </p:txBody>
      </p:sp>
      <p:pic>
        <p:nvPicPr>
          <p:cNvPr id="18" name="Image 5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617318" y="3655368"/>
            <a:ext cx="4053780" cy="1018803"/>
          </a:xfrm>
          <a:prstGeom prst="rect">
            <a:avLst/>
          </a:prstGeom>
        </p:spPr>
      </p:pic>
      <p:sp>
        <p:nvSpPr>
          <p:cNvPr id="19" name="Text 11"/>
          <p:cNvSpPr/>
          <p:nvPr/>
        </p:nvSpPr>
        <p:spPr>
          <a:xfrm>
            <a:off x="4847630" y="3809479"/>
            <a:ext cx="1688976" cy="21111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300" dirty="0">
                <a:solidFill>
                  <a:srgbClr val="D75BE2"/>
                </a:solidFill>
                <a:latin typeface="Fraunces Medium" pitchFamily="34" charset="0"/>
                <a:ea typeface="Fraunces Medium" pitchFamily="34" charset="-122"/>
                <a:cs typeface="Fraunces Medium" pitchFamily="34" charset="-120"/>
              </a:rPr>
              <a:t>Legal</a:t>
            </a:r>
            <a:endParaRPr lang="en-US" sz="1300" dirty="0"/>
          </a:p>
        </p:txBody>
      </p:sp>
      <p:sp>
        <p:nvSpPr>
          <p:cNvPr id="20" name="Text 12"/>
          <p:cNvSpPr/>
          <p:nvPr/>
        </p:nvSpPr>
        <p:spPr>
          <a:xfrm>
            <a:off x="4847630" y="4097834"/>
            <a:ext cx="3669357" cy="422225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30000"/>
              </a:lnSpc>
              <a:buNone/>
            </a:pPr>
            <a:r>
              <a:rPr lang="en-US" sz="1050" dirty="0">
                <a:solidFill>
                  <a:srgbClr val="EBECEF"/>
                </a:solidFill>
                <a:latin typeface="Epilogue" pitchFamily="34" charset="0"/>
                <a:ea typeface="Epilogue" pitchFamily="34" charset="-122"/>
                <a:cs typeface="Epilogue" pitchFamily="34" charset="-120"/>
              </a:rPr>
              <a:t>Employment redundancy trends in brick-and-mortar retail; compliance with commercial lease obligations.</a:t>
            </a:r>
            <a:endParaRPr lang="en-US" sz="1050" dirty="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67A8A1FC-7C7D-A6F0-1965-184462625D8C}"/>
              </a:ext>
            </a:extLst>
          </p:cNvPr>
          <p:cNvSpPr/>
          <p:nvPr/>
        </p:nvSpPr>
        <p:spPr>
          <a:xfrm>
            <a:off x="7702061" y="4768948"/>
            <a:ext cx="1434905" cy="364927"/>
          </a:xfrm>
          <a:prstGeom prst="rect">
            <a:avLst/>
          </a:prstGeom>
          <a:solidFill>
            <a:srgbClr val="080E26"/>
          </a:solidFill>
          <a:ln>
            <a:solidFill>
              <a:srgbClr val="080E2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74489" y="346770"/>
            <a:ext cx="5527625" cy="35294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2200" dirty="0">
                <a:solidFill>
                  <a:srgbClr val="FFFFFF"/>
                </a:solidFill>
                <a:latin typeface="Fraunces Medium" pitchFamily="34" charset="0"/>
                <a:ea typeface="Fraunces Medium" pitchFamily="34" charset="-122"/>
                <a:cs typeface="Fraunces Medium" pitchFamily="34" charset="-120"/>
              </a:rPr>
              <a:t>Critique: The Cause-and-Effect Model</a:t>
            </a:r>
            <a:endParaRPr lang="en-US" sz="2200" dirty="0"/>
          </a:p>
        </p:txBody>
      </p:sp>
      <p:sp>
        <p:nvSpPr>
          <p:cNvPr id="3" name="Text 1"/>
          <p:cNvSpPr/>
          <p:nvPr/>
        </p:nvSpPr>
        <p:spPr>
          <a:xfrm>
            <a:off x="442372" y="1674316"/>
            <a:ext cx="1871960" cy="17651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Fraunces Medium" pitchFamily="34" charset="0"/>
                <a:ea typeface="Fraunces Medium" pitchFamily="34" charset="-122"/>
                <a:cs typeface="Fraunces Medium" pitchFamily="34" charset="-120"/>
              </a:rPr>
              <a:t>Definition &amp; Purpose</a:t>
            </a:r>
            <a:endParaRPr lang="en-US" sz="1100" dirty="0"/>
          </a:p>
        </p:txBody>
      </p:sp>
      <p:sp>
        <p:nvSpPr>
          <p:cNvPr id="4" name="Text 2"/>
          <p:cNvSpPr/>
          <p:nvPr/>
        </p:nvSpPr>
        <p:spPr>
          <a:xfrm>
            <a:off x="442372" y="1954312"/>
            <a:ext cx="3759622" cy="487114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20000"/>
              </a:lnSpc>
              <a:buNone/>
            </a:pPr>
            <a:r>
              <a:rPr lang="en-US" sz="850" dirty="0">
                <a:solidFill>
                  <a:srgbClr val="EBECEF"/>
                </a:solidFill>
                <a:latin typeface="Epilogue" pitchFamily="34" charset="0"/>
                <a:ea typeface="Epilogue" pitchFamily="34" charset="-122"/>
                <a:cs typeface="Epilogue" pitchFamily="34" charset="-120"/>
              </a:rPr>
              <a:t>The Ishikawa or "Fishbone" diagram maps all potential causes of a specific problem, shifting focus from symptoms to underlying operational flaws.</a:t>
            </a:r>
            <a:endParaRPr lang="en-US" sz="850" dirty="0"/>
          </a:p>
        </p:txBody>
      </p:sp>
      <p:sp>
        <p:nvSpPr>
          <p:cNvPr id="5" name="Text 3"/>
          <p:cNvSpPr/>
          <p:nvPr/>
        </p:nvSpPr>
        <p:spPr>
          <a:xfrm>
            <a:off x="445868" y="2531392"/>
            <a:ext cx="1869281" cy="17651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Fraunces Medium" pitchFamily="34" charset="0"/>
                <a:ea typeface="Fraunces Medium" pitchFamily="34" charset="-122"/>
                <a:cs typeface="Fraunces Medium" pitchFamily="34" charset="-120"/>
              </a:rPr>
              <a:t>Benefits</a:t>
            </a:r>
            <a:endParaRPr lang="en-US" sz="1100" dirty="0"/>
          </a:p>
        </p:txBody>
      </p:sp>
      <p:sp>
        <p:nvSpPr>
          <p:cNvPr id="6" name="Text 4"/>
          <p:cNvSpPr/>
          <p:nvPr/>
        </p:nvSpPr>
        <p:spPr>
          <a:xfrm>
            <a:off x="451280" y="2783299"/>
            <a:ext cx="3759622" cy="35622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342900" indent="-342900" algn="l">
              <a:lnSpc>
                <a:spcPct val="120000"/>
              </a:lnSpc>
              <a:buSzPct val="100000"/>
              <a:buChar char="•"/>
            </a:pPr>
            <a:r>
              <a:rPr lang="en-US" sz="850" dirty="0">
                <a:solidFill>
                  <a:srgbClr val="EBECEF"/>
                </a:solidFill>
                <a:latin typeface="Epilogue" pitchFamily="34" charset="0"/>
                <a:ea typeface="Epilogue" pitchFamily="34" charset="-122"/>
                <a:cs typeface="Epilogue" pitchFamily="34" charset="-120"/>
              </a:rPr>
              <a:t>Excellent visual brainstorming aid</a:t>
            </a:r>
            <a:endParaRPr lang="en-US" sz="850" dirty="0"/>
          </a:p>
          <a:p>
            <a:pPr marL="342900" indent="-342900" algn="l">
              <a:lnSpc>
                <a:spcPct val="120000"/>
              </a:lnSpc>
              <a:buSzPct val="100000"/>
              <a:buChar char="•"/>
            </a:pPr>
            <a:r>
              <a:rPr lang="en-US" sz="850" dirty="0">
                <a:solidFill>
                  <a:srgbClr val="EBECEF"/>
                </a:solidFill>
                <a:latin typeface="Epilogue" pitchFamily="34" charset="0"/>
                <a:ea typeface="Epilogue" pitchFamily="34" charset="-122"/>
                <a:cs typeface="Epilogue" pitchFamily="34" charset="-120"/>
              </a:rPr>
              <a:t>Categorizes errors into 6 structured branches (The 6 Ms)</a:t>
            </a:r>
            <a:endParaRPr lang="en-US" sz="850" dirty="0"/>
          </a:p>
        </p:txBody>
      </p:sp>
      <p:sp>
        <p:nvSpPr>
          <p:cNvPr id="7" name="Text 5"/>
          <p:cNvSpPr/>
          <p:nvPr/>
        </p:nvSpPr>
        <p:spPr>
          <a:xfrm>
            <a:off x="451280" y="3230011"/>
            <a:ext cx="1869281" cy="17651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Fraunces Medium" pitchFamily="34" charset="0"/>
                <a:ea typeface="Fraunces Medium" pitchFamily="34" charset="-122"/>
                <a:cs typeface="Fraunces Medium" pitchFamily="34" charset="-120"/>
              </a:rPr>
              <a:t>Criticisms</a:t>
            </a:r>
            <a:endParaRPr lang="en-US" sz="1100" dirty="0"/>
          </a:p>
        </p:txBody>
      </p:sp>
      <p:sp>
        <p:nvSpPr>
          <p:cNvPr id="8" name="Text 6"/>
          <p:cNvSpPr/>
          <p:nvPr/>
        </p:nvSpPr>
        <p:spPr>
          <a:xfrm>
            <a:off x="451280" y="3497014"/>
            <a:ext cx="3759622" cy="518592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342900" indent="-342900" algn="l">
              <a:lnSpc>
                <a:spcPct val="120000"/>
              </a:lnSpc>
              <a:buSzPct val="100000"/>
              <a:buChar char="•"/>
            </a:pPr>
            <a:r>
              <a:rPr lang="en-US" sz="850" dirty="0">
                <a:solidFill>
                  <a:srgbClr val="EBECEF"/>
                </a:solidFill>
                <a:latin typeface="Epilogue" pitchFamily="34" charset="0"/>
                <a:ea typeface="Epilogue" pitchFamily="34" charset="-122"/>
                <a:cs typeface="Epilogue" pitchFamily="34" charset="-120"/>
              </a:rPr>
              <a:t>May misrepresent interconnected causes as isolated branches</a:t>
            </a:r>
            <a:endParaRPr lang="en-US" sz="850" dirty="0"/>
          </a:p>
          <a:p>
            <a:pPr marL="342900" indent="-342900" algn="l">
              <a:lnSpc>
                <a:spcPct val="120000"/>
              </a:lnSpc>
              <a:buSzPct val="100000"/>
              <a:buChar char="•"/>
            </a:pPr>
            <a:r>
              <a:rPr lang="en-US" sz="850" dirty="0">
                <a:solidFill>
                  <a:srgbClr val="EBECEF"/>
                </a:solidFill>
                <a:latin typeface="Epilogue" pitchFamily="34" charset="0"/>
                <a:ea typeface="Epilogue" pitchFamily="34" charset="-122"/>
                <a:cs typeface="Epilogue" pitchFamily="34" charset="-120"/>
              </a:rPr>
              <a:t>Lists causes but does not statistically identify the primary trigger</a:t>
            </a:r>
            <a:endParaRPr lang="en-US" sz="850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087C1AE-AE44-BFA3-7AD8-54CD551010AD}"/>
              </a:ext>
            </a:extLst>
          </p:cNvPr>
          <p:cNvSpPr/>
          <p:nvPr/>
        </p:nvSpPr>
        <p:spPr>
          <a:xfrm>
            <a:off x="7702061" y="4768948"/>
            <a:ext cx="1434905" cy="364927"/>
          </a:xfrm>
          <a:prstGeom prst="rect">
            <a:avLst/>
          </a:prstGeom>
          <a:solidFill>
            <a:srgbClr val="080E26"/>
          </a:solidFill>
          <a:ln>
            <a:solidFill>
              <a:srgbClr val="080E2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593D1B2-F924-DCD4-9F00-31A72E7F3FCB}"/>
              </a:ext>
            </a:extLst>
          </p:cNvPr>
          <p:cNvSpPr txBox="1"/>
          <p:nvPr/>
        </p:nvSpPr>
        <p:spPr>
          <a:xfrm>
            <a:off x="4434111" y="4790361"/>
            <a:ext cx="466344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Adapted from: Super series Solving Problems and Making Decisions (2013, page 31</a:t>
            </a:r>
            <a:r>
              <a:rPr lang="en-GB" sz="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endParaRPr lang="en-GB" sz="200" dirty="0">
              <a:solidFill>
                <a:schemeClr val="bg1"/>
              </a:solidFill>
            </a:endParaRP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3D5B2601-232C-40E1-C141-2114CC3F43D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0902" y="1334351"/>
            <a:ext cx="4700980" cy="2977395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49610" y="359048"/>
            <a:ext cx="5387206" cy="40146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2500" dirty="0">
                <a:solidFill>
                  <a:srgbClr val="FFFFFF"/>
                </a:solidFill>
                <a:latin typeface="Fraunces Medium" pitchFamily="34" charset="0"/>
                <a:ea typeface="Fraunces Medium" pitchFamily="34" charset="-122"/>
                <a:cs typeface="Fraunces Medium" pitchFamily="34" charset="-120"/>
              </a:rPr>
              <a:t>Ishikawa Applied: Basil's Bakery</a:t>
            </a:r>
            <a:endParaRPr lang="en-US" sz="2500" dirty="0"/>
          </a:p>
        </p:txBody>
      </p:sp>
      <p:sp>
        <p:nvSpPr>
          <p:cNvPr id="3" name="Text 1"/>
          <p:cNvSpPr/>
          <p:nvPr/>
        </p:nvSpPr>
        <p:spPr>
          <a:xfrm>
            <a:off x="449610" y="993353"/>
            <a:ext cx="8694390" cy="19593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27000"/>
              </a:lnSpc>
              <a:buNone/>
            </a:pPr>
            <a:r>
              <a:rPr lang="en-US" sz="1000" dirty="0">
                <a:solidFill>
                  <a:srgbClr val="EBECEF"/>
                </a:solidFill>
                <a:latin typeface="Epilogue" pitchFamily="34" charset="0"/>
                <a:ea typeface="Epilogue" pitchFamily="34" charset="-122"/>
                <a:cs typeface="Epilogue" pitchFamily="34" charset="-120"/>
              </a:rPr>
              <a:t>Root problem: </a:t>
            </a:r>
            <a:r>
              <a:rPr lang="en-US" sz="1000" b="1" dirty="0">
                <a:solidFill>
                  <a:srgbClr val="EBECEF"/>
                </a:solidFill>
                <a:latin typeface="Epilogue" pitchFamily="34" charset="0"/>
                <a:ea typeface="Epilogue" pitchFamily="34" charset="-122"/>
                <a:cs typeface="Epilogue" pitchFamily="34" charset="-120"/>
              </a:rPr>
              <a:t>25% sales stagnation versus 2019 levels.</a:t>
            </a:r>
            <a:endParaRPr lang="en-US" sz="1000" dirty="0"/>
          </a:p>
        </p:txBody>
      </p:sp>
      <p:pic>
        <p:nvPicPr>
          <p:cNvPr id="4" name="Image 0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49610" y="1320254"/>
            <a:ext cx="256952" cy="256952"/>
          </a:xfrm>
          <a:prstGeom prst="rect">
            <a:avLst/>
          </a:prstGeom>
        </p:spPr>
      </p:pic>
      <p:sp>
        <p:nvSpPr>
          <p:cNvPr id="5" name="Text 2"/>
          <p:cNvSpPr/>
          <p:nvPr/>
        </p:nvSpPr>
        <p:spPr>
          <a:xfrm>
            <a:off x="449610" y="1722686"/>
            <a:ext cx="1605930" cy="20069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250" dirty="0">
                <a:solidFill>
                  <a:srgbClr val="EBECEF"/>
                </a:solidFill>
                <a:latin typeface="Fraunces Medium" pitchFamily="34" charset="0"/>
                <a:ea typeface="Fraunces Medium" pitchFamily="34" charset="-122"/>
                <a:cs typeface="Fraunces Medium" pitchFamily="34" charset="-120"/>
              </a:rPr>
              <a:t>Methods</a:t>
            </a:r>
            <a:endParaRPr lang="en-US" sz="1250" dirty="0"/>
          </a:p>
        </p:txBody>
      </p:sp>
      <p:sp>
        <p:nvSpPr>
          <p:cNvPr id="6" name="Text 3"/>
          <p:cNvSpPr/>
          <p:nvPr/>
        </p:nvSpPr>
        <p:spPr>
          <a:xfrm>
            <a:off x="449610" y="1993181"/>
            <a:ext cx="4049613" cy="19593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27000"/>
              </a:lnSpc>
              <a:buNone/>
            </a:pPr>
            <a:r>
              <a:rPr lang="en-US" sz="1000" dirty="0">
                <a:solidFill>
                  <a:srgbClr val="EBECEF"/>
                </a:solidFill>
                <a:latin typeface="Epilogue" pitchFamily="34" charset="0"/>
                <a:ea typeface="Epilogue" pitchFamily="34" charset="-122"/>
                <a:cs typeface="Epilogue" pitchFamily="34" charset="-120"/>
              </a:rPr>
              <a:t>No digital pre-order system; no delivery model.</a:t>
            </a:r>
            <a:endParaRPr lang="en-US" sz="1000" dirty="0"/>
          </a:p>
        </p:txBody>
      </p:sp>
      <p:pic>
        <p:nvPicPr>
          <p:cNvPr id="7" name="Image 1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644703" y="1320254"/>
            <a:ext cx="256952" cy="256952"/>
          </a:xfrm>
          <a:prstGeom prst="rect">
            <a:avLst/>
          </a:prstGeom>
        </p:spPr>
      </p:pic>
      <p:sp>
        <p:nvSpPr>
          <p:cNvPr id="8" name="Text 4"/>
          <p:cNvSpPr/>
          <p:nvPr/>
        </p:nvSpPr>
        <p:spPr>
          <a:xfrm>
            <a:off x="4644703" y="1722686"/>
            <a:ext cx="1605930" cy="20069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250" dirty="0">
                <a:solidFill>
                  <a:srgbClr val="EBECEF"/>
                </a:solidFill>
                <a:latin typeface="Fraunces Medium" pitchFamily="34" charset="0"/>
                <a:ea typeface="Fraunces Medium" pitchFamily="34" charset="-122"/>
                <a:cs typeface="Fraunces Medium" pitchFamily="34" charset="-120"/>
              </a:rPr>
              <a:t>Machines</a:t>
            </a:r>
            <a:endParaRPr lang="en-US" sz="1250" dirty="0"/>
          </a:p>
        </p:txBody>
      </p:sp>
      <p:sp>
        <p:nvSpPr>
          <p:cNvPr id="9" name="Text 5"/>
          <p:cNvSpPr/>
          <p:nvPr/>
        </p:nvSpPr>
        <p:spPr>
          <a:xfrm>
            <a:off x="4644703" y="1993181"/>
            <a:ext cx="4049688" cy="19593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27000"/>
              </a:lnSpc>
              <a:buNone/>
            </a:pPr>
            <a:r>
              <a:rPr lang="en-US" sz="1000" dirty="0">
                <a:solidFill>
                  <a:srgbClr val="EBECEF"/>
                </a:solidFill>
                <a:latin typeface="Epilogue" pitchFamily="34" charset="0"/>
                <a:ea typeface="Epilogue" pitchFamily="34" charset="-122"/>
                <a:cs typeface="Epilogue" pitchFamily="34" charset="-120"/>
              </a:rPr>
              <a:t>Single phone line unanswered during peak rushes.</a:t>
            </a:r>
            <a:endParaRPr lang="en-US" sz="1000" dirty="0"/>
          </a:p>
        </p:txBody>
      </p:sp>
      <p:pic>
        <p:nvPicPr>
          <p:cNvPr id="10" name="Image 2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449610" y="2421954"/>
            <a:ext cx="256952" cy="256952"/>
          </a:xfrm>
          <a:prstGeom prst="rect">
            <a:avLst/>
          </a:prstGeom>
        </p:spPr>
      </p:pic>
      <p:sp>
        <p:nvSpPr>
          <p:cNvPr id="11" name="Text 6"/>
          <p:cNvSpPr/>
          <p:nvPr/>
        </p:nvSpPr>
        <p:spPr>
          <a:xfrm>
            <a:off x="449610" y="2824386"/>
            <a:ext cx="1605930" cy="20069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250" dirty="0">
                <a:solidFill>
                  <a:srgbClr val="EBECEF"/>
                </a:solidFill>
                <a:latin typeface="Fraunces Medium" pitchFamily="34" charset="0"/>
                <a:ea typeface="Fraunces Medium" pitchFamily="34" charset="-122"/>
                <a:cs typeface="Fraunces Medium" pitchFamily="34" charset="-120"/>
              </a:rPr>
              <a:t>People</a:t>
            </a:r>
            <a:endParaRPr lang="en-US" sz="1250" dirty="0"/>
          </a:p>
        </p:txBody>
      </p:sp>
      <p:sp>
        <p:nvSpPr>
          <p:cNvPr id="12" name="Text 7"/>
          <p:cNvSpPr/>
          <p:nvPr/>
        </p:nvSpPr>
        <p:spPr>
          <a:xfrm>
            <a:off x="449610" y="3094881"/>
            <a:ext cx="4049613" cy="19593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27000"/>
              </a:lnSpc>
              <a:buNone/>
            </a:pPr>
            <a:r>
              <a:rPr lang="en-US" sz="1000" dirty="0">
                <a:solidFill>
                  <a:srgbClr val="EBECEF"/>
                </a:solidFill>
                <a:latin typeface="Epilogue" pitchFamily="34" charset="0"/>
                <a:ea typeface="Epilogue" pitchFamily="34" charset="-122"/>
                <a:cs typeface="Epilogue" pitchFamily="34" charset="-120"/>
              </a:rPr>
              <a:t>Solo baker tied to kitchen; no capacity for orders or deliveries.</a:t>
            </a:r>
            <a:endParaRPr lang="en-US" sz="1000" dirty="0"/>
          </a:p>
        </p:txBody>
      </p:sp>
      <p:pic>
        <p:nvPicPr>
          <p:cNvPr id="13" name="Image 3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4644703" y="2421954"/>
            <a:ext cx="256952" cy="256952"/>
          </a:xfrm>
          <a:prstGeom prst="rect">
            <a:avLst/>
          </a:prstGeom>
        </p:spPr>
      </p:pic>
      <p:sp>
        <p:nvSpPr>
          <p:cNvPr id="14" name="Text 8"/>
          <p:cNvSpPr/>
          <p:nvPr/>
        </p:nvSpPr>
        <p:spPr>
          <a:xfrm>
            <a:off x="4644703" y="2824386"/>
            <a:ext cx="1605930" cy="20069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250" dirty="0">
                <a:solidFill>
                  <a:srgbClr val="EBECEF"/>
                </a:solidFill>
                <a:latin typeface="Fraunces Medium" pitchFamily="34" charset="0"/>
                <a:ea typeface="Fraunces Medium" pitchFamily="34" charset="-122"/>
                <a:cs typeface="Fraunces Medium" pitchFamily="34" charset="-120"/>
              </a:rPr>
              <a:t>Materials</a:t>
            </a:r>
            <a:endParaRPr lang="en-US" sz="1250" dirty="0"/>
          </a:p>
        </p:txBody>
      </p:sp>
      <p:sp>
        <p:nvSpPr>
          <p:cNvPr id="15" name="Text 9"/>
          <p:cNvSpPr/>
          <p:nvPr/>
        </p:nvSpPr>
        <p:spPr>
          <a:xfrm>
            <a:off x="4644703" y="3094881"/>
            <a:ext cx="4049688" cy="391864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27000"/>
              </a:lnSpc>
              <a:buNone/>
            </a:pPr>
            <a:r>
              <a:rPr lang="en-US" sz="1000" dirty="0">
                <a:solidFill>
                  <a:srgbClr val="EBECEF"/>
                </a:solidFill>
                <a:latin typeface="Epilogue" pitchFamily="34" charset="0"/>
                <a:ea typeface="Epilogue" pitchFamily="34" charset="-122"/>
                <a:cs typeface="Epilogue" pitchFamily="34" charset="-120"/>
              </a:rPr>
              <a:t>Weather-dependent organic stock creates unpredictable budgets.</a:t>
            </a:r>
            <a:endParaRPr lang="en-US" sz="1000" dirty="0"/>
          </a:p>
        </p:txBody>
      </p:sp>
      <p:pic>
        <p:nvPicPr>
          <p:cNvPr id="16" name="Image 4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449610" y="3719587"/>
            <a:ext cx="256952" cy="256952"/>
          </a:xfrm>
          <a:prstGeom prst="rect">
            <a:avLst/>
          </a:prstGeom>
        </p:spPr>
      </p:pic>
      <p:sp>
        <p:nvSpPr>
          <p:cNvPr id="17" name="Text 10"/>
          <p:cNvSpPr/>
          <p:nvPr/>
        </p:nvSpPr>
        <p:spPr>
          <a:xfrm>
            <a:off x="449610" y="4122018"/>
            <a:ext cx="1605930" cy="20069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250" dirty="0">
                <a:solidFill>
                  <a:srgbClr val="EBECEF"/>
                </a:solidFill>
                <a:latin typeface="Fraunces Medium" pitchFamily="34" charset="0"/>
                <a:ea typeface="Fraunces Medium" pitchFamily="34" charset="-122"/>
                <a:cs typeface="Fraunces Medium" pitchFamily="34" charset="-120"/>
              </a:rPr>
              <a:t>Measurement</a:t>
            </a:r>
            <a:endParaRPr lang="en-US" sz="1250" dirty="0"/>
          </a:p>
        </p:txBody>
      </p:sp>
      <p:sp>
        <p:nvSpPr>
          <p:cNvPr id="18" name="Text 11"/>
          <p:cNvSpPr/>
          <p:nvPr/>
        </p:nvSpPr>
        <p:spPr>
          <a:xfrm>
            <a:off x="449610" y="4392513"/>
            <a:ext cx="4049613" cy="19593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27000"/>
              </a:lnSpc>
              <a:buNone/>
            </a:pPr>
            <a:r>
              <a:rPr lang="en-US" sz="1000" dirty="0">
                <a:solidFill>
                  <a:srgbClr val="EBECEF"/>
                </a:solidFill>
                <a:latin typeface="Epilogue" pitchFamily="34" charset="0"/>
                <a:ea typeface="Epilogue" pitchFamily="34" charset="-122"/>
                <a:cs typeface="Epilogue" pitchFamily="34" charset="-120"/>
              </a:rPr>
              <a:t>No data on peak times or lost revenue from dropped inquiries.</a:t>
            </a:r>
            <a:endParaRPr lang="en-US" sz="1000" dirty="0"/>
          </a:p>
        </p:txBody>
      </p:sp>
      <p:pic>
        <p:nvPicPr>
          <p:cNvPr id="19" name="Image 5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4644703" y="3719587"/>
            <a:ext cx="256952" cy="256952"/>
          </a:xfrm>
          <a:prstGeom prst="rect">
            <a:avLst/>
          </a:prstGeom>
        </p:spPr>
      </p:pic>
      <p:sp>
        <p:nvSpPr>
          <p:cNvPr id="20" name="Text 12"/>
          <p:cNvSpPr/>
          <p:nvPr/>
        </p:nvSpPr>
        <p:spPr>
          <a:xfrm>
            <a:off x="4644703" y="4122018"/>
            <a:ext cx="1605930" cy="20069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250" dirty="0">
                <a:solidFill>
                  <a:srgbClr val="EBECEF"/>
                </a:solidFill>
                <a:latin typeface="Fraunces Medium" pitchFamily="34" charset="0"/>
                <a:ea typeface="Fraunces Medium" pitchFamily="34" charset="-122"/>
                <a:cs typeface="Fraunces Medium" pitchFamily="34" charset="-120"/>
              </a:rPr>
              <a:t>Environment</a:t>
            </a:r>
            <a:endParaRPr lang="en-US" sz="1250" dirty="0"/>
          </a:p>
        </p:txBody>
      </p:sp>
      <p:sp>
        <p:nvSpPr>
          <p:cNvPr id="21" name="Text 13"/>
          <p:cNvSpPr/>
          <p:nvPr/>
        </p:nvSpPr>
        <p:spPr>
          <a:xfrm>
            <a:off x="4644703" y="4392513"/>
            <a:ext cx="4049688" cy="391864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27000"/>
              </a:lnSpc>
              <a:buNone/>
            </a:pPr>
            <a:r>
              <a:rPr lang="en-US" sz="1000" dirty="0">
                <a:solidFill>
                  <a:srgbClr val="EBECEF"/>
                </a:solidFill>
                <a:latin typeface="Epilogue" pitchFamily="34" charset="0"/>
                <a:ea typeface="Epilogue" pitchFamily="34" charset="-122"/>
                <a:cs typeface="Epilogue" pitchFamily="34" charset="-120"/>
              </a:rPr>
              <a:t>Retail park "ghost town" effect with permanent closures and reduced footfall.</a:t>
            </a:r>
            <a:endParaRPr lang="en-US" sz="1000" dirty="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797F05AA-3D20-2D1A-7388-402BABAC4972}"/>
              </a:ext>
            </a:extLst>
          </p:cNvPr>
          <p:cNvSpPr/>
          <p:nvPr/>
        </p:nvSpPr>
        <p:spPr>
          <a:xfrm>
            <a:off x="7702061" y="4768948"/>
            <a:ext cx="1434905" cy="364927"/>
          </a:xfrm>
          <a:prstGeom prst="rect">
            <a:avLst/>
          </a:prstGeom>
          <a:solidFill>
            <a:srgbClr val="080E26"/>
          </a:solidFill>
          <a:ln>
            <a:solidFill>
              <a:srgbClr val="080E2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15000" y="0"/>
            <a:ext cx="3429000" cy="51435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426393" y="370433"/>
            <a:ext cx="4207520" cy="38070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2350" dirty="0">
                <a:solidFill>
                  <a:srgbClr val="FFFFFF"/>
                </a:solidFill>
                <a:latin typeface="Fraunces Medium" pitchFamily="34" charset="0"/>
                <a:ea typeface="Fraunces Medium" pitchFamily="34" charset="-122"/>
                <a:cs typeface="Fraunces Medium" pitchFamily="34" charset="-120"/>
              </a:rPr>
              <a:t>Summary of Key Findings</a:t>
            </a:r>
            <a:endParaRPr lang="en-US" sz="2350" dirty="0"/>
          </a:p>
        </p:txBody>
      </p:sp>
      <p:pic>
        <p:nvPicPr>
          <p:cNvPr id="4" name="Image 1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26393" y="908149"/>
            <a:ext cx="4862215" cy="887760"/>
          </a:xfrm>
          <a:prstGeom prst="rect">
            <a:avLst/>
          </a:prstGeom>
        </p:spPr>
      </p:pic>
      <p:sp>
        <p:nvSpPr>
          <p:cNvPr id="5" name="Text 1"/>
          <p:cNvSpPr/>
          <p:nvPr/>
        </p:nvSpPr>
        <p:spPr>
          <a:xfrm>
            <a:off x="590550" y="1237804"/>
            <a:ext cx="182687" cy="228377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ctr">
              <a:lnSpc>
                <a:spcPct val="100000"/>
              </a:lnSpc>
              <a:buNone/>
            </a:pPr>
            <a:r>
              <a:rPr lang="en-US" sz="1400" dirty="0">
                <a:solidFill>
                  <a:srgbClr val="EBECEF"/>
                </a:solidFill>
                <a:latin typeface="Fraunces Medium" pitchFamily="34" charset="0"/>
                <a:ea typeface="Fraunces Medium" pitchFamily="34" charset="-122"/>
                <a:cs typeface="Fraunces Medium" pitchFamily="34" charset="-120"/>
              </a:rPr>
              <a:t>1</a:t>
            </a:r>
            <a:endParaRPr lang="en-US" sz="1400" dirty="0"/>
          </a:p>
        </p:txBody>
      </p:sp>
      <p:sp>
        <p:nvSpPr>
          <p:cNvPr id="6" name="Text 2"/>
          <p:cNvSpPr/>
          <p:nvPr/>
        </p:nvSpPr>
        <p:spPr>
          <a:xfrm>
            <a:off x="1032570" y="1044253"/>
            <a:ext cx="1602656" cy="19035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150" dirty="0">
                <a:solidFill>
                  <a:srgbClr val="EBECEF"/>
                </a:solidFill>
                <a:latin typeface="Fraunces Medium" pitchFamily="34" charset="0"/>
                <a:ea typeface="Fraunces Medium" pitchFamily="34" charset="-122"/>
                <a:cs typeface="Fraunces Medium" pitchFamily="34" charset="-120"/>
              </a:rPr>
              <a:t>External Vulnerability</a:t>
            </a:r>
            <a:endParaRPr lang="en-US" sz="1150" dirty="0"/>
          </a:p>
        </p:txBody>
      </p:sp>
      <p:sp>
        <p:nvSpPr>
          <p:cNvPr id="7" name="Text 3"/>
          <p:cNvSpPr/>
          <p:nvPr/>
        </p:nvSpPr>
        <p:spPr>
          <a:xfrm>
            <a:off x="1032570" y="1297409"/>
            <a:ext cx="4119935" cy="36239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24000"/>
              </a:lnSpc>
              <a:buNone/>
            </a:pPr>
            <a:r>
              <a:rPr lang="en-US" sz="950" dirty="0">
                <a:solidFill>
                  <a:srgbClr val="EBECEF"/>
                </a:solidFill>
                <a:latin typeface="Epilogue" pitchFamily="34" charset="0"/>
                <a:ea typeface="Epilogue" pitchFamily="34" charset="-122"/>
                <a:cs typeface="Epilogue" pitchFamily="34" charset="-120"/>
              </a:rPr>
              <a:t>Complete reliance on physical footfall from a declining retail hub exposes Basil to uncontrollable macro factors.</a:t>
            </a:r>
            <a:endParaRPr lang="en-US" sz="950" dirty="0"/>
          </a:p>
        </p:txBody>
      </p:sp>
      <p:pic>
        <p:nvPicPr>
          <p:cNvPr id="8" name="Image 2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26393" y="1900535"/>
            <a:ext cx="4862215" cy="887760"/>
          </a:xfrm>
          <a:prstGeom prst="rect">
            <a:avLst/>
          </a:prstGeom>
        </p:spPr>
      </p:pic>
      <p:sp>
        <p:nvSpPr>
          <p:cNvPr id="9" name="Text 4"/>
          <p:cNvSpPr/>
          <p:nvPr/>
        </p:nvSpPr>
        <p:spPr>
          <a:xfrm>
            <a:off x="590550" y="2230189"/>
            <a:ext cx="182687" cy="228377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ctr">
              <a:lnSpc>
                <a:spcPct val="100000"/>
              </a:lnSpc>
              <a:buNone/>
            </a:pPr>
            <a:r>
              <a:rPr lang="en-US" sz="1400" dirty="0">
                <a:solidFill>
                  <a:srgbClr val="EBECEF"/>
                </a:solidFill>
                <a:latin typeface="Fraunces Medium" pitchFamily="34" charset="0"/>
                <a:ea typeface="Fraunces Medium" pitchFamily="34" charset="-122"/>
                <a:cs typeface="Fraunces Medium" pitchFamily="34" charset="-120"/>
              </a:rPr>
              <a:t>2</a:t>
            </a:r>
            <a:endParaRPr lang="en-US" sz="1400" dirty="0"/>
          </a:p>
        </p:txBody>
      </p:sp>
      <p:sp>
        <p:nvSpPr>
          <p:cNvPr id="10" name="Text 5"/>
          <p:cNvSpPr/>
          <p:nvPr/>
        </p:nvSpPr>
        <p:spPr>
          <a:xfrm>
            <a:off x="1032570" y="2036638"/>
            <a:ext cx="1689497" cy="19035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150" dirty="0">
                <a:solidFill>
                  <a:srgbClr val="EBECEF"/>
                </a:solidFill>
                <a:latin typeface="Fraunces Medium" pitchFamily="34" charset="0"/>
                <a:ea typeface="Fraunces Medium" pitchFamily="34" charset="-122"/>
                <a:cs typeface="Fraunces Medium" pitchFamily="34" charset="-120"/>
              </a:rPr>
              <a:t>Operational Bottleneck</a:t>
            </a:r>
            <a:endParaRPr lang="en-US" sz="1150" dirty="0"/>
          </a:p>
        </p:txBody>
      </p:sp>
      <p:sp>
        <p:nvSpPr>
          <p:cNvPr id="11" name="Text 6"/>
          <p:cNvSpPr/>
          <p:nvPr/>
        </p:nvSpPr>
        <p:spPr>
          <a:xfrm>
            <a:off x="1032570" y="2289795"/>
            <a:ext cx="4119935" cy="36239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24000"/>
              </a:lnSpc>
              <a:buNone/>
            </a:pPr>
            <a:r>
              <a:rPr lang="en-US" sz="950" dirty="0">
                <a:solidFill>
                  <a:srgbClr val="EBECEF"/>
                </a:solidFill>
                <a:latin typeface="Epilogue" pitchFamily="34" charset="0"/>
                <a:ea typeface="Epilogue" pitchFamily="34" charset="-122"/>
                <a:cs typeface="Epilogue" pitchFamily="34" charset="-120"/>
              </a:rPr>
              <a:t>Basil's dual role as baker and front-of-house operator creates friction — long queues and missed orders.</a:t>
            </a:r>
            <a:endParaRPr lang="en-US" sz="950" dirty="0"/>
          </a:p>
        </p:txBody>
      </p:sp>
      <p:pic>
        <p:nvPicPr>
          <p:cNvPr id="12" name="Image 3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26393" y="2892921"/>
            <a:ext cx="4862215" cy="887760"/>
          </a:xfrm>
          <a:prstGeom prst="rect">
            <a:avLst/>
          </a:prstGeom>
        </p:spPr>
      </p:pic>
      <p:sp>
        <p:nvSpPr>
          <p:cNvPr id="13" name="Text 7"/>
          <p:cNvSpPr/>
          <p:nvPr/>
        </p:nvSpPr>
        <p:spPr>
          <a:xfrm>
            <a:off x="590550" y="3222575"/>
            <a:ext cx="182687" cy="228377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ctr">
              <a:lnSpc>
                <a:spcPct val="100000"/>
              </a:lnSpc>
              <a:buNone/>
            </a:pPr>
            <a:r>
              <a:rPr lang="en-US" sz="1400" dirty="0">
                <a:solidFill>
                  <a:srgbClr val="EBECEF"/>
                </a:solidFill>
                <a:latin typeface="Fraunces Medium" pitchFamily="34" charset="0"/>
                <a:ea typeface="Fraunces Medium" pitchFamily="34" charset="-122"/>
                <a:cs typeface="Fraunces Medium" pitchFamily="34" charset="-120"/>
              </a:rPr>
              <a:t>3</a:t>
            </a:r>
            <a:endParaRPr lang="en-US" sz="1400" dirty="0"/>
          </a:p>
        </p:txBody>
      </p:sp>
      <p:sp>
        <p:nvSpPr>
          <p:cNvPr id="14" name="Text 8"/>
          <p:cNvSpPr/>
          <p:nvPr/>
        </p:nvSpPr>
        <p:spPr>
          <a:xfrm>
            <a:off x="1032570" y="3029024"/>
            <a:ext cx="1702445" cy="19035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150" dirty="0">
                <a:solidFill>
                  <a:srgbClr val="EBECEF"/>
                </a:solidFill>
                <a:latin typeface="Fraunces Medium" pitchFamily="34" charset="0"/>
                <a:ea typeface="Fraunces Medium" pitchFamily="34" charset="-122"/>
                <a:cs typeface="Fraunces Medium" pitchFamily="34" charset="-120"/>
              </a:rPr>
              <a:t>Disconnected Channels</a:t>
            </a:r>
            <a:endParaRPr lang="en-US" sz="1150" dirty="0"/>
          </a:p>
        </p:txBody>
      </p:sp>
      <p:sp>
        <p:nvSpPr>
          <p:cNvPr id="15" name="Text 9"/>
          <p:cNvSpPr/>
          <p:nvPr/>
        </p:nvSpPr>
        <p:spPr>
          <a:xfrm>
            <a:off x="1032570" y="3282181"/>
            <a:ext cx="4119935" cy="36239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24000"/>
              </a:lnSpc>
              <a:buNone/>
            </a:pPr>
            <a:r>
              <a:rPr lang="en-US" sz="950" dirty="0">
                <a:solidFill>
                  <a:srgbClr val="EBECEF"/>
                </a:solidFill>
                <a:latin typeface="Epilogue" pitchFamily="34" charset="0"/>
                <a:ea typeface="Epilogue" pitchFamily="34" charset="-122"/>
                <a:cs typeface="Epilogue" pitchFamily="34" charset="-120"/>
              </a:rPr>
              <a:t>Stark mismatch between consumer demand for pre-orders and delivery versus Basil's in-person-only model.</a:t>
            </a:r>
            <a:endParaRPr lang="en-US" sz="950" dirty="0"/>
          </a:p>
        </p:txBody>
      </p:sp>
      <p:pic>
        <p:nvPicPr>
          <p:cNvPr id="16" name="Image 4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26393" y="3885307"/>
            <a:ext cx="4862215" cy="887760"/>
          </a:xfrm>
          <a:prstGeom prst="rect">
            <a:avLst/>
          </a:prstGeom>
        </p:spPr>
      </p:pic>
      <p:sp>
        <p:nvSpPr>
          <p:cNvPr id="17" name="Text 10"/>
          <p:cNvSpPr/>
          <p:nvPr/>
        </p:nvSpPr>
        <p:spPr>
          <a:xfrm>
            <a:off x="590550" y="4214961"/>
            <a:ext cx="182687" cy="228377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ctr">
              <a:lnSpc>
                <a:spcPct val="100000"/>
              </a:lnSpc>
              <a:buNone/>
            </a:pPr>
            <a:r>
              <a:rPr lang="en-US" sz="1400" dirty="0">
                <a:solidFill>
                  <a:srgbClr val="EBECEF"/>
                </a:solidFill>
                <a:latin typeface="Fraunces Medium" pitchFamily="34" charset="0"/>
                <a:ea typeface="Fraunces Medium" pitchFamily="34" charset="-122"/>
                <a:cs typeface="Fraunces Medium" pitchFamily="34" charset="-120"/>
              </a:rPr>
              <a:t>4</a:t>
            </a:r>
            <a:endParaRPr lang="en-US" sz="1400" dirty="0"/>
          </a:p>
        </p:txBody>
      </p:sp>
      <p:sp>
        <p:nvSpPr>
          <p:cNvPr id="18" name="Text 11"/>
          <p:cNvSpPr/>
          <p:nvPr/>
        </p:nvSpPr>
        <p:spPr>
          <a:xfrm>
            <a:off x="1032570" y="4021410"/>
            <a:ext cx="1522884" cy="19035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150" dirty="0">
                <a:solidFill>
                  <a:srgbClr val="EBECEF"/>
                </a:solidFill>
                <a:latin typeface="Fraunces Medium" pitchFamily="34" charset="0"/>
                <a:ea typeface="Fraunces Medium" pitchFamily="34" charset="-122"/>
                <a:cs typeface="Fraunces Medium" pitchFamily="34" charset="-120"/>
              </a:rPr>
              <a:t>Financial Pressure</a:t>
            </a:r>
            <a:endParaRPr lang="en-US" sz="1150" dirty="0"/>
          </a:p>
        </p:txBody>
      </p:sp>
      <p:sp>
        <p:nvSpPr>
          <p:cNvPr id="19" name="Text 12"/>
          <p:cNvSpPr/>
          <p:nvPr/>
        </p:nvSpPr>
        <p:spPr>
          <a:xfrm>
            <a:off x="1032570" y="4274567"/>
            <a:ext cx="4119935" cy="36239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24000"/>
              </a:lnSpc>
              <a:buNone/>
            </a:pPr>
            <a:r>
              <a:rPr lang="en-US" sz="950" dirty="0">
                <a:solidFill>
                  <a:srgbClr val="EBECEF"/>
                </a:solidFill>
                <a:latin typeface="Epilogue" pitchFamily="34" charset="0"/>
                <a:ea typeface="Epilogue" pitchFamily="34" charset="-122"/>
                <a:cs typeface="Epilogue" pitchFamily="34" charset="-120"/>
              </a:rPr>
              <a:t>Stagnant revenue combined with soaring overheads makes the current model unsustainable without structural change.</a:t>
            </a:r>
            <a:endParaRPr lang="en-US" sz="95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96119" y="1012478"/>
            <a:ext cx="4001319" cy="44298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2750" dirty="0">
                <a:solidFill>
                  <a:srgbClr val="FFFFFF"/>
                </a:solidFill>
                <a:latin typeface="Fraunces Medium" pitchFamily="34" charset="0"/>
                <a:ea typeface="Fraunces Medium" pitchFamily="34" charset="-122"/>
                <a:cs typeface="Fraunces Medium" pitchFamily="34" charset="-120"/>
              </a:rPr>
              <a:t>Reference List</a:t>
            </a:r>
            <a:endParaRPr lang="en-US" sz="2750" dirty="0"/>
          </a:p>
        </p:txBody>
      </p:sp>
      <p:sp>
        <p:nvSpPr>
          <p:cNvPr id="3" name="Text 1"/>
          <p:cNvSpPr/>
          <p:nvPr/>
        </p:nvSpPr>
        <p:spPr>
          <a:xfrm>
            <a:off x="496119" y="1738982"/>
            <a:ext cx="8608963" cy="22681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100" dirty="0">
                <a:solidFill>
                  <a:srgbClr val="EBECEF"/>
                </a:solidFill>
                <a:latin typeface="Epilogue" pitchFamily="34" charset="0"/>
                <a:ea typeface="Epilogue" pitchFamily="34" charset="-122"/>
                <a:cs typeface="Epilogue" pitchFamily="34" charset="-120"/>
              </a:rPr>
              <a:t>Harvard referencing format.</a:t>
            </a:r>
            <a:endParaRPr lang="en-US" sz="1100" dirty="0"/>
          </a:p>
        </p:txBody>
      </p:sp>
      <p:pic>
        <p:nvPicPr>
          <p:cNvPr id="4" name="Image 0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77069" y="2106216"/>
            <a:ext cx="2618184" cy="1172170"/>
          </a:xfrm>
          <a:prstGeom prst="rect">
            <a:avLst/>
          </a:prstGeom>
        </p:spPr>
      </p:pic>
      <p:sp>
        <p:nvSpPr>
          <p:cNvPr id="5" name="Text 2"/>
          <p:cNvSpPr/>
          <p:nvPr/>
        </p:nvSpPr>
        <p:spPr>
          <a:xfrm>
            <a:off x="675977" y="2125266"/>
            <a:ext cx="2419276" cy="680442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Autofit/>
          </a:bodyPr>
          <a:lstStyle/>
          <a:p>
            <a:pPr>
              <a:lnSpc>
                <a:spcPct val="133000"/>
              </a:lnSpc>
            </a:pPr>
            <a:r>
              <a:rPr lang="en-GB" sz="1100" dirty="0">
                <a:solidFill>
                  <a:schemeClr val="bg1"/>
                </a:solidFill>
                <a:latin typeface="Epilogue" panose="020B0604020202020204" charset="0"/>
              </a:rPr>
              <a:t>Institute of Leadership &amp; Management (2013) </a:t>
            </a:r>
            <a:r>
              <a:rPr lang="en-GB" sz="1100" i="1" dirty="0">
                <a:solidFill>
                  <a:schemeClr val="bg1"/>
                </a:solidFill>
                <a:latin typeface="Epilogue" panose="020B0604020202020204" charset="0"/>
              </a:rPr>
              <a:t>Solving Problems and Making Decisions</a:t>
            </a:r>
            <a:r>
              <a:rPr lang="en-GB" sz="1100" dirty="0">
                <a:solidFill>
                  <a:schemeClr val="bg1"/>
                </a:solidFill>
                <a:latin typeface="Epilogue" panose="020B0604020202020204" charset="0"/>
              </a:rPr>
              <a:t>. (Super Series). London: Routledge.</a:t>
            </a:r>
            <a:endParaRPr lang="en-US" sz="1100" dirty="0">
              <a:solidFill>
                <a:schemeClr val="bg1"/>
              </a:solidFill>
              <a:latin typeface="Epilogue" panose="020B0604020202020204" charset="0"/>
            </a:endParaRPr>
          </a:p>
        </p:txBody>
      </p:sp>
      <p:pic>
        <p:nvPicPr>
          <p:cNvPr id="6" name="Image 1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253383" y="2106216"/>
            <a:ext cx="2618184" cy="1172170"/>
          </a:xfrm>
          <a:prstGeom prst="rect">
            <a:avLst/>
          </a:prstGeom>
        </p:spPr>
      </p:pic>
      <p:sp>
        <p:nvSpPr>
          <p:cNvPr id="7" name="Text 3"/>
          <p:cNvSpPr/>
          <p:nvPr/>
        </p:nvSpPr>
        <p:spPr>
          <a:xfrm>
            <a:off x="3452292" y="2125266"/>
            <a:ext cx="2419276" cy="113407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100" dirty="0">
                <a:solidFill>
                  <a:srgbClr val="EBECEF"/>
                </a:solidFill>
                <a:latin typeface="Epilogue" pitchFamily="34" charset="0"/>
                <a:ea typeface="Epilogue" pitchFamily="34" charset="-122"/>
                <a:cs typeface="Epilogue" pitchFamily="34" charset="-120"/>
              </a:rPr>
              <a:t>Johnson, G., Whittington, R., Scholes, K., Angwin, D. and Regnér, P. (2017) </a:t>
            </a:r>
            <a:r>
              <a:rPr lang="en-US" sz="1100" i="1" dirty="0">
                <a:solidFill>
                  <a:srgbClr val="EBECEF"/>
                </a:solidFill>
                <a:latin typeface="Epilogue" pitchFamily="34" charset="0"/>
                <a:ea typeface="Epilogue" pitchFamily="34" charset="-122"/>
                <a:cs typeface="Epilogue" pitchFamily="34" charset="-120"/>
              </a:rPr>
              <a:t>Exploring Strategy: Text and Cases</a:t>
            </a:r>
            <a:r>
              <a:rPr lang="en-US" sz="1100" dirty="0">
                <a:solidFill>
                  <a:srgbClr val="EBECEF"/>
                </a:solidFill>
                <a:latin typeface="Epilogue" pitchFamily="34" charset="0"/>
                <a:ea typeface="Epilogue" pitchFamily="34" charset="-122"/>
                <a:cs typeface="Epilogue" pitchFamily="34" charset="-120"/>
              </a:rPr>
              <a:t>. 11th edn. Harlow: Pearson.</a:t>
            </a:r>
            <a:endParaRPr lang="en-US" sz="1100" dirty="0"/>
          </a:p>
        </p:txBody>
      </p:sp>
      <p:pic>
        <p:nvPicPr>
          <p:cNvPr id="8" name="Image 2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029697" y="2106216"/>
            <a:ext cx="2618184" cy="1172170"/>
          </a:xfrm>
          <a:prstGeom prst="rect">
            <a:avLst/>
          </a:prstGeom>
        </p:spPr>
      </p:pic>
      <p:sp>
        <p:nvSpPr>
          <p:cNvPr id="9" name="Text 4"/>
          <p:cNvSpPr/>
          <p:nvPr/>
        </p:nvSpPr>
        <p:spPr>
          <a:xfrm>
            <a:off x="6228606" y="2125266"/>
            <a:ext cx="2419276" cy="90725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100" dirty="0">
                <a:solidFill>
                  <a:srgbClr val="EBECEF"/>
                </a:solidFill>
                <a:latin typeface="Epilogue" pitchFamily="34" charset="0"/>
                <a:ea typeface="Epilogue" pitchFamily="34" charset="-122"/>
                <a:cs typeface="Epilogue" pitchFamily="34" charset="-120"/>
              </a:rPr>
              <a:t>[</a:t>
            </a:r>
            <a:endParaRPr lang="en-US" sz="1100" dirty="0"/>
          </a:p>
        </p:txBody>
      </p:sp>
      <p:sp>
        <p:nvSpPr>
          <p:cNvPr id="10" name="Shape 5"/>
          <p:cNvSpPr/>
          <p:nvPr/>
        </p:nvSpPr>
        <p:spPr>
          <a:xfrm>
            <a:off x="496119" y="3418805"/>
            <a:ext cx="8151763" cy="552748"/>
          </a:xfrm>
          <a:prstGeom prst="roundRect">
            <a:avLst>
              <a:gd name="adj" fmla="val 10772"/>
            </a:avLst>
          </a:prstGeom>
          <a:solidFill>
            <a:srgbClr val="181E34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11" name="Image 3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7877" y="3619574"/>
            <a:ext cx="177180" cy="141759"/>
          </a:xfrm>
          <a:prstGeom prst="rect">
            <a:avLst/>
          </a:prstGeom>
        </p:spPr>
      </p:pic>
      <p:sp>
        <p:nvSpPr>
          <p:cNvPr id="12" name="Text 6"/>
          <p:cNvSpPr/>
          <p:nvPr/>
        </p:nvSpPr>
        <p:spPr>
          <a:xfrm>
            <a:off x="956816" y="3581772"/>
            <a:ext cx="8006507" cy="22681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Epilogue" pitchFamily="34" charset="0"/>
                <a:ea typeface="Epilogue" pitchFamily="34" charset="-122"/>
                <a:cs typeface="Epilogue" pitchFamily="34" charset="-120"/>
              </a:rPr>
              <a:t>Ensure all sources cited in your presentation appear here, ordered alphabetically by author surname.</a:t>
            </a:r>
            <a:endParaRPr lang="en-US" sz="1100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C29DEE3E-CA02-2FC2-9108-CC0BB7D4C2F1}"/>
              </a:ext>
            </a:extLst>
          </p:cNvPr>
          <p:cNvSpPr/>
          <p:nvPr/>
        </p:nvSpPr>
        <p:spPr>
          <a:xfrm>
            <a:off x="7702061" y="4768948"/>
            <a:ext cx="1434905" cy="364927"/>
          </a:xfrm>
          <a:prstGeom prst="rect">
            <a:avLst/>
          </a:prstGeom>
          <a:solidFill>
            <a:srgbClr val="080E26"/>
          </a:solidFill>
          <a:ln>
            <a:solidFill>
              <a:srgbClr val="080E2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157</TotalTime>
  <Words>768</Words>
  <Application>Microsoft Office PowerPoint</Application>
  <PresentationFormat>On-screen Show (16:9)</PresentationFormat>
  <Paragraphs>136</Paragraphs>
  <Slides>10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Epilogue</vt:lpstr>
      <vt:lpstr>Fraunces Medium</vt:lpstr>
      <vt:lpstr>Fraunces Light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lastModifiedBy>Luis Eduardo Chinchilla Cortez (2528106)</cp:lastModifiedBy>
  <cp:revision>3</cp:revision>
  <dcterms:created xsi:type="dcterms:W3CDTF">2026-06-09T08:36:55Z</dcterms:created>
  <dcterms:modified xsi:type="dcterms:W3CDTF">2026-06-15T14:19:29Z</dcterms:modified>
</cp:coreProperties>
</file>