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 id="257" r:id="rId3"/>
    <p:sldId id="258" r:id="rId4"/>
    <p:sldId id="267" r:id="rId5"/>
    <p:sldId id="271" r:id="rId6"/>
    <p:sldId id="261" r:id="rId7"/>
    <p:sldId id="260" r:id="rId8"/>
    <p:sldId id="268" r:id="rId9"/>
    <p:sldId id="262"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DD7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206"/>
    <p:restoredTop sz="94695"/>
  </p:normalViewPr>
  <p:slideViewPr>
    <p:cSldViewPr snapToGrid="0">
      <p:cViewPr varScale="1">
        <p:scale>
          <a:sx n="77" d="100"/>
          <a:sy n="77" d="100"/>
        </p:scale>
        <p:origin x="192" y="7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0BF72-14B5-EBB8-F993-92A66AD409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D7EF671-E96B-49CC-1488-922ECD3FDB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91E32B-5DD4-A701-7B14-6C5E1484FAF1}"/>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5" name="Footer Placeholder 4">
            <a:extLst>
              <a:ext uri="{FF2B5EF4-FFF2-40B4-BE49-F238E27FC236}">
                <a16:creationId xmlns:a16="http://schemas.microsoft.com/office/drawing/2014/main" id="{9D2D626D-15F6-B72E-C503-86B8E2D8D7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69DD28-126C-0284-5222-E7B726EADBFA}"/>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507258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D1D92-8654-F96B-C25E-498093A9389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4D3A28-127C-44D4-1318-0E77966CA5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8BCAE8-CC88-ADBC-E472-DFC372C00BF1}"/>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5" name="Footer Placeholder 4">
            <a:extLst>
              <a:ext uri="{FF2B5EF4-FFF2-40B4-BE49-F238E27FC236}">
                <a16:creationId xmlns:a16="http://schemas.microsoft.com/office/drawing/2014/main" id="{DEF07DBA-1AEB-B0B5-AA39-F304823376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09CEEA-7733-6942-EB4B-EF3B50F7D39E}"/>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3584053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C104-6B52-390D-4056-03CD0BDF35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3F0AE54-9740-6711-233F-8FD219DEA5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565754-921E-4123-1770-7367BC00789D}"/>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5" name="Footer Placeholder 4">
            <a:extLst>
              <a:ext uri="{FF2B5EF4-FFF2-40B4-BE49-F238E27FC236}">
                <a16:creationId xmlns:a16="http://schemas.microsoft.com/office/drawing/2014/main" id="{07305BA6-989E-3E86-31C2-FB1D96FC43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B9B4D3-C754-4662-13B4-4B6F309BC6B5}"/>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3775157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CFC12-C86D-7423-A5D1-33415D3B966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260C0C-0F5F-6399-B872-9CFDADC9F0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2F5DEF-6206-98FA-4059-7A99B4323A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722949E-38A2-2D54-54AA-4905A65962FB}"/>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6" name="Footer Placeholder 5">
            <a:extLst>
              <a:ext uri="{FF2B5EF4-FFF2-40B4-BE49-F238E27FC236}">
                <a16:creationId xmlns:a16="http://schemas.microsoft.com/office/drawing/2014/main" id="{27B4AF3B-3EBB-860B-9299-CB65070A30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B043D9-22E3-C205-D79B-9090D42A5A3E}"/>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1938328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F042C-D33F-7E49-0630-A88C0E6FF80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B507193-BEFF-2DA2-4B29-58E900A0B4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B0683E-3A61-DED4-CD64-F2462BB584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340EB9-A624-F498-C35E-8AE2433D15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33520-86F6-0BF4-2FEB-BB6A8BFC5D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21F66E-17B5-7AEB-F095-5F300A40F229}"/>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8" name="Footer Placeholder 7">
            <a:extLst>
              <a:ext uri="{FF2B5EF4-FFF2-40B4-BE49-F238E27FC236}">
                <a16:creationId xmlns:a16="http://schemas.microsoft.com/office/drawing/2014/main" id="{A3D79DB1-FB25-653D-F39F-8598BAFBE8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E3A03F-F477-A937-C266-ED7BD30ACDCB}"/>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995576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23F42-6B3F-7DB4-2242-EFC8B0694E3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71F65A7-4AC8-B9FA-94FE-1242B3185735}"/>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4" name="Footer Placeholder 3">
            <a:extLst>
              <a:ext uri="{FF2B5EF4-FFF2-40B4-BE49-F238E27FC236}">
                <a16:creationId xmlns:a16="http://schemas.microsoft.com/office/drawing/2014/main" id="{D288EE1F-ECD8-1E1D-7DD0-7A512BEE8D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1ACBD0-85B3-94E8-3167-6B43041B7FB8}"/>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860548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E2FBED-14F8-CC95-0E4A-F6E99B10FB87}"/>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3" name="Footer Placeholder 2">
            <a:extLst>
              <a:ext uri="{FF2B5EF4-FFF2-40B4-BE49-F238E27FC236}">
                <a16:creationId xmlns:a16="http://schemas.microsoft.com/office/drawing/2014/main" id="{CD2D1C0A-F3B8-4D37-AEA7-422BEA23C8E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8E5A26-B8C0-71E1-D15B-A2D5810B227C}"/>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017048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BB3B4-11B9-B61A-D898-BA01655B8E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58D204D-6362-CD75-3107-48A1D45919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66BCBE1-AFDA-F5E9-EF8C-F863E29600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246DF9-E5A2-299E-8876-3DCAEF094CFF}"/>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6" name="Footer Placeholder 5">
            <a:extLst>
              <a:ext uri="{FF2B5EF4-FFF2-40B4-BE49-F238E27FC236}">
                <a16:creationId xmlns:a16="http://schemas.microsoft.com/office/drawing/2014/main" id="{AC74D6BE-E7A4-1BAC-27F9-34A6E18FEC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BBF8E1-0105-EFDC-9493-526DDBCBE67B}"/>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525204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BE847-6C89-EA27-994A-DB57EBCA17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08FD911-810E-F870-8B1D-302DD31615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9C43EC-5572-2136-147E-25DC429DB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3D8822-C1E5-45B1-5884-537B86958FC8}"/>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6" name="Footer Placeholder 5">
            <a:extLst>
              <a:ext uri="{FF2B5EF4-FFF2-40B4-BE49-F238E27FC236}">
                <a16:creationId xmlns:a16="http://schemas.microsoft.com/office/drawing/2014/main" id="{0EE5C98A-2C1D-13F0-DD96-FECB3D44DB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AD68EF-E063-3A52-C67D-ED9E3DCC515E}"/>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128451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C9396-52D8-04DC-98C7-33147F8D48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A08B6F-9CFC-3CBD-D7D1-4928AB1261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ED1252-689B-889E-75AF-8CFDC5756E05}"/>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5" name="Footer Placeholder 4">
            <a:extLst>
              <a:ext uri="{FF2B5EF4-FFF2-40B4-BE49-F238E27FC236}">
                <a16:creationId xmlns:a16="http://schemas.microsoft.com/office/drawing/2014/main" id="{04DFA478-08C8-1286-1E43-22BF1A7BB4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C03464-EE59-3744-0E0F-98077E5EB9D0}"/>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1796861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BEB5A2-47A4-EC4F-9D2E-AC1B3563EF5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FBDA9A3-0124-37CF-70AC-80B56F0C24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6287C5-B6F7-E5F1-91A9-A53B3F7652A0}"/>
              </a:ext>
            </a:extLst>
          </p:cNvPr>
          <p:cNvSpPr>
            <a:spLocks noGrp="1"/>
          </p:cNvSpPr>
          <p:nvPr>
            <p:ph type="dt" sz="half" idx="10"/>
          </p:nvPr>
        </p:nvSpPr>
        <p:spPr/>
        <p:txBody>
          <a:bodyPr/>
          <a:lstStyle/>
          <a:p>
            <a:fld id="{AEDA32EB-1A5C-5140-A6CF-D465850FB749}" type="datetimeFigureOut">
              <a:rPr lang="en-US" smtClean="0"/>
              <a:t>4/8/25</a:t>
            </a:fld>
            <a:endParaRPr lang="en-US"/>
          </a:p>
        </p:txBody>
      </p:sp>
      <p:sp>
        <p:nvSpPr>
          <p:cNvPr id="5" name="Footer Placeholder 4">
            <a:extLst>
              <a:ext uri="{FF2B5EF4-FFF2-40B4-BE49-F238E27FC236}">
                <a16:creationId xmlns:a16="http://schemas.microsoft.com/office/drawing/2014/main" id="{348641B9-AB5E-5080-0229-8A84681F23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283A6-21A7-95E5-346F-B154796FE247}"/>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084827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63BE66-EACC-813F-6D19-720329BB9B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D92D8D-C935-F96B-1169-D8C1384CBE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7A8AB9-7C86-B871-A873-6E5B20F8A9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DA32EB-1A5C-5140-A6CF-D465850FB749}" type="datetimeFigureOut">
              <a:rPr lang="en-US" smtClean="0"/>
              <a:t>4/8/25</a:t>
            </a:fld>
            <a:endParaRPr lang="en-US"/>
          </a:p>
        </p:txBody>
      </p:sp>
      <p:sp>
        <p:nvSpPr>
          <p:cNvPr id="5" name="Footer Placeholder 4">
            <a:extLst>
              <a:ext uri="{FF2B5EF4-FFF2-40B4-BE49-F238E27FC236}">
                <a16:creationId xmlns:a16="http://schemas.microsoft.com/office/drawing/2014/main" id="{8D61CF47-45F2-642D-7663-5679C0CF09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FCFDFCB-65E0-B20F-6C99-292F819DD6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2D31A8-7842-844F-BEB0-C408FCF39C54}" type="slidenum">
              <a:rPr lang="en-US" smtClean="0"/>
              <a:t>‹#›</a:t>
            </a:fld>
            <a:endParaRPr lang="en-US"/>
          </a:p>
        </p:txBody>
      </p:sp>
    </p:spTree>
    <p:extLst>
      <p:ext uri="{BB962C8B-B14F-4D97-AF65-F5344CB8AC3E}">
        <p14:creationId xmlns:p14="http://schemas.microsoft.com/office/powerpoint/2010/main" val="115895849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doi.org/10.1177/01626434251326314" TargetMode="External"/><Relationship Id="rId5" Type="http://schemas.openxmlformats.org/officeDocument/2006/relationships/hyperlink" Target="https://nces.ed.gov/surveys/annualreports/topical-" TargetMode="External"/><Relationship Id="rId4" Type="http://schemas.openxmlformats.org/officeDocument/2006/relationships/hyperlink" Target="https://doi.org/10.46809/jpse.v2i2.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1658679"/>
            <a:ext cx="12192000" cy="2387600"/>
          </a:xfrm>
        </p:spPr>
        <p:txBody>
          <a:bodyPr>
            <a:normAutofit fontScale="90000"/>
          </a:bodyPr>
          <a:lstStyle/>
          <a:p>
            <a:r>
              <a:rPr lang="en-US" sz="5000" dirty="0">
                <a:latin typeface="Palatino" pitchFamily="2" charset="77"/>
                <a:ea typeface="Palatino" pitchFamily="2" charset="77"/>
              </a:rPr>
              <a:t>Curriculum Innovation: A Rural School Perspective</a:t>
            </a:r>
            <a:br>
              <a:rPr lang="en-US" sz="5000" dirty="0">
                <a:latin typeface="Palatino" pitchFamily="2" charset="77"/>
                <a:ea typeface="Palatino" pitchFamily="2" charset="77"/>
              </a:rPr>
            </a:br>
            <a:br>
              <a:rPr lang="en-US" sz="5000" dirty="0">
                <a:latin typeface="Palatino" pitchFamily="2" charset="77"/>
                <a:ea typeface="Palatino" pitchFamily="2" charset="77"/>
              </a:rPr>
            </a:br>
            <a:r>
              <a:rPr lang="en-US" sz="2200" dirty="0">
                <a:latin typeface="Palatino" pitchFamily="2" charset="77"/>
                <a:ea typeface="Palatino" pitchFamily="2" charset="77"/>
              </a:rPr>
              <a:t>James Cogdill</a:t>
            </a:r>
          </a:p>
        </p:txBody>
      </p:sp>
      <p:pic>
        <p:nvPicPr>
          <p:cNvPr id="5" name="Audio 4">
            <a:extLst>
              <a:ext uri="{FF2B5EF4-FFF2-40B4-BE49-F238E27FC236}">
                <a16:creationId xmlns:a16="http://schemas.microsoft.com/office/drawing/2014/main" id="{464624C4-EE06-9963-E81C-B252ADCB2A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10150047"/>
      </p:ext>
    </p:extLst>
  </p:cSld>
  <p:clrMapOvr>
    <a:masterClrMapping/>
  </p:clrMapOvr>
  <mc:AlternateContent xmlns:mc="http://schemas.openxmlformats.org/markup-compatibility/2006">
    <mc:Choice xmlns:p14="http://schemas.microsoft.com/office/powerpoint/2010/main" Requires="p14">
      <p:transition spd="slow" p14:dur="2000" advTm="11712"/>
    </mc:Choice>
    <mc:Fallback>
      <p:transition spd="slow" advTm="11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25401"/>
            <a:ext cx="12192000" cy="931530"/>
          </a:xfrm>
        </p:spPr>
        <p:txBody>
          <a:bodyPr>
            <a:normAutofit/>
          </a:bodyPr>
          <a:lstStyle/>
          <a:p>
            <a:r>
              <a:rPr lang="en-US" sz="5000" dirty="0">
                <a:latin typeface="Palatino" pitchFamily="2" charset="77"/>
                <a:ea typeface="Palatino" pitchFamily="2" charset="77"/>
              </a:rPr>
              <a:t>Aims of the Investigation</a:t>
            </a:r>
          </a:p>
        </p:txBody>
      </p:sp>
      <p:sp>
        <p:nvSpPr>
          <p:cNvPr id="6" name="TextBox 5">
            <a:extLst>
              <a:ext uri="{FF2B5EF4-FFF2-40B4-BE49-F238E27FC236}">
                <a16:creationId xmlns:a16="http://schemas.microsoft.com/office/drawing/2014/main" id="{D25BEB7C-8E23-4223-A1FF-E4440F8968FE}"/>
              </a:ext>
            </a:extLst>
          </p:cNvPr>
          <p:cNvSpPr txBox="1"/>
          <p:nvPr/>
        </p:nvSpPr>
        <p:spPr>
          <a:xfrm>
            <a:off x="630865" y="1348764"/>
            <a:ext cx="10930270" cy="4893647"/>
          </a:xfrm>
          <a:prstGeom prst="rect">
            <a:avLst/>
          </a:prstGeom>
          <a:noFill/>
        </p:spPr>
        <p:txBody>
          <a:bodyPr wrap="square">
            <a:spAutoFit/>
          </a:bodyPr>
          <a:lstStyle/>
          <a:p>
            <a:pPr marL="0" marR="0" algn="ctr">
              <a:spcBef>
                <a:spcPts val="0"/>
              </a:spcBef>
              <a:spcAft>
                <a:spcPts val="0"/>
              </a:spcAft>
            </a:pPr>
            <a:r>
              <a:rPr lang="en-US" sz="2400" kern="100" dirty="0">
                <a:effectLst/>
                <a:latin typeface="Palatino" pitchFamily="2" charset="77"/>
                <a:ea typeface="Palatino" pitchFamily="2" charset="77"/>
                <a:cs typeface="Times New Roman" panose="02020603050405020304" pitchFamily="18" charset="0"/>
              </a:rPr>
              <a:t>Secondary Schools in rural communities often face unique challenges in providing applicable and comprehensive education and preparing students for a diverse and rapidly changing world. However, implementing new curriculum innovations is particularly challenging</a:t>
            </a:r>
          </a:p>
          <a:p>
            <a:pPr marL="0" marR="0" algn="ctr">
              <a:spcBef>
                <a:spcPts val="0"/>
              </a:spcBef>
              <a:spcAft>
                <a:spcPts val="0"/>
              </a:spcAft>
            </a:pPr>
            <a:r>
              <a:rPr lang="en-US" sz="2400" kern="100" dirty="0">
                <a:effectLst/>
                <a:latin typeface="Palatino" pitchFamily="2" charset="77"/>
                <a:ea typeface="Palatino" pitchFamily="2" charset="77"/>
                <a:cs typeface="Times New Roman" panose="02020603050405020304" pitchFamily="18" charset="0"/>
              </a:rPr>
              <a:t> </a:t>
            </a:r>
          </a:p>
          <a:p>
            <a:pPr marL="0" marR="0" algn="ctr">
              <a:spcBef>
                <a:spcPts val="0"/>
              </a:spcBef>
              <a:spcAft>
                <a:spcPts val="0"/>
              </a:spcAft>
            </a:pPr>
            <a:r>
              <a:rPr lang="en-US" sz="2400" kern="100" dirty="0">
                <a:effectLst/>
                <a:latin typeface="Palatino" pitchFamily="2" charset="77"/>
                <a:ea typeface="Palatino" pitchFamily="2" charset="77"/>
                <a:cs typeface="Times New Roman" panose="02020603050405020304" pitchFamily="18" charset="0"/>
              </a:rPr>
              <a:t>This study aims to investigate the attitudes of different groups within a rural school and their perceptions of curriculum innovation. It will also include identifying and analyzing the factors that influence these attitudes. These factors include, but are not limited to, perceived benefits, challenges, support systems, and resource constraints. These people include parents, school administration, teachers, and students. Understanding these attitudes will help identify the factors that influence the adoption and effectiveness of a new curriculum. </a:t>
            </a:r>
          </a:p>
        </p:txBody>
      </p:sp>
      <p:pic>
        <p:nvPicPr>
          <p:cNvPr id="58" name="Audio 57">
            <a:extLst>
              <a:ext uri="{FF2B5EF4-FFF2-40B4-BE49-F238E27FC236}">
                <a16:creationId xmlns:a16="http://schemas.microsoft.com/office/drawing/2014/main" id="{B17FEE1F-9878-102A-1DA7-892B1A4334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17855876"/>
      </p:ext>
    </p:extLst>
  </p:cSld>
  <p:clrMapOvr>
    <a:masterClrMapping/>
  </p:clrMapOvr>
  <mc:AlternateContent xmlns:mc="http://schemas.openxmlformats.org/markup-compatibility/2006">
    <mc:Choice xmlns:p14="http://schemas.microsoft.com/office/powerpoint/2010/main" Requires="p14">
      <p:transition spd="slow" p14:dur="2000" advTm="92906"/>
    </mc:Choice>
    <mc:Fallback>
      <p:transition spd="slow" advTm="92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192000" cy="923330"/>
          </a:xfrm>
        </p:spPr>
        <p:txBody>
          <a:bodyPr>
            <a:normAutofit/>
          </a:bodyPr>
          <a:lstStyle/>
          <a:p>
            <a:r>
              <a:rPr lang="en-US" sz="5000" dirty="0">
                <a:latin typeface="Palatino" pitchFamily="2" charset="77"/>
                <a:ea typeface="Palatino" pitchFamily="2" charset="77"/>
              </a:rPr>
              <a:t>Rational and Main Concepts</a:t>
            </a:r>
          </a:p>
        </p:txBody>
      </p:sp>
      <p:sp>
        <p:nvSpPr>
          <p:cNvPr id="4" name="TextBox 3">
            <a:extLst>
              <a:ext uri="{FF2B5EF4-FFF2-40B4-BE49-F238E27FC236}">
                <a16:creationId xmlns:a16="http://schemas.microsoft.com/office/drawing/2014/main" id="{206371B1-6FFB-7959-A467-ED2EEA385667}"/>
              </a:ext>
            </a:extLst>
          </p:cNvPr>
          <p:cNvSpPr txBox="1"/>
          <p:nvPr/>
        </p:nvSpPr>
        <p:spPr>
          <a:xfrm>
            <a:off x="269358" y="1981244"/>
            <a:ext cx="5826642" cy="3970318"/>
          </a:xfrm>
          <a:prstGeom prst="rect">
            <a:avLst/>
          </a:prstGeom>
          <a:noFill/>
        </p:spPr>
        <p:txBody>
          <a:bodyPr wrap="square" rtlCol="0">
            <a:spAutoFit/>
          </a:bodyPr>
          <a:lstStyle/>
          <a:p>
            <a:r>
              <a:rPr lang="en-US" b="1" dirty="0">
                <a:latin typeface="Palatino" pitchFamily="2" charset="77"/>
                <a:ea typeface="Palatino" pitchFamily="2" charset="77"/>
              </a:rPr>
              <a:t>Rational</a:t>
            </a: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Geographically isolated</a:t>
            </a:r>
          </a:p>
          <a:p>
            <a:pPr marL="285750" marR="0" indent="-285750">
              <a:spcBef>
                <a:spcPts val="0"/>
              </a:spcBef>
              <a:spcAft>
                <a:spcPts val="0"/>
              </a:spcAft>
              <a:buFont typeface="Arial" panose="020B0604020202020204" pitchFamily="34" charset="0"/>
              <a:buChar char="•"/>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Teacher recruitment/retention issues</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Limited access to resources</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Inadequate resources for post-secondary opportunities </a:t>
            </a:r>
          </a:p>
          <a:p>
            <a:pPr marL="0" marR="0">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Curriculum innovation is essential to help address these issues and to ensure educational opportunities. </a:t>
            </a:r>
          </a:p>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endParaRPr lang="en-US" dirty="0">
              <a:latin typeface="Palatino" pitchFamily="2" charset="77"/>
              <a:ea typeface="Palatino" pitchFamily="2" charset="77"/>
            </a:endParaRPr>
          </a:p>
        </p:txBody>
      </p:sp>
      <p:sp>
        <p:nvSpPr>
          <p:cNvPr id="6" name="TextBox 5">
            <a:extLst>
              <a:ext uri="{FF2B5EF4-FFF2-40B4-BE49-F238E27FC236}">
                <a16:creationId xmlns:a16="http://schemas.microsoft.com/office/drawing/2014/main" id="{1F3025D7-DE55-4AD6-B38E-DABFB3AFF8FB}"/>
              </a:ext>
            </a:extLst>
          </p:cNvPr>
          <p:cNvSpPr txBox="1"/>
          <p:nvPr/>
        </p:nvSpPr>
        <p:spPr>
          <a:xfrm>
            <a:off x="6801265" y="2274838"/>
            <a:ext cx="4959145" cy="2585323"/>
          </a:xfrm>
          <a:prstGeom prst="rect">
            <a:avLst/>
          </a:prstGeom>
          <a:noFill/>
          <a:ln w="38100"/>
        </p:spPr>
        <p:style>
          <a:lnRef idx="2">
            <a:schemeClr val="dk1"/>
          </a:lnRef>
          <a:fillRef idx="1">
            <a:schemeClr val="lt1"/>
          </a:fillRef>
          <a:effectRef idx="0">
            <a:schemeClr val="dk1"/>
          </a:effectRef>
          <a:fontRef idx="minor">
            <a:schemeClr val="dk1"/>
          </a:fontRef>
        </p:style>
        <p:txBody>
          <a:bodyPr wrap="square">
            <a:spAutoFit/>
          </a:bodyPr>
          <a:lstStyle/>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There is a need for context-specific solutions. </a:t>
            </a:r>
            <a:endParaRPr lang="en-US" kern="100" dirty="0">
              <a:latin typeface="Palatino" pitchFamily="2" charset="77"/>
              <a:ea typeface="Palatino" pitchFamily="2" charset="77"/>
              <a:cs typeface="Times New Roman" panose="02020603050405020304" pitchFamily="18" charset="0"/>
            </a:endParaRPr>
          </a:p>
          <a:p>
            <a:pPr marL="0" marR="0" algn="ctr">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Educational innovations are not sustainable for all school types. </a:t>
            </a:r>
          </a:p>
          <a:p>
            <a:pPr marL="0" marR="0" algn="ctr">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Curriculums or innovations developed for well-resourced schools or schools within an urban environment might not apply to rural locations. </a:t>
            </a:r>
          </a:p>
        </p:txBody>
      </p:sp>
      <p:sp>
        <p:nvSpPr>
          <p:cNvPr id="8" name="TextBox 7">
            <a:extLst>
              <a:ext uri="{FF2B5EF4-FFF2-40B4-BE49-F238E27FC236}">
                <a16:creationId xmlns:a16="http://schemas.microsoft.com/office/drawing/2014/main" id="{C449C729-B99B-0DC3-BB29-9A1B89EC033A}"/>
              </a:ext>
            </a:extLst>
          </p:cNvPr>
          <p:cNvSpPr txBox="1"/>
          <p:nvPr/>
        </p:nvSpPr>
        <p:spPr>
          <a:xfrm>
            <a:off x="0" y="1057914"/>
            <a:ext cx="12192000" cy="923330"/>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Successful curriculum innovation relies on the attitudes and views of every party involved. If any groups are resistant or lack support, the new curriculum cannot be implemented, hindering long-term sustainability.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p:txBody>
      </p:sp>
      <p:pic>
        <p:nvPicPr>
          <p:cNvPr id="74" name="Audio 73">
            <a:extLst>
              <a:ext uri="{FF2B5EF4-FFF2-40B4-BE49-F238E27FC236}">
                <a16:creationId xmlns:a16="http://schemas.microsoft.com/office/drawing/2014/main" id="{C4529385-7737-22BE-E449-543D649B45E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0636446"/>
      </p:ext>
    </p:extLst>
  </p:cSld>
  <p:clrMapOvr>
    <a:masterClrMapping/>
  </p:clrMapOvr>
  <mc:AlternateContent xmlns:mc="http://schemas.openxmlformats.org/markup-compatibility/2006">
    <mc:Choice xmlns:p14="http://schemas.microsoft.com/office/powerpoint/2010/main" Requires="p14">
      <p:transition spd="slow" p14:dur="2000" advTm="121621"/>
    </mc:Choice>
    <mc:Fallback>
      <p:transition spd="slow" advTm="121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192000" cy="741039"/>
          </a:xfrm>
        </p:spPr>
        <p:txBody>
          <a:bodyPr>
            <a:normAutofit fontScale="90000"/>
          </a:bodyPr>
          <a:lstStyle/>
          <a:p>
            <a:r>
              <a:rPr lang="en-US" sz="5000" dirty="0">
                <a:latin typeface="Palatino" pitchFamily="2" charset="77"/>
                <a:ea typeface="Palatino" pitchFamily="2" charset="77"/>
              </a:rPr>
              <a:t>Themes </a:t>
            </a:r>
          </a:p>
        </p:txBody>
      </p:sp>
      <p:sp>
        <p:nvSpPr>
          <p:cNvPr id="5" name="TextBox 4">
            <a:extLst>
              <a:ext uri="{FF2B5EF4-FFF2-40B4-BE49-F238E27FC236}">
                <a16:creationId xmlns:a16="http://schemas.microsoft.com/office/drawing/2014/main" id="{03B1ACBA-9A34-FF7C-762A-AFE5C983F60F}"/>
              </a:ext>
            </a:extLst>
          </p:cNvPr>
          <p:cNvSpPr txBox="1"/>
          <p:nvPr/>
        </p:nvSpPr>
        <p:spPr>
          <a:xfrm>
            <a:off x="334911" y="2308910"/>
            <a:ext cx="11227210" cy="2862322"/>
          </a:xfrm>
          <a:prstGeom prst="rect">
            <a:avLst/>
          </a:prstGeom>
          <a:noFill/>
        </p:spPr>
        <p:txBody>
          <a:bodyPr wrap="square">
            <a:spAutoFit/>
          </a:bodyPr>
          <a:lstStyle/>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The attitudes of all parties and community dynamics will be examined. The study aims to investigate how attitudes influence new curricula. The attitudes in this study refer to beliefs, values, and perceptions regarding innovation. </a:t>
            </a:r>
          </a:p>
          <a:p>
            <a:pPr marL="285750" marR="0" indent="-285750">
              <a:spcBef>
                <a:spcPts val="0"/>
              </a:spcBef>
              <a:spcAft>
                <a:spcPts val="0"/>
              </a:spcAft>
              <a:buFont typeface="Arial" panose="020B0604020202020204" pitchFamily="34" charset="0"/>
              <a:buChar char="•"/>
            </a:pPr>
            <a:endParaRPr lang="en-US" kern="100" dirty="0">
              <a:latin typeface="Palatino" pitchFamily="2" charset="77"/>
              <a:ea typeface="Palatino" pitchFamily="2" charset="77"/>
              <a:cs typeface="Times New Roman" panose="02020603050405020304" pitchFamily="18" charset="0"/>
            </a:endParaRP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The Diffusion of Innovation Theory will also be examined. Everett Rogers’s model explains how fast new ideas and technology will spread. His work provides a framework for how organizations adopt innovations and what factors influence their implementation. His model will provide a framework for this study</a:t>
            </a:r>
          </a:p>
        </p:txBody>
      </p:sp>
      <p:sp>
        <p:nvSpPr>
          <p:cNvPr id="7" name="TextBox 6">
            <a:extLst>
              <a:ext uri="{FF2B5EF4-FFF2-40B4-BE49-F238E27FC236}">
                <a16:creationId xmlns:a16="http://schemas.microsoft.com/office/drawing/2014/main" id="{B24B50C4-670D-237E-9C0E-3B3F4F368E7D}"/>
              </a:ext>
            </a:extLst>
          </p:cNvPr>
          <p:cNvSpPr txBox="1"/>
          <p:nvPr/>
        </p:nvSpPr>
        <p:spPr>
          <a:xfrm>
            <a:off x="0" y="970976"/>
            <a:ext cx="12192000" cy="369332"/>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The study will explore the extent and range of curriculum innovations that secondary schools implement or consider.  </a:t>
            </a:r>
          </a:p>
        </p:txBody>
      </p:sp>
      <p:pic>
        <p:nvPicPr>
          <p:cNvPr id="68" name="Audio 67">
            <a:extLst>
              <a:ext uri="{FF2B5EF4-FFF2-40B4-BE49-F238E27FC236}">
                <a16:creationId xmlns:a16="http://schemas.microsoft.com/office/drawing/2014/main" id="{E4A05855-EABB-B68D-4AC0-E60495EB9C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51831725"/>
      </p:ext>
    </p:extLst>
  </p:cSld>
  <p:clrMapOvr>
    <a:masterClrMapping/>
  </p:clrMapOvr>
  <mc:AlternateContent xmlns:mc="http://schemas.openxmlformats.org/markup-compatibility/2006">
    <mc:Choice xmlns:p14="http://schemas.microsoft.com/office/powerpoint/2010/main" Requires="p14">
      <p:transition spd="slow" p14:dur="2000" advTm="198741"/>
    </mc:Choice>
    <mc:Fallback>
      <p:transition spd="slow" advTm="198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BDD7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192000" cy="741039"/>
          </a:xfrm>
        </p:spPr>
        <p:txBody>
          <a:bodyPr>
            <a:normAutofit fontScale="90000"/>
          </a:bodyPr>
          <a:lstStyle/>
          <a:p>
            <a:r>
              <a:rPr lang="en-US" sz="5000" dirty="0">
                <a:latin typeface="Palatino" pitchFamily="2" charset="77"/>
                <a:ea typeface="Palatino" pitchFamily="2" charset="77"/>
              </a:rPr>
              <a:t>Research Questions </a:t>
            </a:r>
          </a:p>
        </p:txBody>
      </p:sp>
      <p:sp>
        <p:nvSpPr>
          <p:cNvPr id="7" name="TextBox 6">
            <a:extLst>
              <a:ext uri="{FF2B5EF4-FFF2-40B4-BE49-F238E27FC236}">
                <a16:creationId xmlns:a16="http://schemas.microsoft.com/office/drawing/2014/main" id="{B24B50C4-670D-237E-9C0E-3B3F4F368E7D}"/>
              </a:ext>
            </a:extLst>
          </p:cNvPr>
          <p:cNvSpPr txBox="1"/>
          <p:nvPr/>
        </p:nvSpPr>
        <p:spPr>
          <a:xfrm>
            <a:off x="0" y="970976"/>
            <a:ext cx="12192000" cy="369332"/>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The study will explore the extent and range of curriculum innovations that secondary schools implement or consider.  </a:t>
            </a:r>
          </a:p>
        </p:txBody>
      </p:sp>
      <p:sp>
        <p:nvSpPr>
          <p:cNvPr id="4" name="TextBox 3">
            <a:extLst>
              <a:ext uri="{FF2B5EF4-FFF2-40B4-BE49-F238E27FC236}">
                <a16:creationId xmlns:a16="http://schemas.microsoft.com/office/drawing/2014/main" id="{C799C84B-236A-6DAE-0D95-401575CB5AC4}"/>
              </a:ext>
            </a:extLst>
          </p:cNvPr>
          <p:cNvSpPr txBox="1"/>
          <p:nvPr/>
        </p:nvSpPr>
        <p:spPr>
          <a:xfrm>
            <a:off x="334911" y="1570245"/>
            <a:ext cx="10604638" cy="2783262"/>
          </a:xfrm>
          <a:prstGeom prst="rect">
            <a:avLst/>
          </a:prstGeom>
          <a:noFill/>
        </p:spPr>
        <p:txBody>
          <a:bodyPr wrap="square">
            <a:spAutoFit/>
          </a:bodyPr>
          <a:lstStyle/>
          <a:p>
            <a:pPr marL="342900" marR="0" lvl="0" indent="-342900">
              <a:lnSpc>
                <a:spcPct val="200000"/>
              </a:lnSpc>
              <a:spcBef>
                <a:spcPts val="0"/>
              </a:spcBef>
              <a:spcAft>
                <a:spcPts val="0"/>
              </a:spcAft>
              <a:buFont typeface="+mj-lt"/>
              <a:buAutoNum type="arabicPeriod"/>
              <a:tabLst>
                <a:tab pos="457200" algn="l"/>
              </a:tabLst>
            </a:pPr>
            <a:r>
              <a:rPr lang="en-US" sz="18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What are the key challenges rural secondary schools have regarding implementing effective instruction?</a:t>
            </a:r>
            <a:endParaRPr lang="en-US" sz="1800" kern="100" dirty="0">
              <a:solidFill>
                <a:srgbClr val="0E101A"/>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200000"/>
              </a:lnSpc>
              <a:spcBef>
                <a:spcPts val="0"/>
              </a:spcBef>
              <a:spcAft>
                <a:spcPts val="0"/>
              </a:spcAft>
              <a:buFont typeface="+mj-lt"/>
              <a:buAutoNum type="arabicPeriod"/>
              <a:tabLst>
                <a:tab pos="457200" algn="l"/>
              </a:tabLst>
            </a:pPr>
            <a:r>
              <a:rPr lang="en-US" sz="18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How does digital access foster curriculum delivery in rural settings? (or the lack of digital access)</a:t>
            </a:r>
            <a:endParaRPr lang="en-US" sz="1800" kern="100" dirty="0">
              <a:solidFill>
                <a:srgbClr val="0E101A"/>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200000"/>
              </a:lnSpc>
              <a:spcBef>
                <a:spcPts val="0"/>
              </a:spcBef>
              <a:spcAft>
                <a:spcPts val="0"/>
              </a:spcAft>
              <a:buFont typeface="+mj-lt"/>
              <a:buAutoNum type="arabicPeriod"/>
              <a:tabLst>
                <a:tab pos="457200" algn="l"/>
              </a:tabLst>
            </a:pPr>
            <a:r>
              <a:rPr lang="en-US" sz="18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What strategies can foster a more receptive environment for curriculum innovation in programs?</a:t>
            </a:r>
            <a:endParaRPr lang="en-US" sz="1800" kern="100" dirty="0">
              <a:solidFill>
                <a:srgbClr val="0E101A"/>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200000"/>
              </a:lnSpc>
              <a:spcBef>
                <a:spcPts val="0"/>
              </a:spcBef>
              <a:spcAft>
                <a:spcPts val="0"/>
              </a:spcAft>
              <a:buFont typeface="+mj-lt"/>
              <a:buAutoNum type="arabicPeriod"/>
              <a:tabLst>
                <a:tab pos="457200" algn="l"/>
              </a:tabLst>
            </a:pPr>
            <a:r>
              <a:rPr lang="en-US" sz="18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How do attitudes of the educational administration and staff influence the implementation of curriculum innovations in rural secondary schools?</a:t>
            </a:r>
            <a:endParaRPr lang="en-US" sz="1800" kern="100" dirty="0">
              <a:solidFill>
                <a:srgbClr val="0E101A"/>
              </a:solidFill>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30" name="Audio 29">
            <a:extLst>
              <a:ext uri="{FF2B5EF4-FFF2-40B4-BE49-F238E27FC236}">
                <a16:creationId xmlns:a16="http://schemas.microsoft.com/office/drawing/2014/main" id="{22543B1A-B228-A10D-CB73-16C1034D5E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64789990"/>
      </p:ext>
    </p:extLst>
  </p:cSld>
  <p:clrMapOvr>
    <a:masterClrMapping/>
  </p:clrMapOvr>
  <mc:AlternateContent xmlns:mc="http://schemas.openxmlformats.org/markup-compatibility/2006">
    <mc:Choice xmlns:p14="http://schemas.microsoft.com/office/powerpoint/2010/main" Requires="p14">
      <p:transition spd="slow" p14:dur="2000" advTm="39616"/>
    </mc:Choice>
    <mc:Fallback>
      <p:transition spd="slow" advTm="39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192000" cy="855406"/>
          </a:xfrm>
        </p:spPr>
        <p:txBody>
          <a:bodyPr>
            <a:normAutofit/>
          </a:bodyPr>
          <a:lstStyle/>
          <a:p>
            <a:r>
              <a:rPr lang="en-US" sz="5000" dirty="0">
                <a:latin typeface="Palatino" pitchFamily="2" charset="77"/>
                <a:ea typeface="Palatino" pitchFamily="2" charset="77"/>
              </a:rPr>
              <a:t>Description of the Settings</a:t>
            </a:r>
          </a:p>
        </p:txBody>
      </p:sp>
      <p:sp>
        <p:nvSpPr>
          <p:cNvPr id="7" name="TextBox 6">
            <a:extLst>
              <a:ext uri="{FF2B5EF4-FFF2-40B4-BE49-F238E27FC236}">
                <a16:creationId xmlns:a16="http://schemas.microsoft.com/office/drawing/2014/main" id="{EAA3F45F-4953-A446-BC27-7B6D45E1BA1D}"/>
              </a:ext>
            </a:extLst>
          </p:cNvPr>
          <p:cNvSpPr txBox="1"/>
          <p:nvPr/>
        </p:nvSpPr>
        <p:spPr>
          <a:xfrm>
            <a:off x="0" y="855406"/>
            <a:ext cx="12192000" cy="5078313"/>
          </a:xfrm>
          <a:prstGeom prst="rect">
            <a:avLst/>
          </a:prstGeom>
          <a:noFill/>
        </p:spPr>
        <p:txBody>
          <a:bodyPr wrap="square">
            <a:spAutoFit/>
          </a:bodyPr>
          <a:lstStyle/>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criteria for a rural school:</a:t>
            </a:r>
          </a:p>
          <a:p>
            <a:pPr marL="0"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Geographically isolated with a low population density, great distance between communities, and limited access to urban resources.</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Because of its geographical isolation, the school could have impacted access to professional development, infrastructure, technological resources, funding, and staffing. Staffing also includes specialists working with the school and teacher recruiting and retention. </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The student population also has features and interests unique to their background. </a:t>
            </a:r>
          </a:p>
          <a:p>
            <a:pPr marL="285750" marR="0" indent="-285750">
              <a:spcBef>
                <a:spcPts val="0"/>
              </a:spcBef>
              <a:spcAft>
                <a:spcPts val="0"/>
              </a:spcAft>
              <a:buFont typeface="Arial" panose="020B0604020202020204" pitchFamily="34" charset="0"/>
              <a:buChar char="•"/>
            </a:pPr>
            <a:endParaRPr lang="en-US" kern="100" dirty="0">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Community is an essential aspect of rural schools. Rural communities often have a more substantial social and close-knit sense of identity. The school has a central role in the community, and parent involvement may influence the community dynamics</a:t>
            </a:r>
          </a:p>
          <a:p>
            <a:pPr marL="0" marR="0">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L="0"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0" marR="0">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L="0"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p:txBody>
      </p:sp>
      <p:pic>
        <p:nvPicPr>
          <p:cNvPr id="4" name="Picture 3">
            <a:extLst>
              <a:ext uri="{FF2B5EF4-FFF2-40B4-BE49-F238E27FC236}">
                <a16:creationId xmlns:a16="http://schemas.microsoft.com/office/drawing/2014/main" id="{4B15EDFE-DFF0-CCC6-4D8E-335648AEDCA8}"/>
              </a:ext>
            </a:extLst>
          </p:cNvPr>
          <p:cNvPicPr>
            <a:picLocks noChangeAspect="1"/>
          </p:cNvPicPr>
          <p:nvPr/>
        </p:nvPicPr>
        <p:blipFill>
          <a:blip r:embed="rId4"/>
          <a:stretch>
            <a:fillRect/>
          </a:stretch>
        </p:blipFill>
        <p:spPr>
          <a:xfrm>
            <a:off x="3218688" y="4689495"/>
            <a:ext cx="2310384" cy="1732788"/>
          </a:xfrm>
          <a:prstGeom prst="rect">
            <a:avLst/>
          </a:prstGeom>
        </p:spPr>
      </p:pic>
      <p:pic>
        <p:nvPicPr>
          <p:cNvPr id="6" name="Picture 5">
            <a:extLst>
              <a:ext uri="{FF2B5EF4-FFF2-40B4-BE49-F238E27FC236}">
                <a16:creationId xmlns:a16="http://schemas.microsoft.com/office/drawing/2014/main" id="{CFD9791C-1C32-628D-EF6E-E75577CD6BF3}"/>
              </a:ext>
            </a:extLst>
          </p:cNvPr>
          <p:cNvPicPr>
            <a:picLocks noChangeAspect="1"/>
          </p:cNvPicPr>
          <p:nvPr/>
        </p:nvPicPr>
        <p:blipFill>
          <a:blip r:embed="rId5"/>
          <a:stretch>
            <a:fillRect/>
          </a:stretch>
        </p:blipFill>
        <p:spPr>
          <a:xfrm>
            <a:off x="6096000" y="4477807"/>
            <a:ext cx="1767078" cy="2156165"/>
          </a:xfrm>
          <a:prstGeom prst="rect">
            <a:avLst/>
          </a:prstGeom>
        </p:spPr>
      </p:pic>
      <p:pic>
        <p:nvPicPr>
          <p:cNvPr id="17" name="Audio 16">
            <a:extLst>
              <a:ext uri="{FF2B5EF4-FFF2-40B4-BE49-F238E27FC236}">
                <a16:creationId xmlns:a16="http://schemas.microsoft.com/office/drawing/2014/main" id="{7E5F4C9C-0D38-EF46-54B0-161B49B2AA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38875759"/>
      </p:ext>
    </p:extLst>
  </p:cSld>
  <p:clrMapOvr>
    <a:masterClrMapping/>
  </p:clrMapOvr>
  <mc:AlternateContent xmlns:mc="http://schemas.openxmlformats.org/markup-compatibility/2006">
    <mc:Choice xmlns:p14="http://schemas.microsoft.com/office/powerpoint/2010/main" Requires="p14">
      <p:transition spd="slow" p14:dur="2000" advTm="64490"/>
    </mc:Choice>
    <mc:Fallback>
      <p:transition spd="slow" advTm="64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344400" cy="1149535"/>
          </a:xfrm>
        </p:spPr>
        <p:txBody>
          <a:bodyPr/>
          <a:lstStyle/>
          <a:p>
            <a:r>
              <a:rPr lang="en-US" dirty="0">
                <a:latin typeface="Palatino" pitchFamily="2" charset="77"/>
                <a:ea typeface="Palatino" pitchFamily="2" charset="77"/>
              </a:rPr>
              <a:t>Methods</a:t>
            </a:r>
          </a:p>
        </p:txBody>
      </p:sp>
      <p:sp>
        <p:nvSpPr>
          <p:cNvPr id="5" name="TextBox 4">
            <a:extLst>
              <a:ext uri="{FF2B5EF4-FFF2-40B4-BE49-F238E27FC236}">
                <a16:creationId xmlns:a16="http://schemas.microsoft.com/office/drawing/2014/main" id="{FD8860C9-81DE-EB23-E3D3-F9D2A3EB6A9A}"/>
              </a:ext>
            </a:extLst>
          </p:cNvPr>
          <p:cNvSpPr txBox="1"/>
          <p:nvPr/>
        </p:nvSpPr>
        <p:spPr>
          <a:xfrm>
            <a:off x="0" y="1149535"/>
            <a:ext cx="12344400" cy="369332"/>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This study will use a mixed methods approach, including qualitative and quantitative data collection.</a:t>
            </a:r>
          </a:p>
        </p:txBody>
      </p:sp>
      <p:sp>
        <p:nvSpPr>
          <p:cNvPr id="7" name="TextBox 6">
            <a:extLst>
              <a:ext uri="{FF2B5EF4-FFF2-40B4-BE49-F238E27FC236}">
                <a16:creationId xmlns:a16="http://schemas.microsoft.com/office/drawing/2014/main" id="{51208CC6-98D7-D6C1-5C46-24982D2845C7}"/>
              </a:ext>
            </a:extLst>
          </p:cNvPr>
          <p:cNvSpPr txBox="1"/>
          <p:nvPr/>
        </p:nvSpPr>
        <p:spPr>
          <a:xfrm>
            <a:off x="162228" y="1860273"/>
            <a:ext cx="5574895" cy="3693319"/>
          </a:xfrm>
          <a:prstGeom prst="rect">
            <a:avLst/>
          </a:prstGeom>
          <a:noFill/>
          <a:ln w="38100"/>
        </p:spPr>
        <p:style>
          <a:lnRef idx="2">
            <a:schemeClr val="dk1"/>
          </a:lnRef>
          <a:fillRef idx="1">
            <a:schemeClr val="lt1"/>
          </a:fillRef>
          <a:effectRef idx="0">
            <a:schemeClr val="dk1"/>
          </a:effectRef>
          <a:fontRef idx="minor">
            <a:schemeClr val="dk1"/>
          </a:fontRef>
        </p:style>
        <p:txBody>
          <a:bodyPr wrap="square">
            <a:spAutoFit/>
          </a:bodyPr>
          <a:lstStyle/>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Quantitative</a:t>
            </a:r>
          </a:p>
          <a:p>
            <a:pPr marL="0" marR="0" algn="ctr">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quantitative methods will be the questionnaires. The questionnaires will involve students, teachers, and educational administration. Other methods, like the Likert scale and closed-ended questions, will also be used.</a:t>
            </a:r>
          </a:p>
          <a:p>
            <a:pPr marR="0" algn="ctr">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R="0" algn="ctr">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Data will be analyzed through descriptive statistics, t-tests, and ANOVA. These methods will help identify patterns and relationships within the quantitative data. </a:t>
            </a:r>
          </a:p>
        </p:txBody>
      </p:sp>
      <p:sp>
        <p:nvSpPr>
          <p:cNvPr id="9" name="TextBox 8">
            <a:extLst>
              <a:ext uri="{FF2B5EF4-FFF2-40B4-BE49-F238E27FC236}">
                <a16:creationId xmlns:a16="http://schemas.microsoft.com/office/drawing/2014/main" id="{B09E4435-F3BA-B3FF-8AF9-1DA2054AAA42}"/>
              </a:ext>
            </a:extLst>
          </p:cNvPr>
          <p:cNvSpPr txBox="1"/>
          <p:nvPr/>
        </p:nvSpPr>
        <p:spPr>
          <a:xfrm>
            <a:off x="5899356" y="1860273"/>
            <a:ext cx="6130416" cy="3416320"/>
          </a:xfrm>
          <a:prstGeom prst="rect">
            <a:avLst/>
          </a:prstGeom>
          <a:noFill/>
          <a:ln w="38100"/>
        </p:spPr>
        <p:style>
          <a:lnRef idx="2">
            <a:schemeClr val="dk1"/>
          </a:lnRef>
          <a:fillRef idx="1">
            <a:schemeClr val="lt1"/>
          </a:fillRef>
          <a:effectRef idx="0">
            <a:schemeClr val="dk1"/>
          </a:effectRef>
          <a:fontRef idx="minor">
            <a:schemeClr val="dk1"/>
          </a:fontRef>
        </p:style>
        <p:txBody>
          <a:bodyPr wrap="square">
            <a:spAutoFit/>
          </a:bodyPr>
          <a:lstStyle/>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Qualitative</a:t>
            </a:r>
          </a:p>
          <a:p>
            <a:pPr marL="0"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Qualitative data collection will include interviews and any documents gathered from visits to the school. The interviews aim to explore all parties' experiences, perspectives, and attitudes. The school policy documents and interview notes will be used to understand the school's approach to curriculum innovation. </a:t>
            </a:r>
          </a:p>
          <a:p>
            <a:pPr marR="0" algn="ctr">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Qualitative data analysis software, such as NVivo and </a:t>
            </a:r>
            <a:r>
              <a:rPr lang="en-US" sz="1800" kern="100" dirty="0" err="1">
                <a:effectLst/>
                <a:latin typeface="Palatino" pitchFamily="2" charset="77"/>
                <a:ea typeface="Palatino" pitchFamily="2" charset="77"/>
                <a:cs typeface="Times New Roman" panose="02020603050405020304" pitchFamily="18" charset="0"/>
              </a:rPr>
              <a:t>Atlas.it</a:t>
            </a:r>
            <a:r>
              <a:rPr lang="en-US" sz="1800" kern="100" dirty="0">
                <a:effectLst/>
                <a:latin typeface="Palatino" pitchFamily="2" charset="77"/>
                <a:ea typeface="Palatino" pitchFamily="2" charset="77"/>
                <a:cs typeface="Times New Roman" panose="02020603050405020304" pitchFamily="18" charset="0"/>
              </a:rPr>
              <a:t>, will be considered for managing all qualitative data collected</a:t>
            </a:r>
          </a:p>
        </p:txBody>
      </p:sp>
      <p:pic>
        <p:nvPicPr>
          <p:cNvPr id="34" name="Audio 33">
            <a:extLst>
              <a:ext uri="{FF2B5EF4-FFF2-40B4-BE49-F238E27FC236}">
                <a16:creationId xmlns:a16="http://schemas.microsoft.com/office/drawing/2014/main" id="{6B0729C9-1473-B3FC-5BC1-5A497D059E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65787763"/>
      </p:ext>
    </p:extLst>
  </p:cSld>
  <p:clrMapOvr>
    <a:masterClrMapping/>
  </p:clrMapOvr>
  <mc:AlternateContent xmlns:mc="http://schemas.openxmlformats.org/markup-compatibility/2006">
    <mc:Choice xmlns:p14="http://schemas.microsoft.com/office/powerpoint/2010/main" Requires="p14">
      <p:transition spd="slow" p14:dur="2000" advTm="28117"/>
    </mc:Choice>
    <mc:Fallback>
      <p:transition spd="slow" advTm="28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344400" cy="1149535"/>
          </a:xfrm>
        </p:spPr>
        <p:txBody>
          <a:bodyPr/>
          <a:lstStyle/>
          <a:p>
            <a:r>
              <a:rPr lang="en-US" dirty="0">
                <a:latin typeface="Palatino" pitchFamily="2" charset="77"/>
                <a:ea typeface="Palatino" pitchFamily="2" charset="77"/>
              </a:rPr>
              <a:t>Methods Continued/Evidence</a:t>
            </a:r>
          </a:p>
        </p:txBody>
      </p:sp>
      <p:sp>
        <p:nvSpPr>
          <p:cNvPr id="5" name="TextBox 4">
            <a:extLst>
              <a:ext uri="{FF2B5EF4-FFF2-40B4-BE49-F238E27FC236}">
                <a16:creationId xmlns:a16="http://schemas.microsoft.com/office/drawing/2014/main" id="{FD8860C9-81DE-EB23-E3D3-F9D2A3EB6A9A}"/>
              </a:ext>
            </a:extLst>
          </p:cNvPr>
          <p:cNvSpPr txBox="1"/>
          <p:nvPr/>
        </p:nvSpPr>
        <p:spPr>
          <a:xfrm>
            <a:off x="0" y="1149535"/>
            <a:ext cx="12344400" cy="369332"/>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This study will use a mixed methods approach, including qualitative and quantitative data collection.</a:t>
            </a:r>
          </a:p>
        </p:txBody>
      </p:sp>
      <p:sp>
        <p:nvSpPr>
          <p:cNvPr id="4" name="TextBox 3">
            <a:extLst>
              <a:ext uri="{FF2B5EF4-FFF2-40B4-BE49-F238E27FC236}">
                <a16:creationId xmlns:a16="http://schemas.microsoft.com/office/drawing/2014/main" id="{C8F16598-8313-78AB-4DB4-928DE85E13C6}"/>
              </a:ext>
            </a:extLst>
          </p:cNvPr>
          <p:cNvSpPr txBox="1"/>
          <p:nvPr/>
        </p:nvSpPr>
        <p:spPr>
          <a:xfrm>
            <a:off x="331224" y="2274838"/>
            <a:ext cx="9907229" cy="2308324"/>
          </a:xfrm>
          <a:prstGeom prst="rect">
            <a:avLst/>
          </a:prstGeom>
          <a:noFill/>
        </p:spPr>
        <p:txBody>
          <a:bodyPr wrap="square">
            <a:spAutoFit/>
          </a:bodyPr>
          <a:lstStyle/>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Structured questionnaires will be developed and distributed: The questionnaire will include Likert-scale questions because it provides a broader range for better-nuanced answers. </a:t>
            </a:r>
          </a:p>
          <a:p>
            <a:pPr marL="285750" marR="0" indent="-285750">
              <a:spcBef>
                <a:spcPts val="0"/>
              </a:spcBef>
              <a:spcAft>
                <a:spcPts val="0"/>
              </a:spcAft>
              <a:buFont typeface="Arial" panose="020B0604020202020204" pitchFamily="34" charset="0"/>
              <a:buChar char="•"/>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All participating parties will be interviewed to gain insights into curriculum innovation. The interviews will be transcribed, recorded, and analyzed for common themes.</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This project will also use observation field notes and any documents gathered in the school</a:t>
            </a:r>
          </a:p>
          <a:p>
            <a:pPr marL="0" marR="0">
              <a:spcBef>
                <a:spcPts val="0"/>
              </a:spcBef>
              <a:spcAft>
                <a:spcPts val="0"/>
              </a:spcAft>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a:t>
            </a:r>
          </a:p>
        </p:txBody>
      </p:sp>
      <p:sp>
        <p:nvSpPr>
          <p:cNvPr id="8" name="TextBox 7">
            <a:extLst>
              <a:ext uri="{FF2B5EF4-FFF2-40B4-BE49-F238E27FC236}">
                <a16:creationId xmlns:a16="http://schemas.microsoft.com/office/drawing/2014/main" id="{1F50D1A8-7FA3-FBC2-2EBB-C63CE6552744}"/>
              </a:ext>
            </a:extLst>
          </p:cNvPr>
          <p:cNvSpPr txBox="1"/>
          <p:nvPr/>
        </p:nvSpPr>
        <p:spPr>
          <a:xfrm>
            <a:off x="1747070" y="5398966"/>
            <a:ext cx="8697860" cy="830997"/>
          </a:xfrm>
          <a:prstGeom prst="rect">
            <a:avLst/>
          </a:prstGeom>
          <a:noFill/>
        </p:spPr>
        <p:txBody>
          <a:bodyPr wrap="square">
            <a:spAutoFit/>
          </a:bodyPr>
          <a:lstStyle/>
          <a:p>
            <a:pPr marL="0" marR="0" algn="ctr">
              <a:spcBef>
                <a:spcPts val="0"/>
              </a:spcBef>
              <a:spcAft>
                <a:spcPts val="0"/>
              </a:spcAft>
            </a:pPr>
            <a:r>
              <a:rPr lang="en-US" sz="1600" i="1" kern="100" dirty="0">
                <a:effectLst/>
                <a:latin typeface="Palatino" pitchFamily="2" charset="77"/>
                <a:ea typeface="Palatino" pitchFamily="2" charset="77"/>
                <a:cs typeface="Times New Roman" panose="02020603050405020304" pitchFamily="18" charset="0"/>
              </a:rPr>
              <a:t>This data collection will be done on the school grounds and in person. While in-person data collection is preferred, online collection through e-mail, video conferencing software, and other online platforms will be considered if travel restrictions or logistical challenges arise.</a:t>
            </a:r>
          </a:p>
        </p:txBody>
      </p:sp>
      <p:pic>
        <p:nvPicPr>
          <p:cNvPr id="27" name="Audio 26">
            <a:extLst>
              <a:ext uri="{FF2B5EF4-FFF2-40B4-BE49-F238E27FC236}">
                <a16:creationId xmlns:a16="http://schemas.microsoft.com/office/drawing/2014/main" id="{E3D33167-C739-ED83-B821-8D38455DF6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17302922"/>
      </p:ext>
    </p:extLst>
  </p:cSld>
  <p:clrMapOvr>
    <a:masterClrMapping/>
  </p:clrMapOvr>
  <mc:AlternateContent xmlns:mc="http://schemas.openxmlformats.org/markup-compatibility/2006">
    <mc:Choice xmlns:p14="http://schemas.microsoft.com/office/powerpoint/2010/main" Requires="p14">
      <p:transition spd="slow" p14:dur="2000" advTm="21674"/>
    </mc:Choice>
    <mc:Fallback>
      <p:transition spd="slow" advTm="21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3841898" cy="851823"/>
          </a:xfrm>
        </p:spPr>
        <p:txBody>
          <a:bodyPr>
            <a:normAutofit/>
          </a:bodyPr>
          <a:lstStyle/>
          <a:p>
            <a:r>
              <a:rPr lang="en-US" sz="5000" dirty="0"/>
              <a:t>Ethical Issues</a:t>
            </a:r>
          </a:p>
        </p:txBody>
      </p:sp>
      <p:sp>
        <p:nvSpPr>
          <p:cNvPr id="4" name="TextBox 3">
            <a:extLst>
              <a:ext uri="{FF2B5EF4-FFF2-40B4-BE49-F238E27FC236}">
                <a16:creationId xmlns:a16="http://schemas.microsoft.com/office/drawing/2014/main" id="{4180727A-92B2-1A89-AC14-BDC04751AE4C}"/>
              </a:ext>
            </a:extLst>
          </p:cNvPr>
          <p:cNvSpPr txBox="1"/>
          <p:nvPr/>
        </p:nvSpPr>
        <p:spPr>
          <a:xfrm>
            <a:off x="269157" y="1231490"/>
            <a:ext cx="11514804" cy="5355312"/>
          </a:xfrm>
          <a:prstGeom prst="rect">
            <a:avLst/>
          </a:prstGeom>
          <a:noFill/>
        </p:spPr>
        <p:txBody>
          <a:bodyPr wrap="square">
            <a:spAutoFit/>
          </a:bodyPr>
          <a:lstStyle/>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Participation in this project is voluntary. Participants have the right to decline or withdraw at any time without any consequence.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purpose of the study needs to be clearly defined. All information regarding the project's purpose, procedures, risks, and benefits must be accessible and written in a language all participants understand.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participants and their guardians must understand the research purpose, procedures, and their rights within the study. They have the right to withdraw from the study at any time. Since I will be working with minors (secondary school students), I must obtain their agreement and guardian consent. Age-appropriate language must be used to explain the study, how I will protect their privacy, and how their information will be used.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confidentiality and security of all participants will be protected. Privacy and security involve removing names and identifying information from transcripts and documents, and all transcripts, documents, and data will be stored securely. All participants will be informed on how the data will be used and who will have access to it. Participants will also have the right to review and provide feedback on the findings.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There is an understanding of power dynamics. As a researcher, I need to be mindful of the power dynamics between students and educators. Students will not be pressured to provide or participate in particular answers. I must also understand the possibility of the administration's influences on teachers and students. </a:t>
            </a:r>
          </a:p>
        </p:txBody>
      </p:sp>
      <p:pic>
        <p:nvPicPr>
          <p:cNvPr id="19" name="Audio 18">
            <a:extLst>
              <a:ext uri="{FF2B5EF4-FFF2-40B4-BE49-F238E27FC236}">
                <a16:creationId xmlns:a16="http://schemas.microsoft.com/office/drawing/2014/main" id="{152ADC17-9FBF-0866-7C5C-F36C9E4C6F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54694694"/>
      </p:ext>
    </p:extLst>
  </p:cSld>
  <p:clrMapOvr>
    <a:masterClrMapping/>
  </p:clrMapOvr>
  <mc:AlternateContent xmlns:mc="http://schemas.openxmlformats.org/markup-compatibility/2006">
    <mc:Choice xmlns:p14="http://schemas.microsoft.com/office/powerpoint/2010/main" Requires="p14">
      <p:transition spd="slow" p14:dur="2000" advTm="24768"/>
    </mc:Choice>
    <mc:Fallback>
      <p:transition spd="slow" advTm="24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215395" y="-131325"/>
            <a:ext cx="3657600" cy="958149"/>
          </a:xfrm>
        </p:spPr>
        <p:txBody>
          <a:bodyPr>
            <a:normAutofit/>
          </a:bodyPr>
          <a:lstStyle/>
          <a:p>
            <a:r>
              <a:rPr lang="en-US" sz="5000" dirty="0">
                <a:latin typeface="Palatino" pitchFamily="2" charset="77"/>
                <a:ea typeface="Palatino" pitchFamily="2" charset="77"/>
              </a:rPr>
              <a:t>Timetable</a:t>
            </a:r>
          </a:p>
        </p:txBody>
      </p:sp>
      <p:sp>
        <p:nvSpPr>
          <p:cNvPr id="5" name="TextBox 4">
            <a:extLst>
              <a:ext uri="{FF2B5EF4-FFF2-40B4-BE49-F238E27FC236}">
                <a16:creationId xmlns:a16="http://schemas.microsoft.com/office/drawing/2014/main" id="{DDFFD648-A22D-0113-3CE9-B7059C16D93C}"/>
              </a:ext>
            </a:extLst>
          </p:cNvPr>
          <p:cNvSpPr txBox="1"/>
          <p:nvPr/>
        </p:nvSpPr>
        <p:spPr>
          <a:xfrm>
            <a:off x="0" y="948690"/>
            <a:ext cx="5550195" cy="5016758"/>
          </a:xfrm>
          <a:prstGeom prst="rect">
            <a:avLst/>
          </a:prstGeom>
          <a:noFill/>
        </p:spPr>
        <p:txBody>
          <a:bodyPr wrap="square">
            <a:spAutoFit/>
          </a:bodyPr>
          <a:lstStyle/>
          <a:p>
            <a:r>
              <a:rPr lang="en-US" sz="1600" b="1" dirty="0">
                <a:latin typeface="Palatino" pitchFamily="2" charset="77"/>
                <a:ea typeface="Palatino" pitchFamily="2" charset="77"/>
              </a:rPr>
              <a:t>Month 1-2: Planning and Preparation</a:t>
            </a:r>
          </a:p>
          <a:p>
            <a:pPr marL="285750" indent="-285750">
              <a:buFont typeface="Arial" panose="020B0604020202020204" pitchFamily="34" charset="0"/>
              <a:buChar char="•"/>
            </a:pPr>
            <a:r>
              <a:rPr lang="en-US" sz="1600" dirty="0">
                <a:latin typeface="Palatino" pitchFamily="2" charset="77"/>
                <a:ea typeface="Palatino" pitchFamily="2" charset="77"/>
              </a:rPr>
              <a:t>Literature Review and Methodology</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permission from the school and related authorities</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building a relationship with the community and school.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recruiting participants diverse representation of students, teachers, and educational administration. </a:t>
            </a:r>
          </a:p>
          <a:p>
            <a:endParaRPr lang="en-US" sz="1600" dirty="0">
              <a:latin typeface="Palatino" pitchFamily="2" charset="77"/>
              <a:ea typeface="Palatino" pitchFamily="2" charset="77"/>
            </a:endParaRPr>
          </a:p>
          <a:p>
            <a:r>
              <a:rPr lang="en-US" sz="1600" b="1" dirty="0">
                <a:latin typeface="Palatino" pitchFamily="2" charset="77"/>
                <a:ea typeface="Palatino" pitchFamily="2" charset="77"/>
              </a:rPr>
              <a:t>Month 3-4: Data Collection</a:t>
            </a:r>
          </a:p>
          <a:p>
            <a:pPr marL="285750" indent="-285750">
              <a:buFont typeface="Arial" panose="020B0604020202020204" pitchFamily="34" charset="0"/>
              <a:buChar char="•"/>
            </a:pPr>
            <a:r>
              <a:rPr lang="en-US" sz="1600" dirty="0">
                <a:latin typeface="Palatino" pitchFamily="2" charset="77"/>
                <a:ea typeface="Palatino" pitchFamily="2" charset="77"/>
              </a:rPr>
              <a:t>Conduct pilot interviews and begin refining data collection implementations.</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Begin conducting interviews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Schedule and conduct interviews with students and ensure I have parental/guardian consent.</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Observation periods throughout the school.</a:t>
            </a:r>
          </a:p>
        </p:txBody>
      </p:sp>
      <p:sp>
        <p:nvSpPr>
          <p:cNvPr id="7" name="TextBox 6">
            <a:extLst>
              <a:ext uri="{FF2B5EF4-FFF2-40B4-BE49-F238E27FC236}">
                <a16:creationId xmlns:a16="http://schemas.microsoft.com/office/drawing/2014/main" id="{FA9B0FFD-1481-298D-2A0C-20521CDE0DA5}"/>
              </a:ext>
            </a:extLst>
          </p:cNvPr>
          <p:cNvSpPr txBox="1"/>
          <p:nvPr/>
        </p:nvSpPr>
        <p:spPr>
          <a:xfrm>
            <a:off x="5780568" y="671691"/>
            <a:ext cx="6411432" cy="5262979"/>
          </a:xfrm>
          <a:prstGeom prst="rect">
            <a:avLst/>
          </a:prstGeom>
          <a:noFill/>
        </p:spPr>
        <p:txBody>
          <a:bodyPr wrap="square">
            <a:spAutoFit/>
          </a:bodyPr>
          <a:lstStyle/>
          <a:p>
            <a:r>
              <a:rPr lang="en-US" sz="1600" b="1" dirty="0">
                <a:latin typeface="Palatino" pitchFamily="2" charset="77"/>
                <a:ea typeface="Palatino" pitchFamily="2" charset="77"/>
              </a:rPr>
              <a:t>Month 5-6: Continuation of Observations and Documentation</a:t>
            </a:r>
          </a:p>
          <a:p>
            <a:pPr marL="285750" indent="-285750">
              <a:buFont typeface="Arial" panose="020B0604020202020204" pitchFamily="34" charset="0"/>
              <a:buChar char="•"/>
            </a:pPr>
            <a:r>
              <a:rPr lang="en-US" sz="1600" dirty="0">
                <a:latin typeface="Palatino" pitchFamily="2" charset="77"/>
                <a:ea typeface="Palatino" pitchFamily="2" charset="77"/>
              </a:rPr>
              <a:t>Continue interviewing participants</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Continue collecting data and observation notes of relevant school activities and events.</a:t>
            </a:r>
          </a:p>
          <a:p>
            <a:endParaRPr lang="en-US" sz="1600" dirty="0">
              <a:latin typeface="Palatino" pitchFamily="2" charset="77"/>
              <a:ea typeface="Palatino" pitchFamily="2" charset="77"/>
            </a:endParaRPr>
          </a:p>
          <a:p>
            <a:r>
              <a:rPr lang="en-US" sz="1600" b="1" dirty="0">
                <a:latin typeface="Palatino" pitchFamily="2" charset="77"/>
                <a:ea typeface="Palatino" pitchFamily="2" charset="77"/>
              </a:rPr>
              <a:t>Month 7-8: Transcriptions and Interpretations</a:t>
            </a:r>
          </a:p>
          <a:p>
            <a:pPr marL="285750" indent="-285750">
              <a:buFont typeface="Arial" panose="020B0604020202020204" pitchFamily="34" charset="0"/>
              <a:buChar char="•"/>
            </a:pPr>
            <a:r>
              <a:rPr lang="en-US" sz="1600" dirty="0">
                <a:latin typeface="Palatino" pitchFamily="2" charset="77"/>
                <a:ea typeface="Palatino" pitchFamily="2" charset="77"/>
              </a:rPr>
              <a:t>Completed all transcriptions of interviews and any recordings.</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Begin initial data analysis.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Begin drawing conclusions and discussing implications for educational practice and policy. </a:t>
            </a:r>
          </a:p>
          <a:p>
            <a:endParaRPr lang="en-US" sz="1600" dirty="0">
              <a:latin typeface="Palatino" pitchFamily="2" charset="77"/>
              <a:ea typeface="Palatino" pitchFamily="2" charset="77"/>
            </a:endParaRPr>
          </a:p>
          <a:p>
            <a:r>
              <a:rPr lang="en-US" sz="1600" b="1" dirty="0">
                <a:latin typeface="Palatino" pitchFamily="2" charset="77"/>
                <a:ea typeface="Palatino" pitchFamily="2" charset="77"/>
              </a:rPr>
              <a:t>Month 9-Onward: Writing Reports </a:t>
            </a:r>
          </a:p>
          <a:p>
            <a:pPr marL="285750" indent="-285750">
              <a:buFont typeface="Arial" panose="020B0604020202020204" pitchFamily="34" charset="0"/>
              <a:buChar char="•"/>
            </a:pPr>
            <a:r>
              <a:rPr lang="en-US" sz="1600" dirty="0">
                <a:latin typeface="Palatino" pitchFamily="2" charset="77"/>
                <a:ea typeface="Palatino" pitchFamily="2" charset="77"/>
              </a:rPr>
              <a:t>Writing the reports of that has been collected.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Share ongoing research and results with school administration and educators.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Also, present research to interested parties within the community</a:t>
            </a:r>
          </a:p>
        </p:txBody>
      </p:sp>
      <p:cxnSp>
        <p:nvCxnSpPr>
          <p:cNvPr id="9" name="Straight Connector 8">
            <a:extLst>
              <a:ext uri="{FF2B5EF4-FFF2-40B4-BE49-F238E27FC236}">
                <a16:creationId xmlns:a16="http://schemas.microsoft.com/office/drawing/2014/main" id="{4338492F-DF81-1BEE-CDD9-449F7AC7C065}"/>
              </a:ext>
            </a:extLst>
          </p:cNvPr>
          <p:cNvCxnSpPr/>
          <p:nvPr/>
        </p:nvCxnSpPr>
        <p:spPr>
          <a:xfrm>
            <a:off x="5550195" y="0"/>
            <a:ext cx="0" cy="6858000"/>
          </a:xfrm>
          <a:prstGeom prst="line">
            <a:avLst/>
          </a:prstGeom>
        </p:spPr>
        <p:style>
          <a:lnRef idx="2">
            <a:schemeClr val="dk1"/>
          </a:lnRef>
          <a:fillRef idx="0">
            <a:schemeClr val="dk1"/>
          </a:fillRef>
          <a:effectRef idx="1">
            <a:schemeClr val="dk1"/>
          </a:effectRef>
          <a:fontRef idx="minor">
            <a:schemeClr val="tx1"/>
          </a:fontRef>
        </p:style>
      </p:cxnSp>
      <p:pic>
        <p:nvPicPr>
          <p:cNvPr id="27" name="Audio 26">
            <a:extLst>
              <a:ext uri="{FF2B5EF4-FFF2-40B4-BE49-F238E27FC236}">
                <a16:creationId xmlns:a16="http://schemas.microsoft.com/office/drawing/2014/main" id="{B1C5C596-6EDC-C62A-2F3E-0EADA85863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92214023"/>
      </p:ext>
    </p:extLst>
  </p:cSld>
  <p:clrMapOvr>
    <a:masterClrMapping/>
  </p:clrMapOvr>
  <mc:AlternateContent xmlns:mc="http://schemas.openxmlformats.org/markup-compatibility/2006">
    <mc:Choice xmlns:p14="http://schemas.microsoft.com/office/powerpoint/2010/main" Requires="p14">
      <p:transition spd="slow" p14:dur="2000" advTm="28693"/>
    </mc:Choice>
    <mc:Fallback>
      <p:transition spd="slow" advTm="28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1" y="0"/>
            <a:ext cx="3628102" cy="894354"/>
          </a:xfrm>
        </p:spPr>
        <p:txBody>
          <a:bodyPr>
            <a:noAutofit/>
          </a:bodyPr>
          <a:lstStyle/>
          <a:p>
            <a:r>
              <a:rPr lang="en-US" sz="5000" dirty="0">
                <a:latin typeface="Palatino" pitchFamily="2" charset="77"/>
                <a:ea typeface="Palatino" pitchFamily="2" charset="77"/>
              </a:rPr>
              <a:t>References</a:t>
            </a:r>
          </a:p>
        </p:txBody>
      </p:sp>
      <p:sp>
        <p:nvSpPr>
          <p:cNvPr id="5" name="TextBox 4">
            <a:extLst>
              <a:ext uri="{FF2B5EF4-FFF2-40B4-BE49-F238E27FC236}">
                <a16:creationId xmlns:a16="http://schemas.microsoft.com/office/drawing/2014/main" id="{3799C3AA-0D86-CE09-5EFB-B332DD3A9F06}"/>
              </a:ext>
            </a:extLst>
          </p:cNvPr>
          <p:cNvSpPr txBox="1"/>
          <p:nvPr/>
        </p:nvSpPr>
        <p:spPr>
          <a:xfrm>
            <a:off x="-14749" y="894354"/>
            <a:ext cx="11813458" cy="553998"/>
          </a:xfrm>
          <a:prstGeom prst="rect">
            <a:avLst/>
          </a:prstGeom>
          <a:noFill/>
        </p:spPr>
        <p:txBody>
          <a:bodyPr wrap="square">
            <a:spAutoFit/>
          </a:bodyPr>
          <a:lstStyle/>
          <a:p>
            <a:pPr marL="228600" marR="0" indent="-400050">
              <a:spcBef>
                <a:spcPts val="0"/>
              </a:spcBef>
              <a:spcAft>
                <a:spcPts val="0"/>
              </a:spcAft>
            </a:pPr>
            <a:r>
              <a:rPr lang="en-GB" sz="1500" dirty="0" err="1">
                <a:effectLst/>
                <a:latin typeface="Palatino" pitchFamily="2" charset="77"/>
                <a:ea typeface="Palatino" pitchFamily="2" charset="77"/>
              </a:rPr>
              <a:t>Dawadi</a:t>
            </a:r>
            <a:r>
              <a:rPr lang="en-GB" sz="1500" dirty="0">
                <a:effectLst/>
                <a:latin typeface="Palatino" pitchFamily="2" charset="77"/>
                <a:ea typeface="Palatino" pitchFamily="2" charset="77"/>
              </a:rPr>
              <a:t>, S., Shrestha, S. and </a:t>
            </a:r>
            <a:r>
              <a:rPr lang="en-GB" sz="1500" dirty="0" err="1">
                <a:effectLst/>
                <a:latin typeface="Palatino" pitchFamily="2" charset="77"/>
                <a:ea typeface="Palatino" pitchFamily="2" charset="77"/>
              </a:rPr>
              <a:t>Giri</a:t>
            </a:r>
            <a:r>
              <a:rPr lang="en-GB" sz="1500" dirty="0">
                <a:effectLst/>
                <a:latin typeface="Palatino" pitchFamily="2" charset="77"/>
                <a:ea typeface="Palatino" pitchFamily="2" charset="77"/>
              </a:rPr>
              <a:t>, R.A. (2021) 'Mixed-Methods Research: A Discussion on its Types, Challenges, and Criticisms', Journal of Practical Studies in Education, 2(2), pp. 25-36. </a:t>
            </a:r>
            <a:r>
              <a:rPr lang="en-GB" sz="1500" dirty="0">
                <a:solidFill>
                  <a:srgbClr val="0000FF"/>
                </a:solidFill>
                <a:effectLst/>
                <a:latin typeface="Palatino" pitchFamily="2" charset="77"/>
                <a:ea typeface="Palatino" pitchFamily="2" charset="77"/>
                <a:hlinkClick r:id="rId4"/>
              </a:rPr>
              <a:t>https://doi.org/10.46809/jpse.v2i2.20</a:t>
            </a:r>
            <a:endParaRPr lang="en-US" sz="1500" dirty="0">
              <a:effectLst/>
              <a:latin typeface="Palatino" pitchFamily="2" charset="77"/>
              <a:ea typeface="Palatino" pitchFamily="2" charset="77"/>
            </a:endParaRPr>
          </a:p>
        </p:txBody>
      </p:sp>
      <p:sp>
        <p:nvSpPr>
          <p:cNvPr id="7" name="TextBox 6">
            <a:extLst>
              <a:ext uri="{FF2B5EF4-FFF2-40B4-BE49-F238E27FC236}">
                <a16:creationId xmlns:a16="http://schemas.microsoft.com/office/drawing/2014/main" id="{5BCB5513-52A7-F19F-F09A-DB93D2D726EC}"/>
              </a:ext>
            </a:extLst>
          </p:cNvPr>
          <p:cNvSpPr txBox="1"/>
          <p:nvPr/>
        </p:nvSpPr>
        <p:spPr>
          <a:xfrm>
            <a:off x="-14749" y="4180526"/>
            <a:ext cx="12192000" cy="553998"/>
          </a:xfrm>
          <a:prstGeom prst="rect">
            <a:avLst/>
          </a:prstGeom>
          <a:noFill/>
        </p:spPr>
        <p:txBody>
          <a:bodyPr wrap="square">
            <a:spAutoFit/>
          </a:bodyPr>
          <a:lstStyle/>
          <a:p>
            <a:pPr marL="114300" marR="0" indent="-285750">
              <a:spcBef>
                <a:spcPts val="0"/>
              </a:spcBef>
              <a:spcAft>
                <a:spcPts val="0"/>
              </a:spcAft>
            </a:pPr>
            <a:r>
              <a:rPr lang="en-US" sz="1500" dirty="0" err="1">
                <a:solidFill>
                  <a:srgbClr val="000000"/>
                </a:solidFill>
                <a:effectLst/>
                <a:latin typeface="Palatino" pitchFamily="2" charset="77"/>
                <a:ea typeface="Palatino" pitchFamily="2" charset="77"/>
              </a:rPr>
              <a:t>Mezmir</a:t>
            </a:r>
            <a:r>
              <a:rPr lang="en-US" sz="1500" dirty="0">
                <a:solidFill>
                  <a:srgbClr val="000000"/>
                </a:solidFill>
                <a:effectLst/>
                <a:latin typeface="Palatino" pitchFamily="2" charset="77"/>
                <a:ea typeface="Palatino" pitchFamily="2" charset="77"/>
              </a:rPr>
              <a:t>, E.A., 2020. Qualitative data analysis: An overview of data reduction, data display, and interpretation. Research on humanities and 	social sciences, 10(21), pp.15-27</a:t>
            </a:r>
            <a:endParaRPr lang="en-US" sz="1500" dirty="0">
              <a:effectLst/>
              <a:latin typeface="Palatino" pitchFamily="2" charset="77"/>
              <a:ea typeface="Palatino" pitchFamily="2" charset="77"/>
            </a:endParaRPr>
          </a:p>
        </p:txBody>
      </p:sp>
      <p:sp>
        <p:nvSpPr>
          <p:cNvPr id="9" name="TextBox 8">
            <a:extLst>
              <a:ext uri="{FF2B5EF4-FFF2-40B4-BE49-F238E27FC236}">
                <a16:creationId xmlns:a16="http://schemas.microsoft.com/office/drawing/2014/main" id="{6EB850C8-26A6-BF7B-823B-12E107F247C6}"/>
              </a:ext>
            </a:extLst>
          </p:cNvPr>
          <p:cNvSpPr txBox="1"/>
          <p:nvPr/>
        </p:nvSpPr>
        <p:spPr>
          <a:xfrm>
            <a:off x="-14749" y="1525186"/>
            <a:ext cx="11946194" cy="553998"/>
          </a:xfrm>
          <a:prstGeom prst="rect">
            <a:avLst/>
          </a:prstGeom>
          <a:noFill/>
        </p:spPr>
        <p:txBody>
          <a:bodyPr wrap="square">
            <a:spAutoFit/>
          </a:bodyPr>
          <a:lstStyle/>
          <a:p>
            <a:r>
              <a:rPr lang="en-US" sz="1500" dirty="0" err="1">
                <a:solidFill>
                  <a:srgbClr val="2C3E50"/>
                </a:solidFill>
                <a:effectLst/>
                <a:latin typeface="Palatino" pitchFamily="2" charset="77"/>
                <a:ea typeface="Palatino" pitchFamily="2" charset="77"/>
              </a:rPr>
              <a:t>Ed.gov</a:t>
            </a:r>
            <a:r>
              <a:rPr lang="en-US" sz="1500" dirty="0">
                <a:solidFill>
                  <a:srgbClr val="2C3E50"/>
                </a:solidFill>
                <a:effectLst/>
                <a:latin typeface="Palatino" pitchFamily="2" charset="77"/>
                <a:ea typeface="Palatino" pitchFamily="2" charset="77"/>
              </a:rPr>
              <a:t>. (2024). School Resources and Staffing. [online] Available at: </a:t>
            </a:r>
            <a:r>
              <a:rPr lang="en-US" sz="1500" dirty="0">
                <a:solidFill>
                  <a:srgbClr val="2C3E50"/>
                </a:solidFill>
                <a:effectLst/>
                <a:latin typeface="Palatino" pitchFamily="2" charset="77"/>
                <a:ea typeface="Palatino" pitchFamily="2" charset="77"/>
                <a:hlinkClick r:id="rId5"/>
              </a:rPr>
              <a:t>https://nces.ed.gov/surveys/annualreports/topical-</a:t>
            </a:r>
            <a:r>
              <a:rPr lang="en-US" sz="1500" dirty="0">
                <a:solidFill>
                  <a:srgbClr val="2C3E50"/>
                </a:solidFill>
                <a:effectLst/>
                <a:latin typeface="Palatino" pitchFamily="2" charset="77"/>
                <a:ea typeface="Palatino" pitchFamily="2" charset="77"/>
              </a:rPr>
              <a:t>	studies/locale/highlights/school-resources-and-staffing.</a:t>
            </a:r>
            <a:endParaRPr lang="en-US" sz="1500" dirty="0">
              <a:latin typeface="Palatino" pitchFamily="2" charset="77"/>
              <a:ea typeface="Palatino" pitchFamily="2" charset="77"/>
            </a:endParaRPr>
          </a:p>
        </p:txBody>
      </p:sp>
      <p:sp>
        <p:nvSpPr>
          <p:cNvPr id="11" name="TextBox 10">
            <a:extLst>
              <a:ext uri="{FF2B5EF4-FFF2-40B4-BE49-F238E27FC236}">
                <a16:creationId xmlns:a16="http://schemas.microsoft.com/office/drawing/2014/main" id="{78A048FC-915C-92A0-F29E-EF24BD3D027F}"/>
              </a:ext>
            </a:extLst>
          </p:cNvPr>
          <p:cNvSpPr txBox="1"/>
          <p:nvPr/>
        </p:nvSpPr>
        <p:spPr>
          <a:xfrm>
            <a:off x="-14749" y="3002906"/>
            <a:ext cx="12074012" cy="553998"/>
          </a:xfrm>
          <a:prstGeom prst="rect">
            <a:avLst/>
          </a:prstGeom>
          <a:noFill/>
        </p:spPr>
        <p:txBody>
          <a:bodyPr wrap="square">
            <a:spAutoFit/>
          </a:bodyPr>
          <a:lstStyle/>
          <a:p>
            <a:r>
              <a:rPr lang="en-US" sz="1500" dirty="0" err="1">
                <a:solidFill>
                  <a:srgbClr val="333333"/>
                </a:solidFill>
                <a:effectLst/>
                <a:latin typeface="Palatino" pitchFamily="2" charset="77"/>
                <a:ea typeface="Palatino" pitchFamily="2" charset="77"/>
              </a:rPr>
              <a:t>Hott</a:t>
            </a:r>
            <a:r>
              <a:rPr lang="en-US" sz="1500" dirty="0">
                <a:solidFill>
                  <a:srgbClr val="333333"/>
                </a:solidFill>
                <a:effectLst/>
                <a:latin typeface="Palatino" pitchFamily="2" charset="77"/>
                <a:ea typeface="Palatino" pitchFamily="2" charset="77"/>
              </a:rPr>
              <a:t>, B. L. (2025). Technology and Rural Special Education Research: Challenges and Opportunities. Journal of Special Education 	Technology, 0(0). </a:t>
            </a:r>
            <a:r>
              <a:rPr lang="en-US" sz="1500" u="sng" dirty="0">
                <a:solidFill>
                  <a:srgbClr val="046FF8"/>
                </a:solidFill>
                <a:effectLst/>
                <a:latin typeface="Palatino" pitchFamily="2" charset="77"/>
                <a:ea typeface="Palatino" pitchFamily="2" charset="77"/>
                <a:hlinkClick r:id="rId6"/>
              </a:rPr>
              <a:t>https://doi.org/10.1177/01626434251326314</a:t>
            </a:r>
            <a:endParaRPr lang="en-US" sz="1500" dirty="0">
              <a:latin typeface="Palatino" pitchFamily="2" charset="77"/>
              <a:ea typeface="Palatino" pitchFamily="2" charset="77"/>
            </a:endParaRPr>
          </a:p>
        </p:txBody>
      </p:sp>
      <p:sp>
        <p:nvSpPr>
          <p:cNvPr id="13" name="TextBox 12">
            <a:extLst>
              <a:ext uri="{FF2B5EF4-FFF2-40B4-BE49-F238E27FC236}">
                <a16:creationId xmlns:a16="http://schemas.microsoft.com/office/drawing/2014/main" id="{C0B16A37-7B2C-6F4A-460B-F91459889D9A}"/>
              </a:ext>
            </a:extLst>
          </p:cNvPr>
          <p:cNvSpPr txBox="1"/>
          <p:nvPr/>
        </p:nvSpPr>
        <p:spPr>
          <a:xfrm>
            <a:off x="-14749" y="2218076"/>
            <a:ext cx="12074013" cy="784830"/>
          </a:xfrm>
          <a:prstGeom prst="rect">
            <a:avLst/>
          </a:prstGeom>
          <a:noFill/>
        </p:spPr>
        <p:txBody>
          <a:bodyPr wrap="square">
            <a:spAutoFit/>
          </a:bodyPr>
          <a:lstStyle/>
          <a:p>
            <a:pPr algn="l"/>
            <a:r>
              <a:rPr lang="en-US" sz="1500" dirty="0">
                <a:solidFill>
                  <a:srgbClr val="000000"/>
                </a:solidFill>
                <a:effectLst/>
                <a:latin typeface="Palatino" pitchFamily="2" charset="77"/>
                <a:ea typeface="Palatino" pitchFamily="2" charset="77"/>
              </a:rPr>
              <a:t>García-</a:t>
            </a:r>
            <a:r>
              <a:rPr lang="en-US" sz="1500" dirty="0" err="1">
                <a:solidFill>
                  <a:srgbClr val="000000"/>
                </a:solidFill>
                <a:effectLst/>
                <a:latin typeface="Palatino" pitchFamily="2" charset="77"/>
                <a:ea typeface="Palatino" pitchFamily="2" charset="77"/>
              </a:rPr>
              <a:t>Avilés</a:t>
            </a:r>
            <a:r>
              <a:rPr lang="en-US" sz="1500" dirty="0">
                <a:solidFill>
                  <a:srgbClr val="000000"/>
                </a:solidFill>
                <a:effectLst/>
                <a:latin typeface="Palatino" pitchFamily="2" charset="77"/>
                <a:ea typeface="Palatino" pitchFamily="2" charset="77"/>
              </a:rPr>
              <a:t>, J.A. (2020). Diffusion of Innovation. [online] ResearchGate. Available at: 	https://</a:t>
            </a:r>
            <a:r>
              <a:rPr lang="en-US" sz="1500" dirty="0" err="1">
                <a:solidFill>
                  <a:srgbClr val="000000"/>
                </a:solidFill>
                <a:effectLst/>
                <a:latin typeface="Palatino" pitchFamily="2" charset="77"/>
                <a:ea typeface="Palatino" pitchFamily="2" charset="77"/>
              </a:rPr>
              <a:t>www.researchgate.net</a:t>
            </a:r>
            <a:r>
              <a:rPr lang="en-US" sz="1500" dirty="0">
                <a:solidFill>
                  <a:srgbClr val="000000"/>
                </a:solidFill>
                <a:effectLst/>
                <a:latin typeface="Palatino" pitchFamily="2" charset="77"/>
                <a:ea typeface="Palatino" pitchFamily="2" charset="77"/>
              </a:rPr>
              <a:t>/publication/344338279_Diffusion_of_Innovation.</a:t>
            </a:r>
          </a:p>
          <a:p>
            <a:pPr algn="l"/>
            <a:r>
              <a:rPr lang="en-US" sz="1500" dirty="0">
                <a:solidFill>
                  <a:srgbClr val="000000"/>
                </a:solidFill>
                <a:effectLst/>
                <a:latin typeface="Palatino" pitchFamily="2" charset="77"/>
                <a:ea typeface="Palatino" pitchFamily="2" charset="77"/>
              </a:rPr>
              <a:t>‌</a:t>
            </a:r>
          </a:p>
        </p:txBody>
      </p:sp>
      <p:sp>
        <p:nvSpPr>
          <p:cNvPr id="15" name="TextBox 14">
            <a:extLst>
              <a:ext uri="{FF2B5EF4-FFF2-40B4-BE49-F238E27FC236}">
                <a16:creationId xmlns:a16="http://schemas.microsoft.com/office/drawing/2014/main" id="{B3D41F4B-AAEC-0C8B-148F-400D6A255531}"/>
              </a:ext>
            </a:extLst>
          </p:cNvPr>
          <p:cNvSpPr txBox="1"/>
          <p:nvPr/>
        </p:nvSpPr>
        <p:spPr>
          <a:xfrm>
            <a:off x="-14749" y="4917315"/>
            <a:ext cx="12192000" cy="830997"/>
          </a:xfrm>
          <a:prstGeom prst="rect">
            <a:avLst/>
          </a:prstGeom>
          <a:noFill/>
        </p:spPr>
        <p:txBody>
          <a:bodyPr wrap="square">
            <a:spAutoFit/>
          </a:bodyPr>
          <a:lstStyle/>
          <a:p>
            <a:pPr algn="l"/>
            <a:r>
              <a:rPr lang="en-US" sz="1500" dirty="0">
                <a:solidFill>
                  <a:srgbClr val="000000"/>
                </a:solidFill>
                <a:effectLst/>
                <a:latin typeface="Palatino" pitchFamily="2" charset="77"/>
                <a:ea typeface="Palatino" pitchFamily="2" charset="77"/>
              </a:rPr>
              <a:t>Miller, B.A. (1995). The Role of Rural Schools in Rural Community Development. ERIC Digest. [online] ERIC. Available at: 	https://</a:t>
            </a:r>
            <a:r>
              <a:rPr lang="en-US" sz="1500" dirty="0" err="1">
                <a:solidFill>
                  <a:srgbClr val="000000"/>
                </a:solidFill>
                <a:effectLst/>
                <a:latin typeface="Palatino" pitchFamily="2" charset="77"/>
                <a:ea typeface="Palatino" pitchFamily="2" charset="77"/>
              </a:rPr>
              <a:t>eric.ed.gov</a:t>
            </a:r>
            <a:r>
              <a:rPr lang="en-US" sz="1500" dirty="0">
                <a:solidFill>
                  <a:srgbClr val="000000"/>
                </a:solidFill>
                <a:effectLst/>
                <a:latin typeface="Palatino" pitchFamily="2" charset="77"/>
                <a:ea typeface="Palatino" pitchFamily="2" charset="77"/>
              </a:rPr>
              <a:t>/?id=ED384479.</a:t>
            </a:r>
          </a:p>
          <a:p>
            <a:pPr algn="l"/>
            <a:r>
              <a:rPr lang="en-US" dirty="0">
                <a:solidFill>
                  <a:srgbClr val="000000"/>
                </a:solidFill>
                <a:effectLst/>
                <a:latin typeface="Palatino" pitchFamily="2" charset="77"/>
                <a:ea typeface="Palatino" pitchFamily="2" charset="77"/>
              </a:rPr>
              <a:t>‌</a:t>
            </a:r>
          </a:p>
        </p:txBody>
      </p:sp>
      <p:sp>
        <p:nvSpPr>
          <p:cNvPr id="17" name="TextBox 16">
            <a:extLst>
              <a:ext uri="{FF2B5EF4-FFF2-40B4-BE49-F238E27FC236}">
                <a16:creationId xmlns:a16="http://schemas.microsoft.com/office/drawing/2014/main" id="{F78985DA-BCCC-EE45-5471-9E6F83E05E6A}"/>
              </a:ext>
            </a:extLst>
          </p:cNvPr>
          <p:cNvSpPr txBox="1"/>
          <p:nvPr/>
        </p:nvSpPr>
        <p:spPr>
          <a:xfrm>
            <a:off x="-14749" y="3578096"/>
            <a:ext cx="12192000" cy="553998"/>
          </a:xfrm>
          <a:prstGeom prst="rect">
            <a:avLst/>
          </a:prstGeom>
          <a:noFill/>
        </p:spPr>
        <p:txBody>
          <a:bodyPr wrap="square">
            <a:spAutoFit/>
          </a:bodyPr>
          <a:lstStyle/>
          <a:p>
            <a:r>
              <a:rPr lang="en-US" sz="1500" dirty="0">
                <a:solidFill>
                  <a:srgbClr val="2C3E50"/>
                </a:solidFill>
                <a:effectLst/>
                <a:latin typeface="Palatino" pitchFamily="2" charset="77"/>
                <a:ea typeface="Palatino" pitchFamily="2" charset="77"/>
              </a:rPr>
              <a:t>Ingersoll, R.M. and Tran, H. (2023). Teacher shortages and turnover in rural schools in the US: An organizational analysis. Educational 	Administration Quarterly, 59(2), p.0013161X2311599. </a:t>
            </a:r>
            <a:r>
              <a:rPr lang="en-US" sz="1500" dirty="0" err="1">
                <a:solidFill>
                  <a:srgbClr val="2C3E50"/>
                </a:solidFill>
                <a:effectLst/>
                <a:latin typeface="Palatino" pitchFamily="2" charset="77"/>
                <a:ea typeface="Palatino" pitchFamily="2" charset="77"/>
              </a:rPr>
              <a:t>doi:https</a:t>
            </a:r>
            <a:r>
              <a:rPr lang="en-US" sz="1500" dirty="0">
                <a:solidFill>
                  <a:srgbClr val="2C3E50"/>
                </a:solidFill>
                <a:effectLst/>
                <a:latin typeface="Palatino" pitchFamily="2" charset="77"/>
                <a:ea typeface="Palatino" pitchFamily="2" charset="77"/>
              </a:rPr>
              <a:t>://</a:t>
            </a:r>
            <a:r>
              <a:rPr lang="en-US" sz="1500" dirty="0" err="1">
                <a:solidFill>
                  <a:srgbClr val="2C3E50"/>
                </a:solidFill>
                <a:effectLst/>
                <a:latin typeface="Palatino" pitchFamily="2" charset="77"/>
                <a:ea typeface="Palatino" pitchFamily="2" charset="77"/>
              </a:rPr>
              <a:t>doi.org</a:t>
            </a:r>
            <a:r>
              <a:rPr lang="en-US" sz="1500" dirty="0">
                <a:solidFill>
                  <a:srgbClr val="2C3E50"/>
                </a:solidFill>
                <a:effectLst/>
                <a:latin typeface="Palatino" pitchFamily="2" charset="77"/>
                <a:ea typeface="Palatino" pitchFamily="2" charset="77"/>
              </a:rPr>
              <a:t>/10.1177/0013161x231159922.</a:t>
            </a:r>
            <a:endParaRPr lang="en-US" sz="1500" dirty="0">
              <a:latin typeface="Palatino" pitchFamily="2" charset="77"/>
              <a:ea typeface="Palatino" pitchFamily="2" charset="77"/>
            </a:endParaRPr>
          </a:p>
        </p:txBody>
      </p:sp>
      <p:pic>
        <p:nvPicPr>
          <p:cNvPr id="26" name="Audio 25">
            <a:extLst>
              <a:ext uri="{FF2B5EF4-FFF2-40B4-BE49-F238E27FC236}">
                <a16:creationId xmlns:a16="http://schemas.microsoft.com/office/drawing/2014/main" id="{5C65E8D5-9468-788C-0570-C24DCCCF94A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6887860"/>
      </p:ext>
    </p:extLst>
  </p:cSld>
  <p:clrMapOvr>
    <a:masterClrMapping/>
  </p:clrMapOvr>
  <mc:AlternateContent xmlns:mc="http://schemas.openxmlformats.org/markup-compatibility/2006">
    <mc:Choice xmlns:p14="http://schemas.microsoft.com/office/powerpoint/2010/main" Requires="p14">
      <p:transition spd="slow" p14:dur="2000" advTm="6400"/>
    </mc:Choice>
    <mc:Fallback>
      <p:transition spd="slow" advTm="6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166</TotalTime>
  <Words>1599</Words>
  <Application>Microsoft Macintosh PowerPoint</Application>
  <PresentationFormat>Widescreen</PresentationFormat>
  <Paragraphs>127</Paragraphs>
  <Slides>11</Slides>
  <Notes>0</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Palatino</vt:lpstr>
      <vt:lpstr>Times New Roman</vt:lpstr>
      <vt:lpstr>Office Theme</vt:lpstr>
      <vt:lpstr>Curriculum Innovation: A Rural School Perspective  James Cogdill</vt:lpstr>
      <vt:lpstr>Aims of the Investigation</vt:lpstr>
      <vt:lpstr>Rational and Main Concepts</vt:lpstr>
      <vt:lpstr>Themes </vt:lpstr>
      <vt:lpstr>Research Questions </vt:lpstr>
      <vt:lpstr>Description of the Settings</vt:lpstr>
      <vt:lpstr>Methods</vt:lpstr>
      <vt:lpstr>Methods Continued/Evidence</vt:lpstr>
      <vt:lpstr>Ethical Issues</vt:lpstr>
      <vt:lpstr>Timetable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Innovation: A Rural School Perspective</dc:title>
  <dc:creator>Microsoft Office User</dc:creator>
  <cp:lastModifiedBy>Microsoft Office User</cp:lastModifiedBy>
  <cp:revision>4</cp:revision>
  <dcterms:created xsi:type="dcterms:W3CDTF">2025-04-01T18:57:23Z</dcterms:created>
  <dcterms:modified xsi:type="dcterms:W3CDTF">2025-04-08T20:52:12Z</dcterms:modified>
</cp:coreProperties>
</file>