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2"/>
  </p:handoutMasterIdLst>
  <p:sldIdLst>
    <p:sldId id="256" r:id="rId2"/>
    <p:sldId id="290" r:id="rId3"/>
    <p:sldId id="264" r:id="rId4"/>
    <p:sldId id="259" r:id="rId5"/>
    <p:sldId id="289" r:id="rId6"/>
    <p:sldId id="270" r:id="rId7"/>
    <p:sldId id="287" r:id="rId8"/>
    <p:sldId id="274" r:id="rId9"/>
    <p:sldId id="276" r:id="rId10"/>
    <p:sldId id="258" r:id="rId11"/>
    <p:sldId id="275" r:id="rId12"/>
    <p:sldId id="268" r:id="rId13"/>
    <p:sldId id="260" r:id="rId14"/>
    <p:sldId id="266" r:id="rId15"/>
    <p:sldId id="261" r:id="rId16"/>
    <p:sldId id="269" r:id="rId17"/>
    <p:sldId id="262" r:id="rId18"/>
    <p:sldId id="263" r:id="rId19"/>
    <p:sldId id="292" r:id="rId20"/>
    <p:sldId id="291"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442"/>
    <a:srgbClr val="0065B0"/>
    <a:srgbClr val="006260"/>
    <a:srgbClr val="005426"/>
    <a:srgbClr val="00A249"/>
    <a:srgbClr val="0053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2" d="100"/>
          <a:sy n="82" d="100"/>
        </p:scale>
        <p:origin x="114"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1"/>
            <a:ext cx="2889938" cy="489374"/>
          </a:xfrm>
          <a:prstGeom prst="rect">
            <a:avLst/>
          </a:prstGeom>
        </p:spPr>
        <p:txBody>
          <a:bodyPr vert="horz" lIns="91440" tIns="45720" rIns="91440" bIns="45720" rtlCol="0"/>
          <a:lstStyle>
            <a:lvl1pPr algn="r">
              <a:defRPr sz="1200"/>
            </a:lvl1pPr>
          </a:lstStyle>
          <a:p>
            <a:fld id="{0ECE754F-3AF9-47D2-8B78-C73BF5CE286B}" type="datetimeFigureOut">
              <a:rPr lang="en-GB" smtClean="0"/>
              <a:t>18/10/2020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F364F99-8699-4E5E-990F-52301FCDB1E2}" type="slidenum">
              <a:rPr lang="en-GB" smtClean="0"/>
              <a:t>‹#›</a:t>
            </a:fld>
            <a:endParaRPr lang="en-GB"/>
          </a:p>
        </p:txBody>
      </p:sp>
    </p:spTree>
    <p:extLst>
      <p:ext uri="{BB962C8B-B14F-4D97-AF65-F5344CB8AC3E}">
        <p14:creationId xmlns:p14="http://schemas.microsoft.com/office/powerpoint/2010/main" val="345030286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60022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065285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41FB07-1CE0-449C-82E5-0BC220EBD5FD}"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71506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41FB07-1CE0-449C-82E5-0BC220EBD5FD}" type="datetimeFigureOut">
              <a:rPr lang="en-GB" smtClean="0"/>
              <a:t>18/10/2020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556243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41FB07-1CE0-449C-82E5-0BC220EBD5FD}" type="datetimeFigureOut">
              <a:rPr lang="en-GB" smtClean="0"/>
              <a:t>18/10/2020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57929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41FB07-1CE0-449C-82E5-0BC220EBD5FD}" type="datetimeFigureOut">
              <a:rPr lang="en-GB" smtClean="0"/>
              <a:t>18/10/2020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42006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1FB07-1CE0-449C-82E5-0BC220EBD5FD}" type="datetimeFigureOut">
              <a:rPr lang="en-GB" smtClean="0"/>
              <a:t>18/10/2020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6713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18/10/2020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1756645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41FB07-1CE0-449C-82E5-0BC220EBD5FD}" type="datetimeFigureOut">
              <a:rPr lang="en-GB" smtClean="0"/>
              <a:t>18/10/2020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06532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3791310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41FB07-1CE0-449C-82E5-0BC220EBD5FD}" type="datetimeFigureOut">
              <a:rPr lang="en-GB" smtClean="0"/>
              <a:t>18/10/2020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F5703-6F72-4E42-B896-3A311B266C6B}" type="slidenum">
              <a:rPr lang="en-GB" smtClean="0"/>
              <a:t>‹#›</a:t>
            </a:fld>
            <a:endParaRPr lang="en-GB"/>
          </a:p>
        </p:txBody>
      </p:sp>
    </p:spTree>
    <p:extLst>
      <p:ext uri="{BB962C8B-B14F-4D97-AF65-F5344CB8AC3E}">
        <p14:creationId xmlns:p14="http://schemas.microsoft.com/office/powerpoint/2010/main" val="54403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44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1FB07-1CE0-449C-82E5-0BC220EBD5FD}" type="datetimeFigureOut">
              <a:rPr lang="en-GB" smtClean="0"/>
              <a:t>18/10/2020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F5703-6F72-4E42-B896-3A311B266C6B}" type="slidenum">
              <a:rPr lang="en-GB" smtClean="0"/>
              <a:t>‹#›</a:t>
            </a:fld>
            <a:endParaRPr lang="en-GB"/>
          </a:p>
        </p:txBody>
      </p:sp>
    </p:spTree>
    <p:extLst>
      <p:ext uri="{BB962C8B-B14F-4D97-AF65-F5344CB8AC3E}">
        <p14:creationId xmlns:p14="http://schemas.microsoft.com/office/powerpoint/2010/main" val="1781811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bookofbadarguments.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7" Type="http://schemas.microsoft.com/office/2007/relationships/hdphoto" Target="../media/hdphoto5.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4.wdp"/><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www.express.co.uk/news/weird/653080/Three-years-save-mankind-David-Icke-25-years-coming-out-son-of-God"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bookofbadarguments.com/"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orwellfoundation.com/the-orwell-foundation/orwell/essays-and-other-works/politics-and-the-english-language/"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2525" y="143832"/>
            <a:ext cx="9886950" cy="3087460"/>
          </a:xfrm>
          <a:solidFill>
            <a:schemeClr val="tx1"/>
          </a:solidFill>
          <a:ln w="19050">
            <a:solidFill>
              <a:srgbClr val="00B0F0"/>
            </a:solidFill>
          </a:ln>
        </p:spPr>
        <p:txBody>
          <a:bodyPr>
            <a:normAutofit/>
          </a:bodyPr>
          <a:lstStyle/>
          <a:p>
            <a:r>
              <a:rPr lang="en-GB" dirty="0">
                <a:solidFill>
                  <a:schemeClr val="bg1"/>
                </a:solidFill>
                <a:latin typeface="Felix Titling" panose="04060505060202020A04" pitchFamily="82" charset="0"/>
              </a:rPr>
              <a:t>WRITING EFFECTIVELY</a:t>
            </a:r>
            <a:br>
              <a:rPr lang="en-GB" dirty="0">
                <a:solidFill>
                  <a:schemeClr val="bg1"/>
                </a:solidFill>
                <a:latin typeface="Bookman Old Style" panose="02050604050505020204" pitchFamily="18" charset="0"/>
              </a:rPr>
            </a:br>
            <a:r>
              <a:rPr lang="en-GB" sz="3200" dirty="0">
                <a:solidFill>
                  <a:schemeClr val="bg1"/>
                </a:solidFill>
                <a:latin typeface="Century Gothic" panose="020B0502020202020204" pitchFamily="34" charset="0"/>
              </a:rPr>
              <a:t>Logic no more explains how we think than grammar explains how we speak</a:t>
            </a:r>
            <a:br>
              <a:rPr lang="en-GB" sz="3200" dirty="0">
                <a:solidFill>
                  <a:schemeClr val="bg1"/>
                </a:solidFill>
                <a:latin typeface="Century Gothic" panose="020B0502020202020204" pitchFamily="34" charset="0"/>
              </a:rPr>
            </a:br>
            <a:r>
              <a:rPr lang="en-GB" sz="2400" dirty="0">
                <a:solidFill>
                  <a:schemeClr val="bg1"/>
                </a:solidFill>
                <a:latin typeface="Century Gothic" panose="020B0502020202020204" pitchFamily="34" charset="0"/>
              </a:rPr>
              <a:t>Marvin Minsky </a:t>
            </a:r>
            <a:br>
              <a:rPr lang="en-GB" sz="2400" dirty="0">
                <a:solidFill>
                  <a:schemeClr val="bg1"/>
                </a:solidFill>
                <a:latin typeface="Century Gothic" panose="020B0502020202020204" pitchFamily="34" charset="0"/>
              </a:rPr>
            </a:br>
            <a:r>
              <a:rPr lang="en-GB" sz="1600" dirty="0">
                <a:solidFill>
                  <a:prstClr val="white">
                    <a:lumMod val="85000"/>
                  </a:prstClr>
                </a:solidFill>
                <a:latin typeface="Century Gothic" panose="020B0502020202020204" pitchFamily="34" charset="0"/>
                <a:ea typeface="+mn-ea"/>
                <a:cs typeface="+mn-cs"/>
              </a:rPr>
              <a:t>(qtd </a:t>
            </a:r>
            <a:r>
              <a:rPr lang="en-GB" sz="1600" dirty="0">
                <a:solidFill>
                  <a:schemeClr val="bg1">
                    <a:lumMod val="85000"/>
                  </a:schemeClr>
                </a:solidFill>
                <a:latin typeface="Century Gothic" panose="020B0502020202020204" pitchFamily="34" charset="0"/>
              </a:rPr>
              <a:t>Ali </a:t>
            </a:r>
            <a:r>
              <a:rPr lang="en-GB" sz="1600" dirty="0" err="1">
                <a:solidFill>
                  <a:schemeClr val="bg1">
                    <a:lumMod val="85000"/>
                  </a:schemeClr>
                </a:solidFill>
                <a:latin typeface="Century Gothic" panose="020B0502020202020204" pitchFamily="34" charset="0"/>
              </a:rPr>
              <a:t>Almossawi</a:t>
            </a:r>
            <a:r>
              <a:rPr lang="en-GB" sz="1600" dirty="0">
                <a:solidFill>
                  <a:schemeClr val="bg1">
                    <a:lumMod val="85000"/>
                  </a:schemeClr>
                </a:solidFill>
                <a:latin typeface="Century Gothic" panose="020B0502020202020204" pitchFamily="34" charset="0"/>
              </a:rPr>
              <a:t>, </a:t>
            </a:r>
            <a:r>
              <a:rPr lang="en-GB" sz="1600" i="1" dirty="0">
                <a:solidFill>
                  <a:schemeClr val="bg1">
                    <a:lumMod val="85000"/>
                  </a:schemeClr>
                </a:solidFill>
                <a:latin typeface="Century Gothic" panose="020B0502020202020204" pitchFamily="34" charset="0"/>
              </a:rPr>
              <a:t>An Illustrated Book of Bad Argu</a:t>
            </a:r>
            <a:r>
              <a:rPr lang="en-GB" sz="1600" dirty="0">
                <a:solidFill>
                  <a:schemeClr val="bg1">
                    <a:lumMod val="85000"/>
                  </a:schemeClr>
                </a:solidFill>
                <a:latin typeface="Century Gothic" panose="020B0502020202020204" pitchFamily="34" charset="0"/>
              </a:rPr>
              <a:t>ments, San Francisco, 2013 </a:t>
            </a:r>
            <a:r>
              <a:rPr lang="en-GB" sz="1600" dirty="0">
                <a:solidFill>
                  <a:schemeClr val="bg1">
                    <a:lumMod val="85000"/>
                  </a:schemeClr>
                </a:solidFill>
                <a:latin typeface="Palatino Linotype" panose="02040502050505030304" pitchFamily="18" charset="0"/>
                <a:hlinkClick r:id="rId2">
                  <a:extLst>
                    <a:ext uri="{A12FA001-AC4F-418D-AE19-62706E023703}">
                      <ahyp:hlinkClr xmlns:ahyp="http://schemas.microsoft.com/office/drawing/2018/hyperlinkcolor" val="tx"/>
                    </a:ext>
                  </a:extLst>
                </a:hlinkClick>
              </a:rPr>
              <a:t>https://bookofbadarguments.com</a:t>
            </a:r>
            <a:r>
              <a:rPr lang="en-GB" sz="1600" dirty="0">
                <a:solidFill>
                  <a:schemeClr val="bg1">
                    <a:lumMod val="85000"/>
                  </a:schemeClr>
                </a:solidFill>
                <a:latin typeface="Palatino Linotype" panose="02040502050505030304" pitchFamily="18" charset="0"/>
              </a:rPr>
              <a:t> )</a:t>
            </a:r>
            <a:br>
              <a:rPr lang="en-GB" sz="1600" dirty="0">
                <a:solidFill>
                  <a:schemeClr val="bg1">
                    <a:lumMod val="85000"/>
                  </a:schemeClr>
                </a:solidFill>
                <a:latin typeface="Palatino Linotype" panose="02040502050505030304" pitchFamily="18" charset="0"/>
              </a:rPr>
            </a:br>
            <a:endParaRPr lang="en-GB" sz="1800" i="1" dirty="0">
              <a:solidFill>
                <a:prstClr val="white">
                  <a:lumMod val="85000"/>
                </a:prstClr>
              </a:solidFill>
              <a:latin typeface="Century Gothic" panose="020B0502020202020204" pitchFamily="34" charset="0"/>
              <a:ea typeface="+mn-ea"/>
              <a:cs typeface="+mn-cs"/>
            </a:endParaRPr>
          </a:p>
        </p:txBody>
      </p:sp>
      <p:pic>
        <p:nvPicPr>
          <p:cNvPr id="6" name="Content Placeholder 4" descr="A picture containing diagram&#10;&#10;Description automatically generated">
            <a:extLst>
              <a:ext uri="{FF2B5EF4-FFF2-40B4-BE49-F238E27FC236}">
                <a16:creationId xmlns:a16="http://schemas.microsoft.com/office/drawing/2014/main" id="{09DD9A7B-86C5-4409-9F7E-EACF8F51F7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178687" y="3231292"/>
            <a:ext cx="7834626" cy="2504675"/>
          </a:xfrm>
          <a:prstGeom prst="rect">
            <a:avLst/>
          </a:prstGeom>
          <a:noFill/>
          <a:ln w="19050">
            <a:solidFill>
              <a:srgbClr val="00B0F0"/>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773EF79-642F-4BCF-B97E-933B3814C325}"/>
              </a:ext>
            </a:extLst>
          </p:cNvPr>
          <p:cNvSpPr txBox="1"/>
          <p:nvPr/>
        </p:nvSpPr>
        <p:spPr>
          <a:xfrm>
            <a:off x="7714478" y="5857087"/>
            <a:ext cx="2763610" cy="461665"/>
          </a:xfrm>
          <a:prstGeom prst="rect">
            <a:avLst/>
          </a:prstGeom>
          <a:noFill/>
        </p:spPr>
        <p:txBody>
          <a:bodyPr wrap="square">
            <a:spAutoFit/>
          </a:bodyPr>
          <a:lstStyle/>
          <a:p>
            <a:r>
              <a:rPr lang="en-GB" sz="2400" dirty="0">
                <a:solidFill>
                  <a:schemeClr val="bg1"/>
                </a:solidFill>
                <a:latin typeface="Century Gothic" panose="020B0502020202020204" pitchFamily="34" charset="0"/>
              </a:rPr>
              <a:t>Calvin &amp; Hobbes</a:t>
            </a:r>
            <a:endParaRPr lang="en-GB" sz="2400" dirty="0"/>
          </a:p>
        </p:txBody>
      </p:sp>
    </p:spTree>
    <p:extLst>
      <p:ext uri="{BB962C8B-B14F-4D97-AF65-F5344CB8AC3E}">
        <p14:creationId xmlns:p14="http://schemas.microsoft.com/office/powerpoint/2010/main" val="1409483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0104" y="116632"/>
            <a:ext cx="3580540" cy="1576681"/>
          </a:xfrm>
        </p:spPr>
        <p:txBody>
          <a:bodyPr>
            <a:noAutofit/>
          </a:bodyPr>
          <a:lstStyle/>
          <a:p>
            <a:r>
              <a:rPr lang="en-GB" sz="3600" dirty="0">
                <a:solidFill>
                  <a:srgbClr val="00B0F0"/>
                </a:solidFill>
                <a:latin typeface="Felix Titling" panose="04060505060202020A04" pitchFamily="82" charset="0"/>
              </a:rPr>
              <a:t>GOOD &amp; BAD WRITING</a:t>
            </a:r>
            <a:r>
              <a:rPr lang="en-GB" sz="4000" dirty="0">
                <a:solidFill>
                  <a:srgbClr val="00B0F0"/>
                </a:solidFill>
                <a:latin typeface="Felix Titling" panose="04060505060202020A04" pitchFamily="82" charset="0"/>
              </a:rPr>
              <a:t>:</a:t>
            </a:r>
          </a:p>
        </p:txBody>
      </p:sp>
      <p:pic>
        <p:nvPicPr>
          <p:cNvPr id="4" name="Content Placeholder 3"/>
          <p:cNvPicPr>
            <a:picLocks noGrp="1" noChangeAspect="1"/>
          </p:cNvPicPr>
          <p:nvPr>
            <p:ph idx="1"/>
          </p:nvPr>
        </p:nvPicPr>
        <p:blipFill rotWithShape="1">
          <a:blip r:embed="rId2">
            <a:extLst>
              <a:ext uri="{BEBA8EAE-BF5A-486C-A8C5-ECC9F3942E4B}">
                <a14:imgProps xmlns:a14="http://schemas.microsoft.com/office/drawing/2010/main">
                  <a14:imgLayer r:embed="rId3">
                    <a14:imgEffect>
                      <a14:colorTemperature colorTemp="5300"/>
                    </a14:imgEffect>
                    <a14:imgEffect>
                      <a14:brightnessContrast bright="-20000" contrast="40000"/>
                    </a14:imgEffect>
                  </a14:imgLayer>
                </a14:imgProps>
              </a:ext>
              <a:ext uri="{28A0092B-C50C-407E-A947-70E740481C1C}">
                <a14:useLocalDpi xmlns:a14="http://schemas.microsoft.com/office/drawing/2010/main" val="0"/>
              </a:ext>
            </a:extLst>
          </a:blip>
          <a:srcRect l="1873" t="11592" r="3318" b="3209"/>
          <a:stretch/>
        </p:blipFill>
        <p:spPr>
          <a:xfrm>
            <a:off x="191344" y="280587"/>
            <a:ext cx="6644641" cy="6336704"/>
          </a:xfrm>
        </p:spPr>
      </p:pic>
      <p:sp>
        <p:nvSpPr>
          <p:cNvPr id="5" name="Rectangle 4"/>
          <p:cNvSpPr/>
          <p:nvPr/>
        </p:nvSpPr>
        <p:spPr>
          <a:xfrm>
            <a:off x="7464152" y="1799776"/>
            <a:ext cx="4249217" cy="4524315"/>
          </a:xfrm>
          <a:prstGeom prst="rect">
            <a:avLst/>
          </a:prstGeom>
        </p:spPr>
        <p:txBody>
          <a:bodyPr wrap="square">
            <a:spAutoFit/>
          </a:bodyPr>
          <a:lstStyle/>
          <a:p>
            <a:r>
              <a:rPr lang="en-GB" sz="2400" i="1" dirty="0">
                <a:solidFill>
                  <a:schemeClr val="bg1"/>
                </a:solidFill>
                <a:latin typeface="Century Gothic" panose="020B0502020202020204" pitchFamily="34" charset="0"/>
              </a:rPr>
              <a:t>For</a:t>
            </a:r>
            <a:r>
              <a:rPr lang="en-GB" sz="2400" dirty="0">
                <a:solidFill>
                  <a:schemeClr val="bg1"/>
                </a:solidFill>
                <a:latin typeface="Century Gothic" panose="020B0502020202020204" pitchFamily="34" charset="0"/>
              </a:rPr>
              <a:t> </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Essays </a:t>
            </a:r>
          </a:p>
          <a:p>
            <a:endParaRPr lang="en-GB" sz="2400" dirty="0">
              <a:solidFill>
                <a:schemeClr val="bg1"/>
              </a:solidFill>
              <a:latin typeface="Century Gothic" panose="020B0502020202020204" pitchFamily="34" charset="0"/>
            </a:endParaRPr>
          </a:p>
          <a:p>
            <a:r>
              <a:rPr lang="en-GB" sz="2400" i="1" dirty="0">
                <a:solidFill>
                  <a:schemeClr val="bg1"/>
                </a:solidFill>
                <a:latin typeface="Century Gothic" panose="020B0502020202020204" pitchFamily="34" charset="0"/>
              </a:rPr>
              <a:t>but also</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Report </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Application</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Proposal</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Review </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Journalism</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Short story</a:t>
            </a:r>
          </a:p>
          <a:p>
            <a:pPr marL="800100" lvl="1" indent="-342900">
              <a:buFont typeface="Arial" panose="020B0604020202020204" pitchFamily="34" charset="0"/>
              <a:buChar char="•"/>
            </a:pPr>
            <a:r>
              <a:rPr lang="en-GB" sz="2400" dirty="0">
                <a:solidFill>
                  <a:schemeClr val="bg1"/>
                </a:solidFill>
                <a:latin typeface="Century Gothic" panose="020B0502020202020204" pitchFamily="34" charset="0"/>
              </a:rPr>
              <a:t>Critique of any kind …</a:t>
            </a:r>
          </a:p>
          <a:p>
            <a:endParaRPr lang="en-GB" sz="2400" dirty="0">
              <a:latin typeface="Century Gothic" panose="020B0502020202020204" pitchFamily="34" charset="0"/>
            </a:endParaRPr>
          </a:p>
        </p:txBody>
      </p:sp>
    </p:spTree>
    <p:extLst>
      <p:ext uri="{BB962C8B-B14F-4D97-AF65-F5344CB8AC3E}">
        <p14:creationId xmlns:p14="http://schemas.microsoft.com/office/powerpoint/2010/main" val="27347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B77C8242-C6D6-4500-9753-2CE0F9F29314}"/>
              </a:ext>
            </a:extLst>
          </p:cNvPr>
          <p:cNvSpPr txBox="1">
            <a:spLocks/>
          </p:cNvSpPr>
          <p:nvPr/>
        </p:nvSpPr>
        <p:spPr>
          <a:xfrm>
            <a:off x="937302" y="1037489"/>
            <a:ext cx="9632225" cy="416518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chemeClr val="bg1"/>
                </a:solidFill>
                <a:latin typeface="Century Gothic" panose="020B0502020202020204" pitchFamily="34" charset="0"/>
              </a:rPr>
              <a:t>Structure </a:t>
            </a:r>
            <a:r>
              <a:rPr lang="en-GB" dirty="0">
                <a:solidFill>
                  <a:schemeClr val="bg1"/>
                </a:solidFill>
                <a:latin typeface="Felix Titling" panose="04060505060202020A04" pitchFamily="82" charset="0"/>
                <a:ea typeface="+mj-ea"/>
                <a:cs typeface="+mj-cs"/>
              </a:rPr>
              <a:t>&amp;</a:t>
            </a:r>
            <a:r>
              <a:rPr lang="en-GB" dirty="0">
                <a:solidFill>
                  <a:schemeClr val="bg1"/>
                </a:solidFill>
                <a:latin typeface="Century Gothic" panose="020B0502020202020204" pitchFamily="34" charset="0"/>
              </a:rPr>
              <a:t> organisation (full piece)</a:t>
            </a:r>
          </a:p>
          <a:p>
            <a:pPr marL="514350" indent="-514350">
              <a:buFont typeface="+mj-lt"/>
              <a:buAutoNum type="arabicPeriod"/>
            </a:pPr>
            <a:r>
              <a:rPr lang="en-GB" dirty="0">
                <a:solidFill>
                  <a:schemeClr val="bg1"/>
                </a:solidFill>
                <a:latin typeface="Century Gothic" panose="020B0502020202020204" pitchFamily="34" charset="0"/>
              </a:rPr>
              <a:t>Structure </a:t>
            </a:r>
            <a:r>
              <a:rPr lang="en-GB" dirty="0">
                <a:solidFill>
                  <a:schemeClr val="bg1"/>
                </a:solidFill>
                <a:latin typeface="Felix Titling" panose="04060505060202020A04" pitchFamily="82" charset="0"/>
                <a:ea typeface="+mj-ea"/>
                <a:cs typeface="+mj-cs"/>
              </a:rPr>
              <a:t>&amp;</a:t>
            </a:r>
            <a:r>
              <a:rPr lang="en-GB" dirty="0">
                <a:solidFill>
                  <a:schemeClr val="bg1"/>
                </a:solidFill>
                <a:latin typeface="Century Gothic" panose="020B0502020202020204" pitchFamily="34" charset="0"/>
              </a:rPr>
              <a:t> organisation (paragraphs as steps in an argument)</a:t>
            </a:r>
          </a:p>
          <a:p>
            <a:pPr marL="514350" indent="-514350">
              <a:buFont typeface="+mj-lt"/>
              <a:buAutoNum type="arabicPeriod"/>
            </a:pPr>
            <a:r>
              <a:rPr lang="en-GB" dirty="0">
                <a:solidFill>
                  <a:schemeClr val="bg1"/>
                </a:solidFill>
                <a:latin typeface="Century Gothic" panose="020B0502020202020204" pitchFamily="34" charset="0"/>
              </a:rPr>
              <a:t>Pay attention to the reader</a:t>
            </a:r>
          </a:p>
          <a:p>
            <a:pPr marL="514350" indent="-514350">
              <a:buFont typeface="+mj-lt"/>
              <a:buAutoNum type="arabicPeriod"/>
            </a:pPr>
            <a:r>
              <a:rPr lang="en-GB" dirty="0">
                <a:solidFill>
                  <a:schemeClr val="bg1"/>
                </a:solidFill>
                <a:latin typeface="Century Gothic" panose="020B0502020202020204" pitchFamily="34" charset="0"/>
              </a:rPr>
              <a:t>Use detail, be specific</a:t>
            </a:r>
          </a:p>
          <a:p>
            <a:pPr marL="514350" indent="-514350">
              <a:buFont typeface="+mj-lt"/>
              <a:buAutoNum type="arabicPeriod"/>
            </a:pPr>
            <a:r>
              <a:rPr lang="en-GB" dirty="0">
                <a:solidFill>
                  <a:schemeClr val="bg1"/>
                </a:solidFill>
                <a:latin typeface="Century Gothic" panose="020B0502020202020204" pitchFamily="34" charset="0"/>
              </a:rPr>
              <a:t>Critical attention to proof </a:t>
            </a:r>
          </a:p>
          <a:p>
            <a:pPr marL="514350" indent="-514350">
              <a:buFont typeface="+mj-lt"/>
              <a:buAutoNum type="arabicPeriod"/>
            </a:pPr>
            <a:r>
              <a:rPr lang="en-GB" dirty="0">
                <a:solidFill>
                  <a:schemeClr val="bg1"/>
                </a:solidFill>
                <a:latin typeface="Century Gothic" panose="020B0502020202020204" pitchFamily="34" charset="0"/>
              </a:rPr>
              <a:t>Inoculate yourself against bad writing </a:t>
            </a:r>
            <a:r>
              <a:rPr lang="en-GB" dirty="0">
                <a:solidFill>
                  <a:schemeClr val="bg1"/>
                </a:solidFill>
                <a:latin typeface="Felix Titling" panose="04060505060202020A04" pitchFamily="82" charset="0"/>
                <a:ea typeface="+mj-ea"/>
                <a:cs typeface="+mj-cs"/>
              </a:rPr>
              <a:t>&amp;</a:t>
            </a:r>
            <a:r>
              <a:rPr lang="en-GB" dirty="0">
                <a:solidFill>
                  <a:schemeClr val="bg1"/>
                </a:solidFill>
                <a:latin typeface="Century Gothic" panose="020B0502020202020204" pitchFamily="34" charset="0"/>
              </a:rPr>
              <a:t> bad arguments </a:t>
            </a:r>
            <a:br>
              <a:rPr lang="en-GB" dirty="0">
                <a:solidFill>
                  <a:schemeClr val="bg1"/>
                </a:solidFill>
                <a:latin typeface="Century Gothic" panose="020B0502020202020204" pitchFamily="34" charset="0"/>
              </a:rPr>
            </a:br>
            <a:endParaRPr lang="en-GB"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1929756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671" y="928161"/>
            <a:ext cx="11140579" cy="830997"/>
          </a:xfrm>
          <a:prstGeom prst="rect">
            <a:avLst/>
          </a:prstGeom>
        </p:spPr>
        <p:txBody>
          <a:bodyPr wrap="square">
            <a:spAutoFit/>
          </a:bodyPr>
          <a:lstStyle/>
          <a:p>
            <a:endParaRPr lang="en-GB" sz="2400" dirty="0">
              <a:latin typeface="Century Gothic" panose="020B0502020202020204" pitchFamily="34" charset="0"/>
            </a:endParaRPr>
          </a:p>
          <a:p>
            <a:r>
              <a:rPr lang="en-GB" sz="2400" dirty="0">
                <a:latin typeface="Century Gothic" panose="020B0502020202020204" pitchFamily="34" charset="0"/>
              </a:rPr>
              <a:t>					</a:t>
            </a:r>
            <a:endParaRPr lang="en-GB" sz="2400" dirty="0">
              <a:latin typeface="Palatino Linotype" panose="02040502050505030304" pitchFamily="18" charset="0"/>
            </a:endParaRPr>
          </a:p>
        </p:txBody>
      </p:sp>
      <p:sp>
        <p:nvSpPr>
          <p:cNvPr id="4" name="TextBox 3">
            <a:extLst>
              <a:ext uri="{FF2B5EF4-FFF2-40B4-BE49-F238E27FC236}">
                <a16:creationId xmlns:a16="http://schemas.microsoft.com/office/drawing/2014/main" id="{7DB8EBF8-7754-4053-9ABC-17A5EF0F742D}"/>
              </a:ext>
            </a:extLst>
          </p:cNvPr>
          <p:cNvSpPr txBox="1"/>
          <p:nvPr/>
        </p:nvSpPr>
        <p:spPr>
          <a:xfrm>
            <a:off x="402671" y="558829"/>
            <a:ext cx="6096000" cy="830997"/>
          </a:xfrm>
          <a:prstGeom prst="rect">
            <a:avLst/>
          </a:prstGeom>
          <a:noFill/>
        </p:spPr>
        <p:txBody>
          <a:bodyPr wrap="square">
            <a:spAutoFit/>
          </a:bodyPr>
          <a:lstStyle/>
          <a:p>
            <a:pPr marL="514350" indent="-514350" algn="l">
              <a:buFont typeface="+mj-lt"/>
              <a:buAutoNum type="arabicPeriod"/>
            </a:pPr>
            <a:r>
              <a:rPr lang="en-GB" sz="2400" dirty="0">
                <a:solidFill>
                  <a:srgbClr val="00B0F0"/>
                </a:solidFill>
                <a:latin typeface="Felix Titling" panose="04060505060202020A04" pitchFamily="82" charset="0"/>
                <a:ea typeface="+mj-ea"/>
                <a:cs typeface="+mj-cs"/>
              </a:rPr>
              <a:t>Structure &amp; organisation </a:t>
            </a:r>
            <a:r>
              <a:rPr lang="en-GB" sz="2400" dirty="0">
                <a:solidFill>
                  <a:srgbClr val="00B0F0"/>
                </a:solidFill>
                <a:latin typeface="Century Gothic" panose="020B0502020202020204" pitchFamily="34" charset="0"/>
              </a:rPr>
              <a:t>(</a:t>
            </a:r>
            <a:r>
              <a:rPr lang="en-GB" sz="2400" dirty="0">
                <a:solidFill>
                  <a:srgbClr val="00B0F0"/>
                </a:solidFill>
                <a:latin typeface="Felix Titling" panose="04060505060202020A04" pitchFamily="82" charset="0"/>
                <a:ea typeface="+mj-ea"/>
                <a:cs typeface="+mj-cs"/>
              </a:rPr>
              <a:t>full piece)</a:t>
            </a:r>
          </a:p>
        </p:txBody>
      </p:sp>
      <p:sp>
        <p:nvSpPr>
          <p:cNvPr id="8" name="TextBox 7">
            <a:extLst>
              <a:ext uri="{FF2B5EF4-FFF2-40B4-BE49-F238E27FC236}">
                <a16:creationId xmlns:a16="http://schemas.microsoft.com/office/drawing/2014/main" id="{6B7A08A0-F701-498F-9221-52622C81C661}"/>
              </a:ext>
            </a:extLst>
          </p:cNvPr>
          <p:cNvSpPr txBox="1"/>
          <p:nvPr/>
        </p:nvSpPr>
        <p:spPr>
          <a:xfrm>
            <a:off x="866775" y="1520309"/>
            <a:ext cx="10067925" cy="5539978"/>
          </a:xfrm>
          <a:prstGeom prst="rect">
            <a:avLst/>
          </a:prstGeom>
          <a:noFill/>
        </p:spPr>
        <p:txBody>
          <a:bodyPr wrap="square">
            <a:spAutoFit/>
          </a:bodyPr>
          <a:lstStyle/>
          <a:p>
            <a:pPr marL="457200" indent="-457200">
              <a:buFont typeface="+mj-lt"/>
              <a:buAutoNum type="arabicPeriod"/>
            </a:pPr>
            <a:r>
              <a:rPr lang="en-GB" sz="2400" i="1" dirty="0">
                <a:solidFill>
                  <a:schemeClr val="bg1">
                    <a:lumMod val="85000"/>
                  </a:schemeClr>
                </a:solidFill>
                <a:latin typeface="Century Gothic" panose="020B0502020202020204" pitchFamily="34" charset="0"/>
              </a:rPr>
              <a:t>How many words do you have?</a:t>
            </a:r>
          </a:p>
          <a:p>
            <a:r>
              <a:rPr lang="en-GB" sz="2400" dirty="0">
                <a:solidFill>
                  <a:schemeClr val="bg1"/>
                </a:solidFill>
                <a:latin typeface="Century Gothic" panose="020B0502020202020204" pitchFamily="34" charset="0"/>
              </a:rPr>
              <a:t>Allocate numbers to introduction/ body/ conclusion</a:t>
            </a:r>
          </a:p>
          <a:p>
            <a:endParaRPr lang="en-GB" sz="2400" dirty="0">
              <a:solidFill>
                <a:schemeClr val="bg1"/>
              </a:solidFill>
              <a:latin typeface="Century Gothic" panose="020B0502020202020204" pitchFamily="34" charset="0"/>
            </a:endParaRPr>
          </a:p>
          <a:p>
            <a:r>
              <a:rPr lang="en-GB" sz="2400" i="1" dirty="0">
                <a:solidFill>
                  <a:schemeClr val="bg1">
                    <a:lumMod val="85000"/>
                  </a:schemeClr>
                </a:solidFill>
                <a:latin typeface="Century Gothic" panose="020B0502020202020204" pitchFamily="34" charset="0"/>
              </a:rPr>
              <a:t>2. Determine the shape required by a particular task </a:t>
            </a:r>
          </a:p>
          <a:p>
            <a:r>
              <a:rPr lang="en-GB" sz="2400" dirty="0">
                <a:solidFill>
                  <a:schemeClr val="bg1"/>
                </a:solidFill>
                <a:latin typeface="Century Gothic" panose="020B0502020202020204" pitchFamily="34" charset="0"/>
              </a:rPr>
              <a:t>compare and contrast/ assess/ critique a position/ examine new claims : each requires a different structure</a:t>
            </a:r>
          </a:p>
          <a:p>
            <a:endParaRPr lang="en-GB" sz="2400" dirty="0">
              <a:solidFill>
                <a:schemeClr val="bg1"/>
              </a:solidFill>
              <a:latin typeface="Century Gothic" panose="020B0502020202020204" pitchFamily="34" charset="0"/>
            </a:endParaRPr>
          </a:p>
          <a:p>
            <a:pPr marL="457200" indent="-457200">
              <a:buAutoNum type="arabicPeriod" startAt="3"/>
            </a:pPr>
            <a:r>
              <a:rPr lang="en-GB" sz="2400" i="1" dirty="0">
                <a:solidFill>
                  <a:schemeClr val="bg1">
                    <a:lumMod val="85000"/>
                  </a:schemeClr>
                </a:solidFill>
                <a:latin typeface="Century Gothic" panose="020B0502020202020204" pitchFamily="34" charset="0"/>
              </a:rPr>
              <a:t>Refer to the module learning outcomes</a:t>
            </a:r>
          </a:p>
          <a:p>
            <a:r>
              <a:rPr lang="en-GB" sz="2400" dirty="0">
                <a:solidFill>
                  <a:schemeClr val="bg1">
                    <a:lumMod val="85000"/>
                  </a:schemeClr>
                </a:solidFill>
                <a:latin typeface="Century Gothic" panose="020B0502020202020204" pitchFamily="34" charset="0"/>
              </a:rPr>
              <a:t>T</a:t>
            </a:r>
            <a:r>
              <a:rPr lang="en-GB" sz="2400" dirty="0">
                <a:solidFill>
                  <a:schemeClr val="bg1"/>
                </a:solidFill>
                <a:latin typeface="Century Gothic" panose="020B0502020202020204" pitchFamily="34" charset="0"/>
              </a:rPr>
              <a:t>his is the matrix by which you will be judged*</a:t>
            </a:r>
          </a:p>
          <a:p>
            <a:endParaRPr lang="en-GB" sz="2400" dirty="0">
              <a:solidFill>
                <a:schemeClr val="bg1"/>
              </a:solidFill>
              <a:latin typeface="Century Gothic" panose="020B0502020202020204" pitchFamily="34" charset="0"/>
            </a:endParaRPr>
          </a:p>
          <a:p>
            <a:endParaRPr lang="en-GB" sz="2400" dirty="0">
              <a:solidFill>
                <a:schemeClr val="bg1"/>
              </a:solidFill>
              <a:latin typeface="Century Gothic" panose="020B0502020202020204" pitchFamily="34" charset="0"/>
            </a:endParaRPr>
          </a:p>
          <a:p>
            <a:r>
              <a:rPr lang="en-GB" sz="2200" dirty="0">
                <a:solidFill>
                  <a:schemeClr val="bg1"/>
                </a:solidFill>
                <a:latin typeface="Century Gothic" panose="020B0502020202020204" pitchFamily="34" charset="0"/>
              </a:rPr>
              <a:t>*  </a:t>
            </a:r>
            <a:r>
              <a:rPr lang="en-GB" sz="2200" i="1" dirty="0">
                <a:solidFill>
                  <a:schemeClr val="bg1"/>
                </a:solidFill>
                <a:latin typeface="Century Gothic" panose="020B0502020202020204" pitchFamily="34" charset="0"/>
              </a:rPr>
              <a:t>If you are writing a business plan/ mission statement/ report/ funding application then you need similarly to consider the criteria by which each is assessed</a:t>
            </a:r>
          </a:p>
          <a:p>
            <a:endParaRPr lang="en-GB" dirty="0"/>
          </a:p>
        </p:txBody>
      </p:sp>
    </p:spTree>
    <p:extLst>
      <p:ext uri="{BB962C8B-B14F-4D97-AF65-F5344CB8AC3E}">
        <p14:creationId xmlns:p14="http://schemas.microsoft.com/office/powerpoint/2010/main" val="3675680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5A184E-417F-446F-B135-6D42D18117C2}"/>
              </a:ext>
            </a:extLst>
          </p:cNvPr>
          <p:cNvSpPr txBox="1"/>
          <p:nvPr/>
        </p:nvSpPr>
        <p:spPr>
          <a:xfrm>
            <a:off x="222422" y="214355"/>
            <a:ext cx="11883594" cy="461665"/>
          </a:xfrm>
          <a:prstGeom prst="rect">
            <a:avLst/>
          </a:prstGeom>
          <a:noFill/>
        </p:spPr>
        <p:txBody>
          <a:bodyPr wrap="square">
            <a:spAutoFit/>
          </a:bodyPr>
          <a:lstStyle/>
          <a:p>
            <a:r>
              <a:rPr lang="en-GB" sz="2400" dirty="0">
                <a:solidFill>
                  <a:schemeClr val="bg1"/>
                </a:solidFill>
                <a:latin typeface="Felix Titling" panose="04060505060202020A04" pitchFamily="82" charset="0"/>
                <a:ea typeface="+mj-ea"/>
                <a:cs typeface="+mj-cs"/>
              </a:rPr>
              <a:t>2. Structure &amp; organisation (paragraphs as steps in an argument)</a:t>
            </a:r>
          </a:p>
        </p:txBody>
      </p:sp>
      <p:sp>
        <p:nvSpPr>
          <p:cNvPr id="4" name="Content Placeholder 2">
            <a:extLst>
              <a:ext uri="{FF2B5EF4-FFF2-40B4-BE49-F238E27FC236}">
                <a16:creationId xmlns:a16="http://schemas.microsoft.com/office/drawing/2014/main" id="{BAAC0C22-904F-4690-9288-B046430D69A6}"/>
              </a:ext>
            </a:extLst>
          </p:cNvPr>
          <p:cNvSpPr txBox="1">
            <a:spLocks/>
          </p:cNvSpPr>
          <p:nvPr/>
        </p:nvSpPr>
        <p:spPr>
          <a:xfrm>
            <a:off x="222422" y="676020"/>
            <a:ext cx="11454198" cy="551708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2200" dirty="0">
                <a:solidFill>
                  <a:srgbClr val="00B0F0"/>
                </a:solidFill>
                <a:latin typeface="Century Gothic" panose="020B0502020202020204" pitchFamily="34" charset="0"/>
              </a:rPr>
              <a:t>	As with so many writing problems, addressing the proposition is easier if you 	consider the reader’s perspective.</a:t>
            </a:r>
            <a:r>
              <a:rPr lang="en-GB" sz="2200" b="1" dirty="0">
                <a:solidFill>
                  <a:srgbClr val="00B0F0"/>
                </a:solidFill>
                <a:latin typeface="Century Gothic" panose="020B0502020202020204" pitchFamily="34" charset="0"/>
              </a:rPr>
              <a:t> </a:t>
            </a:r>
            <a:r>
              <a:rPr lang="en-GB" sz="2200" i="1" dirty="0">
                <a:solidFill>
                  <a:schemeClr val="bg1"/>
                </a:solidFill>
                <a:latin typeface="Century Gothic" panose="020B0502020202020204" pitchFamily="34" charset="0"/>
              </a:rPr>
              <a:t>(Example here of grant application)</a:t>
            </a:r>
          </a:p>
          <a:p>
            <a:pPr marL="0" indent="0">
              <a:lnSpc>
                <a:spcPct val="100000"/>
              </a:lnSpc>
              <a:buFont typeface="Arial" panose="020B0604020202020204" pitchFamily="34" charset="0"/>
              <a:buNone/>
            </a:pPr>
            <a:endParaRPr lang="en-GB" sz="2400" i="1" dirty="0">
              <a:solidFill>
                <a:schemeClr val="bg1"/>
              </a:solidFill>
              <a:latin typeface="Century Gothic" panose="020B0502020202020204" pitchFamily="34" charset="0"/>
            </a:endParaRPr>
          </a:p>
          <a:p>
            <a:pPr marL="0" indent="0">
              <a:lnSpc>
                <a:spcPct val="100000"/>
              </a:lnSpc>
              <a:buFont typeface="Arial" panose="020B0604020202020204" pitchFamily="34" charset="0"/>
              <a:buNone/>
            </a:pPr>
            <a:r>
              <a:rPr lang="en-GB" sz="2400" dirty="0">
                <a:solidFill>
                  <a:schemeClr val="bg1"/>
                </a:solidFill>
                <a:latin typeface="Century Gothic" panose="020B0502020202020204" pitchFamily="34" charset="0"/>
              </a:rPr>
              <a:t>There are three aspects to this.</a:t>
            </a:r>
          </a:p>
          <a:p>
            <a:pPr marL="457200" indent="-457200">
              <a:lnSpc>
                <a:spcPct val="100000"/>
              </a:lnSpc>
              <a:spcBef>
                <a:spcPts val="600"/>
              </a:spcBef>
              <a:buFont typeface="+mj-lt"/>
              <a:buAutoNum type="arabicPeriod"/>
            </a:pPr>
            <a:r>
              <a:rPr lang="en-GB" sz="2400" dirty="0">
                <a:solidFill>
                  <a:schemeClr val="bg1"/>
                </a:solidFill>
                <a:latin typeface="Century Gothic" panose="020B0502020202020204" pitchFamily="34" charset="0"/>
              </a:rPr>
              <a:t>You can think of</a:t>
            </a:r>
            <a:r>
              <a:rPr lang="en-GB" sz="2400" dirty="0">
                <a:latin typeface="Century Gothic" panose="020B0502020202020204" pitchFamily="34" charset="0"/>
              </a:rPr>
              <a:t> </a:t>
            </a:r>
            <a:r>
              <a:rPr lang="en-GB" sz="2400" dirty="0">
                <a:solidFill>
                  <a:srgbClr val="00B0F0"/>
                </a:solidFill>
                <a:latin typeface="Century Gothic" panose="020B0502020202020204" pitchFamily="34" charset="0"/>
              </a:rPr>
              <a:t>the reader as having questions in their head as they read </a:t>
            </a:r>
            <a:r>
              <a:rPr lang="en-GB" sz="2400" dirty="0">
                <a:solidFill>
                  <a:schemeClr val="bg1"/>
                </a:solidFill>
                <a:latin typeface="Century Gothic" panose="020B0502020202020204" pitchFamily="34" charset="0"/>
              </a:rPr>
              <a:t>your grant application. In the case of the importance proposition, the main question is “How important is this?” </a:t>
            </a:r>
          </a:p>
          <a:p>
            <a:pPr marL="457200" indent="-457200">
              <a:lnSpc>
                <a:spcPct val="100000"/>
              </a:lnSpc>
              <a:spcBef>
                <a:spcPts val="600"/>
              </a:spcBef>
              <a:buFont typeface="+mj-lt"/>
              <a:buAutoNum type="arabicPeriod"/>
            </a:pPr>
            <a:endParaRPr lang="en-GB" sz="1000" dirty="0">
              <a:solidFill>
                <a:schemeClr val="bg1"/>
              </a:solidFill>
              <a:latin typeface="Century Gothic" panose="020B0502020202020204" pitchFamily="34" charset="0"/>
            </a:endParaRPr>
          </a:p>
          <a:p>
            <a:pPr marL="457200" indent="-457200">
              <a:lnSpc>
                <a:spcPct val="100000"/>
              </a:lnSpc>
              <a:spcBef>
                <a:spcPts val="600"/>
              </a:spcBef>
              <a:buFont typeface="Arial" panose="020B0604020202020204" pitchFamily="34" charset="0"/>
              <a:buAutoNum type="arabicPeriod" startAt="2"/>
            </a:pPr>
            <a:r>
              <a:rPr lang="en-GB" sz="2400" dirty="0">
                <a:solidFill>
                  <a:schemeClr val="bg1"/>
                </a:solidFill>
                <a:latin typeface="Century Gothic" panose="020B0502020202020204" pitchFamily="34" charset="0"/>
              </a:rPr>
              <a:t>The</a:t>
            </a:r>
            <a:r>
              <a:rPr lang="en-GB" sz="2400" dirty="0">
                <a:latin typeface="Century Gothic" panose="020B0502020202020204" pitchFamily="34" charset="0"/>
              </a:rPr>
              <a:t> </a:t>
            </a:r>
            <a:r>
              <a:rPr lang="en-GB" sz="2400" dirty="0">
                <a:solidFill>
                  <a:srgbClr val="00B0F0"/>
                </a:solidFill>
                <a:latin typeface="Century Gothic" panose="020B0502020202020204" pitchFamily="34" charset="0"/>
              </a:rPr>
              <a:t>reader’s definition of terms </a:t>
            </a:r>
            <a:r>
              <a:rPr lang="en-GB" sz="2400" dirty="0">
                <a:solidFill>
                  <a:schemeClr val="bg1"/>
                </a:solidFill>
                <a:latin typeface="Century Gothic" panose="020B0502020202020204" pitchFamily="34" charset="0"/>
              </a:rPr>
              <a:t>like “important” is not necessarily the     same as your definition	</a:t>
            </a:r>
          </a:p>
          <a:p>
            <a:pPr marL="0" indent="0">
              <a:lnSpc>
                <a:spcPct val="100000"/>
              </a:lnSpc>
              <a:spcBef>
                <a:spcPts val="600"/>
              </a:spcBef>
              <a:buFont typeface="Arial" panose="020B0604020202020204" pitchFamily="34" charset="0"/>
              <a:buNone/>
            </a:pPr>
            <a:endParaRPr lang="en-GB" sz="1000" dirty="0">
              <a:solidFill>
                <a:schemeClr val="bg1"/>
              </a:solidFill>
              <a:latin typeface="Century Gothic" panose="020B0502020202020204" pitchFamily="34" charset="0"/>
            </a:endParaRPr>
          </a:p>
          <a:p>
            <a:pPr marL="539750" indent="-539750">
              <a:lnSpc>
                <a:spcPct val="100000"/>
              </a:lnSpc>
              <a:spcBef>
                <a:spcPts val="600"/>
              </a:spcBef>
              <a:buFont typeface="Arial" panose="020B0604020202020204" pitchFamily="34" charset="0"/>
              <a:buNone/>
            </a:pPr>
            <a:r>
              <a:rPr lang="en-GB" sz="2400" dirty="0">
                <a:solidFill>
                  <a:schemeClr val="bg1"/>
                </a:solidFill>
                <a:latin typeface="Century Gothic" panose="020B0502020202020204" pitchFamily="34" charset="0"/>
              </a:rPr>
              <a:t>3.    The reader will want to formulate their own answer to their     questions, rather than to accept your answers.</a:t>
            </a:r>
            <a:r>
              <a:rPr lang="en-GB" sz="2400" dirty="0">
                <a:latin typeface="Century Gothic" panose="020B0502020202020204" pitchFamily="34" charset="0"/>
              </a:rPr>
              <a:t> </a:t>
            </a:r>
            <a:r>
              <a:rPr lang="en-GB" sz="2400" dirty="0">
                <a:solidFill>
                  <a:srgbClr val="00B0F0"/>
                </a:solidFill>
                <a:latin typeface="Century Gothic" panose="020B0502020202020204" pitchFamily="34" charset="0"/>
              </a:rPr>
              <a:t>They will not be impressed by an assertion that your proposed research is important, rather they will be looking for evidence.</a:t>
            </a:r>
          </a:p>
          <a:p>
            <a:pPr marL="457200" indent="-457200">
              <a:buFont typeface="+mj-lt"/>
              <a:buAutoNum type="arabicPeriod"/>
            </a:pPr>
            <a:endParaRPr lang="en-GB" sz="2400" dirty="0">
              <a:latin typeface="Century Gothic" panose="020B0502020202020204" pitchFamily="34" charset="0"/>
            </a:endParaRPr>
          </a:p>
          <a:p>
            <a:pPr marL="457200" indent="-457200">
              <a:buFont typeface="+mj-lt"/>
              <a:buAutoNum type="arabicPeriod"/>
            </a:pPr>
            <a:endParaRPr lang="en-GB" sz="2400" dirty="0">
              <a:latin typeface="Century Gothic" panose="020B0502020202020204" pitchFamily="34" charset="0"/>
            </a:endParaRPr>
          </a:p>
        </p:txBody>
      </p:sp>
    </p:spTree>
    <p:extLst>
      <p:ext uri="{BB962C8B-B14F-4D97-AF65-F5344CB8AC3E}">
        <p14:creationId xmlns:p14="http://schemas.microsoft.com/office/powerpoint/2010/main" val="3863809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 parked in a parking lot full of cars&#10;&#10;Description automatically generated">
            <a:extLst>
              <a:ext uri="{FF2B5EF4-FFF2-40B4-BE49-F238E27FC236}">
                <a16:creationId xmlns:a16="http://schemas.microsoft.com/office/drawing/2014/main" id="{73FC31AF-3859-4999-8BC9-6ECF2295B08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523656" y="1924050"/>
            <a:ext cx="7658319" cy="4452036"/>
          </a:xfrm>
          <a:prstGeom prst="rect">
            <a:avLst/>
          </a:prstGeom>
        </p:spPr>
      </p:pic>
      <p:sp>
        <p:nvSpPr>
          <p:cNvPr id="6" name="TextBox 5">
            <a:extLst>
              <a:ext uri="{FF2B5EF4-FFF2-40B4-BE49-F238E27FC236}">
                <a16:creationId xmlns:a16="http://schemas.microsoft.com/office/drawing/2014/main" id="{92E4A764-428E-43E4-BB52-359A75118104}"/>
              </a:ext>
            </a:extLst>
          </p:cNvPr>
          <p:cNvSpPr txBox="1"/>
          <p:nvPr/>
        </p:nvSpPr>
        <p:spPr>
          <a:xfrm>
            <a:off x="395416" y="350760"/>
            <a:ext cx="10849232" cy="1138773"/>
          </a:xfrm>
          <a:prstGeom prst="rect">
            <a:avLst/>
          </a:prstGeom>
          <a:noFill/>
        </p:spPr>
        <p:txBody>
          <a:bodyPr wrap="square">
            <a:spAutoFit/>
          </a:bodyPr>
          <a:lstStyle/>
          <a:p>
            <a:r>
              <a:rPr lang="en-GB" sz="4000" dirty="0">
                <a:solidFill>
                  <a:srgbClr val="00B0F0"/>
                </a:solidFill>
                <a:latin typeface="Felix Titling" panose="04060505060202020A04" pitchFamily="82" charset="0"/>
              </a:rPr>
              <a:t>pay attention to the reader </a:t>
            </a:r>
          </a:p>
          <a:p>
            <a:r>
              <a:rPr lang="en-GB" sz="2800" dirty="0">
                <a:solidFill>
                  <a:schemeClr val="bg1"/>
                </a:solidFill>
                <a:latin typeface="Felix Titling" panose="04060505060202020A04" pitchFamily="82" charset="0"/>
                <a:ea typeface="+mj-ea"/>
                <a:cs typeface="+mj-cs"/>
              </a:rPr>
              <a:t>The importance of clear directions: </a:t>
            </a:r>
            <a:endParaRPr lang="en-GB" sz="4000" dirty="0">
              <a:solidFill>
                <a:schemeClr val="bg1"/>
              </a:solidFill>
              <a:latin typeface="Felix Titling" panose="04060505060202020A04" pitchFamily="82" charset="0"/>
              <a:ea typeface="+mj-ea"/>
              <a:cs typeface="+mj-cs"/>
            </a:endParaRPr>
          </a:p>
        </p:txBody>
      </p:sp>
      <p:sp>
        <p:nvSpPr>
          <p:cNvPr id="5" name="Arrow: Right 4">
            <a:extLst>
              <a:ext uri="{FF2B5EF4-FFF2-40B4-BE49-F238E27FC236}">
                <a16:creationId xmlns:a16="http://schemas.microsoft.com/office/drawing/2014/main" id="{6E42973B-E5F1-4FAD-AFCE-7A75378055F1}"/>
              </a:ext>
            </a:extLst>
          </p:cNvPr>
          <p:cNvSpPr/>
          <p:nvPr/>
        </p:nvSpPr>
        <p:spPr>
          <a:xfrm>
            <a:off x="5490518" y="3138615"/>
            <a:ext cx="1210963" cy="123569"/>
          </a:xfrm>
          <a:prstGeom prst="rightArrow">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81EC69B5-DA18-46BE-BAA3-9CFF511FC083}"/>
              </a:ext>
            </a:extLst>
          </p:cNvPr>
          <p:cNvSpPr/>
          <p:nvPr/>
        </p:nvSpPr>
        <p:spPr>
          <a:xfrm>
            <a:off x="6461425" y="2916194"/>
            <a:ext cx="915559" cy="574589"/>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0C77780-AE73-428B-9F7F-52720593FBF1}"/>
              </a:ext>
            </a:extLst>
          </p:cNvPr>
          <p:cNvSpPr txBox="1"/>
          <p:nvPr/>
        </p:nvSpPr>
        <p:spPr>
          <a:xfrm>
            <a:off x="8347891" y="2662019"/>
            <a:ext cx="2384855" cy="1938992"/>
          </a:xfrm>
          <a:prstGeom prst="rect">
            <a:avLst/>
          </a:prstGeom>
          <a:noFill/>
        </p:spPr>
        <p:txBody>
          <a:bodyPr wrap="square">
            <a:spAutoFit/>
          </a:bodyPr>
          <a:lstStyle/>
          <a:p>
            <a:r>
              <a:rPr lang="en-GB" sz="2400" dirty="0">
                <a:solidFill>
                  <a:schemeClr val="bg1"/>
                </a:solidFill>
                <a:latin typeface="Century Gothic" panose="020B0502020202020204" pitchFamily="34" charset="0"/>
              </a:rPr>
              <a:t>You are giving someone a lift – explain how to find your white car …</a:t>
            </a:r>
            <a:endParaRPr lang="en-GB" sz="2400" dirty="0"/>
          </a:p>
        </p:txBody>
      </p:sp>
    </p:spTree>
    <p:extLst>
      <p:ext uri="{BB962C8B-B14F-4D97-AF65-F5344CB8AC3E}">
        <p14:creationId xmlns:p14="http://schemas.microsoft.com/office/powerpoint/2010/main" val="1974577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B13D8E8-AC7A-42BC-BCDB-FB956E88FD49}"/>
              </a:ext>
            </a:extLst>
          </p:cNvPr>
          <p:cNvPicPr>
            <a:picLocks noGrp="1"/>
          </p:cNvPicPr>
          <p:nvPr>
            <p:ph idx="1"/>
          </p:nvPr>
        </p:nvPicPr>
        <p:blipFill rotWithShape="1">
          <a:blip r:embed="rId2" cstate="screen">
            <a:extLst>
              <a:ext uri="{BEBA8EAE-BF5A-486C-A8C5-ECC9F3942E4B}">
                <a14:imgProps xmlns:a14="http://schemas.microsoft.com/office/drawing/2010/main">
                  <a14:imgLayer r:embed="rId3">
                    <a14:imgEffect>
                      <a14:sharpenSoften amount="50000"/>
                    </a14:imgEffect>
                    <a14:imgEffect>
                      <a14:colorTemperature colorTemp="5300"/>
                    </a14:imgEffect>
                    <a14:imgEffect>
                      <a14:brightnessContrast bright="-20000" contrast="40000"/>
                    </a14:imgEffect>
                  </a14:imgLayer>
                </a14:imgProps>
              </a:ext>
              <a:ext uri="{28A0092B-C50C-407E-A947-70E740481C1C}">
                <a14:useLocalDpi xmlns:a14="http://schemas.microsoft.com/office/drawing/2010/main"/>
              </a:ext>
            </a:extLst>
          </a:blip>
          <a:srcRect l="-583"/>
          <a:stretch/>
        </p:blipFill>
        <p:spPr bwMode="auto">
          <a:xfrm>
            <a:off x="0" y="19776"/>
            <a:ext cx="9624392" cy="1733854"/>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E2107CF1-1D84-45D4-BFFD-DB133F1DC80A}"/>
              </a:ext>
            </a:extLst>
          </p:cNvPr>
          <p:cNvPicPr/>
          <p:nvPr/>
        </p:nvPicPr>
        <p:blipFill rotWithShape="1">
          <a:blip r:embed="rId4" cstate="email">
            <a:extLst>
              <a:ext uri="{BEBA8EAE-BF5A-486C-A8C5-ECC9F3942E4B}">
                <a14:imgProps xmlns:a14="http://schemas.microsoft.com/office/drawing/2010/main">
                  <a14:imgLayer r:embed="rId5">
                    <a14:imgEffect>
                      <a14:sharpenSoften amount="50000"/>
                    </a14:imgEffect>
                    <a14:imgEffect>
                      <a14:colorTemperature colorTemp="5300"/>
                    </a14:imgEffect>
                    <a14:imgEffect>
                      <a14:brightnessContrast bright="-20000" contrast="40000"/>
                    </a14:imgEffect>
                  </a14:imgLayer>
                </a14:imgProps>
              </a:ext>
              <a:ext uri="{28A0092B-C50C-407E-A947-70E740481C1C}">
                <a14:useLocalDpi xmlns:a14="http://schemas.microsoft.com/office/drawing/2010/main"/>
              </a:ext>
            </a:extLst>
          </a:blip>
          <a:srcRect l="-589" r="-1204"/>
          <a:stretch/>
        </p:blipFill>
        <p:spPr bwMode="auto">
          <a:xfrm>
            <a:off x="6965" y="1876980"/>
            <a:ext cx="9610462" cy="128465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103229FD-30BF-420F-ACD2-7C3B39BAF5ED}"/>
              </a:ext>
            </a:extLst>
          </p:cNvPr>
          <p:cNvPicPr/>
          <p:nvPr/>
        </p:nvPicPr>
        <p:blipFill rotWithShape="1">
          <a:blip r:embed="rId6" cstate="email">
            <a:extLst>
              <a:ext uri="{BEBA8EAE-BF5A-486C-A8C5-ECC9F3942E4B}">
                <a14:imgProps xmlns:a14="http://schemas.microsoft.com/office/drawing/2010/main">
                  <a14:imgLayer r:embed="rId7">
                    <a14:imgEffect>
                      <a14:sharpenSoften amount="50000"/>
                    </a14:imgEffect>
                    <a14:imgEffect>
                      <a14:colorTemperature colorTemp="5300"/>
                    </a14:imgEffect>
                    <a14:imgEffect>
                      <a14:brightnessContrast bright="-20000" contrast="40000"/>
                    </a14:imgEffect>
                  </a14:imgLayer>
                </a14:imgProps>
              </a:ext>
              <a:ext uri="{28A0092B-C50C-407E-A947-70E740481C1C}">
                <a14:useLocalDpi xmlns:a14="http://schemas.microsoft.com/office/drawing/2010/main"/>
              </a:ext>
            </a:extLst>
          </a:blip>
          <a:srcRect l="-572"/>
          <a:stretch/>
        </p:blipFill>
        <p:spPr bwMode="auto">
          <a:xfrm>
            <a:off x="-13346" y="3573017"/>
            <a:ext cx="10920536" cy="3486252"/>
          </a:xfrm>
          <a:prstGeom prst="rect">
            <a:avLst/>
          </a:prstGeom>
          <a:ln>
            <a:noFill/>
          </a:ln>
          <a:extLst>
            <a:ext uri="{53640926-AAD7-44D8-BBD7-CCE9431645EC}">
              <a14:shadowObscured xmlns:a14="http://schemas.microsoft.com/office/drawing/2010/main"/>
            </a:ext>
          </a:extLst>
        </p:spPr>
      </p:pic>
      <p:sp>
        <p:nvSpPr>
          <p:cNvPr id="11" name="Rectangle 10">
            <a:extLst>
              <a:ext uri="{FF2B5EF4-FFF2-40B4-BE49-F238E27FC236}">
                <a16:creationId xmlns:a16="http://schemas.microsoft.com/office/drawing/2014/main" id="{707AF043-A9A9-4B47-A396-F22FFB1980AB}"/>
              </a:ext>
            </a:extLst>
          </p:cNvPr>
          <p:cNvSpPr/>
          <p:nvPr/>
        </p:nvSpPr>
        <p:spPr>
          <a:xfrm>
            <a:off x="5951984" y="6220616"/>
            <a:ext cx="4782078" cy="369332"/>
          </a:xfrm>
          <a:prstGeom prst="rect">
            <a:avLst/>
          </a:prstGeom>
        </p:spPr>
        <p:txBody>
          <a:bodyPr wrap="none">
            <a:spAutoFit/>
          </a:bodyPr>
          <a:lstStyle/>
          <a:p>
            <a:r>
              <a:rPr lang="en-GB" dirty="0">
                <a:solidFill>
                  <a:srgbClr val="002060"/>
                </a:solidFill>
              </a:rPr>
              <a:t>http://www.parkerderrington.com/blog</a:t>
            </a:r>
          </a:p>
        </p:txBody>
      </p:sp>
      <p:sp>
        <p:nvSpPr>
          <p:cNvPr id="12" name="Content Placeholder 2">
            <a:extLst>
              <a:ext uri="{FF2B5EF4-FFF2-40B4-BE49-F238E27FC236}">
                <a16:creationId xmlns:a16="http://schemas.microsoft.com/office/drawing/2014/main" id="{B1ADF19F-19F2-4ADA-B7D3-359A49C50655}"/>
              </a:ext>
            </a:extLst>
          </p:cNvPr>
          <p:cNvSpPr txBox="1">
            <a:spLocks/>
          </p:cNvSpPr>
          <p:nvPr/>
        </p:nvSpPr>
        <p:spPr>
          <a:xfrm>
            <a:off x="9764806" y="86764"/>
            <a:ext cx="2284769" cy="3198220"/>
          </a:xfrm>
          <a:prstGeom prst="rect">
            <a:avLst/>
          </a:prstGeom>
          <a:solidFill>
            <a:srgbClr val="004442"/>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spcBef>
                <a:spcPts val="0"/>
              </a:spcBef>
              <a:buFont typeface="Wingdings 3" charset="2"/>
              <a:buNone/>
            </a:pPr>
            <a:r>
              <a:rPr lang="en-GB" sz="2400" dirty="0">
                <a:solidFill>
                  <a:schemeClr val="bg1"/>
                </a:solidFill>
                <a:latin typeface="Century Gothic" panose="020B0502020202020204" pitchFamily="34" charset="0"/>
              </a:rPr>
              <a:t>ORDER : information</a:t>
            </a:r>
          </a:p>
          <a:p>
            <a:pPr marL="0" indent="0">
              <a:spcBef>
                <a:spcPts val="0"/>
              </a:spcBef>
              <a:buFont typeface="Wingdings 3" charset="2"/>
              <a:buNone/>
            </a:pPr>
            <a:r>
              <a:rPr lang="en-GB" sz="2400" dirty="0">
                <a:solidFill>
                  <a:schemeClr val="bg1"/>
                </a:solidFill>
                <a:latin typeface="Century Gothic" panose="020B0502020202020204" pitchFamily="34" charset="0"/>
              </a:rPr>
              <a:t>the reader most wants to know – what the research project </a:t>
            </a:r>
          </a:p>
          <a:p>
            <a:pPr marL="0" indent="0">
              <a:spcBef>
                <a:spcPts val="0"/>
              </a:spcBef>
              <a:buFont typeface="Wingdings 3" charset="2"/>
              <a:buNone/>
            </a:pPr>
            <a:r>
              <a:rPr lang="en-GB" sz="2400" dirty="0">
                <a:solidFill>
                  <a:schemeClr val="bg1"/>
                </a:solidFill>
                <a:latin typeface="Century Gothic" panose="020B0502020202020204" pitchFamily="34" charset="0"/>
              </a:rPr>
              <a:t>will </a:t>
            </a:r>
            <a:r>
              <a:rPr lang="en-GB" sz="2400" i="1" dirty="0">
                <a:solidFill>
                  <a:schemeClr val="bg1"/>
                </a:solidFill>
                <a:latin typeface="Century Gothic" panose="020B0502020202020204" pitchFamily="34" charset="0"/>
              </a:rPr>
              <a:t>do</a:t>
            </a:r>
            <a:r>
              <a:rPr lang="en-GB" sz="2400" dirty="0">
                <a:solidFill>
                  <a:schemeClr val="bg1"/>
                </a:solidFill>
                <a:latin typeface="Century Gothic" panose="020B0502020202020204" pitchFamily="34" charset="0"/>
              </a:rPr>
              <a:t> – Is buried in the</a:t>
            </a:r>
          </a:p>
        </p:txBody>
      </p:sp>
      <p:sp>
        <p:nvSpPr>
          <p:cNvPr id="14" name="TextBox 13">
            <a:extLst>
              <a:ext uri="{FF2B5EF4-FFF2-40B4-BE49-F238E27FC236}">
                <a16:creationId xmlns:a16="http://schemas.microsoft.com/office/drawing/2014/main" id="{2EAA8253-CC7C-49A1-AC31-94DF2E3242EA}"/>
              </a:ext>
            </a:extLst>
          </p:cNvPr>
          <p:cNvSpPr txBox="1"/>
          <p:nvPr/>
        </p:nvSpPr>
        <p:spPr>
          <a:xfrm>
            <a:off x="9752887" y="4650956"/>
            <a:ext cx="2279576" cy="1569660"/>
          </a:xfrm>
          <a:prstGeom prst="rect">
            <a:avLst/>
          </a:prstGeom>
          <a:solidFill>
            <a:srgbClr val="004442"/>
          </a:solidFill>
        </p:spPr>
        <p:txBody>
          <a:bodyPr wrap="square">
            <a:spAutoFit/>
          </a:bodyPr>
          <a:lstStyle/>
          <a:p>
            <a:pPr marL="0" indent="0">
              <a:spcBef>
                <a:spcPts val="0"/>
              </a:spcBef>
              <a:buFont typeface="Wingdings 3" charset="2"/>
              <a:buNone/>
            </a:pPr>
            <a:r>
              <a:rPr lang="en-GB" sz="2400" dirty="0">
                <a:solidFill>
                  <a:schemeClr val="bg1"/>
                </a:solidFill>
                <a:latin typeface="Century Gothic" panose="020B0502020202020204" pitchFamily="34" charset="0"/>
              </a:rPr>
              <a:t>second half of a sentence in the last paragraph. </a:t>
            </a:r>
            <a:endParaRPr lang="en-GB" sz="2400" dirty="0">
              <a:solidFill>
                <a:schemeClr val="bg1"/>
              </a:solidFill>
            </a:endParaRPr>
          </a:p>
        </p:txBody>
      </p:sp>
    </p:spTree>
    <p:extLst>
      <p:ext uri="{BB962C8B-B14F-4D97-AF65-F5344CB8AC3E}">
        <p14:creationId xmlns:p14="http://schemas.microsoft.com/office/powerpoint/2010/main" val="2466853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02741"/>
            <a:ext cx="11066100" cy="1400530"/>
          </a:xfrm>
        </p:spPr>
        <p:txBody>
          <a:bodyPr>
            <a:normAutofit fontScale="90000"/>
          </a:bodyPr>
          <a:lstStyle/>
          <a:p>
            <a:pPr>
              <a:spcBef>
                <a:spcPts val="0"/>
              </a:spcBef>
            </a:pPr>
            <a:r>
              <a:rPr lang="en-GB" sz="4400" dirty="0">
                <a:solidFill>
                  <a:srgbClr val="00B0F0"/>
                </a:solidFill>
                <a:latin typeface="Felix Titling" panose="04060505060202020A04" pitchFamily="82" charset="0"/>
              </a:rPr>
              <a:t>pay attention to the </a:t>
            </a:r>
            <a:r>
              <a:rPr lang="en-GB" dirty="0">
                <a:solidFill>
                  <a:srgbClr val="00B0F0"/>
                </a:solidFill>
                <a:latin typeface="Felix Titling" panose="04060505060202020A04" pitchFamily="82" charset="0"/>
              </a:rPr>
              <a:t>reader </a:t>
            </a:r>
            <a:br>
              <a:rPr lang="en-GB" dirty="0">
                <a:solidFill>
                  <a:srgbClr val="00B0F0"/>
                </a:solidFill>
                <a:latin typeface="Felix Titling" panose="04060505060202020A04" pitchFamily="82" charset="0"/>
              </a:rPr>
            </a:br>
            <a:r>
              <a:rPr lang="en-GB" sz="3100" dirty="0">
                <a:solidFill>
                  <a:schemeClr val="bg1"/>
                </a:solidFill>
                <a:latin typeface="Felix Titling" panose="04060505060202020A04" pitchFamily="82" charset="0"/>
              </a:rPr>
              <a:t>TELL THEM; THEN CONVINCE THEM</a:t>
            </a:r>
            <a:br>
              <a:rPr lang="en-GB" sz="4400" dirty="0">
                <a:solidFill>
                  <a:srgbClr val="FFFF00"/>
                </a:solidFill>
                <a:latin typeface="18thCentury" pitchFamily="2" charset="0"/>
              </a:rPr>
            </a:br>
            <a:r>
              <a:rPr lang="en-GB" sz="2700" i="1" dirty="0">
                <a:solidFill>
                  <a:schemeClr val="bg1"/>
                </a:solidFill>
                <a:latin typeface="Century Gothic" panose="020B0502020202020204" pitchFamily="34" charset="0"/>
              </a:rPr>
              <a:t>Posted Aug 21, 2015 by Andrew</a:t>
            </a:r>
            <a:endParaRPr lang="en-GB" i="1" dirty="0">
              <a:solidFill>
                <a:schemeClr val="bg1"/>
              </a:solidFill>
              <a:latin typeface="Century Gothic" panose="020B0502020202020204" pitchFamily="34" charset="0"/>
            </a:endParaRPr>
          </a:p>
        </p:txBody>
      </p:sp>
      <p:sp>
        <p:nvSpPr>
          <p:cNvPr id="3" name="Content Placeholder 2"/>
          <p:cNvSpPr>
            <a:spLocks noGrp="1"/>
          </p:cNvSpPr>
          <p:nvPr>
            <p:ph idx="1"/>
          </p:nvPr>
        </p:nvSpPr>
        <p:spPr>
          <a:xfrm>
            <a:off x="442648" y="1772816"/>
            <a:ext cx="10802416" cy="4896544"/>
          </a:xfrm>
        </p:spPr>
        <p:txBody>
          <a:bodyPr>
            <a:normAutofit lnSpcReduction="10000"/>
          </a:bodyPr>
          <a:lstStyle/>
          <a:p>
            <a:pPr marL="0" indent="0">
              <a:lnSpc>
                <a:spcPct val="120000"/>
              </a:lnSpc>
              <a:spcBef>
                <a:spcPts val="1200"/>
              </a:spcBef>
              <a:buNone/>
            </a:pPr>
            <a:r>
              <a:rPr lang="en-GB" sz="2400" i="1" u="sng" dirty="0">
                <a:solidFill>
                  <a:schemeClr val="bg1"/>
                </a:solidFill>
                <a:latin typeface="Century Gothic" panose="020B0502020202020204" pitchFamily="34" charset="0"/>
              </a:rPr>
              <a:t>[example: writing a grant application] </a:t>
            </a:r>
            <a:r>
              <a:rPr lang="en-GB" sz="2400" dirty="0">
                <a:solidFill>
                  <a:schemeClr val="bg1"/>
                </a:solidFill>
                <a:latin typeface="Century Gothic" panose="020B0502020202020204" pitchFamily="34" charset="0"/>
              </a:rPr>
              <a:t>you need to be direct.  </a:t>
            </a:r>
            <a:r>
              <a:rPr lang="en-GB" sz="2400" dirty="0">
                <a:solidFill>
                  <a:srgbClr val="00B0F0"/>
                </a:solidFill>
                <a:latin typeface="Century Gothic" panose="020B0502020202020204" pitchFamily="34" charset="0"/>
              </a:rPr>
              <a:t>Begin each paragraph with its main message. Then use the rest of the paragraph to convince them that the message is true.</a:t>
            </a:r>
            <a:r>
              <a:rPr lang="en-GB" sz="2400" dirty="0">
                <a:solidFill>
                  <a:srgbClr val="FFFF00"/>
                </a:solidFill>
                <a:latin typeface="Century Gothic" panose="020B0502020202020204" pitchFamily="34" charset="0"/>
              </a:rPr>
              <a:t> </a:t>
            </a:r>
            <a:r>
              <a:rPr lang="en-GB" sz="2400" dirty="0">
                <a:solidFill>
                  <a:schemeClr val="bg1"/>
                </a:solidFill>
                <a:latin typeface="Century Gothic" panose="020B0502020202020204" pitchFamily="34" charset="0"/>
              </a:rPr>
              <a:t>In the book we refer to this style as “assert-justify“. An easy way to describe  assert-justify style is “Tell them; then convince them”.</a:t>
            </a:r>
          </a:p>
          <a:p>
            <a:pPr marL="0" indent="0">
              <a:lnSpc>
                <a:spcPct val="120000"/>
              </a:lnSpc>
              <a:spcBef>
                <a:spcPts val="1200"/>
              </a:spcBef>
              <a:buNone/>
            </a:pPr>
            <a:endParaRPr lang="en-GB" sz="1000" dirty="0">
              <a:latin typeface="Century Gothic" panose="020B0502020202020204" pitchFamily="34" charset="0"/>
            </a:endParaRPr>
          </a:p>
          <a:p>
            <a:pPr marL="0" indent="0">
              <a:lnSpc>
                <a:spcPct val="120000"/>
              </a:lnSpc>
              <a:spcBef>
                <a:spcPts val="1200"/>
              </a:spcBef>
              <a:buNone/>
            </a:pPr>
            <a:r>
              <a:rPr lang="en-GB" sz="2400" dirty="0">
                <a:solidFill>
                  <a:schemeClr val="bg1"/>
                </a:solidFill>
                <a:latin typeface="Century Gothic" panose="020B0502020202020204" pitchFamily="34" charset="0"/>
              </a:rPr>
              <a:t>As I was writing this I thought of nine reasons you should adopt “Assert-justify” style [</a:t>
            </a:r>
            <a:r>
              <a:rPr lang="en-GB" sz="2400" i="1" dirty="0">
                <a:solidFill>
                  <a:schemeClr val="bg1"/>
                </a:solidFill>
                <a:latin typeface="Century Gothic" panose="020B0502020202020204" pitchFamily="34" charset="0"/>
              </a:rPr>
              <a:t>in research grant applications]</a:t>
            </a:r>
            <a:r>
              <a:rPr lang="en-GB" sz="2400" dirty="0">
                <a:solidFill>
                  <a:schemeClr val="bg1"/>
                </a:solidFill>
                <a:latin typeface="Century Gothic" panose="020B0502020202020204" pitchFamily="34" charset="0"/>
              </a:rPr>
              <a:t>.  The first four are concerned with meeting </a:t>
            </a:r>
            <a:r>
              <a:rPr lang="en-GB" sz="2400" dirty="0">
                <a:solidFill>
                  <a:srgbClr val="00B0F0"/>
                </a:solidFill>
                <a:latin typeface="Century Gothic" panose="020B0502020202020204" pitchFamily="34" charset="0"/>
              </a:rPr>
              <a:t>the needs of the reader </a:t>
            </a:r>
            <a:r>
              <a:rPr lang="en-GB" sz="2400" dirty="0">
                <a:solidFill>
                  <a:schemeClr val="bg1"/>
                </a:solidFill>
                <a:latin typeface="Century Gothic" panose="020B0502020202020204" pitchFamily="34" charset="0"/>
              </a:rPr>
              <a:t>– one of the guiding principles for writing with style. The remaining five are concerned wit</a:t>
            </a:r>
            <a:r>
              <a:rPr lang="en-GB" sz="2400" dirty="0">
                <a:latin typeface="Century Gothic" panose="020B0502020202020204" pitchFamily="34" charset="0"/>
              </a:rPr>
              <a:t>h </a:t>
            </a:r>
            <a:r>
              <a:rPr lang="en-GB" sz="2400" dirty="0">
                <a:solidFill>
                  <a:srgbClr val="00B0F0"/>
                </a:solidFill>
                <a:latin typeface="Century Gothic" panose="020B0502020202020204" pitchFamily="34" charset="0"/>
              </a:rPr>
              <a:t>making the task of writing easier. </a:t>
            </a:r>
          </a:p>
        </p:txBody>
      </p:sp>
    </p:spTree>
    <p:extLst>
      <p:ext uri="{BB962C8B-B14F-4D97-AF65-F5344CB8AC3E}">
        <p14:creationId xmlns:p14="http://schemas.microsoft.com/office/powerpoint/2010/main" val="800747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07369" y="510441"/>
            <a:ext cx="8784976" cy="5870729"/>
          </a:xfrm>
          <a:prstGeom prst="rect">
            <a:avLst/>
          </a:prstGeom>
          <a:ln w="19050">
            <a:solidFill>
              <a:srgbClr val="00B0F0"/>
            </a:solidFill>
          </a:ln>
        </p:spPr>
      </p:pic>
      <p:sp>
        <p:nvSpPr>
          <p:cNvPr id="5" name="Rectangle 4"/>
          <p:cNvSpPr/>
          <p:nvPr/>
        </p:nvSpPr>
        <p:spPr>
          <a:xfrm>
            <a:off x="9683203" y="2447222"/>
            <a:ext cx="1800201" cy="3416320"/>
          </a:xfrm>
          <a:prstGeom prst="rect">
            <a:avLst/>
          </a:prstGeom>
        </p:spPr>
        <p:txBody>
          <a:bodyPr wrap="square">
            <a:spAutoFit/>
          </a:bodyPr>
          <a:lstStyle/>
          <a:p>
            <a:r>
              <a:rPr lang="en-GB" sz="2400" u="sng" dirty="0">
                <a:solidFill>
                  <a:schemeClr val="bg1"/>
                </a:solidFill>
                <a:latin typeface="Century Gothic" panose="020B0502020202020204" pitchFamily="34" charset="0"/>
              </a:rPr>
              <a:t>Plus side: </a:t>
            </a:r>
            <a:r>
              <a:rPr lang="en-GB" sz="2400" dirty="0">
                <a:solidFill>
                  <a:schemeClr val="bg1"/>
                </a:solidFill>
                <a:latin typeface="Century Gothic" panose="020B0502020202020204" pitchFamily="34" charset="0"/>
              </a:rPr>
              <a:t>Creative play with confusion</a:t>
            </a:r>
          </a:p>
          <a:p>
            <a:r>
              <a:rPr lang="en-GB" sz="2400" dirty="0">
                <a:solidFill>
                  <a:schemeClr val="bg1"/>
                </a:solidFill>
                <a:latin typeface="Century Gothic" panose="020B0502020202020204" pitchFamily="34" charset="0"/>
              </a:rPr>
              <a:t>(because it’s nice to think positives)</a:t>
            </a:r>
          </a:p>
          <a:p>
            <a:endParaRPr lang="en-GB" sz="2400" dirty="0">
              <a:solidFill>
                <a:schemeClr val="bg1"/>
              </a:solidFill>
            </a:endParaRPr>
          </a:p>
        </p:txBody>
      </p:sp>
      <p:sp>
        <p:nvSpPr>
          <p:cNvPr id="6" name="Rectangle 5"/>
          <p:cNvSpPr/>
          <p:nvPr/>
        </p:nvSpPr>
        <p:spPr>
          <a:xfrm>
            <a:off x="3635039" y="541952"/>
            <a:ext cx="476412" cy="369332"/>
          </a:xfrm>
          <a:prstGeom prst="rect">
            <a:avLst/>
          </a:prstGeom>
        </p:spPr>
        <p:txBody>
          <a:bodyPr wrap="none">
            <a:spAutoFit/>
          </a:bodyPr>
          <a:lstStyle/>
          <a:p>
            <a:r>
              <a:rPr lang="en-GB" i="1" dirty="0">
                <a:solidFill>
                  <a:srgbClr val="C00000"/>
                </a:solidFill>
                <a:latin typeface="Century Gothic" panose="020B0502020202020204" pitchFamily="34" charset="0"/>
              </a:rPr>
              <a:t>ref</a:t>
            </a:r>
            <a:endParaRPr lang="en-GB" i="1" dirty="0">
              <a:solidFill>
                <a:srgbClr val="C00000"/>
              </a:solidFill>
            </a:endParaRPr>
          </a:p>
        </p:txBody>
      </p:sp>
      <p:cxnSp>
        <p:nvCxnSpPr>
          <p:cNvPr id="8" name="Straight Arrow Connector 7"/>
          <p:cNvCxnSpPr/>
          <p:nvPr/>
        </p:nvCxnSpPr>
        <p:spPr>
          <a:xfrm flipH="1">
            <a:off x="3359697" y="889677"/>
            <a:ext cx="275342" cy="1630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89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7119" y="1767592"/>
            <a:ext cx="10273355" cy="4154984"/>
          </a:xfrm>
          <a:prstGeom prst="rect">
            <a:avLst/>
          </a:prstGeom>
        </p:spPr>
        <p:txBody>
          <a:bodyPr wrap="square">
            <a:spAutoFit/>
          </a:bodyPr>
          <a:lstStyle/>
          <a:p>
            <a:r>
              <a:rPr lang="en-GB" sz="2400" dirty="0">
                <a:solidFill>
                  <a:schemeClr val="bg1"/>
                </a:solidFill>
                <a:latin typeface="Century Gothic" panose="020B0502020202020204" pitchFamily="34" charset="0"/>
              </a:rPr>
              <a:t>Reading about things that one should not do is a useful learning experience. In his book, </a:t>
            </a:r>
            <a:r>
              <a:rPr lang="en-GB" sz="2400" i="1" dirty="0">
                <a:solidFill>
                  <a:schemeClr val="bg1"/>
                </a:solidFill>
                <a:latin typeface="Century Gothic" panose="020B0502020202020204" pitchFamily="34" charset="0"/>
              </a:rPr>
              <a:t>On Writing</a:t>
            </a:r>
            <a:r>
              <a:rPr lang="en-GB" sz="2400" dirty="0">
                <a:solidFill>
                  <a:schemeClr val="bg1"/>
                </a:solidFill>
                <a:latin typeface="Century Gothic" panose="020B0502020202020204" pitchFamily="34" charset="0"/>
              </a:rPr>
              <a:t>, Stephen King writes: </a:t>
            </a:r>
            <a:r>
              <a:rPr lang="en-GB" sz="2400" dirty="0">
                <a:solidFill>
                  <a:srgbClr val="00B0F0"/>
                </a:solidFill>
                <a:latin typeface="Century Gothic" panose="020B0502020202020204" pitchFamily="34" charset="0"/>
              </a:rPr>
              <a:t>“One learns most clearly what not to do by reading bad prose.”</a:t>
            </a:r>
            <a:r>
              <a:rPr lang="en-GB" sz="2400" dirty="0">
                <a:solidFill>
                  <a:srgbClr val="FFFF00"/>
                </a:solidFill>
                <a:latin typeface="Century Gothic" panose="020B0502020202020204" pitchFamily="34" charset="0"/>
              </a:rPr>
              <a:t> </a:t>
            </a:r>
            <a:r>
              <a:rPr lang="en-GB" sz="2400" dirty="0">
                <a:solidFill>
                  <a:schemeClr val="bg1"/>
                </a:solidFill>
                <a:latin typeface="Century Gothic" panose="020B0502020202020204" pitchFamily="34" charset="0"/>
              </a:rPr>
              <a:t>He describes his experience of reading a particularly terrible novel as, “the literary equivalent of a smallpox vaccination” [King]. </a:t>
            </a:r>
          </a:p>
          <a:p>
            <a:endParaRPr lang="en-GB" sz="2400" dirty="0">
              <a:solidFill>
                <a:schemeClr val="bg1"/>
              </a:solidFill>
              <a:latin typeface="Century Gothic" panose="020B0502020202020204" pitchFamily="34" charset="0"/>
            </a:endParaRPr>
          </a:p>
          <a:p>
            <a:pPr algn="l"/>
            <a:r>
              <a:rPr lang="en-GB" sz="2400" dirty="0">
                <a:solidFill>
                  <a:schemeClr val="bg1"/>
                </a:solidFill>
                <a:latin typeface="Century Gothic" panose="020B0502020202020204" pitchFamily="34" charset="0"/>
              </a:rPr>
              <a:t>One can cure oneself of the </a:t>
            </a:r>
            <a:r>
              <a:rPr lang="en-GB" sz="2400" dirty="0">
                <a:solidFill>
                  <a:schemeClr val="accent1"/>
                </a:solidFill>
                <a:latin typeface="Century Gothic" panose="020B0502020202020204" pitchFamily="34" charset="0"/>
              </a:rPr>
              <a:t>not un-</a:t>
            </a:r>
            <a:r>
              <a:rPr lang="en-GB" sz="2400" dirty="0">
                <a:solidFill>
                  <a:schemeClr val="accent1">
                    <a:lumMod val="40000"/>
                    <a:lumOff val="60000"/>
                  </a:schemeClr>
                </a:solidFill>
                <a:latin typeface="Century Gothic" panose="020B0502020202020204" pitchFamily="34" charset="0"/>
              </a:rPr>
              <a:t> </a:t>
            </a:r>
            <a:r>
              <a:rPr lang="en-GB" sz="2400" dirty="0">
                <a:solidFill>
                  <a:schemeClr val="bg1"/>
                </a:solidFill>
                <a:latin typeface="Century Gothic" panose="020B0502020202020204" pitchFamily="34" charset="0"/>
              </a:rPr>
              <a:t>formation by memorizing this sentence: </a:t>
            </a:r>
            <a:r>
              <a:rPr lang="en-GB" sz="2400" dirty="0">
                <a:solidFill>
                  <a:srgbClr val="FFFF00"/>
                </a:solidFill>
                <a:latin typeface="Century Gothic" panose="020B0502020202020204" pitchFamily="34" charset="0"/>
              </a:rPr>
              <a:t>A not unblack dog was chasing a not </a:t>
            </a:r>
            <a:r>
              <a:rPr lang="en-GB" sz="2400" dirty="0" err="1">
                <a:solidFill>
                  <a:srgbClr val="FFFF00"/>
                </a:solidFill>
                <a:latin typeface="Century Gothic" panose="020B0502020202020204" pitchFamily="34" charset="0"/>
              </a:rPr>
              <a:t>unsmall</a:t>
            </a:r>
            <a:r>
              <a:rPr lang="en-GB" sz="2400" dirty="0">
                <a:solidFill>
                  <a:srgbClr val="FFFF00"/>
                </a:solidFill>
                <a:latin typeface="Century Gothic" panose="020B0502020202020204" pitchFamily="34" charset="0"/>
              </a:rPr>
              <a:t> rabbit across a not </a:t>
            </a:r>
            <a:r>
              <a:rPr lang="en-GB" sz="2400" dirty="0" err="1">
                <a:solidFill>
                  <a:srgbClr val="FFFF00"/>
                </a:solidFill>
                <a:latin typeface="Century Gothic" panose="020B0502020202020204" pitchFamily="34" charset="0"/>
              </a:rPr>
              <a:t>ungreen</a:t>
            </a:r>
            <a:r>
              <a:rPr lang="en-GB" sz="2400" dirty="0">
                <a:solidFill>
                  <a:srgbClr val="FFFF00"/>
                </a:solidFill>
                <a:latin typeface="Century Gothic" panose="020B0502020202020204" pitchFamily="34" charset="0"/>
              </a:rPr>
              <a:t> field</a:t>
            </a:r>
            <a:r>
              <a:rPr lang="en-GB" sz="2400" dirty="0">
                <a:solidFill>
                  <a:schemeClr val="bg1"/>
                </a:solidFill>
                <a:latin typeface="Century Gothic" panose="020B0502020202020204" pitchFamily="34" charset="0"/>
              </a:rPr>
              <a:t>.</a:t>
            </a:r>
          </a:p>
          <a:p>
            <a:pPr algn="l"/>
            <a:endParaRPr lang="en-GB" sz="2400" i="1" dirty="0">
              <a:solidFill>
                <a:schemeClr val="bg1"/>
              </a:solidFill>
              <a:latin typeface="Century Gothic" panose="020B0502020202020204" pitchFamily="34" charset="0"/>
            </a:endParaRPr>
          </a:p>
          <a:p>
            <a:pPr algn="l"/>
            <a:r>
              <a:rPr lang="en-GB" sz="2400" dirty="0">
                <a:solidFill>
                  <a:schemeClr val="bg1"/>
                </a:solidFill>
                <a:latin typeface="Century Gothic" panose="020B0502020202020204" pitchFamily="34" charset="0"/>
              </a:rPr>
              <a:t>George Orwell, ‘Politics &amp; the English Language</a:t>
            </a:r>
            <a:r>
              <a:rPr lang="en-GB" sz="2400" dirty="0">
                <a:solidFill>
                  <a:schemeClr val="bg1"/>
                </a:solidFill>
                <a:latin typeface="Palatino Linotype" panose="02040502050505030304" pitchFamily="18" charset="0"/>
              </a:rPr>
              <a:t>’ </a:t>
            </a:r>
            <a:r>
              <a:rPr lang="en-GB" sz="2400" i="1" dirty="0">
                <a:solidFill>
                  <a:schemeClr val="bg1"/>
                </a:solidFill>
                <a:latin typeface="Century Gothic" panose="020B0502020202020204" pitchFamily="34" charset="0"/>
              </a:rPr>
              <a:t>Horizon</a:t>
            </a:r>
            <a:r>
              <a:rPr lang="en-GB" sz="2400" dirty="0">
                <a:solidFill>
                  <a:schemeClr val="bg1"/>
                </a:solidFill>
                <a:latin typeface="Century Gothic" panose="020B0502020202020204" pitchFamily="34" charset="0"/>
              </a:rPr>
              <a:t>, April 1946</a:t>
            </a:r>
          </a:p>
        </p:txBody>
      </p:sp>
      <p:sp>
        <p:nvSpPr>
          <p:cNvPr id="5" name="TextBox 4">
            <a:extLst>
              <a:ext uri="{FF2B5EF4-FFF2-40B4-BE49-F238E27FC236}">
                <a16:creationId xmlns:a16="http://schemas.microsoft.com/office/drawing/2014/main" id="{61F918DC-4E3A-4F7C-9BFA-D50E5489A783}"/>
              </a:ext>
            </a:extLst>
          </p:cNvPr>
          <p:cNvSpPr txBox="1"/>
          <p:nvPr/>
        </p:nvSpPr>
        <p:spPr>
          <a:xfrm>
            <a:off x="1207871" y="531341"/>
            <a:ext cx="9471852" cy="584775"/>
          </a:xfrm>
          <a:prstGeom prst="rect">
            <a:avLst/>
          </a:prstGeom>
          <a:noFill/>
        </p:spPr>
        <p:txBody>
          <a:bodyPr wrap="square">
            <a:spAutoFit/>
          </a:bodyPr>
          <a:lstStyle/>
          <a:p>
            <a:r>
              <a:rPr lang="en-GB" sz="3200" dirty="0">
                <a:solidFill>
                  <a:srgbClr val="00B0F0"/>
                </a:solidFill>
                <a:latin typeface="Felix Titling" panose="04060505060202020A04" pitchFamily="82" charset="0"/>
              </a:rPr>
              <a:t>bad examples teach you what to avoid…</a:t>
            </a:r>
          </a:p>
        </p:txBody>
      </p:sp>
    </p:spTree>
    <p:extLst>
      <p:ext uri="{BB962C8B-B14F-4D97-AF65-F5344CB8AC3E}">
        <p14:creationId xmlns:p14="http://schemas.microsoft.com/office/powerpoint/2010/main" val="288379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2" y="332077"/>
            <a:ext cx="11397770" cy="774086"/>
          </a:xfrm>
        </p:spPr>
        <p:txBody>
          <a:bodyPr>
            <a:noAutofit/>
          </a:bodyPr>
          <a:lstStyle/>
          <a:p>
            <a:r>
              <a:rPr lang="en-GB" sz="3600" dirty="0">
                <a:solidFill>
                  <a:srgbClr val="00B0F0"/>
                </a:solidFill>
                <a:latin typeface="Felix Titling" panose="04060505060202020A04" pitchFamily="82" charset="0"/>
              </a:rPr>
              <a:t>USE precise &amp; relevant DETAIL, BE SPECIFIC</a:t>
            </a:r>
          </a:p>
        </p:txBody>
      </p:sp>
      <p:pic>
        <p:nvPicPr>
          <p:cNvPr id="4" name="Content Placeholder 3" descr="http://image.slidesharecdn.com/elashoffapproachsectioningrantapplications-140819134032-phpapp02/95/elashoff-approach-section-in-grant-applications-15-638.jpg?cb=1408455696"/>
          <p:cNvPicPr>
            <a:picLocks noGrp="1"/>
          </p:cNvPicPr>
          <p:nvPr>
            <p:ph idx="1"/>
          </p:nvPr>
        </p:nvPicPr>
        <p:blipFill rotWithShape="1">
          <a:blip r:embed="rId2">
            <a:grayscl/>
            <a:extLst>
              <a:ext uri="{BEBA8EAE-BF5A-486C-A8C5-ECC9F3942E4B}">
                <a14:imgProps xmlns:a14="http://schemas.microsoft.com/office/drawing/2010/main">
                  <a14:imgLayer r:embed="rId3">
                    <a14:imgEffect>
                      <a14:sharpenSoften amount="50000"/>
                    </a14:imgEffect>
                    <a14:imgEffect>
                      <a14:brightnessContrast bright="-20000" contrast="20000"/>
                    </a14:imgEffect>
                  </a14:imgLayer>
                </a14:imgProps>
              </a:ext>
              <a:ext uri="{28A0092B-C50C-407E-A947-70E740481C1C}">
                <a14:useLocalDpi xmlns:a14="http://schemas.microsoft.com/office/drawing/2010/main" val="0"/>
              </a:ext>
            </a:extLst>
          </a:blip>
          <a:srcRect l="3333" t="22552" r="7127" b="8889"/>
          <a:stretch/>
        </p:blipFill>
        <p:spPr bwMode="auto">
          <a:xfrm>
            <a:off x="427238" y="1254210"/>
            <a:ext cx="8496944" cy="4972087"/>
          </a:xfrm>
          <a:prstGeom prst="rect">
            <a:avLst/>
          </a:prstGeom>
          <a:noFill/>
          <a:ln>
            <a:noFill/>
          </a:ln>
        </p:spPr>
      </p:pic>
      <p:sp>
        <p:nvSpPr>
          <p:cNvPr id="3" name="Rectangle 2"/>
          <p:cNvSpPr/>
          <p:nvPr/>
        </p:nvSpPr>
        <p:spPr>
          <a:xfrm>
            <a:off x="353292" y="6411825"/>
            <a:ext cx="9624392" cy="369332"/>
          </a:xfrm>
          <a:prstGeom prst="rect">
            <a:avLst/>
          </a:prstGeom>
        </p:spPr>
        <p:txBody>
          <a:bodyPr wrap="square">
            <a:spAutoFit/>
          </a:bodyPr>
          <a:lstStyle/>
          <a:p>
            <a:r>
              <a:rPr lang="en-GB" dirty="0">
                <a:solidFill>
                  <a:schemeClr val="bg1"/>
                </a:solidFill>
              </a:rPr>
              <a:t>http://www.slideshare.net/jebyrne/elashoff-approach-section-in-grant-applications </a:t>
            </a:r>
          </a:p>
        </p:txBody>
      </p:sp>
      <p:sp>
        <p:nvSpPr>
          <p:cNvPr id="6" name="Rectangle 5"/>
          <p:cNvSpPr/>
          <p:nvPr/>
        </p:nvSpPr>
        <p:spPr>
          <a:xfrm>
            <a:off x="9232083" y="4715038"/>
            <a:ext cx="2125946" cy="2035622"/>
          </a:xfrm>
          <a:prstGeom prst="rect">
            <a:avLst/>
          </a:prstGeom>
          <a:ln>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spcBef>
                <a:spcPts val="0"/>
              </a:spcBef>
              <a:spcAft>
                <a:spcPts val="0"/>
              </a:spcAft>
              <a:defRPr/>
            </a:pPr>
            <a:r>
              <a:rPr lang="en-GB" sz="2800" u="sng" dirty="0">
                <a:solidFill>
                  <a:srgbClr val="00B0F0"/>
                </a:solidFill>
                <a:latin typeface="Century Gothic" panose="020B0502020202020204" pitchFamily="34" charset="0"/>
                <a:ea typeface="+mj-ea"/>
                <a:cs typeface="+mj-cs"/>
              </a:rPr>
              <a:t>Avoid </a:t>
            </a:r>
            <a:endParaRPr lang="en-GB" sz="2800" dirty="0">
              <a:solidFill>
                <a:srgbClr val="00B0F0"/>
              </a:solidFill>
              <a:latin typeface="Century Gothic" panose="020B0502020202020204" pitchFamily="34" charset="0"/>
              <a:ea typeface="+mj-ea"/>
              <a:cs typeface="+mj-cs"/>
            </a:endParaRPr>
          </a:p>
          <a:p>
            <a:pPr eaLnBrk="1" fontAlgn="auto" hangingPunct="1">
              <a:spcBef>
                <a:spcPts val="0"/>
              </a:spcBef>
              <a:spcAft>
                <a:spcPts val="0"/>
              </a:spcAft>
              <a:defRPr/>
            </a:pPr>
            <a:r>
              <a:rPr lang="en-GB" sz="2400" dirty="0">
                <a:solidFill>
                  <a:schemeClr val="bg1"/>
                </a:solidFill>
                <a:latin typeface="Century Gothic" panose="020B0502020202020204" pitchFamily="34" charset="0"/>
                <a:ea typeface="+mj-ea"/>
                <a:cs typeface="+mj-cs"/>
              </a:rPr>
              <a:t>Vague - or </a:t>
            </a:r>
          </a:p>
          <a:p>
            <a:pPr eaLnBrk="1" fontAlgn="auto" hangingPunct="1">
              <a:spcBef>
                <a:spcPts val="0"/>
              </a:spcBef>
              <a:spcAft>
                <a:spcPts val="0"/>
              </a:spcAft>
              <a:defRPr/>
            </a:pPr>
            <a:r>
              <a:rPr lang="en-GB" sz="2400" dirty="0">
                <a:solidFill>
                  <a:schemeClr val="bg1"/>
                </a:solidFill>
                <a:latin typeface="Century Gothic" panose="020B0502020202020204" pitchFamily="34" charset="0"/>
                <a:ea typeface="+mj-ea"/>
                <a:cs typeface="+mj-cs"/>
              </a:rPr>
              <a:t>confusing</a:t>
            </a:r>
          </a:p>
          <a:p>
            <a:pPr eaLnBrk="1" fontAlgn="auto" hangingPunct="1">
              <a:spcBef>
                <a:spcPts val="0"/>
              </a:spcBef>
              <a:spcAft>
                <a:spcPts val="0"/>
              </a:spcAft>
              <a:defRPr/>
            </a:pPr>
            <a:r>
              <a:rPr lang="en-GB" sz="2400" dirty="0">
                <a:solidFill>
                  <a:schemeClr val="bg1"/>
                </a:solidFill>
                <a:latin typeface="Century Gothic" panose="020B0502020202020204" pitchFamily="34" charset="0"/>
                <a:ea typeface="+mj-ea"/>
                <a:cs typeface="+mj-cs"/>
              </a:rPr>
              <a:t>information</a:t>
            </a:r>
          </a:p>
          <a:p>
            <a:pPr eaLnBrk="1" fontAlgn="auto" hangingPunct="1">
              <a:lnSpc>
                <a:spcPct val="50000"/>
              </a:lnSpc>
              <a:spcBef>
                <a:spcPts val="0"/>
              </a:spcBef>
              <a:spcAft>
                <a:spcPts val="0"/>
              </a:spcAft>
              <a:defRPr/>
            </a:pPr>
            <a:endParaRPr lang="en-GB" sz="2400" dirty="0">
              <a:solidFill>
                <a:schemeClr val="bg1"/>
              </a:solidFill>
              <a:latin typeface="+mj-lt"/>
            </a:endParaRPr>
          </a:p>
          <a:p>
            <a:pPr eaLnBrk="1" fontAlgn="auto" hangingPunct="1">
              <a:lnSpc>
                <a:spcPct val="50000"/>
              </a:lnSpc>
              <a:spcBef>
                <a:spcPts val="0"/>
              </a:spcBef>
              <a:spcAft>
                <a:spcPts val="0"/>
              </a:spcAft>
              <a:defRPr/>
            </a:pPr>
            <a:r>
              <a:rPr lang="en-GB" sz="2400" dirty="0">
                <a:solidFill>
                  <a:schemeClr val="bg1"/>
                </a:solidFill>
                <a:latin typeface="18thCentury" pitchFamily="2" charset="0"/>
              </a:rPr>
              <a:t> </a:t>
            </a:r>
          </a:p>
        </p:txBody>
      </p:sp>
      <p:sp>
        <p:nvSpPr>
          <p:cNvPr id="7" name="Rectangle 6"/>
          <p:cNvSpPr/>
          <p:nvPr/>
        </p:nvSpPr>
        <p:spPr>
          <a:xfrm>
            <a:off x="2653568" y="1772816"/>
            <a:ext cx="5472608"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343472" y="2436756"/>
            <a:ext cx="720080" cy="2721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431704" y="3068960"/>
            <a:ext cx="3744416" cy="2880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517102" y="3976036"/>
            <a:ext cx="5070150"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07368" y="5301208"/>
            <a:ext cx="8179884" cy="86409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46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grayscl/>
            <a:extLst>
              <a:ext uri="{BEBA8EAE-BF5A-486C-A8C5-ECC9F3942E4B}">
                <a14:imgProps xmlns:a14="http://schemas.microsoft.com/office/drawing/2010/main">
                  <a14:imgLayer r:embed="rId3">
                    <a14:imgEffect>
                      <a14:sharpenSoften amount="25000"/>
                    </a14:imgEffect>
                    <a14:imgEffect>
                      <a14:colorTemperature colorTemp="11200"/>
                    </a14:imgEffect>
                    <a14:imgEffect>
                      <a14:saturation sat="400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527359" y="920233"/>
            <a:ext cx="5648820" cy="5123930"/>
          </a:xfrm>
          <a:prstGeom prst="rect">
            <a:avLst/>
          </a:prstGeom>
          <a:ln w="28575">
            <a:solidFill>
              <a:srgbClr val="00B0F0"/>
            </a:solidFill>
          </a:ln>
        </p:spPr>
      </p:pic>
      <p:sp>
        <p:nvSpPr>
          <p:cNvPr id="3" name="Rectangle 2"/>
          <p:cNvSpPr/>
          <p:nvPr/>
        </p:nvSpPr>
        <p:spPr>
          <a:xfrm>
            <a:off x="104775" y="6438900"/>
            <a:ext cx="12753975" cy="369332"/>
          </a:xfrm>
          <a:prstGeom prst="rect">
            <a:avLst/>
          </a:prstGeom>
        </p:spPr>
        <p:txBody>
          <a:bodyPr wrap="square">
            <a:spAutoFit/>
          </a:bodyPr>
          <a:lstStyle/>
          <a:p>
            <a:r>
              <a:rPr lang="en-GB" dirty="0">
                <a:solidFill>
                  <a:schemeClr val="bg1">
                    <a:lumMod val="85000"/>
                  </a:schemeClr>
                </a:solidFill>
                <a:latin typeface="Century Gothic" panose="020B0502020202020204" pitchFamily="34" charset="0"/>
              </a:rPr>
              <a:t>Ali </a:t>
            </a:r>
            <a:r>
              <a:rPr lang="en-GB" dirty="0" err="1">
                <a:solidFill>
                  <a:schemeClr val="bg1">
                    <a:lumMod val="85000"/>
                  </a:schemeClr>
                </a:solidFill>
                <a:latin typeface="Century Gothic" panose="020B0502020202020204" pitchFamily="34" charset="0"/>
              </a:rPr>
              <a:t>Almossawi</a:t>
            </a:r>
            <a:r>
              <a:rPr lang="en-GB" dirty="0">
                <a:solidFill>
                  <a:schemeClr val="bg1">
                    <a:lumMod val="85000"/>
                  </a:schemeClr>
                </a:solidFill>
                <a:latin typeface="Century Gothic" panose="020B0502020202020204" pitchFamily="34" charset="0"/>
              </a:rPr>
              <a:t>, </a:t>
            </a:r>
            <a:r>
              <a:rPr lang="en-GB" i="1" dirty="0">
                <a:solidFill>
                  <a:schemeClr val="bg1">
                    <a:lumMod val="85000"/>
                  </a:schemeClr>
                </a:solidFill>
                <a:latin typeface="Century Gothic" panose="020B0502020202020204" pitchFamily="34" charset="0"/>
              </a:rPr>
              <a:t>An Illustrated Book of Bad Argu</a:t>
            </a:r>
            <a:r>
              <a:rPr lang="en-GB" dirty="0">
                <a:solidFill>
                  <a:schemeClr val="bg1">
                    <a:lumMod val="85000"/>
                  </a:schemeClr>
                </a:solidFill>
                <a:latin typeface="Century Gothic" panose="020B0502020202020204" pitchFamily="34" charset="0"/>
              </a:rPr>
              <a:t>ments, San Francisco, 2013 </a:t>
            </a:r>
            <a:r>
              <a:rPr lang="en-GB" dirty="0">
                <a:solidFill>
                  <a:schemeClr val="bg1">
                    <a:lumMod val="85000"/>
                  </a:schemeClr>
                </a:solidFill>
                <a:latin typeface="Palatino Linotype" panose="02040502050505030304" pitchFamily="18" charset="0"/>
                <a:hlinkClick r:id="rId4">
                  <a:extLst>
                    <a:ext uri="{A12FA001-AC4F-418D-AE19-62706E023703}">
                      <ahyp:hlinkClr xmlns:ahyp="http://schemas.microsoft.com/office/drawing/2018/hyperlinkcolor" val="tx"/>
                    </a:ext>
                  </a:extLst>
                </a:hlinkClick>
              </a:rPr>
              <a:t>https://bookofbadarguments.com</a:t>
            </a:r>
            <a:r>
              <a:rPr lang="en-GB" dirty="0">
                <a:solidFill>
                  <a:schemeClr val="bg1">
                    <a:lumMod val="85000"/>
                  </a:schemeClr>
                </a:solidFill>
                <a:latin typeface="Palatino Linotype" panose="02040502050505030304" pitchFamily="18" charset="0"/>
              </a:rPr>
              <a:t> </a:t>
            </a:r>
          </a:p>
        </p:txBody>
      </p:sp>
      <p:sp>
        <p:nvSpPr>
          <p:cNvPr id="4" name="Rectangle 3"/>
          <p:cNvSpPr/>
          <p:nvPr/>
        </p:nvSpPr>
        <p:spPr>
          <a:xfrm>
            <a:off x="7743908" y="920233"/>
            <a:ext cx="3609891" cy="2246769"/>
          </a:xfrm>
          <a:prstGeom prst="rect">
            <a:avLst/>
          </a:prstGeom>
        </p:spPr>
        <p:txBody>
          <a:bodyPr wrap="square">
            <a:spAutoFit/>
          </a:bodyPr>
          <a:lstStyle/>
          <a:p>
            <a:r>
              <a:rPr lang="en-GB" sz="2000" b="1" dirty="0">
                <a:solidFill>
                  <a:schemeClr val="bg1"/>
                </a:solidFill>
                <a:latin typeface="Palatino Linotype" panose="02040502050505030304" pitchFamily="18" charset="0"/>
              </a:rPr>
              <a:t>APPEAL TO IGNORANCE:</a:t>
            </a:r>
            <a:r>
              <a:rPr lang="en-GB" sz="20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Such an argument assumes a proposition to be true simply because there is no evidence proving that it is not.</a:t>
            </a:r>
          </a:p>
        </p:txBody>
      </p:sp>
      <p:sp>
        <p:nvSpPr>
          <p:cNvPr id="6" name="Rectangle 5">
            <a:extLst>
              <a:ext uri="{FF2B5EF4-FFF2-40B4-BE49-F238E27FC236}">
                <a16:creationId xmlns:a16="http://schemas.microsoft.com/office/drawing/2014/main" id="{574232C8-379D-46CC-91E3-CAC228A80A19}"/>
              </a:ext>
            </a:extLst>
          </p:cNvPr>
          <p:cNvSpPr/>
          <p:nvPr/>
        </p:nvSpPr>
        <p:spPr>
          <a:xfrm>
            <a:off x="926586" y="221288"/>
            <a:ext cx="4625946" cy="584775"/>
          </a:xfrm>
          <a:prstGeom prst="rect">
            <a:avLst/>
          </a:prstGeom>
        </p:spPr>
        <p:txBody>
          <a:bodyPr wrap="none">
            <a:spAutoFit/>
          </a:bodyPr>
          <a:lstStyle/>
          <a:p>
            <a:r>
              <a:rPr lang="en-GB" sz="3200" dirty="0">
                <a:solidFill>
                  <a:srgbClr val="00B0F0"/>
                </a:solidFill>
                <a:latin typeface="Felix Titling" panose="04060505060202020A04" pitchFamily="82" charset="0"/>
                <a:ea typeface="+mj-ea"/>
                <a:cs typeface="+mj-cs"/>
              </a:rPr>
              <a:t>PRACTICES TO AVOID </a:t>
            </a:r>
          </a:p>
        </p:txBody>
      </p:sp>
    </p:spTree>
    <p:extLst>
      <p:ext uri="{BB962C8B-B14F-4D97-AF65-F5344CB8AC3E}">
        <p14:creationId xmlns:p14="http://schemas.microsoft.com/office/powerpoint/2010/main" val="291120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744" y="625525"/>
            <a:ext cx="11740509" cy="5970865"/>
          </a:xfrm>
          <a:prstGeom prst="rect">
            <a:avLst/>
          </a:prstGeom>
        </p:spPr>
        <p:txBody>
          <a:bodyPr wrap="square">
            <a:spAutoFit/>
          </a:bodyPr>
          <a:lstStyle/>
          <a:p>
            <a:r>
              <a:rPr lang="en-GB" sz="2400" dirty="0">
                <a:solidFill>
                  <a:schemeClr val="bg1"/>
                </a:solidFill>
                <a:latin typeface="Century Gothic" panose="020B0502020202020204" pitchFamily="34" charset="0"/>
              </a:rPr>
              <a:t>Three years to save mankind', says David Icke</a:t>
            </a:r>
          </a:p>
          <a:p>
            <a:r>
              <a:rPr lang="en-GB" dirty="0">
                <a:solidFill>
                  <a:schemeClr val="bg1"/>
                </a:solidFill>
                <a:latin typeface="Century Gothic" panose="020B0502020202020204" pitchFamily="34" charset="0"/>
              </a:rPr>
              <a:t> JON AUSTIN   Wed, Mar 16, 2016</a:t>
            </a:r>
          </a:p>
          <a:p>
            <a:endParaRPr lang="en-GB" sz="1000" dirty="0">
              <a:solidFill>
                <a:schemeClr val="bg1"/>
              </a:solidFill>
              <a:latin typeface="Century Gothic" panose="020B0502020202020204" pitchFamily="34" charset="0"/>
            </a:endParaRPr>
          </a:p>
          <a:p>
            <a:r>
              <a:rPr lang="en-GB" sz="2400" dirty="0">
                <a:solidFill>
                  <a:schemeClr val="bg1"/>
                </a:solidFill>
                <a:latin typeface="Century Gothic" panose="020B0502020202020204" pitchFamily="34" charset="0"/>
              </a:rPr>
              <a:t>Twenty five years ago David Icke shocked Britain by coming out as the "son of the Godhead" during a press conference and subsequent appearance on prime time chat show </a:t>
            </a:r>
            <a:r>
              <a:rPr lang="en-GB" sz="2400" dirty="0" err="1">
                <a:solidFill>
                  <a:schemeClr val="bg1"/>
                </a:solidFill>
                <a:latin typeface="Century Gothic" panose="020B0502020202020204" pitchFamily="34" charset="0"/>
              </a:rPr>
              <a:t>Wogan</a:t>
            </a:r>
            <a:r>
              <a:rPr lang="en-GB" sz="2400" dirty="0">
                <a:solidFill>
                  <a:schemeClr val="bg1"/>
                </a:solidFill>
                <a:latin typeface="Century Gothic" panose="020B0502020202020204" pitchFamily="34" charset="0"/>
              </a:rPr>
              <a:t>.</a:t>
            </a:r>
          </a:p>
          <a:p>
            <a:endParaRPr lang="en-GB" sz="1000" dirty="0">
              <a:solidFill>
                <a:schemeClr val="bg1"/>
              </a:solidFill>
              <a:latin typeface="Century Gothic" panose="020B0502020202020204" pitchFamily="34" charset="0"/>
            </a:endParaRPr>
          </a:p>
          <a:p>
            <a:pPr lvl="1"/>
            <a:r>
              <a:rPr lang="en-GB" sz="2200" dirty="0">
                <a:solidFill>
                  <a:schemeClr val="bg1"/>
                </a:solidFill>
                <a:latin typeface="Century Gothic" panose="020B0502020202020204" pitchFamily="34" charset="0"/>
              </a:rPr>
              <a:t>"</a:t>
            </a:r>
            <a:r>
              <a:rPr lang="en-GB" sz="2200" dirty="0">
                <a:solidFill>
                  <a:srgbClr val="00B0F0"/>
                </a:solidFill>
                <a:latin typeface="Century Gothic" panose="020B0502020202020204" pitchFamily="34" charset="0"/>
              </a:rPr>
              <a:t>My opinion after looking at it for several years </a:t>
            </a:r>
            <a:r>
              <a:rPr lang="en-GB" sz="2200" dirty="0">
                <a:solidFill>
                  <a:schemeClr val="bg1"/>
                </a:solidFill>
                <a:latin typeface="Century Gothic" panose="020B0502020202020204" pitchFamily="34" charset="0"/>
              </a:rPr>
              <a:t>is that this world is ultimately controlled by a self-aware equivalent of a computer virus</a:t>
            </a:r>
          </a:p>
          <a:p>
            <a:pPr lvl="1"/>
            <a:endParaRPr lang="en-GB" sz="1000" dirty="0">
              <a:solidFill>
                <a:schemeClr val="bg1"/>
              </a:solidFill>
              <a:latin typeface="Century Gothic" panose="020B0502020202020204" pitchFamily="34" charset="0"/>
            </a:endParaRPr>
          </a:p>
          <a:p>
            <a:pPr lvl="1"/>
            <a:r>
              <a:rPr lang="en-GB" sz="2200" dirty="0">
                <a:solidFill>
                  <a:schemeClr val="bg1"/>
                </a:solidFill>
                <a:latin typeface="Century Gothic" panose="020B0502020202020204" pitchFamily="34" charset="0"/>
              </a:rPr>
              <a:t>"We are living in a world driven by fear, </a:t>
            </a:r>
            <a:r>
              <a:rPr lang="en-GB" sz="2200" dirty="0">
                <a:solidFill>
                  <a:srgbClr val="00B0F0"/>
                </a:solidFill>
                <a:latin typeface="Century Gothic" panose="020B0502020202020204" pitchFamily="34" charset="0"/>
              </a:rPr>
              <a:t>when you look at </a:t>
            </a:r>
            <a:r>
              <a:rPr lang="en-GB" sz="2200" dirty="0">
                <a:solidFill>
                  <a:schemeClr val="bg1"/>
                </a:solidFill>
                <a:latin typeface="Century Gothic" panose="020B0502020202020204" pitchFamily="34" charset="0"/>
              </a:rPr>
              <a:t>the extremes of the virus we have name for it - psychopathic behaviour with no empathy and no fail-safe mechanism to stop any scale of extreme behaviour.</a:t>
            </a:r>
          </a:p>
          <a:p>
            <a:pPr lvl="1"/>
            <a:endParaRPr lang="en-GB" sz="1000" dirty="0">
              <a:solidFill>
                <a:schemeClr val="bg1"/>
              </a:solidFill>
              <a:latin typeface="Century Gothic" panose="020B0502020202020204" pitchFamily="34" charset="0"/>
            </a:endParaRPr>
          </a:p>
          <a:p>
            <a:pPr lvl="1"/>
            <a:r>
              <a:rPr lang="en-GB" sz="2200" dirty="0">
                <a:solidFill>
                  <a:schemeClr val="bg1"/>
                </a:solidFill>
                <a:latin typeface="Century Gothic" panose="020B0502020202020204" pitchFamily="34" charset="0"/>
              </a:rPr>
              <a:t>"This virus, when it overwhelms someone, they become psychopaths, and </a:t>
            </a:r>
            <a:r>
              <a:rPr lang="en-GB" sz="2200" dirty="0">
                <a:solidFill>
                  <a:srgbClr val="00B0F0"/>
                </a:solidFill>
                <a:latin typeface="Century Gothic" panose="020B0502020202020204" pitchFamily="34" charset="0"/>
              </a:rPr>
              <a:t>if you look at the story of some certain bloodlines </a:t>
            </a:r>
            <a:r>
              <a:rPr lang="en-GB" sz="2200" dirty="0">
                <a:solidFill>
                  <a:schemeClr val="bg1"/>
                </a:solidFill>
                <a:latin typeface="Century Gothic" panose="020B0502020202020204" pitchFamily="34" charset="0"/>
              </a:rPr>
              <a:t>they have been genetically engineered to run the world for the virus.“</a:t>
            </a:r>
          </a:p>
          <a:p>
            <a:endParaRPr lang="en-GB" sz="1000" dirty="0">
              <a:solidFill>
                <a:srgbClr val="0563C1"/>
              </a:solidFill>
              <a:latin typeface="Century Gothic" panose="020B0502020202020204" pitchFamily="34" charset="0"/>
              <a:hlinkClick r:id="rId2">
                <a:extLst>
                  <a:ext uri="{A12FA001-AC4F-418D-AE19-62706E023703}">
                    <ahyp:hlinkClr xmlns:ahyp="http://schemas.microsoft.com/office/drawing/2018/hyperlinkcolor" val="tx"/>
                  </a:ext>
                </a:extLst>
              </a:hlinkClick>
            </a:endParaRPr>
          </a:p>
          <a:p>
            <a:r>
              <a:rPr lang="en-GB" dirty="0">
                <a:solidFill>
                  <a:schemeClr val="bg1">
                    <a:lumMod val="75000"/>
                  </a:schemeClr>
                </a:solidFill>
                <a:latin typeface="Century Gothic" panose="020B0502020202020204" pitchFamily="34" charset="0"/>
                <a:hlinkClick r:id="rId2">
                  <a:extLst>
                    <a:ext uri="{A12FA001-AC4F-418D-AE19-62706E023703}">
                      <ahyp:hlinkClr xmlns:ahyp="http://schemas.microsoft.com/office/drawing/2018/hyperlinkcolor" val="tx"/>
                    </a:ext>
                  </a:extLst>
                </a:hlinkClick>
              </a:rPr>
              <a:t>http://www.express.co.uk/news/weird/653080/Three-years-save-mankind-David-Icke-25-years-coming-out-son-of-God</a:t>
            </a:r>
            <a:endParaRPr lang="en-GB" sz="1600" dirty="0">
              <a:solidFill>
                <a:schemeClr val="bg1">
                  <a:lumMod val="75000"/>
                </a:schemeClr>
              </a:solidFill>
            </a:endParaRPr>
          </a:p>
        </p:txBody>
      </p:sp>
      <p:sp>
        <p:nvSpPr>
          <p:cNvPr id="7" name="Rectangle 6"/>
          <p:cNvSpPr/>
          <p:nvPr/>
        </p:nvSpPr>
        <p:spPr>
          <a:xfrm>
            <a:off x="6095999" y="6334780"/>
            <a:ext cx="5534025" cy="523220"/>
          </a:xfrm>
          <a:prstGeom prst="rect">
            <a:avLst/>
          </a:prstGeom>
          <a:solidFill>
            <a:schemeClr val="bg1"/>
          </a:solidFill>
        </p:spPr>
        <p:txBody>
          <a:bodyPr wrap="square">
            <a:spAutoFit/>
          </a:bodyPr>
          <a:lstStyle/>
          <a:p>
            <a:pPr algn="r"/>
            <a:r>
              <a:rPr lang="en-GB" sz="2800" dirty="0">
                <a:solidFill>
                  <a:srgbClr val="0065B0"/>
                </a:solidFill>
                <a:latin typeface="Bookman Old Style" panose="02050604050505020204" pitchFamily="18" charset="0"/>
              </a:rPr>
              <a:t>DOES HE HAVE ANY PROOF?</a:t>
            </a:r>
          </a:p>
        </p:txBody>
      </p:sp>
      <p:sp>
        <p:nvSpPr>
          <p:cNvPr id="3" name="Rectangle 2">
            <a:extLst>
              <a:ext uri="{FF2B5EF4-FFF2-40B4-BE49-F238E27FC236}">
                <a16:creationId xmlns:a16="http://schemas.microsoft.com/office/drawing/2014/main" id="{DE566324-DA95-419F-B373-48B9E306E1F5}"/>
              </a:ext>
            </a:extLst>
          </p:cNvPr>
          <p:cNvSpPr/>
          <p:nvPr/>
        </p:nvSpPr>
        <p:spPr>
          <a:xfrm>
            <a:off x="5381884" y="71527"/>
            <a:ext cx="6962254" cy="584775"/>
          </a:xfrm>
          <a:prstGeom prst="rect">
            <a:avLst/>
          </a:prstGeom>
        </p:spPr>
        <p:txBody>
          <a:bodyPr wrap="square">
            <a:spAutoFit/>
          </a:bodyPr>
          <a:lstStyle/>
          <a:p>
            <a:r>
              <a:rPr lang="en-GB" sz="3200" dirty="0" err="1">
                <a:solidFill>
                  <a:srgbClr val="00B0F0"/>
                </a:solidFill>
                <a:latin typeface="Felix Titling" panose="04060505060202020A04" pitchFamily="82" charset="0"/>
              </a:rPr>
              <a:t>CRitical</a:t>
            </a:r>
            <a:r>
              <a:rPr lang="en-GB" sz="3200" dirty="0">
                <a:solidFill>
                  <a:srgbClr val="00B0F0"/>
                </a:solidFill>
                <a:latin typeface="Felix Titling" panose="04060505060202020A04" pitchFamily="82" charset="0"/>
              </a:rPr>
              <a:t> attention to proof</a:t>
            </a:r>
          </a:p>
        </p:txBody>
      </p:sp>
    </p:spTree>
    <p:extLst>
      <p:ext uri="{BB962C8B-B14F-4D97-AF65-F5344CB8AC3E}">
        <p14:creationId xmlns:p14="http://schemas.microsoft.com/office/powerpoint/2010/main" val="107259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grayscl/>
            <a:extLst>
              <a:ext uri="{BEBA8EAE-BF5A-486C-A8C5-ECC9F3942E4B}">
                <a14:imgProps xmlns:a14="http://schemas.microsoft.com/office/drawing/2010/main">
                  <a14:imgLayer r:embed="rId3">
                    <a14:imgEffect>
                      <a14:sharpenSoften amount="25000"/>
                    </a14:imgEffect>
                    <a14:imgEffect>
                      <a14:colorTemperature colorTemp="11200"/>
                    </a14:imgEffect>
                    <a14:imgEffect>
                      <a14:saturation sat="66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557213" y="956852"/>
            <a:ext cx="5781804" cy="4932729"/>
          </a:xfrm>
          <a:prstGeom prst="rect">
            <a:avLst/>
          </a:prstGeom>
          <a:ln w="19050">
            <a:solidFill>
              <a:srgbClr val="00B0F0"/>
            </a:solidFill>
          </a:ln>
        </p:spPr>
      </p:pic>
      <p:sp>
        <p:nvSpPr>
          <p:cNvPr id="4" name="Rectangle 3"/>
          <p:cNvSpPr/>
          <p:nvPr/>
        </p:nvSpPr>
        <p:spPr>
          <a:xfrm>
            <a:off x="7839075" y="962709"/>
            <a:ext cx="3871913" cy="1877437"/>
          </a:xfrm>
          <a:prstGeom prst="rect">
            <a:avLst/>
          </a:prstGeom>
        </p:spPr>
        <p:txBody>
          <a:bodyPr wrap="square">
            <a:spAutoFit/>
          </a:bodyPr>
          <a:lstStyle/>
          <a:p>
            <a:r>
              <a:rPr lang="en-GB" sz="2000" b="1" dirty="0">
                <a:solidFill>
                  <a:schemeClr val="bg1"/>
                </a:solidFill>
                <a:latin typeface="Palatino Linotype" panose="02040502050505030304" pitchFamily="18" charset="0"/>
              </a:rPr>
              <a:t>NOT A CAUSE FOR A CAUSE: </a:t>
            </a:r>
          </a:p>
          <a:p>
            <a:r>
              <a:rPr lang="en-GB" sz="2400" dirty="0">
                <a:solidFill>
                  <a:schemeClr val="bg1"/>
                </a:solidFill>
                <a:latin typeface="Palatino Linotype" panose="02040502050505030304" pitchFamily="18" charset="0"/>
              </a:rPr>
              <a:t>The fallacy assumes a cause for an event where there is no evidence that one exists. </a:t>
            </a:r>
          </a:p>
        </p:txBody>
      </p:sp>
      <p:sp>
        <p:nvSpPr>
          <p:cNvPr id="6" name="Rectangle 5">
            <a:extLst>
              <a:ext uri="{FF2B5EF4-FFF2-40B4-BE49-F238E27FC236}">
                <a16:creationId xmlns:a16="http://schemas.microsoft.com/office/drawing/2014/main" id="{DFDF954E-0F05-460D-BE4D-B316E4F69AF1}"/>
              </a:ext>
            </a:extLst>
          </p:cNvPr>
          <p:cNvSpPr/>
          <p:nvPr/>
        </p:nvSpPr>
        <p:spPr>
          <a:xfrm>
            <a:off x="66675" y="6305550"/>
            <a:ext cx="12753975" cy="369332"/>
          </a:xfrm>
          <a:prstGeom prst="rect">
            <a:avLst/>
          </a:prstGeom>
        </p:spPr>
        <p:txBody>
          <a:bodyPr wrap="square">
            <a:spAutoFit/>
          </a:bodyPr>
          <a:lstStyle/>
          <a:p>
            <a:r>
              <a:rPr lang="en-GB" dirty="0">
                <a:solidFill>
                  <a:schemeClr val="bg1">
                    <a:lumMod val="85000"/>
                  </a:schemeClr>
                </a:solidFill>
                <a:latin typeface="Century Gothic" panose="020B0502020202020204" pitchFamily="34" charset="0"/>
              </a:rPr>
              <a:t>Ali </a:t>
            </a:r>
            <a:r>
              <a:rPr lang="en-GB" dirty="0" err="1">
                <a:solidFill>
                  <a:schemeClr val="bg1">
                    <a:lumMod val="85000"/>
                  </a:schemeClr>
                </a:solidFill>
                <a:latin typeface="Century Gothic" panose="020B0502020202020204" pitchFamily="34" charset="0"/>
              </a:rPr>
              <a:t>Almossawi</a:t>
            </a:r>
            <a:r>
              <a:rPr lang="en-GB" dirty="0">
                <a:solidFill>
                  <a:schemeClr val="bg1">
                    <a:lumMod val="85000"/>
                  </a:schemeClr>
                </a:solidFill>
                <a:latin typeface="Century Gothic" panose="020B0502020202020204" pitchFamily="34" charset="0"/>
              </a:rPr>
              <a:t>, </a:t>
            </a:r>
            <a:r>
              <a:rPr lang="en-GB" i="1" dirty="0">
                <a:solidFill>
                  <a:schemeClr val="bg1">
                    <a:lumMod val="85000"/>
                  </a:schemeClr>
                </a:solidFill>
                <a:latin typeface="Century Gothic" panose="020B0502020202020204" pitchFamily="34" charset="0"/>
              </a:rPr>
              <a:t>An Illustrated Book of Bad Argu</a:t>
            </a:r>
            <a:r>
              <a:rPr lang="en-GB" dirty="0">
                <a:solidFill>
                  <a:schemeClr val="bg1">
                    <a:lumMod val="85000"/>
                  </a:schemeClr>
                </a:solidFill>
                <a:latin typeface="Century Gothic" panose="020B0502020202020204" pitchFamily="34" charset="0"/>
              </a:rPr>
              <a:t>ments, San Francisco, 2013 </a:t>
            </a:r>
            <a:r>
              <a:rPr lang="en-GB" dirty="0">
                <a:solidFill>
                  <a:schemeClr val="bg1">
                    <a:lumMod val="85000"/>
                  </a:schemeClr>
                </a:solidFill>
                <a:latin typeface="Palatino Linotype" panose="02040502050505030304" pitchFamily="18" charset="0"/>
                <a:hlinkClick r:id="rId4">
                  <a:extLst>
                    <a:ext uri="{A12FA001-AC4F-418D-AE19-62706E023703}">
                      <ahyp:hlinkClr xmlns:ahyp="http://schemas.microsoft.com/office/drawing/2018/hyperlinkcolor" val="tx"/>
                    </a:ext>
                  </a:extLst>
                </a:hlinkClick>
              </a:rPr>
              <a:t>https://bookofbadarguments.com</a:t>
            </a:r>
            <a:r>
              <a:rPr lang="en-GB" dirty="0">
                <a:solidFill>
                  <a:schemeClr val="bg1">
                    <a:lumMod val="85000"/>
                  </a:schemeClr>
                </a:solidFill>
                <a:latin typeface="Palatino Linotype" panose="02040502050505030304" pitchFamily="18" charset="0"/>
              </a:rPr>
              <a:t> </a:t>
            </a:r>
          </a:p>
        </p:txBody>
      </p:sp>
      <p:sp>
        <p:nvSpPr>
          <p:cNvPr id="8" name="Rectangle 7">
            <a:extLst>
              <a:ext uri="{FF2B5EF4-FFF2-40B4-BE49-F238E27FC236}">
                <a16:creationId xmlns:a16="http://schemas.microsoft.com/office/drawing/2014/main" id="{7E6A0023-4A4D-4FB3-B9B8-6DF9E645A010}"/>
              </a:ext>
            </a:extLst>
          </p:cNvPr>
          <p:cNvSpPr/>
          <p:nvPr/>
        </p:nvSpPr>
        <p:spPr>
          <a:xfrm>
            <a:off x="889516" y="183118"/>
            <a:ext cx="4505721" cy="584775"/>
          </a:xfrm>
          <a:prstGeom prst="rect">
            <a:avLst/>
          </a:prstGeom>
        </p:spPr>
        <p:txBody>
          <a:bodyPr wrap="none">
            <a:spAutoFit/>
          </a:bodyPr>
          <a:lstStyle/>
          <a:p>
            <a:r>
              <a:rPr lang="en-GB" sz="3200" dirty="0">
                <a:solidFill>
                  <a:srgbClr val="00B0F0"/>
                </a:solidFill>
                <a:latin typeface="Felix Titling" panose="04060505060202020A04" pitchFamily="82" charset="0"/>
                <a:ea typeface="+mj-ea"/>
                <a:cs typeface="+mj-cs"/>
              </a:rPr>
              <a:t>PRACTICES TO AVOID</a:t>
            </a:r>
          </a:p>
        </p:txBody>
      </p:sp>
    </p:spTree>
    <p:extLst>
      <p:ext uri="{BB962C8B-B14F-4D97-AF65-F5344CB8AC3E}">
        <p14:creationId xmlns:p14="http://schemas.microsoft.com/office/powerpoint/2010/main" val="1709547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8625" y="876211"/>
            <a:ext cx="11391900" cy="4339650"/>
          </a:xfrm>
          <a:prstGeom prst="rect">
            <a:avLst/>
          </a:prstGeom>
        </p:spPr>
        <p:txBody>
          <a:bodyPr wrap="square">
            <a:spAutoFit/>
          </a:bodyPr>
          <a:lstStyle/>
          <a:p>
            <a:r>
              <a:rPr lang="en-GB" sz="2200" dirty="0">
                <a:solidFill>
                  <a:schemeClr val="bg1"/>
                </a:solidFill>
                <a:latin typeface="Century Gothic" panose="020B0502020202020204" pitchFamily="34" charset="0"/>
              </a:rPr>
              <a:t>In his ancient-astronaut narrative, </a:t>
            </a:r>
            <a:r>
              <a:rPr lang="en-GB" sz="2200" dirty="0">
                <a:solidFill>
                  <a:srgbClr val="00B0F0"/>
                </a:solidFill>
                <a:latin typeface="Century Gothic" panose="020B0502020202020204" pitchFamily="34" charset="0"/>
              </a:rPr>
              <a:t>Icke </a:t>
            </a:r>
            <a:r>
              <a:rPr lang="en-GB" sz="2200" u="sng" dirty="0">
                <a:solidFill>
                  <a:srgbClr val="00B0F0"/>
                </a:solidFill>
                <a:latin typeface="Century Gothic" panose="020B0502020202020204" pitchFamily="34" charset="0"/>
              </a:rPr>
              <a:t>argues</a:t>
            </a:r>
            <a:r>
              <a:rPr lang="en-GB" sz="2200" dirty="0">
                <a:solidFill>
                  <a:srgbClr val="00B0F0"/>
                </a:solidFill>
                <a:latin typeface="Century Gothic" panose="020B0502020202020204" pitchFamily="34" charset="0"/>
              </a:rPr>
              <a:t> that humanity has been genetically manipulated by the Babylonian Brotherhood, a hybrid race of human–</a:t>
            </a:r>
            <a:r>
              <a:rPr lang="en-GB" sz="2200" dirty="0" err="1">
                <a:solidFill>
                  <a:srgbClr val="00B0F0"/>
                </a:solidFill>
                <a:latin typeface="Century Gothic" panose="020B0502020202020204" pitchFamily="34" charset="0"/>
              </a:rPr>
              <a:t>extraterrestial</a:t>
            </a:r>
            <a:r>
              <a:rPr lang="en-GB" sz="2200" dirty="0">
                <a:solidFill>
                  <a:srgbClr val="00B0F0"/>
                </a:solidFill>
                <a:latin typeface="Century Gothic" panose="020B0502020202020204" pitchFamily="34" charset="0"/>
              </a:rPr>
              <a:t> reptilians, </a:t>
            </a:r>
            <a:r>
              <a:rPr lang="en-GB" sz="2200" dirty="0">
                <a:solidFill>
                  <a:schemeClr val="bg1"/>
                </a:solidFill>
                <a:latin typeface="Century Gothic" panose="020B0502020202020204" pitchFamily="34" charset="0"/>
              </a:rPr>
              <a:t>also known as the Illuminati.[126] He briefly introduced the </a:t>
            </a:r>
            <a:r>
              <a:rPr lang="en-GB" sz="2200" dirty="0" err="1">
                <a:solidFill>
                  <a:schemeClr val="bg1"/>
                </a:solidFill>
                <a:latin typeface="Century Gothic" panose="020B0502020202020204" pitchFamily="34" charset="0"/>
              </a:rPr>
              <a:t>extraterrestrial</a:t>
            </a:r>
            <a:r>
              <a:rPr lang="en-GB" sz="2200" dirty="0">
                <a:solidFill>
                  <a:schemeClr val="bg1"/>
                </a:solidFill>
                <a:latin typeface="Century Gothic" panose="020B0502020202020204" pitchFamily="34" charset="0"/>
              </a:rPr>
              <a:t> hypothesis in </a:t>
            </a:r>
            <a:r>
              <a:rPr lang="en-GB" sz="2200" i="1" dirty="0">
                <a:solidFill>
                  <a:schemeClr val="bg1"/>
                </a:solidFill>
                <a:latin typeface="Century Gothic" panose="020B0502020202020204" pitchFamily="34" charset="0"/>
              </a:rPr>
              <a:t>The Robot's Rebellion </a:t>
            </a:r>
            <a:r>
              <a:rPr lang="en-GB" sz="2200" dirty="0">
                <a:solidFill>
                  <a:schemeClr val="bg1"/>
                </a:solidFill>
                <a:latin typeface="Century Gothic" panose="020B0502020202020204" pitchFamily="34" charset="0"/>
              </a:rPr>
              <a:t>(1994), citing </a:t>
            </a:r>
            <a:r>
              <a:rPr lang="en-GB" sz="2200" dirty="0">
                <a:solidFill>
                  <a:srgbClr val="00B0F0"/>
                </a:solidFill>
                <a:latin typeface="Century Gothic" panose="020B0502020202020204" pitchFamily="34" charset="0"/>
              </a:rPr>
              <a:t>Bill Cooper's </a:t>
            </a:r>
            <a:r>
              <a:rPr lang="en-GB" sz="2200" i="1" dirty="0">
                <a:solidFill>
                  <a:srgbClr val="00B0F0"/>
                </a:solidFill>
                <a:latin typeface="Century Gothic" panose="020B0502020202020204" pitchFamily="34" charset="0"/>
              </a:rPr>
              <a:t>Behold a Pale Horse </a:t>
            </a:r>
            <a:r>
              <a:rPr lang="en-GB" sz="2200" dirty="0">
                <a:solidFill>
                  <a:srgbClr val="00B0F0"/>
                </a:solidFill>
                <a:latin typeface="Century Gothic" panose="020B0502020202020204" pitchFamily="34" charset="0"/>
              </a:rPr>
              <a:t>(1991</a:t>
            </a:r>
            <a:r>
              <a:rPr lang="en-GB" sz="2200" dirty="0">
                <a:solidFill>
                  <a:schemeClr val="bg1"/>
                </a:solidFill>
                <a:latin typeface="Century Gothic" panose="020B0502020202020204" pitchFamily="34" charset="0"/>
              </a:rPr>
              <a:t>), and expanded it in </a:t>
            </a:r>
            <a:r>
              <a:rPr lang="en-GB" sz="2200" i="1" dirty="0">
                <a:solidFill>
                  <a:schemeClr val="bg1"/>
                </a:solidFill>
                <a:latin typeface="Century Gothic" panose="020B0502020202020204" pitchFamily="34" charset="0"/>
              </a:rPr>
              <a:t>And the Truth Shall Set You Free </a:t>
            </a:r>
            <a:r>
              <a:rPr lang="en-GB" sz="2200" dirty="0">
                <a:solidFill>
                  <a:schemeClr val="bg1"/>
                </a:solidFill>
                <a:latin typeface="Century Gothic" panose="020B0502020202020204" pitchFamily="34" charset="0"/>
              </a:rPr>
              <a:t>(1995), citing </a:t>
            </a:r>
            <a:r>
              <a:rPr lang="en-GB" sz="2200" dirty="0">
                <a:solidFill>
                  <a:srgbClr val="00B0F0"/>
                </a:solidFill>
                <a:latin typeface="Century Gothic" panose="020B0502020202020204" pitchFamily="34" charset="0"/>
              </a:rPr>
              <a:t>Barbara </a:t>
            </a:r>
            <a:r>
              <a:rPr lang="en-GB" sz="2200" dirty="0" err="1">
                <a:solidFill>
                  <a:srgbClr val="00B0F0"/>
                </a:solidFill>
                <a:latin typeface="Century Gothic" panose="020B0502020202020204" pitchFamily="34" charset="0"/>
              </a:rPr>
              <a:t>Marciniak's</a:t>
            </a:r>
            <a:r>
              <a:rPr lang="en-GB" sz="2200" dirty="0">
                <a:solidFill>
                  <a:srgbClr val="00B0F0"/>
                </a:solidFill>
                <a:latin typeface="Century Gothic" panose="020B0502020202020204" pitchFamily="34" charset="0"/>
              </a:rPr>
              <a:t> </a:t>
            </a:r>
            <a:r>
              <a:rPr lang="en-GB" sz="2200" i="1" dirty="0">
                <a:solidFill>
                  <a:srgbClr val="00B0F0"/>
                </a:solidFill>
                <a:latin typeface="Century Gothic" panose="020B0502020202020204" pitchFamily="34" charset="0"/>
              </a:rPr>
              <a:t>Bringers of the Dawn</a:t>
            </a:r>
            <a:r>
              <a:rPr lang="en-GB" sz="2200" dirty="0">
                <a:solidFill>
                  <a:srgbClr val="00B0F0"/>
                </a:solidFill>
                <a:latin typeface="Century Gothic" panose="020B0502020202020204" pitchFamily="34" charset="0"/>
              </a:rPr>
              <a:t> (1992).</a:t>
            </a:r>
          </a:p>
          <a:p>
            <a:r>
              <a:rPr lang="en-GB" sz="2400" dirty="0">
                <a:solidFill>
                  <a:schemeClr val="bg1"/>
                </a:solidFill>
                <a:latin typeface="Century Gothic" panose="020B0502020202020204" pitchFamily="34" charset="0"/>
              </a:rPr>
              <a:t>…</a:t>
            </a:r>
          </a:p>
          <a:p>
            <a:endParaRPr lang="en-GB" sz="1000" dirty="0">
              <a:solidFill>
                <a:schemeClr val="bg1"/>
              </a:solidFill>
              <a:latin typeface="Century Gothic" panose="020B0502020202020204" pitchFamily="34" charset="0"/>
            </a:endParaRPr>
          </a:p>
          <a:p>
            <a:r>
              <a:rPr lang="en-GB" sz="2200" dirty="0">
                <a:solidFill>
                  <a:schemeClr val="bg1"/>
                </a:solidFill>
                <a:latin typeface="Century Gothic" panose="020B0502020202020204" pitchFamily="34" charset="0"/>
              </a:rPr>
              <a:t>Icke </a:t>
            </a:r>
            <a:r>
              <a:rPr lang="en-GB" sz="2200" u="sng" dirty="0">
                <a:solidFill>
                  <a:srgbClr val="00B0F0"/>
                </a:solidFill>
                <a:latin typeface="Century Gothic" panose="020B0502020202020204" pitchFamily="34" charset="0"/>
              </a:rPr>
              <a:t>maintains</a:t>
            </a:r>
            <a:r>
              <a:rPr lang="en-GB" sz="2200" dirty="0">
                <a:solidFill>
                  <a:srgbClr val="00B0F0"/>
                </a:solidFill>
                <a:latin typeface="Century Gothic" panose="020B0502020202020204" pitchFamily="34" charset="0"/>
              </a:rPr>
              <a:t> </a:t>
            </a:r>
            <a:r>
              <a:rPr lang="en-GB" sz="2200" dirty="0">
                <a:solidFill>
                  <a:schemeClr val="bg1"/>
                </a:solidFill>
                <a:latin typeface="Century Gothic" panose="020B0502020202020204" pitchFamily="34" charset="0"/>
              </a:rPr>
              <a:t>that they came for monatomic gold, a non-existent mineral (only gases can exist in a monatomic state) that, he writes, increases the capacity of the nervous system ten </a:t>
            </a:r>
            <a:r>
              <a:rPr lang="en-GB" sz="2200" dirty="0" err="1">
                <a:solidFill>
                  <a:schemeClr val="bg1"/>
                </a:solidFill>
                <a:latin typeface="Century Gothic" panose="020B0502020202020204" pitchFamily="34" charset="0"/>
              </a:rPr>
              <a:t>thousandfold</a:t>
            </a:r>
            <a:r>
              <a:rPr lang="en-GB" sz="2200" dirty="0">
                <a:solidFill>
                  <a:schemeClr val="bg1"/>
                </a:solidFill>
                <a:latin typeface="Century Gothic" panose="020B0502020202020204" pitchFamily="34" charset="0"/>
              </a:rPr>
              <a:t>. After ingesting it, the reptilians can process vast amounts of information, speed up trans-dimensional travel, and shapeshift from reptilian to human.[133][134]</a:t>
            </a:r>
            <a:endParaRPr lang="en-GB" sz="2400" dirty="0">
              <a:solidFill>
                <a:schemeClr val="bg1"/>
              </a:solidFill>
              <a:latin typeface="Century Gothic" panose="020B0502020202020204" pitchFamily="34" charset="0"/>
            </a:endParaRPr>
          </a:p>
        </p:txBody>
      </p:sp>
      <p:sp>
        <p:nvSpPr>
          <p:cNvPr id="4" name="Rectangle 3"/>
          <p:cNvSpPr/>
          <p:nvPr/>
        </p:nvSpPr>
        <p:spPr>
          <a:xfrm>
            <a:off x="501067" y="5795018"/>
            <a:ext cx="10843208" cy="461665"/>
          </a:xfrm>
          <a:prstGeom prst="rect">
            <a:avLst/>
          </a:prstGeom>
          <a:solidFill>
            <a:schemeClr val="bg1"/>
          </a:solidFill>
        </p:spPr>
        <p:txBody>
          <a:bodyPr wrap="square">
            <a:spAutoFit/>
          </a:bodyPr>
          <a:lstStyle/>
          <a:p>
            <a:pPr algn="r"/>
            <a:r>
              <a:rPr lang="en-GB" sz="2400" dirty="0">
                <a:solidFill>
                  <a:srgbClr val="004442"/>
                </a:solidFill>
                <a:latin typeface="Bookman Old Style" panose="02050604050505020204" pitchFamily="18" charset="0"/>
              </a:rPr>
              <a:t>‘PROOF’ IS REFERENCE TO A SERIES OF UNPROVEN STATMENTS … </a:t>
            </a:r>
          </a:p>
        </p:txBody>
      </p:sp>
      <p:sp>
        <p:nvSpPr>
          <p:cNvPr id="3" name="Rectangle 2">
            <a:extLst>
              <a:ext uri="{FF2B5EF4-FFF2-40B4-BE49-F238E27FC236}">
                <a16:creationId xmlns:a16="http://schemas.microsoft.com/office/drawing/2014/main" id="{4B34BC81-1CA9-4574-A8E7-BE4AA244EBD9}"/>
              </a:ext>
            </a:extLst>
          </p:cNvPr>
          <p:cNvSpPr/>
          <p:nvPr/>
        </p:nvSpPr>
        <p:spPr>
          <a:xfrm>
            <a:off x="4955426" y="16542"/>
            <a:ext cx="6962254" cy="584775"/>
          </a:xfrm>
          <a:prstGeom prst="rect">
            <a:avLst/>
          </a:prstGeom>
        </p:spPr>
        <p:txBody>
          <a:bodyPr wrap="square">
            <a:spAutoFit/>
          </a:bodyPr>
          <a:lstStyle/>
          <a:p>
            <a:r>
              <a:rPr lang="en-GB" sz="3200" dirty="0" err="1">
                <a:solidFill>
                  <a:srgbClr val="00B0F0"/>
                </a:solidFill>
                <a:latin typeface="Felix Titling" panose="04060505060202020A04" pitchFamily="82" charset="0"/>
              </a:rPr>
              <a:t>CRitical</a:t>
            </a:r>
            <a:r>
              <a:rPr lang="en-GB" sz="3200" dirty="0">
                <a:solidFill>
                  <a:srgbClr val="00B0F0"/>
                </a:solidFill>
                <a:latin typeface="Felix Titling" panose="04060505060202020A04" pitchFamily="82" charset="0"/>
              </a:rPr>
              <a:t> attention to proof</a:t>
            </a:r>
          </a:p>
        </p:txBody>
      </p:sp>
    </p:spTree>
    <p:extLst>
      <p:ext uri="{BB962C8B-B14F-4D97-AF65-F5344CB8AC3E}">
        <p14:creationId xmlns:p14="http://schemas.microsoft.com/office/powerpoint/2010/main" val="179983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19900" y="599002"/>
            <a:ext cx="5038725" cy="5416868"/>
          </a:xfrm>
          <a:prstGeom prst="rect">
            <a:avLst/>
          </a:prstGeom>
        </p:spPr>
        <p:txBody>
          <a:bodyPr wrap="square">
            <a:spAutoFit/>
          </a:bodyPr>
          <a:lstStyle/>
          <a:p>
            <a:r>
              <a:rPr lang="en-GB" sz="2000" b="1" dirty="0">
                <a:solidFill>
                  <a:schemeClr val="bg1"/>
                </a:solidFill>
                <a:latin typeface="Palatino Linotype" panose="02040502050505030304" pitchFamily="18" charset="0"/>
              </a:rPr>
              <a:t>APPEAL TO IRRELEVANT AUTHORITY</a:t>
            </a:r>
          </a:p>
          <a:p>
            <a:r>
              <a:rPr lang="en-GB" sz="2200" dirty="0">
                <a:solidFill>
                  <a:schemeClr val="bg1"/>
                </a:solidFill>
                <a:latin typeface="Palatino Linotype" panose="02040502050505030304" pitchFamily="18" charset="0"/>
              </a:rPr>
              <a:t>One may reasonably appeal to pertinent authority, as scientists and academics typically do. </a:t>
            </a:r>
            <a:r>
              <a:rPr lang="en-GB" sz="2200" dirty="0">
                <a:solidFill>
                  <a:srgbClr val="00B0F0"/>
                </a:solidFill>
                <a:latin typeface="Palatino Linotype" panose="02040502050505030304" pitchFamily="18" charset="0"/>
              </a:rPr>
              <a:t>An argument becomes fallacious </a:t>
            </a:r>
            <a:r>
              <a:rPr lang="en-GB" sz="2200" dirty="0">
                <a:solidFill>
                  <a:schemeClr val="bg1"/>
                </a:solidFill>
                <a:latin typeface="Palatino Linotype" panose="02040502050505030304" pitchFamily="18" charset="0"/>
              </a:rPr>
              <a:t>when the appeal is to </a:t>
            </a:r>
            <a:r>
              <a:rPr lang="en-GB" sz="2200" dirty="0">
                <a:solidFill>
                  <a:srgbClr val="00B0F0"/>
                </a:solidFill>
                <a:latin typeface="Palatino Linotype" panose="02040502050505030304" pitchFamily="18" charset="0"/>
              </a:rPr>
              <a:t>an authority who is not an expert on the issue</a:t>
            </a:r>
            <a:r>
              <a:rPr lang="en-GB" sz="2200" u="sng" dirty="0">
                <a:solidFill>
                  <a:schemeClr val="bg1"/>
                </a:solidFill>
                <a:latin typeface="Palatino Linotype" panose="02040502050505030304" pitchFamily="18" charset="0"/>
              </a:rPr>
              <a:t> </a:t>
            </a:r>
            <a:r>
              <a:rPr lang="en-GB" sz="2200" dirty="0">
                <a:solidFill>
                  <a:schemeClr val="bg1"/>
                </a:solidFill>
                <a:latin typeface="Palatino Linotype" panose="02040502050505030304" pitchFamily="18" charset="0"/>
              </a:rPr>
              <a:t>at hand. </a:t>
            </a:r>
          </a:p>
          <a:p>
            <a:endParaRPr lang="en-GB" sz="2200" dirty="0">
              <a:solidFill>
                <a:schemeClr val="bg1"/>
              </a:solidFill>
              <a:latin typeface="Palatino Linotype" panose="02040502050505030304" pitchFamily="18" charset="0"/>
            </a:endParaRPr>
          </a:p>
          <a:p>
            <a:r>
              <a:rPr lang="en-GB" sz="2200" dirty="0">
                <a:solidFill>
                  <a:schemeClr val="bg1"/>
                </a:solidFill>
                <a:latin typeface="Palatino Linotype" panose="02040502050505030304" pitchFamily="18" charset="0"/>
              </a:rPr>
              <a:t>A similar appeal worth noting is the </a:t>
            </a:r>
            <a:r>
              <a:rPr lang="en-GB" sz="2200" dirty="0">
                <a:solidFill>
                  <a:srgbClr val="00B0F0"/>
                </a:solidFill>
                <a:latin typeface="Palatino Linotype" panose="02040502050505030304" pitchFamily="18" charset="0"/>
              </a:rPr>
              <a:t>appeal to vague authority</a:t>
            </a:r>
            <a:r>
              <a:rPr lang="en-GB" sz="2200" u="sng" dirty="0">
                <a:solidFill>
                  <a:schemeClr val="bg1"/>
                </a:solidFill>
                <a:latin typeface="Palatino Linotype" panose="02040502050505030304" pitchFamily="18" charset="0"/>
              </a:rPr>
              <a:t>,</a:t>
            </a:r>
            <a:r>
              <a:rPr lang="en-GB" sz="2200" dirty="0">
                <a:solidFill>
                  <a:schemeClr val="bg1"/>
                </a:solidFill>
                <a:latin typeface="Palatino Linotype" panose="02040502050505030304" pitchFamily="18" charset="0"/>
              </a:rPr>
              <a:t> where an idea is attributed to a vague collective. For example, ‘Professors in Germany showed such and such to be true.’</a:t>
            </a:r>
          </a:p>
          <a:p>
            <a:endParaRPr lang="en-GB" dirty="0">
              <a:solidFill>
                <a:schemeClr val="bg1"/>
              </a:solidFill>
            </a:endParaRPr>
          </a:p>
          <a:p>
            <a:r>
              <a:rPr lang="en-GB" sz="2200" i="1" dirty="0">
                <a:solidFill>
                  <a:schemeClr val="bg1"/>
                </a:solidFill>
                <a:latin typeface="Century Gothic" panose="020B0502020202020204" pitchFamily="34" charset="0"/>
              </a:rPr>
              <a:t>Perhaps for us: ‘Critics argue that …’ (without reference to any… )</a:t>
            </a:r>
          </a:p>
        </p:txBody>
      </p:sp>
      <p:pic>
        <p:nvPicPr>
          <p:cNvPr id="3" name="Picture 2"/>
          <p:cNvPicPr>
            <a:picLocks noChangeAspect="1"/>
          </p:cNvPicPr>
          <p:nvPr/>
        </p:nvPicPr>
        <p:blipFill rotWithShape="1">
          <a:blip r:embed="rId2">
            <a:grayscl/>
            <a:extLst>
              <a:ext uri="{BEBA8EAE-BF5A-486C-A8C5-ECC9F3942E4B}">
                <a14:imgProps xmlns:a14="http://schemas.microsoft.com/office/drawing/2010/main">
                  <a14:imgLayer r:embed="rId3">
                    <a14:imgEffect>
                      <a14:sharpenSoften amount="25000"/>
                    </a14:imgEffect>
                    <a14:imgEffect>
                      <a14:colorTemperature colorTemp="8800"/>
                    </a14:imgEffect>
                    <a14:imgEffect>
                      <a14:brightnessContrast contrast="20000"/>
                    </a14:imgEffect>
                  </a14:imgLayer>
                </a14:imgProps>
              </a:ext>
            </a:extLst>
          </a:blip>
          <a:srcRect l="20859" t="6546" r="23125" b="4723"/>
          <a:stretch/>
        </p:blipFill>
        <p:spPr>
          <a:xfrm>
            <a:off x="533400" y="941246"/>
            <a:ext cx="5471984" cy="4875753"/>
          </a:xfrm>
          <a:prstGeom prst="rect">
            <a:avLst/>
          </a:prstGeom>
          <a:ln w="19050">
            <a:solidFill>
              <a:srgbClr val="00B0F0"/>
            </a:solidFill>
          </a:ln>
        </p:spPr>
      </p:pic>
      <p:sp>
        <p:nvSpPr>
          <p:cNvPr id="6" name="Rectangle 5">
            <a:extLst>
              <a:ext uri="{FF2B5EF4-FFF2-40B4-BE49-F238E27FC236}">
                <a16:creationId xmlns:a16="http://schemas.microsoft.com/office/drawing/2014/main" id="{61EA30DE-C94C-4AEA-91FE-0512E5FC043C}"/>
              </a:ext>
            </a:extLst>
          </p:cNvPr>
          <p:cNvSpPr/>
          <p:nvPr/>
        </p:nvSpPr>
        <p:spPr>
          <a:xfrm>
            <a:off x="61912" y="6344723"/>
            <a:ext cx="12753975" cy="369332"/>
          </a:xfrm>
          <a:prstGeom prst="rect">
            <a:avLst/>
          </a:prstGeom>
        </p:spPr>
        <p:txBody>
          <a:bodyPr wrap="square">
            <a:spAutoFit/>
          </a:bodyPr>
          <a:lstStyle/>
          <a:p>
            <a:r>
              <a:rPr lang="en-GB" dirty="0">
                <a:solidFill>
                  <a:schemeClr val="bg1">
                    <a:lumMod val="85000"/>
                  </a:schemeClr>
                </a:solidFill>
                <a:latin typeface="Century Gothic" panose="020B0502020202020204" pitchFamily="34" charset="0"/>
              </a:rPr>
              <a:t>Ali </a:t>
            </a:r>
            <a:r>
              <a:rPr lang="en-GB" dirty="0" err="1">
                <a:solidFill>
                  <a:schemeClr val="bg1">
                    <a:lumMod val="85000"/>
                  </a:schemeClr>
                </a:solidFill>
                <a:latin typeface="Century Gothic" panose="020B0502020202020204" pitchFamily="34" charset="0"/>
              </a:rPr>
              <a:t>Almossawi</a:t>
            </a:r>
            <a:r>
              <a:rPr lang="en-GB" dirty="0">
                <a:solidFill>
                  <a:schemeClr val="bg1">
                    <a:lumMod val="85000"/>
                  </a:schemeClr>
                </a:solidFill>
                <a:latin typeface="Century Gothic" panose="020B0502020202020204" pitchFamily="34" charset="0"/>
              </a:rPr>
              <a:t>, </a:t>
            </a:r>
            <a:r>
              <a:rPr lang="en-GB" i="1" dirty="0">
                <a:solidFill>
                  <a:schemeClr val="bg1">
                    <a:lumMod val="85000"/>
                  </a:schemeClr>
                </a:solidFill>
                <a:latin typeface="Century Gothic" panose="020B0502020202020204" pitchFamily="34" charset="0"/>
              </a:rPr>
              <a:t>An Illustrated Book of Bad Argu</a:t>
            </a:r>
            <a:r>
              <a:rPr lang="en-GB" dirty="0">
                <a:solidFill>
                  <a:schemeClr val="bg1">
                    <a:lumMod val="85000"/>
                  </a:schemeClr>
                </a:solidFill>
                <a:latin typeface="Century Gothic" panose="020B0502020202020204" pitchFamily="34" charset="0"/>
              </a:rPr>
              <a:t>ments, San Francisco, 2013 </a:t>
            </a:r>
            <a:r>
              <a:rPr lang="en-GB" dirty="0">
                <a:solidFill>
                  <a:schemeClr val="bg1">
                    <a:lumMod val="85000"/>
                  </a:schemeClr>
                </a:solidFill>
                <a:latin typeface="Palatino Linotype" panose="02040502050505030304" pitchFamily="18" charset="0"/>
                <a:hlinkClick r:id="rId4">
                  <a:extLst>
                    <a:ext uri="{A12FA001-AC4F-418D-AE19-62706E023703}">
                      <ahyp:hlinkClr xmlns:ahyp="http://schemas.microsoft.com/office/drawing/2018/hyperlinkcolor" val="tx"/>
                    </a:ext>
                  </a:extLst>
                </a:hlinkClick>
              </a:rPr>
              <a:t>https://bookofbadarguments.com</a:t>
            </a:r>
            <a:r>
              <a:rPr lang="en-GB" dirty="0">
                <a:solidFill>
                  <a:schemeClr val="bg1">
                    <a:lumMod val="85000"/>
                  </a:schemeClr>
                </a:solidFill>
                <a:latin typeface="Palatino Linotype" panose="02040502050505030304" pitchFamily="18" charset="0"/>
              </a:rPr>
              <a:t> </a:t>
            </a:r>
          </a:p>
        </p:txBody>
      </p:sp>
      <p:sp>
        <p:nvSpPr>
          <p:cNvPr id="8" name="Rectangle 7">
            <a:extLst>
              <a:ext uri="{FF2B5EF4-FFF2-40B4-BE49-F238E27FC236}">
                <a16:creationId xmlns:a16="http://schemas.microsoft.com/office/drawing/2014/main" id="{DA8443B4-C8B2-47BA-929E-6FC739EB3A2A}"/>
              </a:ext>
            </a:extLst>
          </p:cNvPr>
          <p:cNvSpPr/>
          <p:nvPr/>
        </p:nvSpPr>
        <p:spPr>
          <a:xfrm>
            <a:off x="889516" y="59318"/>
            <a:ext cx="4505721" cy="584775"/>
          </a:xfrm>
          <a:prstGeom prst="rect">
            <a:avLst/>
          </a:prstGeom>
        </p:spPr>
        <p:txBody>
          <a:bodyPr wrap="none">
            <a:spAutoFit/>
          </a:bodyPr>
          <a:lstStyle/>
          <a:p>
            <a:r>
              <a:rPr lang="en-GB" sz="3200" dirty="0">
                <a:solidFill>
                  <a:srgbClr val="00B0F0"/>
                </a:solidFill>
                <a:latin typeface="Felix Titling" panose="04060505060202020A04" pitchFamily="82" charset="0"/>
                <a:ea typeface="+mj-ea"/>
                <a:cs typeface="+mj-cs"/>
              </a:rPr>
              <a:t>PRACTICES TO AVOID</a:t>
            </a:r>
          </a:p>
        </p:txBody>
      </p:sp>
    </p:spTree>
    <p:extLst>
      <p:ext uri="{BB962C8B-B14F-4D97-AF65-F5344CB8AC3E}">
        <p14:creationId xmlns:p14="http://schemas.microsoft.com/office/powerpoint/2010/main" val="369907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15" y="778696"/>
            <a:ext cx="11425340" cy="3631763"/>
          </a:xfrm>
          <a:prstGeom prst="rect">
            <a:avLst/>
          </a:prstGeom>
        </p:spPr>
        <p:txBody>
          <a:bodyPr wrap="square">
            <a:spAutoFit/>
          </a:bodyPr>
          <a:lstStyle/>
          <a:p>
            <a:r>
              <a:rPr lang="en-GB" sz="2200" dirty="0">
                <a:solidFill>
                  <a:schemeClr val="bg1"/>
                </a:solidFill>
                <a:latin typeface="Century Gothic" panose="020B0502020202020204" pitchFamily="34" charset="0"/>
              </a:rPr>
              <a:t>In </a:t>
            </a:r>
            <a:r>
              <a:rPr lang="en-GB" sz="2200" i="1" dirty="0">
                <a:solidFill>
                  <a:schemeClr val="bg1"/>
                </a:solidFill>
                <a:latin typeface="Century Gothic" panose="020B0502020202020204" pitchFamily="34" charset="0"/>
              </a:rPr>
              <a:t>The Biggest Secret </a:t>
            </a:r>
            <a:r>
              <a:rPr lang="en-GB" sz="2200" dirty="0">
                <a:solidFill>
                  <a:schemeClr val="bg1"/>
                </a:solidFill>
                <a:latin typeface="Century Gothic" panose="020B0502020202020204" pitchFamily="34" charset="0"/>
              </a:rPr>
              <a:t>(1999), </a:t>
            </a:r>
            <a:r>
              <a:rPr lang="en-GB" sz="2200" dirty="0">
                <a:solidFill>
                  <a:srgbClr val="00B0F0"/>
                </a:solidFill>
                <a:latin typeface="Century Gothic" panose="020B0502020202020204" pitchFamily="34" charset="0"/>
              </a:rPr>
              <a:t>Icke identified the Brotherhood as descendants of reptilians from the constellation Draco, who live in caverns inside the earth</a:t>
            </a:r>
            <a:r>
              <a:rPr lang="en-GB" sz="2200" dirty="0">
                <a:solidFill>
                  <a:schemeClr val="bg1"/>
                </a:solidFill>
                <a:latin typeface="Century Gothic" panose="020B0502020202020204" pitchFamily="34" charset="0"/>
              </a:rPr>
              <a:t>.[129] They are the deities known as the </a:t>
            </a:r>
            <a:r>
              <a:rPr lang="en-GB" sz="2200" dirty="0" err="1">
                <a:solidFill>
                  <a:schemeClr val="bg1"/>
                </a:solidFill>
                <a:latin typeface="Century Gothic" panose="020B0502020202020204" pitchFamily="34" charset="0"/>
              </a:rPr>
              <a:t>Anunnaki</a:t>
            </a:r>
            <a:r>
              <a:rPr lang="en-GB" sz="2200" dirty="0">
                <a:solidFill>
                  <a:schemeClr val="bg1"/>
                </a:solidFill>
                <a:latin typeface="Century Gothic" panose="020B0502020202020204" pitchFamily="34" charset="0"/>
              </a:rPr>
              <a:t> in the Babylonian creation myth, </a:t>
            </a:r>
            <a:r>
              <a:rPr lang="en-GB" sz="2200" i="1" dirty="0" err="1">
                <a:solidFill>
                  <a:srgbClr val="00B0F0"/>
                </a:solidFill>
                <a:latin typeface="Century Gothic" panose="020B0502020202020204" pitchFamily="34" charset="0"/>
              </a:rPr>
              <a:t>Enûma</a:t>
            </a:r>
            <a:r>
              <a:rPr lang="en-GB" sz="2200" i="1" dirty="0">
                <a:solidFill>
                  <a:srgbClr val="00B0F0"/>
                </a:solidFill>
                <a:latin typeface="Century Gothic" panose="020B0502020202020204" pitchFamily="34" charset="0"/>
              </a:rPr>
              <a:t> </a:t>
            </a:r>
            <a:r>
              <a:rPr lang="en-GB" sz="2200" i="1" dirty="0" err="1">
                <a:solidFill>
                  <a:srgbClr val="00B0F0"/>
                </a:solidFill>
                <a:latin typeface="Century Gothic" panose="020B0502020202020204" pitchFamily="34" charset="0"/>
              </a:rPr>
              <a:t>Eliš</a:t>
            </a:r>
            <a:r>
              <a:rPr lang="en-GB" sz="2200" dirty="0">
                <a:solidFill>
                  <a:srgbClr val="00B0F0"/>
                </a:solidFill>
                <a:latin typeface="Century Gothic" panose="020B0502020202020204" pitchFamily="34" charset="0"/>
              </a:rPr>
              <a:t>, </a:t>
            </a:r>
            <a:r>
              <a:rPr lang="en-GB" sz="2200" dirty="0">
                <a:solidFill>
                  <a:schemeClr val="bg1"/>
                </a:solidFill>
                <a:latin typeface="Century Gothic" panose="020B0502020202020204" pitchFamily="34" charset="0"/>
              </a:rPr>
              <a:t>and </a:t>
            </a:r>
            <a:r>
              <a:rPr lang="en-GB" sz="2200" dirty="0">
                <a:solidFill>
                  <a:srgbClr val="00B0F0"/>
                </a:solidFill>
                <a:latin typeface="Century Gothic" panose="020B0502020202020204" pitchFamily="34" charset="0"/>
              </a:rPr>
              <a:t>the fallen angels, the Watchers, who mated with human women in the Biblical apocrypha</a:t>
            </a:r>
            <a:r>
              <a:rPr lang="en-GB" sz="2200" dirty="0">
                <a:solidFill>
                  <a:schemeClr val="bg1"/>
                </a:solidFill>
                <a:latin typeface="Century Gothic" panose="020B0502020202020204" pitchFamily="34" charset="0"/>
              </a:rPr>
              <a:t>.[130] He said in an interview:</a:t>
            </a:r>
            <a:endParaRPr lang="en-GB" sz="2200" dirty="0">
              <a:solidFill>
                <a:schemeClr val="bg1"/>
              </a:solidFill>
            </a:endParaRPr>
          </a:p>
          <a:p>
            <a:pPr lvl="1"/>
            <a:endParaRPr lang="en-GB" sz="1000" dirty="0">
              <a:solidFill>
                <a:schemeClr val="bg1"/>
              </a:solidFill>
              <a:latin typeface="Century Gothic" panose="020B0502020202020204" pitchFamily="34" charset="0"/>
            </a:endParaRPr>
          </a:p>
          <a:p>
            <a:pPr lvl="1"/>
            <a:r>
              <a:rPr lang="en-GB" sz="2000" dirty="0">
                <a:solidFill>
                  <a:schemeClr val="bg1"/>
                </a:solidFill>
                <a:latin typeface="Century Gothic" panose="020B0502020202020204" pitchFamily="34" charset="0"/>
              </a:rPr>
              <a:t>when you get back into </a:t>
            </a:r>
            <a:r>
              <a:rPr lang="en-GB" sz="2000" dirty="0">
                <a:solidFill>
                  <a:srgbClr val="00B0F0"/>
                </a:solidFill>
                <a:latin typeface="Century Gothic" panose="020B0502020202020204" pitchFamily="34" charset="0"/>
              </a:rPr>
              <a:t>the ancient world</a:t>
            </a:r>
            <a:r>
              <a:rPr lang="en-GB" sz="2000" dirty="0">
                <a:solidFill>
                  <a:schemeClr val="bg1"/>
                </a:solidFill>
                <a:latin typeface="Century Gothic" panose="020B0502020202020204" pitchFamily="34" charset="0"/>
              </a:rPr>
              <a:t>, you find this recurring theme of a union between a non-human race and humans—creating a hybrid race.</a:t>
            </a:r>
          </a:p>
          <a:p>
            <a:pPr lvl="1"/>
            <a:r>
              <a:rPr lang="en-GB" sz="2000" dirty="0">
                <a:solidFill>
                  <a:schemeClr val="bg1"/>
                </a:solidFill>
                <a:latin typeface="Century Gothic" panose="020B0502020202020204" pitchFamily="34" charset="0"/>
              </a:rPr>
              <a:t>From 1998, </a:t>
            </a:r>
            <a:r>
              <a:rPr lang="en-GB" sz="2000" dirty="0">
                <a:solidFill>
                  <a:srgbClr val="00B0F0"/>
                </a:solidFill>
                <a:latin typeface="Century Gothic" panose="020B0502020202020204" pitchFamily="34" charset="0"/>
              </a:rPr>
              <a:t>I</a:t>
            </a:r>
            <a:r>
              <a:rPr lang="en-GB" sz="2000" u="sng" dirty="0">
                <a:solidFill>
                  <a:srgbClr val="00B0F0"/>
                </a:solidFill>
                <a:latin typeface="Century Gothic" panose="020B0502020202020204" pitchFamily="34" charset="0"/>
              </a:rPr>
              <a:t> started coming across people </a:t>
            </a:r>
            <a:r>
              <a:rPr lang="en-GB" sz="2000" dirty="0">
                <a:solidFill>
                  <a:srgbClr val="00B0F0"/>
                </a:solidFill>
                <a:latin typeface="Century Gothic" panose="020B0502020202020204" pitchFamily="34" charset="0"/>
              </a:rPr>
              <a:t>who </a:t>
            </a:r>
            <a:r>
              <a:rPr lang="en-GB" sz="2000" u="sng" dirty="0">
                <a:solidFill>
                  <a:srgbClr val="00B0F0"/>
                </a:solidFill>
                <a:latin typeface="Century Gothic" panose="020B0502020202020204" pitchFamily="34" charset="0"/>
              </a:rPr>
              <a:t>told </a:t>
            </a:r>
            <a:r>
              <a:rPr lang="en-GB" sz="2000" dirty="0">
                <a:solidFill>
                  <a:srgbClr val="00B0F0"/>
                </a:solidFill>
                <a:latin typeface="Century Gothic" panose="020B0502020202020204" pitchFamily="34" charset="0"/>
              </a:rPr>
              <a:t>me they had </a:t>
            </a:r>
            <a:r>
              <a:rPr lang="en-GB" sz="2000" u="sng" dirty="0">
                <a:solidFill>
                  <a:srgbClr val="00B0F0"/>
                </a:solidFill>
                <a:latin typeface="Century Gothic" panose="020B0502020202020204" pitchFamily="34" charset="0"/>
              </a:rPr>
              <a:t>seen people </a:t>
            </a:r>
            <a:r>
              <a:rPr lang="en-GB" sz="2000" dirty="0">
                <a:solidFill>
                  <a:srgbClr val="00B0F0"/>
                </a:solidFill>
                <a:latin typeface="Century Gothic" panose="020B0502020202020204" pitchFamily="34" charset="0"/>
              </a:rPr>
              <a:t>change into a non-human form. </a:t>
            </a:r>
            <a:r>
              <a:rPr lang="en-GB" sz="2000" dirty="0">
                <a:solidFill>
                  <a:schemeClr val="bg1"/>
                </a:solidFill>
                <a:latin typeface="Century Gothic" panose="020B0502020202020204" pitchFamily="34" charset="0"/>
              </a:rPr>
              <a:t>It's </a:t>
            </a:r>
            <a:r>
              <a:rPr lang="en-GB" sz="2000" dirty="0">
                <a:solidFill>
                  <a:srgbClr val="00B0F0"/>
                </a:solidFill>
                <a:latin typeface="Century Gothic" panose="020B0502020202020204" pitchFamily="34" charset="0"/>
              </a:rPr>
              <a:t>an age-old phenomenon </a:t>
            </a:r>
            <a:r>
              <a:rPr lang="en-GB" sz="2000" dirty="0">
                <a:solidFill>
                  <a:schemeClr val="bg1"/>
                </a:solidFill>
                <a:latin typeface="Century Gothic" panose="020B0502020202020204" pitchFamily="34" charset="0"/>
              </a:rPr>
              <a:t>known as shape-shifting. The basic form is like a scaly humanoid, with reptilian rather than humanoid eyes.[131]</a:t>
            </a:r>
          </a:p>
          <a:p>
            <a:endParaRPr lang="en-GB" sz="1000" dirty="0">
              <a:latin typeface="Century Gothic" panose="020B0502020202020204" pitchFamily="34" charset="0"/>
            </a:endParaRPr>
          </a:p>
        </p:txBody>
      </p:sp>
      <p:sp>
        <p:nvSpPr>
          <p:cNvPr id="4" name="Rectangle 3"/>
          <p:cNvSpPr/>
          <p:nvPr/>
        </p:nvSpPr>
        <p:spPr>
          <a:xfrm>
            <a:off x="865726" y="4439418"/>
            <a:ext cx="10679456" cy="2308324"/>
          </a:xfrm>
          <a:prstGeom prst="rect">
            <a:avLst/>
          </a:prstGeom>
          <a:solidFill>
            <a:schemeClr val="bg1"/>
          </a:solidFill>
        </p:spPr>
        <p:txBody>
          <a:bodyPr wrap="square">
            <a:spAutoFit/>
          </a:bodyPr>
          <a:lstStyle/>
          <a:p>
            <a:r>
              <a:rPr lang="en-GB" sz="2400" i="1" dirty="0">
                <a:solidFill>
                  <a:srgbClr val="002060"/>
                </a:solidFill>
                <a:latin typeface="Bookman Old Style" panose="02050604050505020204" pitchFamily="18" charset="0"/>
              </a:rPr>
              <a:t>Without proof how does this achieve its effect? </a:t>
            </a:r>
          </a:p>
          <a:p>
            <a:pPr marL="457200" indent="-457200">
              <a:buAutoNum type="alphaLcParenR"/>
            </a:pPr>
            <a:r>
              <a:rPr lang="en-GB" sz="2000" dirty="0">
                <a:solidFill>
                  <a:srgbClr val="002060"/>
                </a:solidFill>
                <a:latin typeface="Bookman Old Style" panose="02050604050505020204" pitchFamily="18" charset="0"/>
              </a:rPr>
              <a:t>Reference to selected bits of mythical narrative (</a:t>
            </a:r>
            <a:r>
              <a:rPr lang="en-GB" sz="2000" i="1" dirty="0" err="1">
                <a:solidFill>
                  <a:srgbClr val="002060"/>
                </a:solidFill>
                <a:latin typeface="Bookman Old Style" panose="02050604050505020204" pitchFamily="18" charset="0"/>
              </a:rPr>
              <a:t>Anunnaki</a:t>
            </a:r>
            <a:r>
              <a:rPr lang="en-GB" sz="2000" i="1" dirty="0">
                <a:solidFill>
                  <a:srgbClr val="002060"/>
                </a:solidFill>
                <a:latin typeface="Bookman Old Style" panose="02050604050505020204" pitchFamily="18" charset="0"/>
              </a:rPr>
              <a:t> = ‘</a:t>
            </a:r>
            <a:r>
              <a:rPr lang="en-GB" sz="2000" i="1" dirty="0" err="1">
                <a:solidFill>
                  <a:srgbClr val="002060"/>
                </a:solidFill>
                <a:latin typeface="Bookman Old Style" panose="02050604050505020204" pitchFamily="18" charset="0"/>
              </a:rPr>
              <a:t>Enûma</a:t>
            </a:r>
            <a:r>
              <a:rPr lang="en-GB" sz="2000" i="1" dirty="0">
                <a:solidFill>
                  <a:srgbClr val="002060"/>
                </a:solidFill>
                <a:latin typeface="Bookman Old Style" panose="02050604050505020204" pitchFamily="18" charset="0"/>
              </a:rPr>
              <a:t> </a:t>
            </a:r>
            <a:r>
              <a:rPr lang="en-GB" sz="2000" i="1" dirty="0" err="1">
                <a:solidFill>
                  <a:srgbClr val="002060"/>
                </a:solidFill>
                <a:latin typeface="Bookman Old Style" panose="02050604050505020204" pitchFamily="18" charset="0"/>
              </a:rPr>
              <a:t>Eliš</a:t>
            </a:r>
            <a:r>
              <a:rPr lang="en-GB" sz="2000" i="1" dirty="0">
                <a:solidFill>
                  <a:srgbClr val="002060"/>
                </a:solidFill>
                <a:latin typeface="Bookman Old Style" panose="02050604050505020204" pitchFamily="18" charset="0"/>
              </a:rPr>
              <a:t>/the fallen angels/the Watchers </a:t>
            </a:r>
            <a:r>
              <a:rPr lang="en-GB" sz="2000" dirty="0">
                <a:solidFill>
                  <a:srgbClr val="002060"/>
                </a:solidFill>
                <a:latin typeface="Bookman Old Style" panose="02050604050505020204" pitchFamily="18" charset="0"/>
              </a:rPr>
              <a:t>– all viewed as the same without regard to context)</a:t>
            </a:r>
          </a:p>
          <a:p>
            <a:pPr marL="457200" indent="-457200">
              <a:buAutoNum type="alphaLcParenR"/>
            </a:pPr>
            <a:r>
              <a:rPr lang="en-GB" sz="2000" dirty="0">
                <a:solidFill>
                  <a:srgbClr val="002060"/>
                </a:solidFill>
                <a:latin typeface="Bookman Old Style" panose="02050604050505020204" pitchFamily="18" charset="0"/>
              </a:rPr>
              <a:t>Reference to </a:t>
            </a:r>
            <a:r>
              <a:rPr lang="en-GB" sz="2000" i="1" dirty="0">
                <a:solidFill>
                  <a:srgbClr val="002060"/>
                </a:solidFill>
                <a:latin typeface="Bookman Old Style" panose="02050604050505020204" pitchFamily="18" charset="0"/>
              </a:rPr>
              <a:t>‘the ancient world’ </a:t>
            </a:r>
            <a:r>
              <a:rPr lang="en-GB" sz="2000" dirty="0">
                <a:solidFill>
                  <a:srgbClr val="002060"/>
                </a:solidFill>
                <a:latin typeface="Bookman Old Style" panose="02050604050505020204" pitchFamily="18" charset="0"/>
              </a:rPr>
              <a:t>(= all ancient worlds are the same &amp; all perfect)  </a:t>
            </a:r>
          </a:p>
          <a:p>
            <a:pPr marL="457200" indent="-457200">
              <a:buAutoNum type="alphaLcParenR"/>
            </a:pPr>
            <a:r>
              <a:rPr lang="en-GB" sz="2000" dirty="0">
                <a:solidFill>
                  <a:srgbClr val="002060"/>
                </a:solidFill>
                <a:latin typeface="Bookman Old Style" panose="02050604050505020204" pitchFamily="18" charset="0"/>
              </a:rPr>
              <a:t>Personal </a:t>
            </a:r>
            <a:r>
              <a:rPr lang="en-GB" sz="2000" i="1" dirty="0">
                <a:solidFill>
                  <a:srgbClr val="002060"/>
                </a:solidFill>
                <a:latin typeface="Bookman Old Style" panose="02050604050505020204" pitchFamily="18" charset="0"/>
              </a:rPr>
              <a:t>anecdote</a:t>
            </a:r>
            <a:r>
              <a:rPr lang="en-GB" sz="2000" dirty="0">
                <a:solidFill>
                  <a:srgbClr val="002060"/>
                </a:solidFill>
                <a:latin typeface="Bookman Old Style" panose="02050604050505020204" pitchFamily="18" charset="0"/>
              </a:rPr>
              <a:t> of </a:t>
            </a:r>
            <a:r>
              <a:rPr lang="en-GB" sz="2000" i="1" dirty="0">
                <a:solidFill>
                  <a:srgbClr val="002060"/>
                </a:solidFill>
                <a:latin typeface="Bookman Old Style" panose="02050604050505020204" pitchFamily="18" charset="0"/>
              </a:rPr>
              <a:t>other people’s anecdotes </a:t>
            </a:r>
          </a:p>
          <a:p>
            <a:pPr marL="457200" indent="-457200">
              <a:buAutoNum type="alphaLcParenR"/>
            </a:pPr>
            <a:r>
              <a:rPr lang="en-GB" sz="2000" dirty="0">
                <a:solidFill>
                  <a:srgbClr val="002060"/>
                </a:solidFill>
                <a:latin typeface="Bookman Old Style" panose="02050604050505020204" pitchFamily="18" charset="0"/>
              </a:rPr>
              <a:t>Mythical </a:t>
            </a:r>
            <a:r>
              <a:rPr lang="en-GB" sz="2000" i="1" dirty="0">
                <a:solidFill>
                  <a:srgbClr val="002060"/>
                </a:solidFill>
                <a:latin typeface="Bookman Old Style" panose="02050604050505020204" pitchFamily="18" charset="0"/>
              </a:rPr>
              <a:t>shapeshifting</a:t>
            </a:r>
            <a:r>
              <a:rPr lang="en-GB" sz="2000" dirty="0">
                <a:solidFill>
                  <a:srgbClr val="002060"/>
                </a:solidFill>
                <a:latin typeface="Bookman Old Style" panose="02050604050505020204" pitchFamily="18" charset="0"/>
              </a:rPr>
              <a:t> equated with </a:t>
            </a:r>
            <a:r>
              <a:rPr lang="en-GB" sz="2000" i="1" dirty="0">
                <a:solidFill>
                  <a:srgbClr val="002060"/>
                </a:solidFill>
                <a:latin typeface="Bookman Old Style" panose="02050604050505020204" pitchFamily="18" charset="0"/>
              </a:rPr>
              <a:t>reptilian humanoids </a:t>
            </a:r>
            <a:r>
              <a:rPr lang="en-GB" sz="2000" dirty="0">
                <a:solidFill>
                  <a:srgbClr val="002060"/>
                </a:solidFill>
                <a:latin typeface="Bookman Old Style" panose="02050604050505020204" pitchFamily="18" charset="0"/>
              </a:rPr>
              <a:t>(many other forms of shapeshifting occur in mythical narratives – how are the others perceived?)    </a:t>
            </a:r>
          </a:p>
        </p:txBody>
      </p:sp>
      <p:sp>
        <p:nvSpPr>
          <p:cNvPr id="8" name="Rectangle 7">
            <a:extLst>
              <a:ext uri="{FF2B5EF4-FFF2-40B4-BE49-F238E27FC236}">
                <a16:creationId xmlns:a16="http://schemas.microsoft.com/office/drawing/2014/main" id="{E7199A43-ADBB-441B-8673-8CD70ADD542E}"/>
              </a:ext>
            </a:extLst>
          </p:cNvPr>
          <p:cNvSpPr/>
          <p:nvPr/>
        </p:nvSpPr>
        <p:spPr>
          <a:xfrm>
            <a:off x="5381884" y="71527"/>
            <a:ext cx="6962254" cy="584775"/>
          </a:xfrm>
          <a:prstGeom prst="rect">
            <a:avLst/>
          </a:prstGeom>
        </p:spPr>
        <p:txBody>
          <a:bodyPr wrap="square">
            <a:spAutoFit/>
          </a:bodyPr>
          <a:lstStyle/>
          <a:p>
            <a:r>
              <a:rPr lang="en-GB" sz="3200" dirty="0" err="1">
                <a:solidFill>
                  <a:srgbClr val="00B0F0"/>
                </a:solidFill>
                <a:latin typeface="Felix Titling" panose="04060505060202020A04" pitchFamily="82" charset="0"/>
              </a:rPr>
              <a:t>CRitical</a:t>
            </a:r>
            <a:r>
              <a:rPr lang="en-GB" sz="3200" dirty="0">
                <a:solidFill>
                  <a:srgbClr val="00B0F0"/>
                </a:solidFill>
                <a:latin typeface="Felix Titling" panose="04060505060202020A04" pitchFamily="82" charset="0"/>
              </a:rPr>
              <a:t> attention to proof</a:t>
            </a:r>
          </a:p>
        </p:txBody>
      </p:sp>
    </p:spTree>
    <p:extLst>
      <p:ext uri="{BB962C8B-B14F-4D97-AF65-F5344CB8AC3E}">
        <p14:creationId xmlns:p14="http://schemas.microsoft.com/office/powerpoint/2010/main" val="273314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778" y="176329"/>
            <a:ext cx="10858500" cy="5878532"/>
          </a:xfrm>
          <a:prstGeom prst="rect">
            <a:avLst/>
          </a:prstGeom>
        </p:spPr>
        <p:txBody>
          <a:bodyPr wrap="square">
            <a:spAutoFit/>
          </a:bodyPr>
          <a:lstStyle/>
          <a:p>
            <a:r>
              <a:rPr lang="en-GB" sz="2200" dirty="0">
                <a:solidFill>
                  <a:schemeClr val="bg1"/>
                </a:solidFill>
                <a:latin typeface="Century Gothic" panose="020B0502020202020204" pitchFamily="34" charset="0"/>
              </a:rPr>
              <a:t>As of 2003 the </a:t>
            </a:r>
            <a:r>
              <a:rPr lang="en-GB" sz="2200" dirty="0">
                <a:solidFill>
                  <a:srgbClr val="00B0F0"/>
                </a:solidFill>
                <a:latin typeface="Century Gothic" panose="020B0502020202020204" pitchFamily="34" charset="0"/>
              </a:rPr>
              <a:t>reptilian bloodline encompassed 43 American presidents, three British and two Canadian prime ministers, several Sumerian kings and Egyptian pharaohs, and a smattering of celebrities, including Bob Hope, Chris </a:t>
            </a:r>
            <a:r>
              <a:rPr lang="en-GB" sz="2200" dirty="0" err="1">
                <a:solidFill>
                  <a:srgbClr val="00B0F0"/>
                </a:solidFill>
                <a:latin typeface="Century Gothic" panose="020B0502020202020204" pitchFamily="34" charset="0"/>
              </a:rPr>
              <a:t>Christopherson</a:t>
            </a:r>
            <a:r>
              <a:rPr lang="en-GB" sz="2200" dirty="0">
                <a:solidFill>
                  <a:srgbClr val="00B0F0"/>
                </a:solidFill>
                <a:latin typeface="Century Gothic" panose="020B0502020202020204" pitchFamily="34" charset="0"/>
              </a:rPr>
              <a:t> and Boxcar Willie.</a:t>
            </a:r>
            <a:r>
              <a:rPr lang="en-GB" sz="2200" dirty="0">
                <a:solidFill>
                  <a:schemeClr val="bg1"/>
                </a:solidFill>
                <a:latin typeface="Century Gothic" panose="020B0502020202020204" pitchFamily="34" charset="0"/>
              </a:rPr>
              <a:t> Key bloodlines are the Rockefellers, </a:t>
            </a:r>
            <a:r>
              <a:rPr lang="en-GB" sz="2200" dirty="0" err="1">
                <a:solidFill>
                  <a:schemeClr val="bg1"/>
                </a:solidFill>
                <a:latin typeface="Century Gothic" panose="020B0502020202020204" pitchFamily="34" charset="0"/>
              </a:rPr>
              <a:t>Rothschilds</a:t>
            </a:r>
            <a:r>
              <a:rPr lang="en-GB" sz="2200" dirty="0">
                <a:solidFill>
                  <a:schemeClr val="bg1"/>
                </a:solidFill>
                <a:latin typeface="Century Gothic" panose="020B0502020202020204" pitchFamily="34" charset="0"/>
              </a:rPr>
              <a:t>, various European aristocratic families, the establishment families of the Eastern United States, and the British House of Windsor.[85] Icke confirmed to Andrew Neil in May 2016 that he believes the British Royal Family are shapeshifting lizards.[11]</a:t>
            </a:r>
            <a:endParaRPr lang="en-GB" sz="1600" dirty="0">
              <a:solidFill>
                <a:schemeClr val="bg1"/>
              </a:solidFill>
              <a:latin typeface="Century Gothic" panose="020B0502020202020204" pitchFamily="34" charset="0"/>
            </a:endParaRPr>
          </a:p>
          <a:p>
            <a:r>
              <a:rPr lang="en-GB" sz="2400" dirty="0">
                <a:solidFill>
                  <a:schemeClr val="bg1"/>
                </a:solidFill>
                <a:latin typeface="Century Gothic" panose="020B0502020202020204" pitchFamily="34" charset="0"/>
              </a:rPr>
              <a:t>..</a:t>
            </a:r>
          </a:p>
          <a:p>
            <a:r>
              <a:rPr lang="en-GB" sz="2200" dirty="0">
                <a:solidFill>
                  <a:schemeClr val="bg1"/>
                </a:solidFill>
                <a:latin typeface="Century Gothic" panose="020B0502020202020204" pitchFamily="34" charset="0"/>
              </a:rPr>
              <a:t>The first reptilian-human breeding programmes took place </a:t>
            </a:r>
            <a:r>
              <a:rPr lang="en-GB" sz="2200" dirty="0">
                <a:solidFill>
                  <a:srgbClr val="00B0F0"/>
                </a:solidFill>
                <a:latin typeface="Century Gothic" panose="020B0502020202020204" pitchFamily="34" charset="0"/>
              </a:rPr>
              <a:t>200,000–300,000 years ago (perhaps creating Adam),[135] and the third (and latest) 7,000 years ago. </a:t>
            </a:r>
            <a:r>
              <a:rPr lang="en-GB" sz="2200" dirty="0">
                <a:solidFill>
                  <a:schemeClr val="bg1"/>
                </a:solidFill>
                <a:latin typeface="Century Gothic" panose="020B0502020202020204" pitchFamily="34" charset="0"/>
              </a:rPr>
              <a:t>The hybrids of the third programme …today control the world: "</a:t>
            </a:r>
            <a:r>
              <a:rPr lang="en-GB" sz="2200" dirty="0">
                <a:solidFill>
                  <a:srgbClr val="00B0F0"/>
                </a:solidFill>
                <a:latin typeface="Century Gothic" panose="020B0502020202020204" pitchFamily="34" charset="0"/>
              </a:rPr>
              <a:t>The Brotherhood which controls the world today is the modern expression of the Babylonian Brotherhood of reptile-Aryan priests and 'royalty' which came together there after the flood."[</a:t>
            </a:r>
            <a:r>
              <a:rPr lang="en-GB" sz="2200" dirty="0">
                <a:solidFill>
                  <a:schemeClr val="bg1"/>
                </a:solidFill>
                <a:latin typeface="Century Gothic" panose="020B0502020202020204" pitchFamily="34" charset="0"/>
              </a:rPr>
              <a:t>136][137] By "Aryan" he </a:t>
            </a:r>
            <a:r>
              <a:rPr lang="en-GB" sz="2200" u="sng" dirty="0">
                <a:solidFill>
                  <a:srgbClr val="00B0F0"/>
                </a:solidFill>
                <a:latin typeface="Century Gothic" panose="020B0502020202020204" pitchFamily="34" charset="0"/>
              </a:rPr>
              <a:t>explain</a:t>
            </a:r>
            <a:r>
              <a:rPr lang="en-GB" sz="2200" dirty="0">
                <a:solidFill>
                  <a:srgbClr val="00B0F0"/>
                </a:solidFill>
                <a:latin typeface="Century Gothic" panose="020B0502020202020204" pitchFamily="34" charset="0"/>
              </a:rPr>
              <a:t>s </a:t>
            </a:r>
            <a:r>
              <a:rPr lang="en-GB" sz="2200" dirty="0">
                <a:solidFill>
                  <a:schemeClr val="bg1"/>
                </a:solidFill>
                <a:latin typeface="Century Gothic" panose="020B0502020202020204" pitchFamily="34" charset="0"/>
              </a:rPr>
              <a:t>that he means "white"; this includes most Jews, whom he </a:t>
            </a:r>
            <a:r>
              <a:rPr lang="en-GB" sz="2200" dirty="0">
                <a:solidFill>
                  <a:srgbClr val="00B0F0"/>
                </a:solidFill>
                <a:latin typeface="Century Gothic" panose="020B0502020202020204" pitchFamily="34" charset="0"/>
              </a:rPr>
              <a:t>regards </a:t>
            </a:r>
            <a:r>
              <a:rPr lang="en-GB" sz="2200" dirty="0">
                <a:solidFill>
                  <a:schemeClr val="bg1"/>
                </a:solidFill>
                <a:latin typeface="Century Gothic" panose="020B0502020202020204" pitchFamily="34" charset="0"/>
              </a:rPr>
              <a:t>as having originated in the Caucasus.[138]</a:t>
            </a:r>
          </a:p>
        </p:txBody>
      </p:sp>
      <p:sp>
        <p:nvSpPr>
          <p:cNvPr id="3" name="Rectangle 2"/>
          <p:cNvSpPr/>
          <p:nvPr/>
        </p:nvSpPr>
        <p:spPr>
          <a:xfrm>
            <a:off x="6711951" y="6153913"/>
            <a:ext cx="4419800" cy="523220"/>
          </a:xfrm>
          <a:prstGeom prst="rect">
            <a:avLst/>
          </a:prstGeom>
          <a:solidFill>
            <a:schemeClr val="bg1"/>
          </a:solidFill>
        </p:spPr>
        <p:txBody>
          <a:bodyPr wrap="none">
            <a:spAutoFit/>
          </a:bodyPr>
          <a:lstStyle/>
          <a:p>
            <a:r>
              <a:rPr lang="en-GB" sz="2800" dirty="0">
                <a:solidFill>
                  <a:srgbClr val="004442"/>
                </a:solidFill>
                <a:latin typeface="Bookman Old Style" panose="02050604050505020204" pitchFamily="18" charset="0"/>
              </a:rPr>
              <a:t>WHERE IS HIS PROOF?</a:t>
            </a:r>
          </a:p>
        </p:txBody>
      </p:sp>
    </p:spTree>
    <p:extLst>
      <p:ext uri="{BB962C8B-B14F-4D97-AF65-F5344CB8AC3E}">
        <p14:creationId xmlns:p14="http://schemas.microsoft.com/office/powerpoint/2010/main" val="70676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90EA55-3D6D-4993-9ECA-E5CC6BBF178D}"/>
              </a:ext>
            </a:extLst>
          </p:cNvPr>
          <p:cNvSpPr txBox="1"/>
          <p:nvPr/>
        </p:nvSpPr>
        <p:spPr>
          <a:xfrm>
            <a:off x="170935" y="635927"/>
            <a:ext cx="11405286" cy="5586145"/>
          </a:xfrm>
          <a:prstGeom prst="rect">
            <a:avLst/>
          </a:prstGeom>
          <a:noFill/>
        </p:spPr>
        <p:txBody>
          <a:bodyPr wrap="square">
            <a:spAutoFit/>
          </a:bodyPr>
          <a:lstStyle/>
          <a:p>
            <a:r>
              <a:rPr lang="en-GB" sz="2100" dirty="0">
                <a:solidFill>
                  <a:schemeClr val="bg1"/>
                </a:solidFill>
                <a:latin typeface="Palatino Linotype" panose="02040502050505030304" pitchFamily="18" charset="0"/>
              </a:rPr>
              <a:t>1. I am not, indeed, sure whether it is not true to say that the Milton who once seemed not unlike a seventeenth-century Shelley had not become, out of an experience ever more bitter in each year, more alien (sic) to the founder of that Jesuit sect which nothing could induce him to tolerate. 			</a:t>
            </a:r>
            <a:r>
              <a:rPr lang="en-GB" sz="2100" u="sng" dirty="0">
                <a:solidFill>
                  <a:schemeClr val="bg1"/>
                </a:solidFill>
                <a:latin typeface="Palatino Linotype" panose="02040502050505030304" pitchFamily="18" charset="0"/>
              </a:rPr>
              <a:t>Professor Harold Laski (Essay in Freedom of Expr</a:t>
            </a:r>
            <a:r>
              <a:rPr lang="en-GB" sz="2100" dirty="0">
                <a:solidFill>
                  <a:schemeClr val="bg1"/>
                </a:solidFill>
                <a:latin typeface="Palatino Linotype" panose="02040502050505030304" pitchFamily="18" charset="0"/>
              </a:rPr>
              <a:t>ession).</a:t>
            </a:r>
          </a:p>
          <a:p>
            <a:endParaRPr lang="en-GB" sz="2100" dirty="0">
              <a:solidFill>
                <a:schemeClr val="bg1"/>
              </a:solidFill>
              <a:latin typeface="Palatino Linotype" panose="02040502050505030304" pitchFamily="18" charset="0"/>
            </a:endParaRPr>
          </a:p>
          <a:p>
            <a:r>
              <a:rPr lang="en-GB" sz="2100" dirty="0">
                <a:solidFill>
                  <a:schemeClr val="bg1"/>
                </a:solidFill>
                <a:latin typeface="Palatino Linotype" panose="02040502050505030304" pitchFamily="18" charset="0"/>
              </a:rPr>
              <a:t>2. Above all, we cannot play ducks and drakes with a native battery of idioms which prescribes egregious collocations of vocables as the Basic put up with for tolerate, or put at a loss for bewilder.			</a:t>
            </a:r>
            <a:r>
              <a:rPr lang="en-GB" sz="2100" u="sng" dirty="0">
                <a:solidFill>
                  <a:schemeClr val="bg1"/>
                </a:solidFill>
                <a:latin typeface="Palatino Linotype" panose="02040502050505030304" pitchFamily="18" charset="0"/>
              </a:rPr>
              <a:t>Professor Lancelot Hogben (</a:t>
            </a:r>
            <a:r>
              <a:rPr lang="en-GB" sz="2100" u="sng" dirty="0" err="1">
                <a:solidFill>
                  <a:schemeClr val="bg1"/>
                </a:solidFill>
                <a:latin typeface="Palatino Linotype" panose="02040502050505030304" pitchFamily="18" charset="0"/>
              </a:rPr>
              <a:t>Interglossia</a:t>
            </a:r>
            <a:r>
              <a:rPr lang="en-GB" sz="2100" u="sng" dirty="0">
                <a:solidFill>
                  <a:schemeClr val="bg1"/>
                </a:solidFill>
                <a:latin typeface="Palatino Linotype" panose="02040502050505030304" pitchFamily="18" charset="0"/>
              </a:rPr>
              <a:t>).</a:t>
            </a:r>
          </a:p>
          <a:p>
            <a:endParaRPr lang="en-GB" sz="2100" dirty="0">
              <a:solidFill>
                <a:schemeClr val="bg1"/>
              </a:solidFill>
              <a:latin typeface="Palatino Linotype" panose="02040502050505030304" pitchFamily="18" charset="0"/>
            </a:endParaRPr>
          </a:p>
          <a:p>
            <a:r>
              <a:rPr lang="en-GB" sz="2100" dirty="0">
                <a:solidFill>
                  <a:schemeClr val="bg1"/>
                </a:solidFill>
                <a:latin typeface="Palatino Linotype" panose="02040502050505030304" pitchFamily="18" charset="0"/>
              </a:rPr>
              <a:t>3. On the one side we have the free personality: by definition it is not neurotic, for it has neither conflict nor dream. Its desires, such as they are, are transparent, for they are just what institutional approval keeps in the forefront of consciousness; another institutional pattern would alter their number and intensity; there is little in them that is natural, irreducible, or culturally dangerous. But on the other side, the social bond itself is nothing but the mutual reflection of these self-secure integrities. Recall the definition of love. Is not this the very picture of a small academic? Where is there a place in this hall of mirrors for either personality or fraternity? 			</a:t>
            </a:r>
            <a:r>
              <a:rPr lang="en-GB" sz="2100" u="sng" dirty="0">
                <a:solidFill>
                  <a:schemeClr val="bg1"/>
                </a:solidFill>
                <a:latin typeface="Palatino Linotype" panose="02040502050505030304" pitchFamily="18" charset="0"/>
              </a:rPr>
              <a:t>Essay on psychology in Politics (New York).</a:t>
            </a:r>
          </a:p>
        </p:txBody>
      </p:sp>
      <p:sp>
        <p:nvSpPr>
          <p:cNvPr id="5" name="TextBox 4">
            <a:extLst>
              <a:ext uri="{FF2B5EF4-FFF2-40B4-BE49-F238E27FC236}">
                <a16:creationId xmlns:a16="http://schemas.microsoft.com/office/drawing/2014/main" id="{6D542D22-0CA9-4BF5-9850-D5BB5E8F581E}"/>
              </a:ext>
            </a:extLst>
          </p:cNvPr>
          <p:cNvSpPr txBox="1"/>
          <p:nvPr/>
        </p:nvSpPr>
        <p:spPr>
          <a:xfrm>
            <a:off x="170935" y="6122046"/>
            <a:ext cx="11850130" cy="584775"/>
          </a:xfrm>
          <a:prstGeom prst="rect">
            <a:avLst/>
          </a:prstGeom>
          <a:noFill/>
        </p:spPr>
        <p:txBody>
          <a:bodyPr wrap="square">
            <a:spAutoFit/>
          </a:bodyPr>
          <a:lstStyle/>
          <a:p>
            <a:pPr marL="0" indent="0">
              <a:buNone/>
            </a:pPr>
            <a:r>
              <a:rPr lang="en-GB" dirty="0">
                <a:solidFill>
                  <a:schemeClr val="bg1"/>
                </a:solidFill>
                <a:latin typeface="Palatino Linotype" panose="02040502050505030304" pitchFamily="18" charset="0"/>
              </a:rPr>
              <a:t>						George Orwell, ‘Politics &amp; the English Language’</a:t>
            </a:r>
          </a:p>
          <a:p>
            <a:pPr marL="0" indent="0">
              <a:buNone/>
            </a:pPr>
            <a:r>
              <a:rPr lang="en-GB" sz="1400" dirty="0">
                <a:solidFill>
                  <a:schemeClr val="bg1"/>
                </a:solidFill>
                <a:latin typeface="Century Gothic" panose="020B0502020202020204" pitchFamily="34" charset="0"/>
                <a:hlinkClick r:id="rId2"/>
              </a:rPr>
              <a:t>https://www.orwellfoundation.com/the-orwell-foundation/orwell/essays-and-other-works/politics-and-the-english-language/</a:t>
            </a:r>
            <a:r>
              <a:rPr lang="en-GB" sz="1400" dirty="0">
                <a:solidFill>
                  <a:schemeClr val="bg1"/>
                </a:solidFill>
                <a:latin typeface="Century Gothic" panose="020B0502020202020204" pitchFamily="34" charset="0"/>
              </a:rPr>
              <a:t> </a:t>
            </a:r>
          </a:p>
        </p:txBody>
      </p:sp>
      <p:sp>
        <p:nvSpPr>
          <p:cNvPr id="6" name="TextBox 5">
            <a:extLst>
              <a:ext uri="{FF2B5EF4-FFF2-40B4-BE49-F238E27FC236}">
                <a16:creationId xmlns:a16="http://schemas.microsoft.com/office/drawing/2014/main" id="{FC0D81A1-194E-486F-AF47-4C9A6E4A53CF}"/>
              </a:ext>
            </a:extLst>
          </p:cNvPr>
          <p:cNvSpPr txBox="1"/>
          <p:nvPr/>
        </p:nvSpPr>
        <p:spPr>
          <a:xfrm>
            <a:off x="444138" y="97202"/>
            <a:ext cx="6096000" cy="369332"/>
          </a:xfrm>
          <a:prstGeom prst="rect">
            <a:avLst/>
          </a:prstGeom>
          <a:noFill/>
        </p:spPr>
        <p:txBody>
          <a:bodyPr wrap="square">
            <a:spAutoFit/>
          </a:bodyPr>
          <a:lstStyle/>
          <a:p>
            <a:r>
              <a:rPr lang="en-GB" sz="1800" b="1" dirty="0">
                <a:solidFill>
                  <a:srgbClr val="00B0F0"/>
                </a:solidFill>
                <a:latin typeface="Palatino Linotype" panose="02040502050505030304" pitchFamily="18" charset="0"/>
              </a:rPr>
              <a:t>EXAMPLES OF BAD WRITING (2)</a:t>
            </a:r>
          </a:p>
        </p:txBody>
      </p:sp>
    </p:spTree>
    <p:extLst>
      <p:ext uri="{BB962C8B-B14F-4D97-AF65-F5344CB8AC3E}">
        <p14:creationId xmlns:p14="http://schemas.microsoft.com/office/powerpoint/2010/main" val="3501980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A96737-5EC9-4E5E-8915-28A26C279BE5}"/>
              </a:ext>
            </a:extLst>
          </p:cNvPr>
          <p:cNvSpPr txBox="1"/>
          <p:nvPr/>
        </p:nvSpPr>
        <p:spPr>
          <a:xfrm>
            <a:off x="255373" y="765607"/>
            <a:ext cx="11936627" cy="5586145"/>
          </a:xfrm>
          <a:prstGeom prst="rect">
            <a:avLst/>
          </a:prstGeom>
          <a:noFill/>
        </p:spPr>
        <p:txBody>
          <a:bodyPr wrap="square">
            <a:spAutoFit/>
          </a:bodyPr>
          <a:lstStyle/>
          <a:p>
            <a:r>
              <a:rPr lang="en-GB" dirty="0">
                <a:solidFill>
                  <a:schemeClr val="bg1"/>
                </a:solidFill>
                <a:latin typeface="Palatino Linotype" panose="02040502050505030304" pitchFamily="18" charset="0"/>
              </a:rPr>
              <a:t>4</a:t>
            </a:r>
            <a:r>
              <a:rPr lang="en-GB" sz="2100" dirty="0">
                <a:solidFill>
                  <a:schemeClr val="bg1"/>
                </a:solidFill>
                <a:latin typeface="Palatino Linotype" panose="02040502050505030304" pitchFamily="18" charset="0"/>
              </a:rPr>
              <a:t>. All the ‘best people’ from the gentlemen’s clubs, and all the frantic Fascist captains, united in common hatred of Socialism and bestial horror at the rising tide of the mass revolutionary movement, have turned to acts of provocation, to foul incendiarism, to medieval legends of poisoned wells, to legalize their own destruction of proletarian organizations, and rouse the agitated petty-bourgeoise to chauvinistic </a:t>
            </a:r>
            <a:r>
              <a:rPr lang="en-GB" sz="2100" dirty="0" err="1">
                <a:solidFill>
                  <a:schemeClr val="bg1"/>
                </a:solidFill>
                <a:latin typeface="Palatino Linotype" panose="02040502050505030304" pitchFamily="18" charset="0"/>
              </a:rPr>
              <a:t>fervor</a:t>
            </a:r>
            <a:r>
              <a:rPr lang="en-GB" sz="2100" dirty="0">
                <a:solidFill>
                  <a:schemeClr val="bg1"/>
                </a:solidFill>
                <a:latin typeface="Palatino Linotype" panose="02040502050505030304" pitchFamily="18" charset="0"/>
              </a:rPr>
              <a:t> on behalf of the fight against the revolutionary way out of the crisis.					</a:t>
            </a:r>
            <a:r>
              <a:rPr lang="en-GB" sz="2100" u="sng" dirty="0">
                <a:solidFill>
                  <a:schemeClr val="bg1"/>
                </a:solidFill>
                <a:latin typeface="Palatino Linotype" panose="02040502050505030304" pitchFamily="18" charset="0"/>
              </a:rPr>
              <a:t>Communist pamphlet.</a:t>
            </a:r>
          </a:p>
          <a:p>
            <a:endParaRPr lang="en-GB" sz="2100" dirty="0">
              <a:solidFill>
                <a:schemeClr val="bg1"/>
              </a:solidFill>
              <a:latin typeface="Palatino Linotype" panose="02040502050505030304" pitchFamily="18" charset="0"/>
            </a:endParaRPr>
          </a:p>
          <a:p>
            <a:r>
              <a:rPr lang="en-GB" sz="2100" dirty="0">
                <a:solidFill>
                  <a:schemeClr val="bg1"/>
                </a:solidFill>
                <a:latin typeface="Palatino Linotype" panose="02040502050505030304" pitchFamily="18" charset="0"/>
              </a:rPr>
              <a:t>5. If a new spirit is to be infused into this old country, there is one thorny and contentious reform which must be tackled, and that is the humanization and galvanization of the B.B.C. Timidity here will bespeak canker and atrophy of the soul. The heart of Britain may be sound and of strong beat, for instance, but the British lion’s roar at present is like that of Bottom in Shakespeare’s A Midsummer Night’s Dream – as gentle as any sucking dove. A virile new Britain cannot continue indefinitely to be traduced in the eyes or rather ears, of the world by the effete </a:t>
            </a:r>
            <a:r>
              <a:rPr lang="en-GB" sz="2100" dirty="0" err="1">
                <a:solidFill>
                  <a:schemeClr val="bg1"/>
                </a:solidFill>
                <a:latin typeface="Palatino Linotype" panose="02040502050505030304" pitchFamily="18" charset="0"/>
              </a:rPr>
              <a:t>languors</a:t>
            </a:r>
            <a:r>
              <a:rPr lang="en-GB" sz="2100" dirty="0">
                <a:solidFill>
                  <a:schemeClr val="bg1"/>
                </a:solidFill>
                <a:latin typeface="Palatino Linotype" panose="02040502050505030304" pitchFamily="18" charset="0"/>
              </a:rPr>
              <a:t> of Langham Place, brazenly masquerading as ‘standard English’. When the Voice of Britain is heard at nine o’clock, better far and infinitely less ludicrous to hear aitches honestly dropped than the present priggish, inflated, inhibited, school-</a:t>
            </a:r>
            <a:r>
              <a:rPr lang="en-GB" sz="2100" dirty="0" err="1">
                <a:solidFill>
                  <a:schemeClr val="bg1"/>
                </a:solidFill>
                <a:latin typeface="Palatino Linotype" panose="02040502050505030304" pitchFamily="18" charset="0"/>
              </a:rPr>
              <a:t>ma’amish</a:t>
            </a:r>
            <a:r>
              <a:rPr lang="en-GB" sz="2100" dirty="0">
                <a:solidFill>
                  <a:schemeClr val="bg1"/>
                </a:solidFill>
                <a:latin typeface="Palatino Linotype" panose="02040502050505030304" pitchFamily="18" charset="0"/>
              </a:rPr>
              <a:t> arch braying of blameless bashful mewing maidens! 						</a:t>
            </a:r>
            <a:r>
              <a:rPr lang="en-GB" sz="2100" u="sng" dirty="0">
                <a:solidFill>
                  <a:schemeClr val="bg1"/>
                </a:solidFill>
                <a:latin typeface="Palatino Linotype" panose="02040502050505030304" pitchFamily="18" charset="0"/>
              </a:rPr>
              <a:t>Letter in Tribune</a:t>
            </a:r>
            <a:r>
              <a:rPr lang="en-GB" sz="2100" dirty="0">
                <a:solidFill>
                  <a:schemeClr val="bg1"/>
                </a:solidFill>
                <a:latin typeface="Palatino Linotype" panose="02040502050505030304" pitchFamily="18" charset="0"/>
              </a:rPr>
              <a:t>.</a:t>
            </a:r>
          </a:p>
        </p:txBody>
      </p:sp>
      <p:sp>
        <p:nvSpPr>
          <p:cNvPr id="2" name="TextBox 1">
            <a:extLst>
              <a:ext uri="{FF2B5EF4-FFF2-40B4-BE49-F238E27FC236}">
                <a16:creationId xmlns:a16="http://schemas.microsoft.com/office/drawing/2014/main" id="{CE1ADDC9-6870-44D4-9533-00CB8D3F92F3}"/>
              </a:ext>
            </a:extLst>
          </p:cNvPr>
          <p:cNvSpPr txBox="1"/>
          <p:nvPr/>
        </p:nvSpPr>
        <p:spPr>
          <a:xfrm>
            <a:off x="444138" y="97202"/>
            <a:ext cx="6096000" cy="369332"/>
          </a:xfrm>
          <a:prstGeom prst="rect">
            <a:avLst/>
          </a:prstGeom>
          <a:noFill/>
        </p:spPr>
        <p:txBody>
          <a:bodyPr wrap="square">
            <a:spAutoFit/>
          </a:bodyPr>
          <a:lstStyle/>
          <a:p>
            <a:r>
              <a:rPr lang="en-GB" sz="1800" b="1" dirty="0">
                <a:solidFill>
                  <a:srgbClr val="00B0F0"/>
                </a:solidFill>
                <a:latin typeface="Palatino Linotype" panose="02040502050505030304" pitchFamily="18" charset="0"/>
              </a:rPr>
              <a:t>EXAMPLES OF BAD WRITING (3)</a:t>
            </a:r>
          </a:p>
        </p:txBody>
      </p:sp>
    </p:spTree>
    <p:extLst>
      <p:ext uri="{BB962C8B-B14F-4D97-AF65-F5344CB8AC3E}">
        <p14:creationId xmlns:p14="http://schemas.microsoft.com/office/powerpoint/2010/main" val="258222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715</TotalTime>
  <Words>2314</Words>
  <Application>Microsoft Office PowerPoint</Application>
  <PresentationFormat>Widescreen</PresentationFormat>
  <Paragraphs>133</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18thCentury</vt:lpstr>
      <vt:lpstr>Arial</vt:lpstr>
      <vt:lpstr>Bookman Old Style</vt:lpstr>
      <vt:lpstr>Calibri</vt:lpstr>
      <vt:lpstr>Calibri Light</vt:lpstr>
      <vt:lpstr>Century Gothic</vt:lpstr>
      <vt:lpstr>Felix Titling</vt:lpstr>
      <vt:lpstr>Palatino Linotype</vt:lpstr>
      <vt:lpstr>Wingdings 3</vt:lpstr>
      <vt:lpstr>Office Theme</vt:lpstr>
      <vt:lpstr>WRITING EFFECTIVELY Logic no more explains how we think than grammar explains how we speak Marvin Minsky  (qtd Ali Almossawi, An Illustrated Book of Bad Arguments, San Francisco, 2013 https://bookofbadarguments.com ) </vt:lpstr>
      <vt:lpstr>GOOD &amp; BAD WRITING:</vt:lpstr>
      <vt:lpstr>PowerPoint Presentation</vt:lpstr>
      <vt:lpstr>PowerPoint Presentation</vt:lpstr>
      <vt:lpstr>PowerPoint Presentation</vt:lpstr>
      <vt:lpstr>PowerPoint Presentation</vt:lpstr>
      <vt:lpstr>PowerPoint Presentation</vt:lpstr>
      <vt:lpstr>pay attention to the reader  TELL THEM; THEN CONVINCE THEM Posted Aug 21, 2015 by Andrew</vt:lpstr>
      <vt:lpstr>PowerPoint Presentation</vt:lpstr>
      <vt:lpstr>PowerPoint Presentation</vt:lpstr>
      <vt:lpstr>USE precise &amp; relevant DETAIL, BE SPECIFIC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Inoculating yourself against bad writing and bad arguments</dc:title>
  <dc:creator>Jeni Williams</dc:creator>
  <cp:lastModifiedBy>Jeni Williams</cp:lastModifiedBy>
  <cp:revision>36</cp:revision>
  <dcterms:created xsi:type="dcterms:W3CDTF">2016-08-28T18:31:17Z</dcterms:created>
  <dcterms:modified xsi:type="dcterms:W3CDTF">2020-10-18T08:39:44Z</dcterms:modified>
</cp:coreProperties>
</file>