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sldIdLst>
    <p:sldId id="256" r:id="rId2"/>
    <p:sldId id="262" r:id="rId3"/>
    <p:sldId id="259" r:id="rId4"/>
    <p:sldId id="258" r:id="rId5"/>
    <p:sldId id="260" r:id="rId6"/>
    <p:sldId id="261"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showGuides="1">
      <p:cViewPr varScale="1">
        <p:scale>
          <a:sx n="67" d="100"/>
          <a:sy n="67" d="100"/>
        </p:scale>
        <p:origin x="604" y="5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697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DD82B9-B8EE-4375-B6FF-88FA6ABB15D9}" type="datetime1">
              <a:rPr lang="en-US" smtClean="0"/>
              <a:t>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28108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97495-0637-405E-AE64-5CC7506D51F5}" type="datetime1">
              <a:rPr lang="en-US" smtClean="0"/>
              <a:t>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7780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50467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0651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2738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8969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2884F1-FFEA-405F-9602-3DCA865EDA4E}" type="datetime1">
              <a:rPr lang="en-US" smtClean="0"/>
              <a:t>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12680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2/3/2020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96525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3817762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7955798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9916213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471355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674587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548052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9898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D291B17-9318-49DB-B28B-6E5994AE9581}" type="datetime1">
              <a:rPr lang="en-US" smtClean="0"/>
              <a:t>2/3/2020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888621134"/>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Lst>
  <p:hf sldNum="0" hdr="0" ftr="0" dt="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3">
            <a:extLst>
              <a:ext uri="{FF2B5EF4-FFF2-40B4-BE49-F238E27FC236}">
                <a16:creationId xmlns:a16="http://schemas.microsoft.com/office/drawing/2014/main" id="{AEC23C9A-81ED-48AF-AFA7-98E4A5DE1834}"/>
              </a:ext>
            </a:extLst>
          </p:cNvPr>
          <p:cNvPicPr>
            <a:picLocks noChangeAspect="1"/>
          </p:cNvPicPr>
          <p:nvPr/>
        </p:nvPicPr>
        <p:blipFill rotWithShape="1">
          <a:blip r:embed="rId2"/>
          <a:srcRect l="9091" t="19519" b="3873"/>
          <a:stretch/>
        </p:blipFill>
        <p:spPr>
          <a:xfrm>
            <a:off x="20" y="10"/>
            <a:ext cx="12191980" cy="6857990"/>
          </a:xfrm>
          <a:prstGeom prst="rect">
            <a:avLst/>
          </a:prstGeom>
        </p:spPr>
      </p:pic>
      <p:sp>
        <p:nvSpPr>
          <p:cNvPr id="2" name="Title 1">
            <a:extLst>
              <a:ext uri="{FF2B5EF4-FFF2-40B4-BE49-F238E27FC236}">
                <a16:creationId xmlns:a16="http://schemas.microsoft.com/office/drawing/2014/main" id="{5151225B-2FDA-44F5-BE3E-C3E2DFC39959}"/>
              </a:ext>
            </a:extLst>
          </p:cNvPr>
          <p:cNvSpPr>
            <a:spLocks noGrp="1"/>
          </p:cNvSpPr>
          <p:nvPr>
            <p:ph type="ctrTitle"/>
          </p:nvPr>
        </p:nvSpPr>
        <p:spPr>
          <a:xfrm>
            <a:off x="584200" y="1524001"/>
            <a:ext cx="3412067" cy="3478384"/>
          </a:xfrm>
        </p:spPr>
        <p:txBody>
          <a:bodyPr>
            <a:normAutofit fontScale="90000"/>
          </a:bodyPr>
          <a:lstStyle/>
          <a:p>
            <a:pPr>
              <a:lnSpc>
                <a:spcPct val="90000"/>
              </a:lnSpc>
            </a:pPr>
            <a:r>
              <a:rPr lang="en-GB" sz="3200" dirty="0">
                <a:solidFill>
                  <a:schemeClr val="bg2">
                    <a:lumMod val="25000"/>
                  </a:schemeClr>
                </a:solidFill>
              </a:rPr>
              <a:t>An Investigation into the Concept of the ‘Garden’ as the Sacred Landscape of the Afterlife in Ancient Egypt</a:t>
            </a:r>
          </a:p>
        </p:txBody>
      </p:sp>
      <p:sp>
        <p:nvSpPr>
          <p:cNvPr id="3" name="Subtitle 2">
            <a:extLst>
              <a:ext uri="{FF2B5EF4-FFF2-40B4-BE49-F238E27FC236}">
                <a16:creationId xmlns:a16="http://schemas.microsoft.com/office/drawing/2014/main" id="{FE1A9F8A-86C7-4877-9A31-AF040C189F04}"/>
              </a:ext>
            </a:extLst>
          </p:cNvPr>
          <p:cNvSpPr>
            <a:spLocks noGrp="1"/>
          </p:cNvSpPr>
          <p:nvPr>
            <p:ph type="subTitle" idx="1"/>
          </p:nvPr>
        </p:nvSpPr>
        <p:spPr>
          <a:xfrm>
            <a:off x="584200" y="5145513"/>
            <a:ext cx="3412067" cy="738820"/>
          </a:xfrm>
        </p:spPr>
        <p:txBody>
          <a:bodyPr>
            <a:normAutofit/>
          </a:bodyPr>
          <a:lstStyle/>
          <a:p>
            <a:r>
              <a:rPr lang="en-GB" sz="2200" dirty="0"/>
              <a:t>Lilian Earp - 1800301</a:t>
            </a:r>
          </a:p>
        </p:txBody>
      </p:sp>
    </p:spTree>
    <p:extLst>
      <p:ext uri="{BB962C8B-B14F-4D97-AF65-F5344CB8AC3E}">
        <p14:creationId xmlns:p14="http://schemas.microsoft.com/office/powerpoint/2010/main" val="3939355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4D46-C29F-4313-AD9F-A34615FB036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240D60-BD64-42EB-BE8F-C647DDAADAB9}"/>
              </a:ext>
            </a:extLst>
          </p:cNvPr>
          <p:cNvSpPr>
            <a:spLocks noGrp="1"/>
          </p:cNvSpPr>
          <p:nvPr>
            <p:ph idx="1"/>
          </p:nvPr>
        </p:nvSpPr>
        <p:spPr/>
        <p:txBody>
          <a:bodyPr>
            <a:normAutofit/>
          </a:bodyPr>
          <a:lstStyle/>
          <a:p>
            <a:r>
              <a:rPr lang="en-GB" sz="2000" dirty="0"/>
              <a:t>Focus on the evidence for gardens in Ancient Egypt, and compare this to the evidence for afterlife beliefs</a:t>
            </a:r>
          </a:p>
          <a:p>
            <a:r>
              <a:rPr lang="en-GB" sz="2000" dirty="0"/>
              <a:t>The aim is to discover to what extent the gardens that where built and used by ancient Egyptians were meant to exist as a reflection of the sacred landscape of the afterlife.</a:t>
            </a:r>
          </a:p>
          <a:p>
            <a:r>
              <a:rPr lang="en-GB" sz="2000" dirty="0"/>
              <a:t>This will include investigating the wider context, such as the landscape of ancient Egypt, the symbolism and significance of plants and animals common to the gardens, and the ideas surrounding the importance of gardens beyond Egypt, such as in the Near East</a:t>
            </a:r>
          </a:p>
        </p:txBody>
      </p:sp>
    </p:spTree>
    <p:extLst>
      <p:ext uri="{BB962C8B-B14F-4D97-AF65-F5344CB8AC3E}">
        <p14:creationId xmlns:p14="http://schemas.microsoft.com/office/powerpoint/2010/main" val="1143988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9B4CA-4796-404F-88A7-3BDB68DB3883}"/>
              </a:ext>
            </a:extLst>
          </p:cNvPr>
          <p:cNvSpPr>
            <a:spLocks noGrp="1"/>
          </p:cNvSpPr>
          <p:nvPr>
            <p:ph type="title"/>
          </p:nvPr>
        </p:nvSpPr>
        <p:spPr/>
        <p:txBody>
          <a:bodyPr/>
          <a:lstStyle/>
          <a:p>
            <a:r>
              <a:rPr lang="en-GB" dirty="0">
                <a:solidFill>
                  <a:schemeClr val="bg2">
                    <a:lumMod val="25000"/>
                  </a:schemeClr>
                </a:solidFill>
              </a:rPr>
              <a:t>Sources</a:t>
            </a:r>
          </a:p>
        </p:txBody>
      </p:sp>
      <p:sp>
        <p:nvSpPr>
          <p:cNvPr id="4" name="Content Placeholder 3">
            <a:extLst>
              <a:ext uri="{FF2B5EF4-FFF2-40B4-BE49-F238E27FC236}">
                <a16:creationId xmlns:a16="http://schemas.microsoft.com/office/drawing/2014/main" id="{E6A80F2A-40AA-4A3C-92D5-67EAF858847E}"/>
              </a:ext>
            </a:extLst>
          </p:cNvPr>
          <p:cNvSpPr>
            <a:spLocks noGrp="1"/>
          </p:cNvSpPr>
          <p:nvPr>
            <p:ph idx="1"/>
          </p:nvPr>
        </p:nvSpPr>
        <p:spPr/>
        <p:txBody>
          <a:bodyPr>
            <a:normAutofit/>
          </a:bodyPr>
          <a:lstStyle/>
          <a:p>
            <a:r>
              <a:rPr lang="en-GB" sz="2400" dirty="0"/>
              <a:t>Ancient texts -  poetry, letters, epics and spells</a:t>
            </a:r>
          </a:p>
          <a:p>
            <a:r>
              <a:rPr lang="en-GB" sz="2400" dirty="0"/>
              <a:t>Frescoes and wall carvings – from tombs, palaces and temples</a:t>
            </a:r>
          </a:p>
          <a:p>
            <a:r>
              <a:rPr lang="en-GB" sz="2400" dirty="0"/>
              <a:t>Archaeological evidence – the physical remains of gardens</a:t>
            </a:r>
          </a:p>
          <a:p>
            <a:pPr lvl="1"/>
            <a:r>
              <a:rPr lang="en-GB" sz="2000" dirty="0"/>
              <a:t>Including any botanical evidence remaining</a:t>
            </a:r>
          </a:p>
          <a:p>
            <a:pPr marL="457200" lvl="1" indent="0">
              <a:buNone/>
            </a:pPr>
            <a:endParaRPr lang="en-GB" sz="2000" dirty="0"/>
          </a:p>
        </p:txBody>
      </p:sp>
    </p:spTree>
    <p:extLst>
      <p:ext uri="{BB962C8B-B14F-4D97-AF65-F5344CB8AC3E}">
        <p14:creationId xmlns:p14="http://schemas.microsoft.com/office/powerpoint/2010/main" val="1533228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151C-35BA-4DF7-B219-216A813339C9}"/>
              </a:ext>
            </a:extLst>
          </p:cNvPr>
          <p:cNvSpPr>
            <a:spLocks noGrp="1"/>
          </p:cNvSpPr>
          <p:nvPr>
            <p:ph type="title"/>
          </p:nvPr>
        </p:nvSpPr>
        <p:spPr/>
        <p:txBody>
          <a:bodyPr/>
          <a:lstStyle/>
          <a:p>
            <a:r>
              <a:rPr lang="en-GB" dirty="0">
                <a:solidFill>
                  <a:schemeClr val="bg2">
                    <a:lumMod val="25000"/>
                  </a:schemeClr>
                </a:solidFill>
              </a:rPr>
              <a:t>Methodology</a:t>
            </a:r>
          </a:p>
        </p:txBody>
      </p:sp>
      <p:sp>
        <p:nvSpPr>
          <p:cNvPr id="4" name="Content Placeholder 3">
            <a:extLst>
              <a:ext uri="{FF2B5EF4-FFF2-40B4-BE49-F238E27FC236}">
                <a16:creationId xmlns:a16="http://schemas.microsoft.com/office/drawing/2014/main" id="{C4B19D65-4CD9-49EA-B406-211151D9BD9C}"/>
              </a:ext>
            </a:extLst>
          </p:cNvPr>
          <p:cNvSpPr>
            <a:spLocks noGrp="1"/>
          </p:cNvSpPr>
          <p:nvPr>
            <p:ph idx="1"/>
          </p:nvPr>
        </p:nvSpPr>
        <p:spPr/>
        <p:txBody>
          <a:bodyPr>
            <a:normAutofit/>
          </a:bodyPr>
          <a:lstStyle/>
          <a:p>
            <a:r>
              <a:rPr lang="en-GB" sz="2400" dirty="0"/>
              <a:t>I will be looking at 3 different bodies of evidence</a:t>
            </a:r>
          </a:p>
          <a:p>
            <a:pPr lvl="1"/>
            <a:r>
              <a:rPr lang="en-GB" sz="2000" dirty="0"/>
              <a:t>Frescoes and wall paintings</a:t>
            </a:r>
          </a:p>
          <a:p>
            <a:pPr lvl="1"/>
            <a:r>
              <a:rPr lang="en-GB" sz="2000" dirty="0"/>
              <a:t>Archaeological remains of gardens</a:t>
            </a:r>
          </a:p>
          <a:p>
            <a:pPr lvl="1"/>
            <a:r>
              <a:rPr lang="en-GB" sz="2000" dirty="0"/>
              <a:t>Textual evidence, such as letters, and spells</a:t>
            </a:r>
          </a:p>
          <a:p>
            <a:r>
              <a:rPr lang="en-GB" sz="2400" dirty="0"/>
              <a:t>I will be using this to analyse both the physical gardens, and the drawings of gardens, and then compare these to the descriptions of the ‘Field of Reeds’, the sacred garden of the afterlife.</a:t>
            </a:r>
          </a:p>
        </p:txBody>
      </p:sp>
    </p:spTree>
    <p:extLst>
      <p:ext uri="{BB962C8B-B14F-4D97-AF65-F5344CB8AC3E}">
        <p14:creationId xmlns:p14="http://schemas.microsoft.com/office/powerpoint/2010/main" val="4169655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43145-4176-434A-92D7-ABC41C1A3D3D}"/>
              </a:ext>
            </a:extLst>
          </p:cNvPr>
          <p:cNvSpPr>
            <a:spLocks noGrp="1"/>
          </p:cNvSpPr>
          <p:nvPr>
            <p:ph type="title"/>
          </p:nvPr>
        </p:nvSpPr>
        <p:spPr/>
        <p:txBody>
          <a:bodyPr/>
          <a:lstStyle/>
          <a:p>
            <a:r>
              <a:rPr lang="en-GB" dirty="0">
                <a:solidFill>
                  <a:schemeClr val="bg2">
                    <a:lumMod val="25000"/>
                  </a:schemeClr>
                </a:solidFill>
              </a:rPr>
              <a:t>Theory</a:t>
            </a:r>
          </a:p>
        </p:txBody>
      </p:sp>
      <p:sp>
        <p:nvSpPr>
          <p:cNvPr id="4" name="Content Placeholder 3">
            <a:extLst>
              <a:ext uri="{FF2B5EF4-FFF2-40B4-BE49-F238E27FC236}">
                <a16:creationId xmlns:a16="http://schemas.microsoft.com/office/drawing/2014/main" id="{50F672F6-2329-44D5-8190-2C1A014FF820}"/>
              </a:ext>
            </a:extLst>
          </p:cNvPr>
          <p:cNvSpPr>
            <a:spLocks noGrp="1"/>
          </p:cNvSpPr>
          <p:nvPr>
            <p:ph idx="1"/>
          </p:nvPr>
        </p:nvSpPr>
        <p:spPr/>
        <p:txBody>
          <a:bodyPr>
            <a:normAutofit/>
          </a:bodyPr>
          <a:lstStyle/>
          <a:p>
            <a:r>
              <a:rPr lang="en-GB" sz="2000" dirty="0"/>
              <a:t>Semiotics – the theory of sign and sign use – can be applied to frescoes and paintings, to attempt to understand the symbolism behind the images shown, and to understand to what extend this image of a garden is made to reflect the sacred gardens of the afterlife</a:t>
            </a:r>
          </a:p>
          <a:p>
            <a:endParaRPr lang="en-GB" sz="2000" dirty="0"/>
          </a:p>
          <a:p>
            <a:r>
              <a:rPr lang="en-GB" sz="2000" dirty="0"/>
              <a:t>I have struggled to find theories that fit easily into this topic, and there is further research to be done to find and apply relevant theory.</a:t>
            </a:r>
          </a:p>
        </p:txBody>
      </p:sp>
    </p:spTree>
    <p:extLst>
      <p:ext uri="{BB962C8B-B14F-4D97-AF65-F5344CB8AC3E}">
        <p14:creationId xmlns:p14="http://schemas.microsoft.com/office/powerpoint/2010/main" val="702883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8817C-2EC6-43E2-A5A9-F9CD4E33EB6A}"/>
              </a:ext>
            </a:extLst>
          </p:cNvPr>
          <p:cNvSpPr>
            <a:spLocks noGrp="1"/>
          </p:cNvSpPr>
          <p:nvPr>
            <p:ph type="title"/>
          </p:nvPr>
        </p:nvSpPr>
        <p:spPr/>
        <p:txBody>
          <a:bodyPr/>
          <a:lstStyle/>
          <a:p>
            <a:r>
              <a:rPr lang="en-GB" dirty="0">
                <a:solidFill>
                  <a:schemeClr val="bg2">
                    <a:lumMod val="25000"/>
                  </a:schemeClr>
                </a:solidFill>
              </a:rPr>
              <a:t>Problems</a:t>
            </a:r>
          </a:p>
        </p:txBody>
      </p:sp>
      <p:sp>
        <p:nvSpPr>
          <p:cNvPr id="4" name="Content Placeholder 3">
            <a:extLst>
              <a:ext uri="{FF2B5EF4-FFF2-40B4-BE49-F238E27FC236}">
                <a16:creationId xmlns:a16="http://schemas.microsoft.com/office/drawing/2014/main" id="{0B2EC1CD-2DD2-4BEA-B722-AAF7CCDE710D}"/>
              </a:ext>
            </a:extLst>
          </p:cNvPr>
          <p:cNvSpPr>
            <a:spLocks noGrp="1"/>
          </p:cNvSpPr>
          <p:nvPr>
            <p:ph idx="1"/>
          </p:nvPr>
        </p:nvSpPr>
        <p:spPr/>
        <p:txBody>
          <a:bodyPr>
            <a:normAutofit/>
          </a:bodyPr>
          <a:lstStyle/>
          <a:p>
            <a:r>
              <a:rPr lang="en-GB" sz="2000" dirty="0"/>
              <a:t>Including the Near East</a:t>
            </a:r>
          </a:p>
          <a:p>
            <a:r>
              <a:rPr lang="en-GB" sz="2000" dirty="0"/>
              <a:t>Word Count</a:t>
            </a:r>
          </a:p>
          <a:p>
            <a:r>
              <a:rPr lang="en-GB" sz="2000" dirty="0"/>
              <a:t>Ancient textual Evidence</a:t>
            </a:r>
          </a:p>
          <a:p>
            <a:r>
              <a:rPr lang="en-GB" sz="2000" dirty="0"/>
              <a:t>Relevant Theories</a:t>
            </a:r>
          </a:p>
          <a:p>
            <a:r>
              <a:rPr lang="en-GB" sz="2000" dirty="0"/>
              <a:t>Interpretations of texts and reliable sources (Budge)</a:t>
            </a:r>
          </a:p>
          <a:p>
            <a:r>
              <a:rPr lang="en-GB" sz="2000" dirty="0"/>
              <a:t>Focus and Motivation</a:t>
            </a:r>
          </a:p>
        </p:txBody>
      </p:sp>
    </p:spTree>
    <p:extLst>
      <p:ext uri="{BB962C8B-B14F-4D97-AF65-F5344CB8AC3E}">
        <p14:creationId xmlns:p14="http://schemas.microsoft.com/office/powerpoint/2010/main" val="360148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49026AB-68C7-4B54-9074-19416DAB816C}"/>
              </a:ext>
            </a:extLst>
          </p:cNvPr>
          <p:cNvSpPr>
            <a:spLocks noGrp="1"/>
          </p:cNvSpPr>
          <p:nvPr>
            <p:ph type="title"/>
          </p:nvPr>
        </p:nvSpPr>
        <p:spPr/>
        <p:txBody>
          <a:bodyPr/>
          <a:lstStyle/>
          <a:p>
            <a:endParaRPr lang="en-GB"/>
          </a:p>
        </p:txBody>
      </p:sp>
      <p:sp>
        <p:nvSpPr>
          <p:cNvPr id="6" name="Text Placeholder 5">
            <a:extLst>
              <a:ext uri="{FF2B5EF4-FFF2-40B4-BE49-F238E27FC236}">
                <a16:creationId xmlns:a16="http://schemas.microsoft.com/office/drawing/2014/main" id="{0278F21C-15E0-4643-83A0-236860A46F7E}"/>
              </a:ext>
            </a:extLst>
          </p:cNvPr>
          <p:cNvSpPr>
            <a:spLocks noGrp="1"/>
          </p:cNvSpPr>
          <p:nvPr>
            <p:ph type="body" idx="1"/>
          </p:nvPr>
        </p:nvSpPr>
        <p:spPr/>
        <p:txBody>
          <a:bodyPr/>
          <a:lstStyle/>
          <a:p>
            <a:r>
              <a:rPr lang="en-GB" dirty="0"/>
              <a:t>Near East</a:t>
            </a:r>
          </a:p>
        </p:txBody>
      </p:sp>
      <p:sp>
        <p:nvSpPr>
          <p:cNvPr id="3" name="Content Placeholder 2">
            <a:extLst>
              <a:ext uri="{FF2B5EF4-FFF2-40B4-BE49-F238E27FC236}">
                <a16:creationId xmlns:a16="http://schemas.microsoft.com/office/drawing/2014/main" id="{C2EBA5C4-7FC9-4AA7-A806-B2CCB6305A29}"/>
              </a:ext>
            </a:extLst>
          </p:cNvPr>
          <p:cNvSpPr>
            <a:spLocks noGrp="1"/>
          </p:cNvSpPr>
          <p:nvPr>
            <p:ph sz="half" idx="2"/>
          </p:nvPr>
        </p:nvSpPr>
        <p:spPr/>
        <p:txBody>
          <a:bodyPr>
            <a:normAutofit fontScale="92500" lnSpcReduction="20000"/>
          </a:bodyPr>
          <a:lstStyle/>
          <a:p>
            <a:r>
              <a:rPr lang="en-GB" dirty="0"/>
              <a:t>The original plan was to compare the Ancient Near East and Ancient Egypt</a:t>
            </a:r>
          </a:p>
          <a:p>
            <a:r>
              <a:rPr lang="en-GB" dirty="0"/>
              <a:t>However, I realised I was too limited by the word count to include both in detail</a:t>
            </a:r>
          </a:p>
          <a:p>
            <a:r>
              <a:rPr lang="en-GB" dirty="0"/>
              <a:t>I chose to focus on Ancient Egypt, as there are more readily available sources, and it is an easier area to address as whole </a:t>
            </a:r>
          </a:p>
          <a:p>
            <a:r>
              <a:rPr lang="en-GB" dirty="0"/>
              <a:t>This also means that I can approach AE in more detail than I would previously have been able to</a:t>
            </a:r>
          </a:p>
        </p:txBody>
      </p:sp>
      <p:sp>
        <p:nvSpPr>
          <p:cNvPr id="7" name="Text Placeholder 6">
            <a:extLst>
              <a:ext uri="{FF2B5EF4-FFF2-40B4-BE49-F238E27FC236}">
                <a16:creationId xmlns:a16="http://schemas.microsoft.com/office/drawing/2014/main" id="{2497F2BF-EBD3-4FF5-A6B8-CEBD1F80ECFD}"/>
              </a:ext>
            </a:extLst>
          </p:cNvPr>
          <p:cNvSpPr>
            <a:spLocks noGrp="1"/>
          </p:cNvSpPr>
          <p:nvPr>
            <p:ph type="body" sz="quarter" idx="3"/>
          </p:nvPr>
        </p:nvSpPr>
        <p:spPr/>
        <p:txBody>
          <a:bodyPr/>
          <a:lstStyle/>
          <a:p>
            <a:r>
              <a:rPr lang="en-GB" dirty="0"/>
              <a:t>Word Count</a:t>
            </a:r>
          </a:p>
        </p:txBody>
      </p:sp>
      <p:sp>
        <p:nvSpPr>
          <p:cNvPr id="8" name="Content Placeholder 7">
            <a:extLst>
              <a:ext uri="{FF2B5EF4-FFF2-40B4-BE49-F238E27FC236}">
                <a16:creationId xmlns:a16="http://schemas.microsoft.com/office/drawing/2014/main" id="{DF1E403D-332E-4CC3-9739-2B6C10188039}"/>
              </a:ext>
            </a:extLst>
          </p:cNvPr>
          <p:cNvSpPr>
            <a:spLocks noGrp="1"/>
          </p:cNvSpPr>
          <p:nvPr>
            <p:ph sz="quarter" idx="4"/>
          </p:nvPr>
        </p:nvSpPr>
        <p:spPr/>
        <p:txBody>
          <a:bodyPr>
            <a:normAutofit fontScale="92500" lnSpcReduction="20000"/>
          </a:bodyPr>
          <a:lstStyle/>
          <a:p>
            <a:r>
              <a:rPr lang="en-GB" dirty="0"/>
              <a:t>When I originally planned the project, I was working as if I had 5000 words in which to write it</a:t>
            </a:r>
          </a:p>
          <a:p>
            <a:r>
              <a:rPr lang="en-GB" dirty="0"/>
              <a:t>I realised that I only have 3500 words in total</a:t>
            </a:r>
          </a:p>
          <a:p>
            <a:r>
              <a:rPr lang="en-GB" dirty="0"/>
              <a:t>This means I have had to adjust what I planned to do, and what aspects of Gardens and the afterlife I choose to focus on.</a:t>
            </a:r>
          </a:p>
          <a:p>
            <a:r>
              <a:rPr lang="en-GB" dirty="0"/>
              <a:t>The major change has been to remove the comparison with the Ancient Near East, and choose to focus solely on Ancient Egypt.</a:t>
            </a:r>
          </a:p>
        </p:txBody>
      </p:sp>
    </p:spTree>
    <p:extLst>
      <p:ext uri="{BB962C8B-B14F-4D97-AF65-F5344CB8AC3E}">
        <p14:creationId xmlns:p14="http://schemas.microsoft.com/office/powerpoint/2010/main" val="1381017476"/>
      </p:ext>
    </p:extLst>
  </p:cSld>
  <p:clrMapOvr>
    <a:masterClrMapping/>
  </p:clrMapOvr>
</p:sld>
</file>

<file path=ppt/theme/theme1.xml><?xml version="1.0" encoding="utf-8"?>
<a:theme xmlns:a="http://schemas.openxmlformats.org/drawingml/2006/main" name="Wisp">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3127</TotalTime>
  <Words>488</Words>
  <Application>Microsoft Office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Wisp</vt:lpstr>
      <vt:lpstr>An Investigation into the Concept of the ‘Garden’ as the Sacred Landscape of the Afterlife in Ancient Egypt</vt:lpstr>
      <vt:lpstr>PowerPoint Presentation</vt:lpstr>
      <vt:lpstr>Sources</vt:lpstr>
      <vt:lpstr>Methodology</vt:lpstr>
      <vt:lpstr>Theory</vt:lpstr>
      <vt:lpstr>Problems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the Concept of the ‘Garden’ as the Sacred Landscape of the Afterlife in Ancient Egypt</dc:title>
  <dc:creator>Lily Earp</dc:creator>
  <cp:lastModifiedBy>Lily Earp</cp:lastModifiedBy>
  <cp:revision>26</cp:revision>
  <dcterms:created xsi:type="dcterms:W3CDTF">2020-01-23T15:25:54Z</dcterms:created>
  <dcterms:modified xsi:type="dcterms:W3CDTF">2020-02-03T15:10:04Z</dcterms:modified>
</cp:coreProperties>
</file>