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100" d="100"/>
          <a:sy n="100" d="100"/>
        </p:scale>
        <p:origin x="264"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A0F611-F158-4D73-83E8-C719D190E3F3}" type="datetimeFigureOut">
              <a:rPr lang="en-GB" smtClean="0"/>
              <a:t>13/08/2023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FBB484-CE5E-4937-83E4-866CB46B75EA}" type="slidenum">
              <a:rPr lang="en-GB" smtClean="0"/>
              <a:t>‹#›</a:t>
            </a:fld>
            <a:endParaRPr lang="en-GB"/>
          </a:p>
        </p:txBody>
      </p:sp>
    </p:spTree>
    <p:extLst>
      <p:ext uri="{BB962C8B-B14F-4D97-AF65-F5344CB8AC3E}">
        <p14:creationId xmlns:p14="http://schemas.microsoft.com/office/powerpoint/2010/main" val="742911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AA0F611-F158-4D73-83E8-C719D190E3F3}" type="datetimeFigureOut">
              <a:rPr lang="en-GB" smtClean="0"/>
              <a:t>13/08/2023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FBB484-CE5E-4937-83E4-866CB46B75EA}" type="slidenum">
              <a:rPr lang="en-GB" smtClean="0"/>
              <a:t>‹#›</a:t>
            </a:fld>
            <a:endParaRPr lang="en-GB"/>
          </a:p>
        </p:txBody>
      </p:sp>
    </p:spTree>
    <p:extLst>
      <p:ext uri="{BB962C8B-B14F-4D97-AF65-F5344CB8AC3E}">
        <p14:creationId xmlns:p14="http://schemas.microsoft.com/office/powerpoint/2010/main" val="1328322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A0F611-F158-4D73-83E8-C719D190E3F3}" type="datetimeFigureOut">
              <a:rPr lang="en-GB" smtClean="0"/>
              <a:t>13/08/2023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FBB484-CE5E-4937-83E4-866CB46B75EA}" type="slidenum">
              <a:rPr lang="en-GB" smtClean="0"/>
              <a:t>‹#›</a:t>
            </a:fld>
            <a:endParaRPr lang="en-GB"/>
          </a:p>
        </p:txBody>
      </p:sp>
    </p:spTree>
    <p:extLst>
      <p:ext uri="{BB962C8B-B14F-4D97-AF65-F5344CB8AC3E}">
        <p14:creationId xmlns:p14="http://schemas.microsoft.com/office/powerpoint/2010/main" val="1501368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AA0F611-F158-4D73-83E8-C719D190E3F3}" type="datetimeFigureOut">
              <a:rPr lang="en-GB" smtClean="0"/>
              <a:t>13/08/2023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FBB484-CE5E-4937-83E4-866CB46B75EA}" type="slidenum">
              <a:rPr lang="en-GB" smtClean="0"/>
              <a:t>‹#›</a:t>
            </a:fld>
            <a:endParaRPr lang="en-GB"/>
          </a:p>
        </p:txBody>
      </p:sp>
    </p:spTree>
    <p:extLst>
      <p:ext uri="{BB962C8B-B14F-4D97-AF65-F5344CB8AC3E}">
        <p14:creationId xmlns:p14="http://schemas.microsoft.com/office/powerpoint/2010/main" val="3805029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A0F611-F158-4D73-83E8-C719D190E3F3}" type="datetimeFigureOut">
              <a:rPr lang="en-GB" smtClean="0"/>
              <a:t>13/08/2023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FBB484-CE5E-4937-83E4-866CB46B75EA}" type="slidenum">
              <a:rPr lang="en-GB" smtClean="0"/>
              <a:t>‹#›</a:t>
            </a:fld>
            <a:endParaRPr lang="en-GB"/>
          </a:p>
        </p:txBody>
      </p:sp>
    </p:spTree>
    <p:extLst>
      <p:ext uri="{BB962C8B-B14F-4D97-AF65-F5344CB8AC3E}">
        <p14:creationId xmlns:p14="http://schemas.microsoft.com/office/powerpoint/2010/main" val="2303634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AA0F611-F158-4D73-83E8-C719D190E3F3}" type="datetimeFigureOut">
              <a:rPr lang="en-GB" smtClean="0"/>
              <a:t>13/08/2023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EFBB484-CE5E-4937-83E4-866CB46B75EA}" type="slidenum">
              <a:rPr lang="en-GB" smtClean="0"/>
              <a:t>‹#›</a:t>
            </a:fld>
            <a:endParaRPr lang="en-GB"/>
          </a:p>
        </p:txBody>
      </p:sp>
    </p:spTree>
    <p:extLst>
      <p:ext uri="{BB962C8B-B14F-4D97-AF65-F5344CB8AC3E}">
        <p14:creationId xmlns:p14="http://schemas.microsoft.com/office/powerpoint/2010/main" val="1475975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AA0F611-F158-4D73-83E8-C719D190E3F3}" type="datetimeFigureOut">
              <a:rPr lang="en-GB" smtClean="0"/>
              <a:t>13/08/2023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EFBB484-CE5E-4937-83E4-866CB46B75EA}" type="slidenum">
              <a:rPr lang="en-GB" smtClean="0"/>
              <a:t>‹#›</a:t>
            </a:fld>
            <a:endParaRPr lang="en-GB"/>
          </a:p>
        </p:txBody>
      </p:sp>
    </p:spTree>
    <p:extLst>
      <p:ext uri="{BB962C8B-B14F-4D97-AF65-F5344CB8AC3E}">
        <p14:creationId xmlns:p14="http://schemas.microsoft.com/office/powerpoint/2010/main" val="25544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AA0F611-F158-4D73-83E8-C719D190E3F3}" type="datetimeFigureOut">
              <a:rPr lang="en-GB" smtClean="0"/>
              <a:t>13/08/2023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EFBB484-CE5E-4937-83E4-866CB46B75EA}" type="slidenum">
              <a:rPr lang="en-GB" smtClean="0"/>
              <a:t>‹#›</a:t>
            </a:fld>
            <a:endParaRPr lang="en-GB"/>
          </a:p>
        </p:txBody>
      </p:sp>
    </p:spTree>
    <p:extLst>
      <p:ext uri="{BB962C8B-B14F-4D97-AF65-F5344CB8AC3E}">
        <p14:creationId xmlns:p14="http://schemas.microsoft.com/office/powerpoint/2010/main" val="3148063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A0F611-F158-4D73-83E8-C719D190E3F3}" type="datetimeFigureOut">
              <a:rPr lang="en-GB" smtClean="0"/>
              <a:t>13/08/2023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FBB484-CE5E-4937-83E4-866CB46B75EA}" type="slidenum">
              <a:rPr lang="en-GB" smtClean="0"/>
              <a:t>‹#›</a:t>
            </a:fld>
            <a:endParaRPr lang="en-GB"/>
          </a:p>
        </p:txBody>
      </p:sp>
    </p:spTree>
    <p:extLst>
      <p:ext uri="{BB962C8B-B14F-4D97-AF65-F5344CB8AC3E}">
        <p14:creationId xmlns:p14="http://schemas.microsoft.com/office/powerpoint/2010/main" val="3239227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A0F611-F158-4D73-83E8-C719D190E3F3}" type="datetimeFigureOut">
              <a:rPr lang="en-GB" smtClean="0"/>
              <a:t>13/08/2023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FBB484-CE5E-4937-83E4-866CB46B75EA}" type="slidenum">
              <a:rPr lang="en-GB" smtClean="0"/>
              <a:t>‹#›</a:t>
            </a:fld>
            <a:endParaRPr lang="en-GB"/>
          </a:p>
        </p:txBody>
      </p:sp>
    </p:spTree>
    <p:extLst>
      <p:ext uri="{BB962C8B-B14F-4D97-AF65-F5344CB8AC3E}">
        <p14:creationId xmlns:p14="http://schemas.microsoft.com/office/powerpoint/2010/main" val="2792797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AA0F611-F158-4D73-83E8-C719D190E3F3}" type="datetimeFigureOut">
              <a:rPr lang="en-GB" smtClean="0"/>
              <a:t>13/08/2023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FBB484-CE5E-4937-83E4-866CB46B75EA}" type="slidenum">
              <a:rPr lang="en-GB" smtClean="0"/>
              <a:t>‹#›</a:t>
            </a:fld>
            <a:endParaRPr lang="en-GB"/>
          </a:p>
        </p:txBody>
      </p:sp>
    </p:spTree>
    <p:extLst>
      <p:ext uri="{BB962C8B-B14F-4D97-AF65-F5344CB8AC3E}">
        <p14:creationId xmlns:p14="http://schemas.microsoft.com/office/powerpoint/2010/main" val="31615533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AA0F611-F158-4D73-83E8-C719D190E3F3}" type="datetimeFigureOut">
              <a:rPr lang="en-GB" smtClean="0"/>
              <a:t>13/08/2023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FBB484-CE5E-4937-83E4-866CB46B75EA}"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198576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A0F611-F158-4D73-83E8-C719D190E3F3}" type="datetimeFigureOut">
              <a:rPr lang="en-GB" smtClean="0"/>
              <a:t>13/08/2023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FBB484-CE5E-4937-83E4-866CB46B75EA}" type="slidenum">
              <a:rPr lang="en-GB" smtClean="0"/>
              <a:t>‹#›</a:t>
            </a:fld>
            <a:endParaRPr lang="en-GB"/>
          </a:p>
        </p:txBody>
      </p:sp>
    </p:spTree>
    <p:extLst>
      <p:ext uri="{BB962C8B-B14F-4D97-AF65-F5344CB8AC3E}">
        <p14:creationId xmlns:p14="http://schemas.microsoft.com/office/powerpoint/2010/main" val="5225033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AA0F611-F158-4D73-83E8-C719D190E3F3}" type="datetimeFigureOut">
              <a:rPr lang="en-GB" smtClean="0"/>
              <a:t>13/08/2023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FBB484-CE5E-4937-83E4-866CB46B75EA}" type="slidenum">
              <a:rPr lang="en-GB" smtClean="0"/>
              <a:t>‹#›</a:t>
            </a:fld>
            <a:endParaRPr lang="en-GB"/>
          </a:p>
        </p:txBody>
      </p:sp>
    </p:spTree>
    <p:extLst>
      <p:ext uri="{BB962C8B-B14F-4D97-AF65-F5344CB8AC3E}">
        <p14:creationId xmlns:p14="http://schemas.microsoft.com/office/powerpoint/2010/main" val="15721590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AA0F611-F158-4D73-83E8-C719D190E3F3}" type="datetimeFigureOut">
              <a:rPr lang="en-GB" smtClean="0"/>
              <a:t>13/08/2023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FBB484-CE5E-4937-83E4-866CB46B75EA}" type="slidenum">
              <a:rPr lang="en-GB" smtClean="0"/>
              <a:t>‹#›</a:t>
            </a:fld>
            <a:endParaRPr lang="en-GB"/>
          </a:p>
        </p:txBody>
      </p:sp>
    </p:spTree>
    <p:extLst>
      <p:ext uri="{BB962C8B-B14F-4D97-AF65-F5344CB8AC3E}">
        <p14:creationId xmlns:p14="http://schemas.microsoft.com/office/powerpoint/2010/main" val="20520411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A0F611-F158-4D73-83E8-C719D190E3F3}" type="datetimeFigureOut">
              <a:rPr lang="en-GB" smtClean="0"/>
              <a:t>13/08/2023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FBB484-CE5E-4937-83E4-866CB46B75EA}" type="slidenum">
              <a:rPr lang="en-GB" smtClean="0"/>
              <a:t>‹#›</a:t>
            </a:fld>
            <a:endParaRPr lang="en-GB"/>
          </a:p>
        </p:txBody>
      </p:sp>
    </p:spTree>
    <p:extLst>
      <p:ext uri="{BB962C8B-B14F-4D97-AF65-F5344CB8AC3E}">
        <p14:creationId xmlns:p14="http://schemas.microsoft.com/office/powerpoint/2010/main" val="22562342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A0F611-F158-4D73-83E8-C719D190E3F3}" type="datetimeFigureOut">
              <a:rPr lang="en-GB" smtClean="0"/>
              <a:t>13/08/2023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FBB484-CE5E-4937-83E4-866CB46B75EA}" type="slidenum">
              <a:rPr lang="en-GB" smtClean="0"/>
              <a:t>‹#›</a:t>
            </a:fld>
            <a:endParaRPr lang="en-GB"/>
          </a:p>
        </p:txBody>
      </p:sp>
    </p:spTree>
    <p:extLst>
      <p:ext uri="{BB962C8B-B14F-4D97-AF65-F5344CB8AC3E}">
        <p14:creationId xmlns:p14="http://schemas.microsoft.com/office/powerpoint/2010/main" val="1953524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AA0F611-F158-4D73-83E8-C719D190E3F3}" type="datetimeFigureOut">
              <a:rPr lang="en-GB" smtClean="0"/>
              <a:t>13/08/2023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EFBB484-CE5E-4937-83E4-866CB46B75EA}" type="slidenum">
              <a:rPr lang="en-GB" smtClean="0"/>
              <a:t>‹#›</a:t>
            </a:fld>
            <a:endParaRPr lang="en-GB"/>
          </a:p>
        </p:txBody>
      </p:sp>
    </p:spTree>
    <p:extLst>
      <p:ext uri="{BB962C8B-B14F-4D97-AF65-F5344CB8AC3E}">
        <p14:creationId xmlns:p14="http://schemas.microsoft.com/office/powerpoint/2010/main" val="3829449054"/>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BBCFE62F-2971-DBF2-2944-80F0A30E9192}"/>
              </a:ext>
            </a:extLst>
          </p:cNvPr>
          <p:cNvSpPr/>
          <p:nvPr/>
        </p:nvSpPr>
        <p:spPr>
          <a:xfrm>
            <a:off x="0" y="0"/>
            <a:ext cx="12192000" cy="577363"/>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AA8C8C5-997B-286C-2D06-3717665C6738}"/>
              </a:ext>
            </a:extLst>
          </p:cNvPr>
          <p:cNvSpPr>
            <a:spLocks noGrp="1"/>
          </p:cNvSpPr>
          <p:nvPr>
            <p:ph type="ctrTitle"/>
          </p:nvPr>
        </p:nvSpPr>
        <p:spPr>
          <a:xfrm>
            <a:off x="2443862" y="95575"/>
            <a:ext cx="7582001" cy="369948"/>
          </a:xfrm>
        </p:spPr>
        <p:txBody>
          <a:bodyPr anchor="ctr">
            <a:noAutofit/>
          </a:bodyPr>
          <a:lstStyle/>
          <a:p>
            <a:r>
              <a:rPr lang="en-US" sz="1800" b="1" dirty="0">
                <a:latin typeface="Times New Roman" panose="02020603050405020304" pitchFamily="18" charset="0"/>
                <a:cs typeface="Times New Roman" panose="02020603050405020304" pitchFamily="18" charset="0"/>
              </a:rPr>
              <a:t>Knowledge Management (KM) System in practice at The Ugly Harvest </a:t>
            </a:r>
            <a:br>
              <a:rPr lang="en-US" sz="1800" b="1" dirty="0">
                <a:latin typeface="Times New Roman" panose="02020603050405020304" pitchFamily="18" charset="0"/>
                <a:cs typeface="Times New Roman" panose="02020603050405020304" pitchFamily="18" charset="0"/>
              </a:rPr>
            </a:br>
            <a:endParaRPr lang="en-GB" sz="1800" dirty="0"/>
          </a:p>
        </p:txBody>
      </p:sp>
      <p:sp>
        <p:nvSpPr>
          <p:cNvPr id="35" name="TextBox 34">
            <a:extLst>
              <a:ext uri="{FF2B5EF4-FFF2-40B4-BE49-F238E27FC236}">
                <a16:creationId xmlns:a16="http://schemas.microsoft.com/office/drawing/2014/main" id="{2DC31227-74CD-9C3F-4BD8-87F7AE4B3DFF}"/>
              </a:ext>
            </a:extLst>
          </p:cNvPr>
          <p:cNvSpPr txBox="1"/>
          <p:nvPr/>
        </p:nvSpPr>
        <p:spPr>
          <a:xfrm>
            <a:off x="197746" y="674376"/>
            <a:ext cx="3752082" cy="3462486"/>
          </a:xfrm>
          <a:prstGeom prst="rect">
            <a:avLst/>
          </a:prstGeom>
          <a:noFill/>
          <a:ln>
            <a:noFill/>
          </a:ln>
        </p:spPr>
        <p:txBody>
          <a:bodyPr wrap="square" rtlCol="0">
            <a:spAutoFit/>
          </a:bodyPr>
          <a:lstStyle/>
          <a:p>
            <a:pPr algn="ctr"/>
            <a:r>
              <a:rPr lang="en-US" sz="1200" b="1" u="sng" dirty="0">
                <a:latin typeface="Times New Roman" panose="02020603050405020304" pitchFamily="18" charset="0"/>
                <a:cs typeface="Times New Roman" panose="02020603050405020304" pitchFamily="18" charset="0"/>
              </a:rPr>
              <a:t>KM framework for the </a:t>
            </a:r>
            <a:r>
              <a:rPr lang="en-US" sz="1200" b="1" u="sng" dirty="0" err="1">
                <a:latin typeface="Times New Roman" panose="02020603050405020304" pitchFamily="18" charset="0"/>
                <a:cs typeface="Times New Roman" panose="02020603050405020304" pitchFamily="18" charset="0"/>
              </a:rPr>
              <a:t>organisation</a:t>
            </a:r>
            <a:endParaRPr lang="en-US" sz="1200" b="1"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The proposed Knowledge Management (KM) framework for The Ugly Harvest is a comprehensive system designed to gather, evaluate, and disseminate organisational information efficiently. It aims to connect people within the organisation, including employees, management, suppliers, and customers, to create, share, and exploit knowledge effectively. The framework encompasses various KM tools and technologies, including a centralised database system for managing data related to food hygiene, recipes, nutritional information, and stock control. It also includes a secure and user-friendly communication platform for knowledge exchange among stakeholders. The integration of smart scales, intelligent cameras, and machine learning software enables real-time tracking of inventory and waste data, contributing to effective stock control and waste reduction strategies (Mao et al., 2016). The KM system fosters a knowledge-sharing culture among employees through regular workshops and training sessions, encouraging innovation and collaboration. Moreover, the framework facilitates the identification and distribution of new sources of knowledge, enabling the organisation to remain at the forefront of sustainable innovation in the food industry. The proposed KM framework holds the potential to drive significant improvements in decision-making, operational efficiency, and overall sustainability for The Ugly Harvest.</a:t>
            </a:r>
          </a:p>
          <a:p>
            <a:pPr algn="just"/>
            <a:endParaRPr lang="en-US" sz="900" dirty="0">
              <a:latin typeface="Times New Roman" panose="02020603050405020304" pitchFamily="18" charset="0"/>
              <a:cs typeface="Times New Roman" panose="02020603050405020304" pitchFamily="18" charset="0"/>
            </a:endParaRPr>
          </a:p>
          <a:p>
            <a:pPr algn="just"/>
            <a:endParaRPr lang="en-US" sz="900" dirty="0">
              <a:latin typeface="Times New Roman" panose="02020603050405020304" pitchFamily="18" charset="0"/>
              <a:cs typeface="Times New Roman" panose="02020603050405020304" pitchFamily="18" charset="0"/>
            </a:endParaRPr>
          </a:p>
          <a:p>
            <a:pPr algn="just"/>
            <a:endParaRPr lang="en-US" sz="900" dirty="0">
              <a:latin typeface="Times New Roman" panose="02020603050405020304" pitchFamily="18" charset="0"/>
              <a:cs typeface="Times New Roman" panose="02020603050405020304" pitchFamily="18" charset="0"/>
            </a:endParaRPr>
          </a:p>
        </p:txBody>
      </p:sp>
      <p:sp>
        <p:nvSpPr>
          <p:cNvPr id="36" name="TextBox 35">
            <a:extLst>
              <a:ext uri="{FF2B5EF4-FFF2-40B4-BE49-F238E27FC236}">
                <a16:creationId xmlns:a16="http://schemas.microsoft.com/office/drawing/2014/main" id="{8B037E36-8BA7-8E68-7D20-9CFC4DD58BF5}"/>
              </a:ext>
            </a:extLst>
          </p:cNvPr>
          <p:cNvSpPr txBox="1"/>
          <p:nvPr/>
        </p:nvSpPr>
        <p:spPr>
          <a:xfrm>
            <a:off x="4078068" y="672938"/>
            <a:ext cx="3810963" cy="3323987"/>
          </a:xfrm>
          <a:prstGeom prst="rect">
            <a:avLst/>
          </a:prstGeom>
          <a:noFill/>
        </p:spPr>
        <p:txBody>
          <a:bodyPr wrap="square" rtlCol="0">
            <a:spAutoFit/>
          </a:bodyPr>
          <a:lstStyle/>
          <a:p>
            <a:pPr algn="ctr"/>
            <a:r>
              <a:rPr lang="en-US" sz="1200" b="1" u="sng" dirty="0">
                <a:latin typeface="Times New Roman" panose="02020603050405020304" pitchFamily="18" charset="0"/>
                <a:cs typeface="Times New Roman" panose="02020603050405020304" pitchFamily="18" charset="0"/>
              </a:rPr>
              <a:t>Evaluation of the proposed KM framework</a:t>
            </a:r>
          </a:p>
          <a:p>
            <a:pPr algn="just"/>
            <a:r>
              <a:rPr lang="en-US" sz="900" dirty="0">
                <a:latin typeface="Times New Roman" panose="02020603050405020304" pitchFamily="18" charset="0"/>
                <a:cs typeface="Times New Roman" panose="02020603050405020304" pitchFamily="18" charset="0"/>
              </a:rPr>
              <a:t>The proposed Knowledge Management (KM) framework for The Ugly Harvest presents several potential benefits and drawbacks. One of the key benefits is improved decision-making through data-driven insights, as the system allows for the identification of patterns and trends, enabling more informed choices (North and </a:t>
            </a:r>
            <a:r>
              <a:rPr lang="en-US" sz="900" dirty="0" err="1">
                <a:latin typeface="Times New Roman" panose="02020603050405020304" pitchFamily="18" charset="0"/>
                <a:cs typeface="Times New Roman" panose="02020603050405020304" pitchFamily="18" charset="0"/>
              </a:rPr>
              <a:t>Kumta</a:t>
            </a:r>
            <a:r>
              <a:rPr lang="en-US" sz="900" dirty="0">
                <a:latin typeface="Times New Roman" panose="02020603050405020304" pitchFamily="18" charset="0"/>
                <a:cs typeface="Times New Roman" panose="02020603050405020304" pitchFamily="18" charset="0"/>
              </a:rPr>
              <a:t>, 2018). The centralisation of knowledge facilitates enhanced collaboration among employees, suppliers, and stakeholders, leading to increased innovation and problem-solving capabilities (</a:t>
            </a:r>
            <a:r>
              <a:rPr lang="en-US" sz="900" dirty="0" err="1">
                <a:latin typeface="Times New Roman" panose="02020603050405020304" pitchFamily="18" charset="0"/>
                <a:cs typeface="Times New Roman" panose="02020603050405020304" pitchFamily="18" charset="0"/>
              </a:rPr>
              <a:t>Hislop</a:t>
            </a:r>
            <a:r>
              <a:rPr lang="en-US" sz="900" dirty="0">
                <a:latin typeface="Times New Roman" panose="02020603050405020304" pitchFamily="18" charset="0"/>
                <a:cs typeface="Times New Roman" panose="02020603050405020304" pitchFamily="18" charset="0"/>
              </a:rPr>
              <a:t>, </a:t>
            </a:r>
            <a:r>
              <a:rPr lang="en-US" sz="900" dirty="0" err="1">
                <a:latin typeface="Times New Roman" panose="02020603050405020304" pitchFamily="18" charset="0"/>
                <a:cs typeface="Times New Roman" panose="02020603050405020304" pitchFamily="18" charset="0"/>
              </a:rPr>
              <a:t>Bosua</a:t>
            </a:r>
            <a:r>
              <a:rPr lang="en-US" sz="900" dirty="0">
                <a:latin typeface="Times New Roman" panose="02020603050405020304" pitchFamily="18" charset="0"/>
                <a:cs typeface="Times New Roman" panose="02020603050405020304" pitchFamily="18" charset="0"/>
              </a:rPr>
              <a:t>, and Helms, 2018). Additionally, the KM system supports waste reduction initiatives, optimising stock control, and ultimately reducing operational costs. However, the framework also faces potential challenges, such as resistance from employees who are hesitant to share tacit knowledge due to fears of losing their competitive advantage or job security. Additionally, ensuring data accuracy and relevance is crucial, as outdated or inaccurate information creates misinformed decision-making and erode trust in the system (Mao et al., 2016). Properly integrating the KM system with existing processes and technologies is complex and require careful planning and training to ensure seamless adoption (</a:t>
            </a:r>
            <a:r>
              <a:rPr lang="en-US" sz="900" dirty="0" err="1">
                <a:latin typeface="Times New Roman" panose="02020603050405020304" pitchFamily="18" charset="0"/>
                <a:cs typeface="Times New Roman" panose="02020603050405020304" pitchFamily="18" charset="0"/>
              </a:rPr>
              <a:t>Mohajan</a:t>
            </a:r>
            <a:r>
              <a:rPr lang="en-US" sz="900" dirty="0">
                <a:latin typeface="Times New Roman" panose="02020603050405020304" pitchFamily="18" charset="0"/>
                <a:cs typeface="Times New Roman" panose="02020603050405020304" pitchFamily="18" charset="0"/>
              </a:rPr>
              <a:t>, 2017). If successfully implemented, the KM framework can significantly benefit The Ugly Harvest by fostering a knowledge-sharing culture, enhancing sustainability practices, and driving overall success.</a:t>
            </a:r>
          </a:p>
          <a:p>
            <a:pPr algn="just"/>
            <a:endParaRPr lang="en-US" sz="900" dirty="0">
              <a:latin typeface="Times New Roman" panose="02020603050405020304" pitchFamily="18" charset="0"/>
              <a:cs typeface="Times New Roman" panose="02020603050405020304" pitchFamily="18" charset="0"/>
            </a:endParaRPr>
          </a:p>
          <a:p>
            <a:endParaRPr lang="en-US" sz="900" dirty="0">
              <a:latin typeface="Times New Roman" panose="02020603050405020304" pitchFamily="18" charset="0"/>
              <a:cs typeface="Times New Roman" panose="02020603050405020304" pitchFamily="18" charset="0"/>
            </a:endParaRPr>
          </a:p>
        </p:txBody>
      </p:sp>
      <p:sp>
        <p:nvSpPr>
          <p:cNvPr id="37" name="TextBox 36">
            <a:extLst>
              <a:ext uri="{FF2B5EF4-FFF2-40B4-BE49-F238E27FC236}">
                <a16:creationId xmlns:a16="http://schemas.microsoft.com/office/drawing/2014/main" id="{42B5682A-5E60-14B3-F78C-4A25857185E8}"/>
              </a:ext>
            </a:extLst>
          </p:cNvPr>
          <p:cNvSpPr txBox="1"/>
          <p:nvPr/>
        </p:nvSpPr>
        <p:spPr>
          <a:xfrm>
            <a:off x="138864" y="4950036"/>
            <a:ext cx="12191999" cy="830997"/>
          </a:xfrm>
          <a:prstGeom prst="rect">
            <a:avLst/>
          </a:prstGeom>
          <a:noFill/>
        </p:spPr>
        <p:txBody>
          <a:bodyPr wrap="square" rtlCol="0">
            <a:spAutoFit/>
          </a:bodyPr>
          <a:lstStyle/>
          <a:p>
            <a:pPr algn="ctr"/>
            <a:r>
              <a:rPr lang="en-US" sz="1200" b="1" u="sng" dirty="0">
                <a:latin typeface="Times New Roman" panose="02020603050405020304" pitchFamily="18" charset="0"/>
                <a:cs typeface="Times New Roman" panose="02020603050405020304" pitchFamily="18" charset="0"/>
              </a:rPr>
              <a:t>Implementation with minimal resources</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Establish clear guidelines for data collection, storage, and sharing to protect sensitive information.</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Conduct cost-benefit analysis to identify cost-saving opportunities and resource optimisation.</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Utilise scalable and user-friendly KM technologies for improved efficiency and reduced maintenance expenses.</a:t>
            </a:r>
          </a:p>
          <a:p>
            <a:endParaRPr lang="en-US" sz="900" dirty="0">
              <a:latin typeface="Times New Roman" panose="02020603050405020304" pitchFamily="18" charset="0"/>
              <a:cs typeface="Times New Roman" panose="02020603050405020304" pitchFamily="18" charset="0"/>
            </a:endParaRPr>
          </a:p>
        </p:txBody>
      </p:sp>
      <p:sp>
        <p:nvSpPr>
          <p:cNvPr id="38" name="TextBox 37">
            <a:extLst>
              <a:ext uri="{FF2B5EF4-FFF2-40B4-BE49-F238E27FC236}">
                <a16:creationId xmlns:a16="http://schemas.microsoft.com/office/drawing/2014/main" id="{D6E83F20-3DD0-1333-1FB7-06E695872008}"/>
              </a:ext>
            </a:extLst>
          </p:cNvPr>
          <p:cNvSpPr txBox="1"/>
          <p:nvPr/>
        </p:nvSpPr>
        <p:spPr>
          <a:xfrm>
            <a:off x="138864" y="3995373"/>
            <a:ext cx="3810963" cy="692497"/>
          </a:xfrm>
          <a:prstGeom prst="rect">
            <a:avLst/>
          </a:prstGeom>
          <a:noFill/>
        </p:spPr>
        <p:txBody>
          <a:bodyPr wrap="square" rtlCol="0">
            <a:spAutoFit/>
          </a:bodyPr>
          <a:lstStyle/>
          <a:p>
            <a:pPr algn="ctr"/>
            <a:r>
              <a:rPr lang="en-US" sz="1200" b="1" u="sng" dirty="0">
                <a:latin typeface="Times New Roman" panose="02020603050405020304" pitchFamily="18" charset="0"/>
                <a:cs typeface="Times New Roman" panose="02020603050405020304" pitchFamily="18" charset="0"/>
              </a:rPr>
              <a:t>Commercialisation of accumulated knowledge</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Utilise KM data to develop new sustainable products and services.</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Strengthen partnerships with suppliers through knowledge exchange on sustainable sourcing and waste reduction.</a:t>
            </a:r>
          </a:p>
        </p:txBody>
      </p:sp>
      <p:sp>
        <p:nvSpPr>
          <p:cNvPr id="39" name="TextBox 38">
            <a:extLst>
              <a:ext uri="{FF2B5EF4-FFF2-40B4-BE49-F238E27FC236}">
                <a16:creationId xmlns:a16="http://schemas.microsoft.com/office/drawing/2014/main" id="{DA0AD41C-AE07-4445-5CB9-245FCED41E82}"/>
              </a:ext>
            </a:extLst>
          </p:cNvPr>
          <p:cNvSpPr txBox="1"/>
          <p:nvPr/>
        </p:nvSpPr>
        <p:spPr>
          <a:xfrm>
            <a:off x="3949827" y="3856873"/>
            <a:ext cx="4733911" cy="830997"/>
          </a:xfrm>
          <a:prstGeom prst="rect">
            <a:avLst/>
          </a:prstGeom>
          <a:noFill/>
        </p:spPr>
        <p:txBody>
          <a:bodyPr wrap="square" rtlCol="0">
            <a:spAutoFit/>
          </a:bodyPr>
          <a:lstStyle/>
          <a:p>
            <a:pPr algn="ctr"/>
            <a:r>
              <a:rPr lang="en-US" sz="1200" b="1" u="sng" dirty="0">
                <a:latin typeface="Times New Roman" panose="02020603050405020304" pitchFamily="18" charset="0"/>
                <a:cs typeface="Times New Roman" panose="02020603050405020304" pitchFamily="18" charset="0"/>
              </a:rPr>
              <a:t>Connecting people to tools for efficient knowledge processing:</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Implement smart scales, intelligent cameras, and machine learning software for real-time tracking of inventory and waste reduction.</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Create performance metrics and dashboards aligned with sustainability targets.</a:t>
            </a:r>
          </a:p>
          <a:p>
            <a:endParaRPr lang="en-US" sz="900" dirty="0"/>
          </a:p>
        </p:txBody>
      </p:sp>
      <p:sp>
        <p:nvSpPr>
          <p:cNvPr id="40" name="TextBox 39">
            <a:extLst>
              <a:ext uri="{FF2B5EF4-FFF2-40B4-BE49-F238E27FC236}">
                <a16:creationId xmlns:a16="http://schemas.microsoft.com/office/drawing/2014/main" id="{DC0DA5D7-47F0-00BF-1CCF-014328995267}"/>
              </a:ext>
            </a:extLst>
          </p:cNvPr>
          <p:cNvSpPr txBox="1"/>
          <p:nvPr/>
        </p:nvSpPr>
        <p:spPr>
          <a:xfrm>
            <a:off x="9249175" y="4026706"/>
            <a:ext cx="2257025" cy="1846659"/>
          </a:xfrm>
          <a:prstGeom prst="rect">
            <a:avLst/>
          </a:prstGeom>
          <a:noFill/>
        </p:spPr>
        <p:txBody>
          <a:bodyPr wrap="square" rtlCol="0">
            <a:spAutoFit/>
          </a:bodyPr>
          <a:lstStyle/>
          <a:p>
            <a:pPr algn="ctr"/>
            <a:r>
              <a:rPr lang="en-US" sz="1200" b="1" u="sng" dirty="0">
                <a:latin typeface="Times New Roman" panose="02020603050405020304" pitchFamily="18" charset="0"/>
                <a:cs typeface="Times New Roman" panose="02020603050405020304" pitchFamily="18" charset="0"/>
              </a:rPr>
              <a:t>Potential benefits:</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Improved decision-making</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Enhanced collaboration</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Reduced waste</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Increased innovation</a:t>
            </a:r>
          </a:p>
          <a:p>
            <a:pPr marL="457189" indent="-457189" algn="just">
              <a:buFont typeface="Arial" panose="020B0604020202020204" pitchFamily="34" charset="0"/>
              <a:buChar char="•"/>
            </a:pPr>
            <a:endParaRPr lang="en-US" sz="900" dirty="0">
              <a:latin typeface="Times New Roman" panose="02020603050405020304" pitchFamily="18" charset="0"/>
              <a:cs typeface="Times New Roman" panose="02020603050405020304" pitchFamily="18" charset="0"/>
            </a:endParaRPr>
          </a:p>
          <a:p>
            <a:pPr marL="457189" indent="-457189" algn="just">
              <a:buFont typeface="Arial" panose="020B0604020202020204" pitchFamily="34" charset="0"/>
              <a:buChar char="•"/>
            </a:pPr>
            <a:endParaRPr lang="en-US" sz="900" dirty="0">
              <a:latin typeface="Times New Roman" panose="02020603050405020304" pitchFamily="18" charset="0"/>
              <a:cs typeface="Times New Roman" panose="02020603050405020304" pitchFamily="18" charset="0"/>
            </a:endParaRPr>
          </a:p>
          <a:p>
            <a:pPr algn="ctr"/>
            <a:r>
              <a:rPr lang="en-US" sz="1200" b="1" u="sng" dirty="0">
                <a:latin typeface="Times New Roman" panose="02020603050405020304" pitchFamily="18" charset="0"/>
                <a:cs typeface="Times New Roman" panose="02020603050405020304" pitchFamily="18" charset="0"/>
              </a:rPr>
              <a:t>Potential drawbacks: </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Resistance to knowledge sharing</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Data accuracy challenges</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Integration complexities</a:t>
            </a:r>
          </a:p>
          <a:p>
            <a:endParaRPr lang="en-US" sz="900" dirty="0"/>
          </a:p>
        </p:txBody>
      </p:sp>
      <p:sp>
        <p:nvSpPr>
          <p:cNvPr id="41" name="TextBox 40">
            <a:extLst>
              <a:ext uri="{FF2B5EF4-FFF2-40B4-BE49-F238E27FC236}">
                <a16:creationId xmlns:a16="http://schemas.microsoft.com/office/drawing/2014/main" id="{9FDD6D8E-4338-56A5-83A3-97CB2C3DF90C}"/>
              </a:ext>
            </a:extLst>
          </p:cNvPr>
          <p:cNvSpPr txBox="1"/>
          <p:nvPr/>
        </p:nvSpPr>
        <p:spPr>
          <a:xfrm>
            <a:off x="138864" y="5682156"/>
            <a:ext cx="12053136" cy="1246495"/>
          </a:xfrm>
          <a:prstGeom prst="rect">
            <a:avLst/>
          </a:prstGeom>
          <a:noFill/>
        </p:spPr>
        <p:txBody>
          <a:bodyPr wrap="square" rtlCol="0">
            <a:spAutoFit/>
          </a:bodyPr>
          <a:lstStyle/>
          <a:p>
            <a:pPr algn="ctr"/>
            <a:r>
              <a:rPr lang="en-US" sz="1200" b="1" u="sng" dirty="0">
                <a:latin typeface="Times New Roman" panose="02020603050405020304" pitchFamily="18" charset="0"/>
                <a:cs typeface="Times New Roman" panose="02020603050405020304" pitchFamily="18" charset="0"/>
              </a:rPr>
              <a:t>References</a:t>
            </a:r>
            <a:endParaRPr lang="en-US" sz="1200" u="sng" dirty="0">
              <a:latin typeface="Times New Roman" panose="02020603050405020304" pitchFamily="18" charset="0"/>
              <a:cs typeface="Times New Roman" panose="02020603050405020304" pitchFamily="18" charset="0"/>
            </a:endParaRPr>
          </a:p>
          <a:p>
            <a:pPr marL="457189" indent="-457189" algn="just">
              <a:buFont typeface="Arial" panose="020B0604020202020204" pitchFamily="34" charset="0"/>
              <a:buChar char="•"/>
            </a:pPr>
            <a:r>
              <a:rPr lang="en-US" sz="900" dirty="0" err="1">
                <a:latin typeface="Times New Roman" panose="02020603050405020304" pitchFamily="18" charset="0"/>
                <a:cs typeface="Times New Roman" panose="02020603050405020304" pitchFamily="18" charset="0"/>
              </a:rPr>
              <a:t>Hislop</a:t>
            </a:r>
            <a:r>
              <a:rPr lang="en-US" sz="900" dirty="0">
                <a:latin typeface="Times New Roman" panose="02020603050405020304" pitchFamily="18" charset="0"/>
                <a:cs typeface="Times New Roman" panose="02020603050405020304" pitchFamily="18" charset="0"/>
              </a:rPr>
              <a:t>, D., </a:t>
            </a:r>
            <a:r>
              <a:rPr lang="en-US" sz="900" dirty="0" err="1">
                <a:latin typeface="Times New Roman" panose="02020603050405020304" pitchFamily="18" charset="0"/>
                <a:cs typeface="Times New Roman" panose="02020603050405020304" pitchFamily="18" charset="0"/>
              </a:rPr>
              <a:t>Bosua</a:t>
            </a:r>
            <a:r>
              <a:rPr lang="en-US" sz="900" dirty="0">
                <a:latin typeface="Times New Roman" panose="02020603050405020304" pitchFamily="18" charset="0"/>
                <a:cs typeface="Times New Roman" panose="02020603050405020304" pitchFamily="18" charset="0"/>
              </a:rPr>
              <a:t>, R. and Helms, R., 2018. </a:t>
            </a:r>
            <a:r>
              <a:rPr lang="en-US" sz="900" i="1" dirty="0">
                <a:latin typeface="Times New Roman" panose="02020603050405020304" pitchFamily="18" charset="0"/>
                <a:cs typeface="Times New Roman" panose="02020603050405020304" pitchFamily="18" charset="0"/>
              </a:rPr>
              <a:t>Knowledge management in organizations: A critical introduction</a:t>
            </a:r>
            <a:r>
              <a:rPr lang="en-US" sz="900" dirty="0">
                <a:latin typeface="Times New Roman" panose="02020603050405020304" pitchFamily="18" charset="0"/>
                <a:cs typeface="Times New Roman" panose="02020603050405020304" pitchFamily="18" charset="0"/>
              </a:rPr>
              <a:t>. Oxford university press.</a:t>
            </a:r>
          </a:p>
          <a:p>
            <a:pPr marL="457189" indent="-457189" algn="just">
              <a:buFont typeface="Arial" panose="020B0604020202020204" pitchFamily="34" charset="0"/>
              <a:buChar char="•"/>
            </a:pPr>
            <a:r>
              <a:rPr lang="en-US" sz="900" dirty="0" err="1">
                <a:latin typeface="Times New Roman" panose="02020603050405020304" pitchFamily="18" charset="0"/>
                <a:cs typeface="Times New Roman" panose="02020603050405020304" pitchFamily="18" charset="0"/>
              </a:rPr>
              <a:t>Intezari</a:t>
            </a:r>
            <a:r>
              <a:rPr lang="en-US" sz="900" dirty="0">
                <a:latin typeface="Times New Roman" panose="02020603050405020304" pitchFamily="18" charset="0"/>
                <a:cs typeface="Times New Roman" panose="02020603050405020304" pitchFamily="18" charset="0"/>
              </a:rPr>
              <a:t>, A., </a:t>
            </a:r>
            <a:r>
              <a:rPr lang="en-US" sz="900" dirty="0" err="1">
                <a:latin typeface="Times New Roman" panose="02020603050405020304" pitchFamily="18" charset="0"/>
                <a:cs typeface="Times New Roman" panose="02020603050405020304" pitchFamily="18" charset="0"/>
              </a:rPr>
              <a:t>Taskin</a:t>
            </a:r>
            <a:r>
              <a:rPr lang="en-US" sz="900" dirty="0">
                <a:latin typeface="Times New Roman" panose="02020603050405020304" pitchFamily="18" charset="0"/>
                <a:cs typeface="Times New Roman" panose="02020603050405020304" pitchFamily="18" charset="0"/>
              </a:rPr>
              <a:t>, N. and </a:t>
            </a:r>
            <a:r>
              <a:rPr lang="en-US" sz="900" dirty="0" err="1">
                <a:latin typeface="Times New Roman" panose="02020603050405020304" pitchFamily="18" charset="0"/>
                <a:cs typeface="Times New Roman" panose="02020603050405020304" pitchFamily="18" charset="0"/>
              </a:rPr>
              <a:t>Pauleen</a:t>
            </a:r>
            <a:r>
              <a:rPr lang="en-US" sz="900" dirty="0">
                <a:latin typeface="Times New Roman" panose="02020603050405020304" pitchFamily="18" charset="0"/>
                <a:cs typeface="Times New Roman" panose="02020603050405020304" pitchFamily="18" charset="0"/>
              </a:rPr>
              <a:t>, D.J., 2017. Looking beyond knowledge sharing: an integrative approach to knowledge management culture. Journal of Knowledge Management, 21(2), pp.492-515.</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Mao, H., Liu, S., Zhang, J. and Deng, Z., 2016. Information technology resource, knowledge management capability, and competitive advantage: The moderating role of resource commitment. International Journal of Information Management, 36(6), pp.1062-1074.</a:t>
            </a:r>
          </a:p>
          <a:p>
            <a:pPr marL="457189" indent="-457189" algn="just">
              <a:buFont typeface="Arial" panose="020B0604020202020204" pitchFamily="34" charset="0"/>
              <a:buChar char="•"/>
            </a:pPr>
            <a:r>
              <a:rPr lang="en-US" sz="900" dirty="0" err="1">
                <a:latin typeface="Times New Roman" panose="02020603050405020304" pitchFamily="18" charset="0"/>
                <a:cs typeface="Times New Roman" panose="02020603050405020304" pitchFamily="18" charset="0"/>
              </a:rPr>
              <a:t>Mohajan</a:t>
            </a:r>
            <a:r>
              <a:rPr lang="en-US" sz="900" dirty="0">
                <a:latin typeface="Times New Roman" panose="02020603050405020304" pitchFamily="18" charset="0"/>
                <a:cs typeface="Times New Roman" panose="02020603050405020304" pitchFamily="18" charset="0"/>
              </a:rPr>
              <a:t>, H., 2017. The roles of knowledge management for the development of organizations.</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North, K. and </a:t>
            </a:r>
            <a:r>
              <a:rPr lang="en-US" sz="900" dirty="0" err="1">
                <a:latin typeface="Times New Roman" panose="02020603050405020304" pitchFamily="18" charset="0"/>
                <a:cs typeface="Times New Roman" panose="02020603050405020304" pitchFamily="18" charset="0"/>
              </a:rPr>
              <a:t>Kumta</a:t>
            </a:r>
            <a:r>
              <a:rPr lang="en-US" sz="900" dirty="0">
                <a:latin typeface="Times New Roman" panose="02020603050405020304" pitchFamily="18" charset="0"/>
                <a:cs typeface="Times New Roman" panose="02020603050405020304" pitchFamily="18" charset="0"/>
              </a:rPr>
              <a:t>, G., 2018. Knowledge management: Value creation through organizational learning. Springer.</a:t>
            </a:r>
          </a:p>
          <a:p>
            <a:r>
              <a:rPr lang="en-US" sz="900" dirty="0"/>
              <a:t> </a:t>
            </a:r>
          </a:p>
        </p:txBody>
      </p:sp>
      <p:sp>
        <p:nvSpPr>
          <p:cNvPr id="44" name="TextBox 43">
            <a:extLst>
              <a:ext uri="{FF2B5EF4-FFF2-40B4-BE49-F238E27FC236}">
                <a16:creationId xmlns:a16="http://schemas.microsoft.com/office/drawing/2014/main" id="{910BC64E-796E-21FB-DE3D-B8AF23824AA6}"/>
              </a:ext>
            </a:extLst>
          </p:cNvPr>
          <p:cNvSpPr txBox="1"/>
          <p:nvPr/>
        </p:nvSpPr>
        <p:spPr>
          <a:xfrm>
            <a:off x="7978754" y="678275"/>
            <a:ext cx="4091501" cy="1523494"/>
          </a:xfrm>
          <a:prstGeom prst="rect">
            <a:avLst/>
          </a:prstGeom>
          <a:noFill/>
        </p:spPr>
        <p:txBody>
          <a:bodyPr wrap="square" rtlCol="0">
            <a:spAutoFit/>
          </a:bodyPr>
          <a:lstStyle/>
          <a:p>
            <a:pPr algn="ctr"/>
            <a:r>
              <a:rPr lang="en-US" sz="1200" b="1" u="sng" dirty="0">
                <a:latin typeface="Times New Roman" panose="02020603050405020304" pitchFamily="18" charset="0"/>
                <a:cs typeface="Times New Roman" panose="02020603050405020304" pitchFamily="18" charset="0"/>
              </a:rPr>
              <a:t>Connecting people to create, share, and exploit knowledge:</a:t>
            </a:r>
            <a:endParaRPr lang="en-US" sz="1200" u="sng" dirty="0">
              <a:latin typeface="Times New Roman" panose="02020603050405020304" pitchFamily="18" charset="0"/>
              <a:cs typeface="Times New Roman" panose="02020603050405020304" pitchFamily="18" charset="0"/>
            </a:endParaRP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Empower employees to share tacit knowledge through regular workshops and training sessions.</a:t>
            </a:r>
          </a:p>
          <a:p>
            <a:pPr marL="457189" indent="-457189" algn="just">
              <a:buFont typeface="Arial" panose="020B0604020202020204" pitchFamily="34" charset="0"/>
              <a:buChar char="•"/>
            </a:pPr>
            <a:r>
              <a:rPr lang="en-US" sz="900" dirty="0" err="1">
                <a:latin typeface="Times New Roman" panose="02020603050405020304" pitchFamily="18" charset="0"/>
                <a:cs typeface="Times New Roman" panose="02020603050405020304" pitchFamily="18" charset="0"/>
              </a:rPr>
              <a:t>Utilise</a:t>
            </a:r>
            <a:r>
              <a:rPr lang="en-US" sz="900" dirty="0">
                <a:latin typeface="Times New Roman" panose="02020603050405020304" pitchFamily="18" charset="0"/>
                <a:cs typeface="Times New Roman" panose="02020603050405020304" pitchFamily="18" charset="0"/>
              </a:rPr>
              <a:t> a secure and user-friendly communication platform for real-time knowledge exchange.</a:t>
            </a:r>
          </a:p>
          <a:p>
            <a:pPr marL="457189" indent="-457189" algn="just">
              <a:buFont typeface="Arial" panose="020B0604020202020204" pitchFamily="34" charset="0"/>
              <a:buChar char="•"/>
            </a:pPr>
            <a:r>
              <a:rPr lang="en-US" sz="900" dirty="0" err="1">
                <a:latin typeface="Times New Roman" panose="02020603050405020304" pitchFamily="18" charset="0"/>
                <a:cs typeface="Times New Roman" panose="02020603050405020304" pitchFamily="18" charset="0"/>
              </a:rPr>
              <a:t>Emphasise</a:t>
            </a:r>
            <a:r>
              <a:rPr lang="en-US" sz="900" dirty="0">
                <a:latin typeface="Times New Roman" panose="02020603050405020304" pitchFamily="18" charset="0"/>
                <a:cs typeface="Times New Roman" panose="02020603050405020304" pitchFamily="18" charset="0"/>
              </a:rPr>
              <a:t> the benefits of knowledge sharing in personal and professional growth.</a:t>
            </a:r>
          </a:p>
          <a:p>
            <a:pPr marL="457189" indent="-457189" algn="just">
              <a:buFont typeface="Arial" panose="020B0604020202020204" pitchFamily="34" charset="0"/>
              <a:buChar char="•"/>
            </a:pPr>
            <a:r>
              <a:rPr lang="en-US" sz="900" dirty="0">
                <a:latin typeface="Times New Roman" panose="02020603050405020304" pitchFamily="18" charset="0"/>
                <a:cs typeface="Times New Roman" panose="02020603050405020304" pitchFamily="18" charset="0"/>
              </a:rPr>
              <a:t>Foster a culture of trust and open communication to overcome resistance to knowledge sharing.</a:t>
            </a:r>
          </a:p>
          <a:p>
            <a:endParaRPr lang="en-GB" sz="900" dirty="0"/>
          </a:p>
        </p:txBody>
      </p:sp>
      <p:sp>
        <p:nvSpPr>
          <p:cNvPr id="46" name="TextBox 45">
            <a:extLst>
              <a:ext uri="{FF2B5EF4-FFF2-40B4-BE49-F238E27FC236}">
                <a16:creationId xmlns:a16="http://schemas.microsoft.com/office/drawing/2014/main" id="{391764DD-2901-026A-176C-8525FD3B3120}"/>
              </a:ext>
            </a:extLst>
          </p:cNvPr>
          <p:cNvSpPr txBox="1"/>
          <p:nvPr/>
        </p:nvSpPr>
        <p:spPr>
          <a:xfrm>
            <a:off x="-66904" y="-7968"/>
            <a:ext cx="2577671" cy="461665"/>
          </a:xfrm>
          <a:prstGeom prst="rect">
            <a:avLst/>
          </a:prstGeom>
          <a:noFill/>
        </p:spPr>
        <p:txBody>
          <a:bodyPr wrap="square" rtlCol="0">
            <a:spAutoFit/>
          </a:bodyPr>
          <a:lstStyle/>
          <a:p>
            <a:r>
              <a:rPr lang="en-GB" sz="800" dirty="0"/>
              <a:t>Bogdan Draghici (2027588)</a:t>
            </a:r>
          </a:p>
          <a:p>
            <a:r>
              <a:rPr lang="en-GB" sz="800" dirty="0"/>
              <a:t>Module code BMSW5106_LON</a:t>
            </a:r>
          </a:p>
          <a:p>
            <a:r>
              <a:rPr lang="en-GB" sz="800" dirty="0"/>
              <a:t>Lecturer: Nadeem Mirza</a:t>
            </a:r>
          </a:p>
        </p:txBody>
      </p:sp>
      <p:sp>
        <p:nvSpPr>
          <p:cNvPr id="48" name="TextBox 47">
            <a:extLst>
              <a:ext uri="{FF2B5EF4-FFF2-40B4-BE49-F238E27FC236}">
                <a16:creationId xmlns:a16="http://schemas.microsoft.com/office/drawing/2014/main" id="{E91CE17A-7272-5A11-7435-C33A924B0045}"/>
              </a:ext>
            </a:extLst>
          </p:cNvPr>
          <p:cNvSpPr txBox="1"/>
          <p:nvPr/>
        </p:nvSpPr>
        <p:spPr>
          <a:xfrm>
            <a:off x="7965542" y="2360038"/>
            <a:ext cx="4117927" cy="1384995"/>
          </a:xfrm>
          <a:prstGeom prst="rect">
            <a:avLst/>
          </a:prstGeom>
          <a:noFill/>
        </p:spPr>
        <p:txBody>
          <a:bodyPr wrap="square">
            <a:spAutoFit/>
          </a:bodyPr>
          <a:lstStyle/>
          <a:p>
            <a:pPr algn="ctr"/>
            <a:r>
              <a:rPr lang="en-US" sz="1200" b="1" u="sng" dirty="0">
                <a:latin typeface="Times New Roman" panose="02020603050405020304" pitchFamily="18" charset="0"/>
                <a:cs typeface="Times New Roman" panose="02020603050405020304" pitchFamily="18" charset="0"/>
              </a:rPr>
              <a:t>Promoting a knowledge-sharing culture:</a:t>
            </a:r>
          </a:p>
          <a:p>
            <a:pPr algn="just"/>
            <a:endParaRPr lang="en-US" sz="1200" b="1" u="sng" dirty="0">
              <a:latin typeface="Times New Roman" panose="02020603050405020304" pitchFamily="18" charset="0"/>
              <a:cs typeface="Times New Roman" panose="02020603050405020304" pitchFamily="18" charset="0"/>
            </a:endParaRPr>
          </a:p>
          <a:p>
            <a:pPr marL="457189" indent="-457189" algn="just">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Conduct awareness campaigns, workshops, and town hall meetings to introduce the benefits of the KM system to all stakeholders.</a:t>
            </a:r>
          </a:p>
          <a:p>
            <a:pPr marL="457189" indent="-457189" algn="just">
              <a:buFont typeface="Arial" panose="020B0604020202020204" pitchFamily="34" charset="0"/>
              <a:buChar char="•"/>
            </a:pPr>
            <a:r>
              <a:rPr lang="en-US" sz="1000" dirty="0" err="1">
                <a:latin typeface="Times New Roman" panose="02020603050405020304" pitchFamily="18" charset="0"/>
                <a:cs typeface="Times New Roman" panose="02020603050405020304" pitchFamily="18" charset="0"/>
              </a:rPr>
              <a:t>Customised</a:t>
            </a:r>
            <a:r>
              <a:rPr lang="en-US" sz="1000" dirty="0">
                <a:latin typeface="Times New Roman" panose="02020603050405020304" pitchFamily="18" charset="0"/>
                <a:cs typeface="Times New Roman" panose="02020603050405020304" pitchFamily="18" charset="0"/>
              </a:rPr>
              <a:t> training sessions to equip staff, suppliers, and partners with necessary skills to </a:t>
            </a:r>
            <a:r>
              <a:rPr lang="en-US" sz="1000" dirty="0" err="1">
                <a:latin typeface="Times New Roman" panose="02020603050405020304" pitchFamily="18" charset="0"/>
                <a:cs typeface="Times New Roman" panose="02020603050405020304" pitchFamily="18" charset="0"/>
              </a:rPr>
              <a:t>maximise</a:t>
            </a:r>
            <a:r>
              <a:rPr lang="en-US" sz="1000" dirty="0">
                <a:latin typeface="Times New Roman" panose="02020603050405020304" pitchFamily="18" charset="0"/>
                <a:cs typeface="Times New Roman" panose="02020603050405020304" pitchFamily="18" charset="0"/>
              </a:rPr>
              <a:t> KM system features.</a:t>
            </a:r>
          </a:p>
          <a:p>
            <a:pPr marL="457189" indent="-457189" algn="just">
              <a:buFont typeface="Arial" panose="020B0604020202020204" pitchFamily="34" charset="0"/>
              <a:buChar char="•"/>
            </a:pPr>
            <a:r>
              <a:rPr lang="en-US" sz="1000" dirty="0">
                <a:latin typeface="Times New Roman" panose="02020603050405020304" pitchFamily="18" charset="0"/>
                <a:cs typeface="Times New Roman" panose="02020603050405020304" pitchFamily="18" charset="0"/>
              </a:rPr>
              <a:t>Establish a dedicated support team for queries and challenges related to the KM system.</a:t>
            </a:r>
          </a:p>
        </p:txBody>
      </p:sp>
      <p:pic>
        <p:nvPicPr>
          <p:cNvPr id="50" name="Picture 49" descr="A black and white sign with white text&#10;&#10;Description automatically generated">
            <a:extLst>
              <a:ext uri="{FF2B5EF4-FFF2-40B4-BE49-F238E27FC236}">
                <a16:creationId xmlns:a16="http://schemas.microsoft.com/office/drawing/2014/main" id="{41F8C4A9-9634-98D8-6159-8C81578FCA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22949" y="68422"/>
            <a:ext cx="2355922" cy="471185"/>
          </a:xfrm>
          <a:prstGeom prst="rect">
            <a:avLst/>
          </a:prstGeom>
        </p:spPr>
      </p:pic>
    </p:spTree>
    <p:extLst>
      <p:ext uri="{BB962C8B-B14F-4D97-AF65-F5344CB8AC3E}">
        <p14:creationId xmlns:p14="http://schemas.microsoft.com/office/powerpoint/2010/main" val="23568110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902</Words>
  <Application>Microsoft Office PowerPoint</Application>
  <PresentationFormat>Widescreen</PresentationFormat>
  <Paragraphs>47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Century Gothic</vt:lpstr>
      <vt:lpstr>Times New Roman</vt:lpstr>
      <vt:lpstr>Wingdings 3</vt:lpstr>
      <vt:lpstr>Ion</vt:lpstr>
      <vt:lpstr>Knowledge Management (KM) System in practice at The Ugly Harvest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Management (KM) System in practice at The Ugly Harvest</dc:title>
  <dc:creator>Bogdan Draghici (2027588)</dc:creator>
  <cp:lastModifiedBy>Bogdan Draghici (2027588)</cp:lastModifiedBy>
  <cp:revision>4</cp:revision>
  <dcterms:created xsi:type="dcterms:W3CDTF">2023-08-13T09:11:26Z</dcterms:created>
  <dcterms:modified xsi:type="dcterms:W3CDTF">2023-08-13T10:10:50Z</dcterms:modified>
</cp:coreProperties>
</file>