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68" r:id="rId3"/>
    <p:sldId id="269" r:id="rId4"/>
    <p:sldId id="257" r:id="rId5"/>
    <p:sldId id="258" r:id="rId6"/>
    <p:sldId id="270" r:id="rId7"/>
    <p:sldId id="259" r:id="rId8"/>
    <p:sldId id="262" r:id="rId9"/>
    <p:sldId id="263" r:id="rId10"/>
    <p:sldId id="264" r:id="rId11"/>
    <p:sldId id="267" r:id="rId12"/>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206" autoAdjust="0"/>
  </p:normalViewPr>
  <p:slideViewPr>
    <p:cSldViewPr>
      <p:cViewPr varScale="1">
        <p:scale>
          <a:sx n="94" d="100"/>
          <a:sy n="94" d="100"/>
        </p:scale>
        <p:origin x="209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36F0D2A-B96E-4CA9-B4BF-1683A5525F48}" type="datetimeFigureOut">
              <a:rPr lang="bg-BG" smtClean="0"/>
              <a:t>1.12.2022 г.</a:t>
            </a:fld>
            <a:endParaRPr lang="bg-B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74D9EF-4DC0-42B2-AEC2-663530014303}" type="slidenum">
              <a:rPr lang="bg-BG" smtClean="0"/>
              <a:t>‹#›</a:t>
            </a:fld>
            <a:endParaRPr lang="bg-BG"/>
          </a:p>
        </p:txBody>
      </p:sp>
    </p:spTree>
    <p:extLst>
      <p:ext uri="{BB962C8B-B14F-4D97-AF65-F5344CB8AC3E}">
        <p14:creationId xmlns:p14="http://schemas.microsoft.com/office/powerpoint/2010/main" val="101451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second-largest health and retail organization in the UK is Superdrug PLC. They currently employs 14,000 people across more than 1600 locations around the nation. Built-in pharmacy, which can do medical examinations by qualified professionals and direct patients to the appropriate medication they can buy, are one of the company's newest innovations. However, despite the additions of the firm Superdrug PLC, the organization Superdrug is second to Boots UK since they frequently sell the very same quantity of merchandise at lower prices. As large retailer across the UK for me is high responsibility and proud moment to express my HR opinion and experience and to deliver this presentation</a:t>
            </a:r>
            <a:r>
              <a:rPr lang="en-US" baseline="0" dirty="0"/>
              <a:t> with the main focus for the topic against the flexible working and limiting the number of employees recruit within the company due to the complexity of the operations, the high assortment, high level of tasks and work which need to be done. Working from home request increased even after covid19 restriction have been removed. People start preferring to work from home instead of travelling in public areas, mixing with others and other risk factors from them. When not possible the team members requesting to work partly from home and half of the week present at offices. For Superdrug PLC this options are not that possible especially for the employees who work in the stores, because they need to complete the tasks present in store. Only some of the Head Office members are allowed to work partly from home and the members with serious health issues are allowed to holidays or unpaid leave if not possible to work from home. </a:t>
            </a:r>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3</a:t>
            </a:fld>
            <a:endParaRPr lang="bg-BG"/>
          </a:p>
        </p:txBody>
      </p:sp>
    </p:spTree>
    <p:extLst>
      <p:ext uri="{BB962C8B-B14F-4D97-AF65-F5344CB8AC3E}">
        <p14:creationId xmlns:p14="http://schemas.microsoft.com/office/powerpoint/2010/main" val="2470917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department of a company tasked with discovering, vetting, hiring, and educating potential employees is known as human resources (HR). Additionally, it manages benefit plans for employees. In the twenty-first century, HR is critical to helping businesses adapt to a business climate that is frequently occur and to the growing demands for qualified workers. HR</a:t>
            </a:r>
            <a:r>
              <a:rPr lang="en-US" baseline="0" dirty="0"/>
              <a:t> plays very important and critical role which is directly linked to the company performance and results. In case for example the HR recruit poor experienced team members the company results will decrease only within few days. This showing the high impact for the company and results from the HR functions. HR results are visible when the company is performing very well, there is high revenue, happy customers and all targets are achieved. Other important criteria is the key factor showing the HR success which is when there is available management position if there ready few candidates from the team members this means the HR is completing his work very successful way.</a:t>
            </a:r>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4</a:t>
            </a:fld>
            <a:endParaRPr lang="bg-BG"/>
          </a:p>
        </p:txBody>
      </p:sp>
    </p:spTree>
    <p:extLst>
      <p:ext uri="{BB962C8B-B14F-4D97-AF65-F5344CB8AC3E}">
        <p14:creationId xmlns:p14="http://schemas.microsoft.com/office/powerpoint/2010/main" val="3738089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Flexible working, usually referred to as flexible schedules or flexi - time, is the term for non-traditional employment conditions that consider a human's individual desires. These agreements frequently involve some degree of working at home. Any work arrangements beyond the standard nine to five is commonly referred to as flexible working. Several individuals must be provided with flexible working hours according to UK law. Since</a:t>
            </a:r>
            <a:r>
              <a:rPr lang="en-US" baseline="0" dirty="0"/>
              <a:t> the pandemic which started 2019 many employees requested to work from home which set high challenges for the companies. Superdrug plc stayed open and fully operating during the lockdowns and this limited to possibilities of working from home. The company manage to organize and rotate partly working staff and working from home, but this sets high level of issues and challenges for the company operations. Even after the pandemic restrictions lifting the employees keep insisting to work from home. For Superdrug PLC this leads to losing sales, missing profits and unhappy clients, due to the simple fact that 80% of the tasks are in store and they need the members psychically there to complete the task for the customer. </a:t>
            </a:r>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5</a:t>
            </a:fld>
            <a:endParaRPr lang="bg-BG"/>
          </a:p>
        </p:txBody>
      </p:sp>
    </p:spTree>
    <p:extLst>
      <p:ext uri="{BB962C8B-B14F-4D97-AF65-F5344CB8AC3E}">
        <p14:creationId xmlns:p14="http://schemas.microsoft.com/office/powerpoint/2010/main" val="3566958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for home always will limit the level of information linked to the tasks, home</a:t>
            </a:r>
            <a:r>
              <a:rPr lang="en-US" baseline="0" dirty="0"/>
              <a:t> environment will always lead to lower focus and limited results, because there will be distractions. Due to the home responsibilities, kids and other home tasks the work responsibilities will be lower comparing to the office or store daily task completion. In case the working from home hours are less versus the real contract hours this will lead to less payment and from there the employee will be less motivated to deliver results. </a:t>
            </a:r>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6</a:t>
            </a:fld>
            <a:endParaRPr lang="bg-BG"/>
          </a:p>
        </p:txBody>
      </p:sp>
    </p:spTree>
    <p:extLst>
      <p:ext uri="{BB962C8B-B14F-4D97-AF65-F5344CB8AC3E}">
        <p14:creationId xmlns:p14="http://schemas.microsoft.com/office/powerpoint/2010/main" val="4149344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evidences for both employees</a:t>
            </a:r>
            <a:r>
              <a:rPr lang="en-US" baseline="0" dirty="0"/>
              <a:t> and employers that there negatives from the flexible working. Some of the them are lack of results, because on part of the tasks can be not completed properly due to end of shift, lack of focus, because team members will be in hurry for going home, miscommunications between the shifts and team members, in case there over two shifts this leads to wasting of time to keep passing the information to the next shift, all the above will for sure lead to unhappy clients and customers.</a:t>
            </a:r>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7</a:t>
            </a:fld>
            <a:endParaRPr lang="bg-BG"/>
          </a:p>
        </p:txBody>
      </p:sp>
    </p:spTree>
    <p:extLst>
      <p:ext uri="{BB962C8B-B14F-4D97-AF65-F5344CB8AC3E}">
        <p14:creationId xmlns:p14="http://schemas.microsoft.com/office/powerpoint/2010/main" val="991327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8</a:t>
            </a:fld>
            <a:endParaRPr lang="bg-BG"/>
          </a:p>
        </p:txBody>
      </p:sp>
    </p:spTree>
    <p:extLst>
      <p:ext uri="{BB962C8B-B14F-4D97-AF65-F5344CB8AC3E}">
        <p14:creationId xmlns:p14="http://schemas.microsoft.com/office/powerpoint/2010/main" val="1499663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Resources plays highly important role for the company results and performance. The HR is directly responsible for the flexible working conditions and productivity. As it is visible from the above information the flexible workings can have both benefits, but also many negatives. This is the reason why it is important to be considered the right balance within the team so the performance and team work can be done at maximum efficiency and productivity. No company can be successful without making the team members happy so they can deliver high results, but this shouldn’t be at any price and it all need to be done with minimum challenges, maximum results and strictly following the UK employment law. </a:t>
            </a:r>
          </a:p>
          <a:p>
            <a:endParaRPr lang="bg-BG" dirty="0"/>
          </a:p>
        </p:txBody>
      </p:sp>
      <p:sp>
        <p:nvSpPr>
          <p:cNvPr id="4" name="Slide Number Placeholder 3"/>
          <p:cNvSpPr>
            <a:spLocks noGrp="1"/>
          </p:cNvSpPr>
          <p:nvPr>
            <p:ph type="sldNum" sz="quarter" idx="10"/>
          </p:nvPr>
        </p:nvSpPr>
        <p:spPr/>
        <p:txBody>
          <a:bodyPr/>
          <a:lstStyle/>
          <a:p>
            <a:fld id="{D374D9EF-4DC0-42B2-AEC2-663530014303}" type="slidenum">
              <a:rPr lang="bg-BG" smtClean="0"/>
              <a:t>9</a:t>
            </a:fld>
            <a:endParaRPr lang="bg-BG"/>
          </a:p>
        </p:txBody>
      </p:sp>
    </p:spTree>
    <p:extLst>
      <p:ext uri="{BB962C8B-B14F-4D97-AF65-F5344CB8AC3E}">
        <p14:creationId xmlns:p14="http://schemas.microsoft.com/office/powerpoint/2010/main" val="3654405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8DFFD6EE-2158-45FB-8FAB-09618597AB8E}" type="datetimeFigureOut">
              <a:rPr lang="bg-BG" smtClean="0"/>
              <a:t>1.12.2022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FFD6EE-2158-45FB-8FAB-09618597AB8E}" type="datetimeFigureOut">
              <a:rPr lang="bg-BG" smtClean="0"/>
              <a:t>1.12.2022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DFFD6EE-2158-45FB-8FAB-09618597AB8E}" type="datetimeFigureOut">
              <a:rPr lang="bg-BG" smtClean="0"/>
              <a:t>1.12.2022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FFD6EE-2158-45FB-8FAB-09618597AB8E}" type="datetimeFigureOut">
              <a:rPr lang="bg-BG" smtClean="0"/>
              <a:t>1.12.2022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DFFD6EE-2158-45FB-8FAB-09618597AB8E}" type="datetimeFigureOut">
              <a:rPr lang="bg-BG" smtClean="0"/>
              <a:t>1.12.2022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DFFD6EE-2158-45FB-8FAB-09618597AB8E}" type="datetimeFigureOut">
              <a:rPr lang="bg-BG" smtClean="0"/>
              <a:t>1.12.2022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FFD6EE-2158-45FB-8FAB-09618597AB8E}" type="datetimeFigureOut">
              <a:rPr lang="bg-BG" smtClean="0"/>
              <a:t>1.12.2022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8DFFD6EE-2158-45FB-8FAB-09618597AB8E}" type="datetimeFigureOut">
              <a:rPr lang="bg-BG" smtClean="0"/>
              <a:t>1.12.2022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4E43DFF0-41AD-4FA1-B5D3-05BD6D961320}" type="slidenum">
              <a:rPr lang="bg-BG" smtClean="0"/>
              <a:t>‹#›</a:t>
            </a:fld>
            <a:endParaRPr lang="bg-BG"/>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8DFFD6EE-2158-45FB-8FAB-09618597AB8E}" type="datetimeFigureOut">
              <a:rPr lang="bg-BG" smtClean="0"/>
              <a:t>1.12.2022 г.</a:t>
            </a:fld>
            <a:endParaRPr lang="bg-BG"/>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bg-BG"/>
          </a:p>
        </p:txBody>
      </p:sp>
      <p:sp>
        <p:nvSpPr>
          <p:cNvPr id="7" name="Slide Number Placeholder 6"/>
          <p:cNvSpPr>
            <a:spLocks noGrp="1"/>
          </p:cNvSpPr>
          <p:nvPr>
            <p:ph type="sldNum" sz="quarter" idx="12"/>
          </p:nvPr>
        </p:nvSpPr>
        <p:spPr>
          <a:xfrm>
            <a:off x="8339328" y="1170432"/>
            <a:ext cx="733864" cy="201168"/>
          </a:xfrm>
        </p:spPr>
        <p:txBody>
          <a:bodyPr/>
          <a:lstStyle/>
          <a:p>
            <a:fld id="{4E43DFF0-41AD-4FA1-B5D3-05BD6D961320}" type="slidenum">
              <a:rPr lang="bg-BG" smtClean="0"/>
              <a:t>‹#›</a:t>
            </a:fld>
            <a:endParaRPr lang="bg-BG"/>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FFD6EE-2158-45FB-8FAB-09618597AB8E}" type="datetimeFigureOut">
              <a:rPr lang="bg-BG" smtClean="0"/>
              <a:t>1.12.2022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FFD6EE-2158-45FB-8FAB-09618597AB8E}" type="datetimeFigureOut">
              <a:rPr lang="bg-BG" smtClean="0"/>
              <a:t>1.12.2022 г.</a:t>
            </a:fld>
            <a:endParaRPr lang="bg-BG"/>
          </a:p>
        </p:txBody>
      </p:sp>
      <p:sp>
        <p:nvSpPr>
          <p:cNvPr id="5" name="Footer Placeholder 4"/>
          <p:cNvSpPr>
            <a:spLocks noGrp="1"/>
          </p:cNvSpPr>
          <p:nvPr>
            <p:ph type="ftr" sz="quarter" idx="11"/>
          </p:nvPr>
        </p:nvSpPr>
        <p:spPr>
          <a:xfrm>
            <a:off x="2640597" y="6377459"/>
            <a:ext cx="3836404" cy="365125"/>
          </a:xfrm>
        </p:spPr>
        <p:txBody>
          <a:bodyPr/>
          <a:lstStyle/>
          <a:p>
            <a:endParaRPr lang="bg-BG"/>
          </a:p>
        </p:txBody>
      </p:sp>
      <p:sp>
        <p:nvSpPr>
          <p:cNvPr id="6" name="Slide Number Placeholder 5"/>
          <p:cNvSpPr>
            <a:spLocks noGrp="1"/>
          </p:cNvSpPr>
          <p:nvPr>
            <p:ph type="sldNum" sz="quarter" idx="12"/>
          </p:nvPr>
        </p:nvSpPr>
        <p:spPr/>
        <p:txBody>
          <a:bodyPr/>
          <a:lstStyle/>
          <a:p>
            <a:fld id="{4E43DFF0-41AD-4FA1-B5D3-05BD6D961320}"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8DFFD6EE-2158-45FB-8FAB-09618597AB8E}" type="datetimeFigureOut">
              <a:rPr lang="bg-BG" smtClean="0"/>
              <a:t>1.12.2022 г.</a:t>
            </a:fld>
            <a:endParaRPr lang="bg-BG"/>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bg-BG"/>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4E43DFF0-41AD-4FA1-B5D3-05BD6D961320}" type="slidenum">
              <a:rPr lang="bg-BG" smtClean="0"/>
              <a:t>‹#›</a:t>
            </a:fld>
            <a:endParaRPr lang="bg-BG"/>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268760"/>
            <a:ext cx="7315200" cy="2595025"/>
          </a:xfrm>
        </p:spPr>
        <p:txBody>
          <a:bodyPr/>
          <a:lstStyle/>
          <a:p>
            <a:pPr algn="ctr"/>
            <a:r>
              <a:rPr lang="en-US" dirty="0"/>
              <a:t>Managing People Presentation</a:t>
            </a:r>
            <a:endParaRPr lang="bg-BG" dirty="0"/>
          </a:p>
        </p:txBody>
      </p:sp>
      <p:sp>
        <p:nvSpPr>
          <p:cNvPr id="3" name="Subtitle 2"/>
          <p:cNvSpPr>
            <a:spLocks noGrp="1"/>
          </p:cNvSpPr>
          <p:nvPr>
            <p:ph type="subTitle" idx="1"/>
          </p:nvPr>
        </p:nvSpPr>
        <p:spPr>
          <a:xfrm>
            <a:off x="971600" y="3212976"/>
            <a:ext cx="7315200" cy="1144632"/>
          </a:xfrm>
        </p:spPr>
        <p:txBody>
          <a:bodyPr>
            <a:normAutofit fontScale="85000" lnSpcReduction="10000"/>
          </a:bodyPr>
          <a:lstStyle/>
          <a:p>
            <a:r>
              <a:rPr lang="en-US" sz="6000" dirty="0">
                <a:solidFill>
                  <a:schemeClr val="accent2">
                    <a:lumMod val="60000"/>
                    <a:lumOff val="40000"/>
                  </a:schemeClr>
                </a:solidFill>
                <a:latin typeface="Arial" panose="020B0604020202020204" pitchFamily="34" charset="0"/>
                <a:cs typeface="Arial" panose="020B0604020202020204" pitchFamily="34" charset="0"/>
              </a:rPr>
              <a:t>STUDENT ID: 2115611</a:t>
            </a:r>
            <a:endParaRPr lang="bg-BG" sz="6000" dirty="0">
              <a:solidFill>
                <a:schemeClr val="accent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4651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CONTENT </a:t>
            </a:r>
            <a:endParaRPr lang="bg-BG" dirty="0"/>
          </a:p>
        </p:txBody>
      </p:sp>
      <p:sp>
        <p:nvSpPr>
          <p:cNvPr id="3" name="Content Placeholder 2"/>
          <p:cNvSpPr>
            <a:spLocks noGrp="1"/>
          </p:cNvSpPr>
          <p:nvPr>
            <p:ph idx="1"/>
          </p:nvPr>
        </p:nvSpPr>
        <p:spPr>
          <a:xfrm>
            <a:off x="931175" y="2060848"/>
            <a:ext cx="8229600" cy="4625609"/>
          </a:xfrm>
        </p:spPr>
        <p:txBody>
          <a:bodyPr>
            <a:normAutofit fontScale="92500" lnSpcReduction="20000"/>
          </a:bodyPr>
          <a:lstStyle/>
          <a:p>
            <a:r>
              <a:rPr lang="en-US" b="1" dirty="0"/>
              <a:t>Slide 3 – Introduction and Company brief</a:t>
            </a:r>
          </a:p>
          <a:p>
            <a:r>
              <a:rPr lang="en-US" b="1" dirty="0"/>
              <a:t>Slide 4 – Human resources</a:t>
            </a:r>
          </a:p>
          <a:p>
            <a:r>
              <a:rPr lang="en-US" b="1" dirty="0"/>
              <a:t>Slide 5 – Explanation of flexible working</a:t>
            </a:r>
          </a:p>
          <a:p>
            <a:r>
              <a:rPr lang="en-US" b="1" dirty="0"/>
              <a:t>Slide 6 – Negatives for company in case of working from home</a:t>
            </a:r>
          </a:p>
          <a:p>
            <a:r>
              <a:rPr lang="en-US" b="1" dirty="0"/>
              <a:t>Slide 7 - Negatives for employees in case of working from home</a:t>
            </a:r>
          </a:p>
          <a:p>
            <a:r>
              <a:rPr lang="en-US" b="1" dirty="0"/>
              <a:t>Slide 8 – Recommendations</a:t>
            </a:r>
          </a:p>
          <a:p>
            <a:r>
              <a:rPr lang="en-US" b="1" dirty="0"/>
              <a:t>Slide 9 – Conclusion</a:t>
            </a:r>
          </a:p>
          <a:p>
            <a:r>
              <a:rPr lang="en-US" b="1" dirty="0"/>
              <a:t>Slide 10 – Referencing list</a:t>
            </a:r>
          </a:p>
          <a:p>
            <a:r>
              <a:rPr lang="en-US" b="1" dirty="0"/>
              <a:t>Slide 11 – Thank you</a:t>
            </a:r>
            <a:endParaRPr lang="bg-BG" b="1" dirty="0"/>
          </a:p>
        </p:txBody>
      </p:sp>
    </p:spTree>
    <p:extLst>
      <p:ext uri="{BB962C8B-B14F-4D97-AF65-F5344CB8AC3E}">
        <p14:creationId xmlns:p14="http://schemas.microsoft.com/office/powerpoint/2010/main" val="2166317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and company brief</a:t>
            </a:r>
            <a:endParaRPr lang="bg-BG" dirty="0"/>
          </a:p>
        </p:txBody>
      </p:sp>
      <p:pic>
        <p:nvPicPr>
          <p:cNvPr id="717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355976" y="1556793"/>
            <a:ext cx="4608512" cy="4844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79512" y="1628800"/>
            <a:ext cx="3816424" cy="5386090"/>
          </a:xfrm>
          <a:prstGeom prst="rect">
            <a:avLst/>
          </a:prstGeom>
          <a:noFill/>
        </p:spPr>
        <p:txBody>
          <a:bodyPr wrap="square" rtlCol="0">
            <a:spAutoFit/>
          </a:bodyPr>
          <a:lstStyle/>
          <a:p>
            <a:r>
              <a:rPr lang="en-US" sz="2800" b="1" dirty="0"/>
              <a:t>Superdrug PLC brief</a:t>
            </a:r>
          </a:p>
          <a:p>
            <a:endParaRPr lang="en-US" sz="2800" b="1" dirty="0"/>
          </a:p>
          <a:p>
            <a:r>
              <a:rPr lang="en-US" sz="2800" b="1" dirty="0"/>
              <a:t>Against the flexible working</a:t>
            </a:r>
          </a:p>
          <a:p>
            <a:endParaRPr lang="en-US" sz="2800" b="1" dirty="0"/>
          </a:p>
          <a:p>
            <a:r>
              <a:rPr lang="en-US" sz="2800" b="1" dirty="0"/>
              <a:t>Introduction to the topic of </a:t>
            </a:r>
          </a:p>
          <a:p>
            <a:r>
              <a:rPr lang="en-US" sz="2800" b="1" dirty="0"/>
              <a:t>flexible working</a:t>
            </a:r>
          </a:p>
          <a:p>
            <a:endParaRPr lang="en-US" sz="2800" b="1" dirty="0"/>
          </a:p>
          <a:p>
            <a:r>
              <a:rPr lang="en-US" sz="2800" b="1" dirty="0"/>
              <a:t>Working from home challenges</a:t>
            </a:r>
          </a:p>
          <a:p>
            <a:endParaRPr lang="en-US" dirty="0"/>
          </a:p>
          <a:p>
            <a:endParaRPr lang="bg-BG" dirty="0"/>
          </a:p>
        </p:txBody>
      </p:sp>
    </p:spTree>
    <p:extLst>
      <p:ext uri="{BB962C8B-B14F-4D97-AF65-F5344CB8AC3E}">
        <p14:creationId xmlns:p14="http://schemas.microsoft.com/office/powerpoint/2010/main" val="1077943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7507221" cy="925286"/>
          </a:xfrm>
        </p:spPr>
        <p:txBody>
          <a:bodyPr>
            <a:normAutofit/>
          </a:bodyPr>
          <a:lstStyle/>
          <a:p>
            <a:r>
              <a:rPr lang="en-US" dirty="0"/>
              <a:t>Human Resources </a:t>
            </a:r>
            <a:endParaRPr lang="bg-BG" dirty="0"/>
          </a:p>
        </p:txBody>
      </p:sp>
      <p:sp>
        <p:nvSpPr>
          <p:cNvPr id="3" name="Текстово поле 2">
            <a:extLst>
              <a:ext uri="{FF2B5EF4-FFF2-40B4-BE49-F238E27FC236}">
                <a16:creationId xmlns:a16="http://schemas.microsoft.com/office/drawing/2014/main" id="{F73D9F1F-5704-2B18-9605-D189853D1106}"/>
              </a:ext>
            </a:extLst>
          </p:cNvPr>
          <p:cNvSpPr txBox="1"/>
          <p:nvPr/>
        </p:nvSpPr>
        <p:spPr>
          <a:xfrm>
            <a:off x="467544" y="2656991"/>
            <a:ext cx="4016091" cy="3046988"/>
          </a:xfrm>
          <a:prstGeom prst="rect">
            <a:avLst/>
          </a:prstGeom>
          <a:noFill/>
        </p:spPr>
        <p:txBody>
          <a:bodyPr wrap="square" rtlCol="0">
            <a:spAutoFit/>
          </a:bodyPr>
          <a:lstStyle/>
          <a:p>
            <a:pPr algn="l"/>
            <a:r>
              <a:rPr lang="en-US" sz="2400" b="1" dirty="0"/>
              <a:t>Human Resources definition</a:t>
            </a:r>
          </a:p>
          <a:p>
            <a:pPr algn="l"/>
            <a:endParaRPr lang="en-US" sz="2400" b="1" dirty="0"/>
          </a:p>
          <a:p>
            <a:r>
              <a:rPr lang="en-US" sz="2400" b="1" dirty="0"/>
              <a:t>Human Resources  role</a:t>
            </a:r>
          </a:p>
          <a:p>
            <a:endParaRPr lang="en-US" sz="2400" b="1" dirty="0"/>
          </a:p>
          <a:p>
            <a:r>
              <a:rPr lang="en-US" sz="2400" b="1" dirty="0"/>
              <a:t>Human Resources  importance</a:t>
            </a:r>
          </a:p>
          <a:p>
            <a:endParaRPr lang="en-US" sz="2400" b="1" dirty="0"/>
          </a:p>
          <a:p>
            <a:r>
              <a:rPr lang="en-US" sz="2400" b="1" dirty="0"/>
              <a:t>Human Resources  results </a:t>
            </a:r>
            <a:endParaRPr lang="bg-BG" sz="2400" b="1" dirty="0"/>
          </a:p>
        </p:txBody>
      </p:sp>
      <p:pic>
        <p:nvPicPr>
          <p:cNvPr id="5"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60033" y="980729"/>
            <a:ext cx="4104455" cy="5420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64078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76673"/>
            <a:ext cx="7315200" cy="864096"/>
          </a:xfrm>
        </p:spPr>
        <p:txBody>
          <a:bodyPr>
            <a:noAutofit/>
          </a:bodyPr>
          <a:lstStyle/>
          <a:p>
            <a:pPr algn="ctr"/>
            <a:r>
              <a:rPr lang="en-US" sz="2800" dirty="0"/>
              <a:t>Explanation of the flexible working and working from home</a:t>
            </a:r>
            <a:endParaRPr lang="bg-BG" sz="2800"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60032" y="1772816"/>
            <a:ext cx="4045545" cy="462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79512" y="1844824"/>
            <a:ext cx="5095177" cy="4524315"/>
          </a:xfrm>
          <a:prstGeom prst="rect">
            <a:avLst/>
          </a:prstGeom>
          <a:noFill/>
        </p:spPr>
        <p:txBody>
          <a:bodyPr wrap="none" rtlCol="0">
            <a:spAutoFit/>
          </a:bodyPr>
          <a:lstStyle/>
          <a:p>
            <a:r>
              <a:rPr lang="en-US" sz="2400" b="1" dirty="0"/>
              <a:t>Meaning of the flexible working</a:t>
            </a:r>
          </a:p>
          <a:p>
            <a:endParaRPr lang="en-US" sz="2400" b="1" dirty="0"/>
          </a:p>
          <a:p>
            <a:r>
              <a:rPr lang="en-US" sz="2400" b="1" dirty="0"/>
              <a:t>Working from home</a:t>
            </a:r>
          </a:p>
          <a:p>
            <a:endParaRPr lang="en-US" sz="2400" b="1" dirty="0"/>
          </a:p>
          <a:p>
            <a:r>
              <a:rPr lang="en-US" sz="2400" b="1" dirty="0"/>
              <a:t>Importance of the flexible working</a:t>
            </a:r>
          </a:p>
          <a:p>
            <a:endParaRPr lang="en-US" sz="2400" b="1" dirty="0"/>
          </a:p>
          <a:p>
            <a:r>
              <a:rPr lang="en-US" sz="2400" b="1" dirty="0"/>
              <a:t>Opinion and evidences linked to why </a:t>
            </a:r>
          </a:p>
          <a:p>
            <a:r>
              <a:rPr lang="en-US" sz="2400" b="1" dirty="0"/>
              <a:t>flexible working is not successful key </a:t>
            </a:r>
          </a:p>
          <a:p>
            <a:r>
              <a:rPr lang="en-US" sz="2400" b="1" dirty="0"/>
              <a:t>element for every company</a:t>
            </a:r>
          </a:p>
          <a:p>
            <a:endParaRPr lang="en-US" dirty="0"/>
          </a:p>
          <a:p>
            <a:endParaRPr lang="en-US" dirty="0"/>
          </a:p>
          <a:p>
            <a:endParaRPr lang="en-US" dirty="0"/>
          </a:p>
          <a:p>
            <a:endParaRPr lang="bg-BG" dirty="0"/>
          </a:p>
        </p:txBody>
      </p:sp>
    </p:spTree>
    <p:extLst>
      <p:ext uri="{BB962C8B-B14F-4D97-AF65-F5344CB8AC3E}">
        <p14:creationId xmlns:p14="http://schemas.microsoft.com/office/powerpoint/2010/main" val="392763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t>Negatives for employees in case of working from home</a:t>
            </a:r>
            <a:endParaRPr lang="bg-BG" sz="3600" dirty="0"/>
          </a:p>
        </p:txBody>
      </p:sp>
      <p:pic>
        <p:nvPicPr>
          <p:cNvPr id="819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499992" y="1556792"/>
            <a:ext cx="4392488" cy="518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56988" y="1701325"/>
            <a:ext cx="4104456" cy="5632311"/>
          </a:xfrm>
          <a:prstGeom prst="rect">
            <a:avLst/>
          </a:prstGeom>
          <a:noFill/>
        </p:spPr>
        <p:txBody>
          <a:bodyPr wrap="square" rtlCol="0">
            <a:spAutoFit/>
          </a:bodyPr>
          <a:lstStyle/>
          <a:p>
            <a:r>
              <a:rPr lang="en-US" sz="2400" b="1" dirty="0"/>
              <a:t> -   Lack of Community and         Team  Work</a:t>
            </a:r>
          </a:p>
          <a:p>
            <a:pPr marL="285750" indent="-285750">
              <a:buFontTx/>
              <a:buChar char="-"/>
            </a:pPr>
            <a:r>
              <a:rPr lang="en-US" sz="2400" b="1" dirty="0"/>
              <a:t>Lack of Motivation</a:t>
            </a:r>
          </a:p>
          <a:p>
            <a:pPr marL="285750" indent="-285750">
              <a:buFontTx/>
              <a:buChar char="-"/>
            </a:pPr>
            <a:r>
              <a:rPr lang="en-US" sz="2400" b="1" dirty="0"/>
              <a:t>Unmonitored Performance and those Frequent Breaks</a:t>
            </a:r>
          </a:p>
          <a:p>
            <a:pPr marL="285750" indent="-285750">
              <a:buFontTx/>
              <a:buChar char="-"/>
            </a:pPr>
            <a:r>
              <a:rPr lang="en-US" sz="2400" b="1" dirty="0"/>
              <a:t>Lack of Office Equipment and Security Concerns</a:t>
            </a:r>
          </a:p>
          <a:p>
            <a:pPr marL="285750" indent="-285750">
              <a:buFontTx/>
              <a:buChar char="-"/>
            </a:pPr>
            <a:r>
              <a:rPr lang="en-US" sz="2400" b="1" dirty="0"/>
              <a:t>Distraction and Lack of Good Working Environment</a:t>
            </a:r>
          </a:p>
          <a:p>
            <a:pPr marL="285750" indent="-285750">
              <a:buFontTx/>
              <a:buChar char="-"/>
            </a:pPr>
            <a:r>
              <a:rPr lang="en-US" sz="2400" b="1" dirty="0"/>
              <a:t>Burnout</a:t>
            </a:r>
          </a:p>
          <a:p>
            <a:pPr marL="285750" indent="-285750">
              <a:buFontTx/>
              <a:buChar char="-"/>
            </a:pPr>
            <a:r>
              <a:rPr lang="en-US" sz="2400" b="1" dirty="0"/>
              <a:t>Risk to Productivity</a:t>
            </a:r>
          </a:p>
          <a:p>
            <a:pPr marL="285750" indent="-285750">
              <a:buFontTx/>
              <a:buChar char="-"/>
            </a:pPr>
            <a:endParaRPr lang="en-US" dirty="0"/>
          </a:p>
          <a:p>
            <a:pPr marL="285750" indent="-285750">
              <a:buFontTx/>
              <a:buChar char="-"/>
            </a:pPr>
            <a:endParaRPr lang="en-US" dirty="0"/>
          </a:p>
          <a:p>
            <a:pPr marL="285750" indent="-285750">
              <a:buFontTx/>
              <a:buChar char="-"/>
            </a:pPr>
            <a:endParaRPr lang="en-US" dirty="0"/>
          </a:p>
          <a:p>
            <a:pPr marL="285750" indent="-285750">
              <a:buFontTx/>
              <a:buChar char="-"/>
            </a:pPr>
            <a:endParaRPr lang="bg-BG" dirty="0"/>
          </a:p>
        </p:txBody>
      </p:sp>
    </p:spTree>
    <p:extLst>
      <p:ext uri="{BB962C8B-B14F-4D97-AF65-F5344CB8AC3E}">
        <p14:creationId xmlns:p14="http://schemas.microsoft.com/office/powerpoint/2010/main" val="1313985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332656"/>
            <a:ext cx="7315200" cy="1154097"/>
          </a:xfrm>
        </p:spPr>
        <p:txBody>
          <a:bodyPr>
            <a:normAutofit/>
          </a:bodyPr>
          <a:lstStyle/>
          <a:p>
            <a:pPr algn="ctr"/>
            <a:r>
              <a:rPr lang="en-US" sz="3200" dirty="0"/>
              <a:t>Negatives for company in case of working from home</a:t>
            </a:r>
            <a:endParaRPr lang="bg-BG" sz="3200" dirty="0"/>
          </a:p>
        </p:txBody>
      </p:sp>
      <p:sp>
        <p:nvSpPr>
          <p:cNvPr id="3" name="Content Placeholder 2"/>
          <p:cNvSpPr>
            <a:spLocks noGrp="1"/>
          </p:cNvSpPr>
          <p:nvPr>
            <p:ph idx="1"/>
          </p:nvPr>
        </p:nvSpPr>
        <p:spPr>
          <a:xfrm>
            <a:off x="179512" y="2195285"/>
            <a:ext cx="4176463" cy="4454071"/>
          </a:xfrm>
        </p:spPr>
        <p:txBody>
          <a:bodyPr>
            <a:normAutofit/>
          </a:bodyPr>
          <a:lstStyle/>
          <a:p>
            <a:pPr marL="502920" indent="-457200">
              <a:buFont typeface="Wingdings" panose="05000000000000000000" pitchFamily="2" charset="2"/>
              <a:buChar char="Ø"/>
            </a:pPr>
            <a:r>
              <a:rPr lang="en-US" sz="2800" b="1" dirty="0">
                <a:latin typeface="Arial" panose="020B0604020202020204" pitchFamily="34" charset="0"/>
                <a:cs typeface="Arial" panose="020B0604020202020204" pitchFamily="34" charset="0"/>
              </a:rPr>
              <a:t>Lack of results</a:t>
            </a:r>
          </a:p>
          <a:p>
            <a:pPr marL="502920" indent="-457200">
              <a:buFont typeface="Wingdings" panose="05000000000000000000" pitchFamily="2" charset="2"/>
              <a:buChar char="Ø"/>
            </a:pPr>
            <a:r>
              <a:rPr lang="en-US" sz="2800" b="1" dirty="0">
                <a:latin typeface="Arial" panose="020B0604020202020204" pitchFamily="34" charset="0"/>
                <a:cs typeface="Arial" panose="020B0604020202020204" pitchFamily="34" charset="0"/>
              </a:rPr>
              <a:t>Lack of focus</a:t>
            </a:r>
          </a:p>
          <a:p>
            <a:pPr marL="502920" indent="-457200">
              <a:buFont typeface="Wingdings" panose="05000000000000000000" pitchFamily="2" charset="2"/>
              <a:buChar char="Ø"/>
            </a:pPr>
            <a:r>
              <a:rPr lang="en-US" sz="2800" b="1" dirty="0">
                <a:latin typeface="Arial" panose="020B0604020202020204" pitchFamily="34" charset="0"/>
                <a:cs typeface="Arial" panose="020B0604020202020204" pitchFamily="34" charset="0"/>
              </a:rPr>
              <a:t>Not completed</a:t>
            </a:r>
          </a:p>
          <a:p>
            <a:pPr marL="45720" indent="0">
              <a:buNone/>
            </a:pPr>
            <a:r>
              <a:rPr lang="en-US" sz="2800" b="1" dirty="0">
                <a:latin typeface="Arial" panose="020B0604020202020204" pitchFamily="34" charset="0"/>
                <a:cs typeface="Arial" panose="020B0604020202020204" pitchFamily="34" charset="0"/>
              </a:rPr>
              <a:t>     Tasks</a:t>
            </a:r>
          </a:p>
          <a:p>
            <a:pPr marL="502920" indent="-457200">
              <a:buFont typeface="Wingdings" panose="05000000000000000000" pitchFamily="2" charset="2"/>
              <a:buChar char="Ø"/>
            </a:pPr>
            <a:r>
              <a:rPr lang="en-US" sz="2800" b="1" dirty="0">
                <a:latin typeface="Arial" panose="020B0604020202020204" pitchFamily="34" charset="0"/>
                <a:cs typeface="Arial" panose="020B0604020202020204" pitchFamily="34" charset="0"/>
              </a:rPr>
              <a:t>Miscommunications</a:t>
            </a:r>
          </a:p>
          <a:p>
            <a:pPr marL="502920" indent="-457200">
              <a:buFont typeface="Wingdings" panose="05000000000000000000" pitchFamily="2" charset="2"/>
              <a:buChar char="Ø"/>
            </a:pPr>
            <a:r>
              <a:rPr lang="en-US" sz="2800" b="1" dirty="0">
                <a:latin typeface="Arial" panose="020B0604020202020204" pitchFamily="34" charset="0"/>
                <a:cs typeface="Arial" panose="020B0604020202020204" pitchFamily="34" charset="0"/>
              </a:rPr>
              <a:t>Wasting of time</a:t>
            </a:r>
            <a:endParaRPr lang="bg-BG" sz="2800" b="1" dirty="0">
              <a:latin typeface="Arial" panose="020B0604020202020204" pitchFamily="34" charset="0"/>
              <a:cs typeface="Arial" panose="020B0604020202020204" pitchFamily="34" charset="0"/>
            </a:endParaRPr>
          </a:p>
          <a:p>
            <a:pPr marL="502920" indent="-457200">
              <a:buFont typeface="Wingdings" panose="05000000000000000000" pitchFamily="2" charset="2"/>
              <a:buChar char="Ø"/>
            </a:pPr>
            <a:r>
              <a:rPr lang="en-US" sz="2800" b="1" dirty="0">
                <a:latin typeface="Arial" panose="020B0604020202020204" pitchFamily="34" charset="0"/>
                <a:cs typeface="Arial" panose="020B0604020202020204" pitchFamily="34" charset="0"/>
              </a:rPr>
              <a:t>Unhappy clients</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9992" y="2190876"/>
            <a:ext cx="4437018" cy="4478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5795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529" y="286172"/>
            <a:ext cx="7315200" cy="1154097"/>
          </a:xfrm>
        </p:spPr>
        <p:txBody>
          <a:bodyPr>
            <a:normAutofit/>
          </a:bodyPr>
          <a:lstStyle/>
          <a:p>
            <a:pPr algn="ctr"/>
            <a:r>
              <a:rPr lang="en-US" dirty="0"/>
              <a:t>Recommendations </a:t>
            </a:r>
            <a:endParaRPr lang="bg-BG" dirty="0"/>
          </a:p>
        </p:txBody>
      </p:sp>
      <p:sp>
        <p:nvSpPr>
          <p:cNvPr id="3" name="Текстово поле 2">
            <a:extLst>
              <a:ext uri="{FF2B5EF4-FFF2-40B4-BE49-F238E27FC236}">
                <a16:creationId xmlns:a16="http://schemas.microsoft.com/office/drawing/2014/main" id="{5A4C84EE-DCCA-4C9C-9E98-BB57E27760B9}"/>
              </a:ext>
            </a:extLst>
          </p:cNvPr>
          <p:cNvSpPr txBox="1"/>
          <p:nvPr/>
        </p:nvSpPr>
        <p:spPr>
          <a:xfrm>
            <a:off x="30422" y="2348880"/>
            <a:ext cx="4499992" cy="3693319"/>
          </a:xfrm>
          <a:prstGeom prst="rect">
            <a:avLst/>
          </a:prstGeom>
          <a:noFill/>
        </p:spPr>
        <p:txBody>
          <a:bodyPr wrap="square" rtlCol="0">
            <a:spAutoFit/>
          </a:bodyPr>
          <a:lstStyle/>
          <a:p>
            <a:pPr marL="285750" indent="-285750" algn="l">
              <a:buFont typeface="Arial" panose="020B0604020202020204" pitchFamily="34" charset="0"/>
              <a:buChar char="•"/>
            </a:pPr>
            <a:r>
              <a:rPr lang="en-US" b="1" dirty="0"/>
              <a:t>On time communications with the team</a:t>
            </a:r>
          </a:p>
          <a:p>
            <a:pPr marL="285750" indent="-285750" algn="l">
              <a:buFont typeface="Arial" panose="020B0604020202020204" pitchFamily="34" charset="0"/>
              <a:buChar char="•"/>
            </a:pPr>
            <a:r>
              <a:rPr lang="en-US" b="1" dirty="0"/>
              <a:t>Focus over positives</a:t>
            </a:r>
          </a:p>
          <a:p>
            <a:pPr marL="285750" indent="-285750" algn="l">
              <a:buFont typeface="Arial" panose="020B0604020202020204" pitchFamily="34" charset="0"/>
              <a:buChar char="•"/>
            </a:pPr>
            <a:r>
              <a:rPr lang="en-US" b="1" dirty="0"/>
              <a:t>Control over the negatives</a:t>
            </a:r>
          </a:p>
          <a:p>
            <a:pPr marL="285750" indent="-285750" algn="l">
              <a:buFont typeface="Arial" panose="020B0604020202020204" pitchFamily="34" charset="0"/>
              <a:buChar char="•"/>
            </a:pPr>
            <a:r>
              <a:rPr lang="en-US" b="1" dirty="0"/>
              <a:t>Strategy for preventing the risks</a:t>
            </a:r>
          </a:p>
          <a:p>
            <a:pPr marL="285750" indent="-285750" algn="l">
              <a:buFont typeface="Arial" panose="020B0604020202020204" pitchFamily="34" charset="0"/>
              <a:buChar char="•"/>
            </a:pPr>
            <a:r>
              <a:rPr lang="en-US" b="1" dirty="0"/>
              <a:t>Solving any enquiries on time</a:t>
            </a:r>
          </a:p>
          <a:p>
            <a:pPr marL="285750" indent="-285750" algn="l">
              <a:buFont typeface="Arial" panose="020B0604020202020204" pitchFamily="34" charset="0"/>
              <a:buChar char="•"/>
            </a:pPr>
            <a:r>
              <a:rPr lang="en-US" b="1" dirty="0"/>
              <a:t>Supporting the team at all stages</a:t>
            </a:r>
          </a:p>
          <a:p>
            <a:pPr marL="285750" indent="-285750" algn="l">
              <a:buFont typeface="Arial" panose="020B0604020202020204" pitchFamily="34" charset="0"/>
              <a:buChar char="•"/>
            </a:pPr>
            <a:r>
              <a:rPr lang="en-US" b="1" dirty="0"/>
              <a:t>Show to the team that the HR and company do care to support them</a:t>
            </a:r>
          </a:p>
          <a:p>
            <a:pPr marL="285750" indent="-285750" algn="l">
              <a:buFont typeface="Arial" panose="020B0604020202020204" pitchFamily="34" charset="0"/>
              <a:buChar char="•"/>
            </a:pPr>
            <a:r>
              <a:rPr lang="en-US" b="1" dirty="0"/>
              <a:t>Set very specific and clear procedures</a:t>
            </a:r>
          </a:p>
          <a:p>
            <a:pPr marL="285750" indent="-285750" algn="l">
              <a:buFont typeface="Arial" panose="020B0604020202020204" pitchFamily="34" charset="0"/>
              <a:buChar char="•"/>
            </a:pPr>
            <a:r>
              <a:rPr lang="en-US" b="1" dirty="0"/>
              <a:t>Target to solve any challenges internal</a:t>
            </a:r>
          </a:p>
          <a:p>
            <a:pPr marL="285750" indent="-285750" algn="l">
              <a:buFont typeface="Arial" panose="020B0604020202020204" pitchFamily="34" charset="0"/>
              <a:buChar char="•"/>
            </a:pPr>
            <a:r>
              <a:rPr lang="en-US" b="1" dirty="0"/>
              <a:t>Give always enough notice to members</a:t>
            </a:r>
          </a:p>
          <a:p>
            <a:pPr marL="285750" indent="-285750" algn="l">
              <a:buFont typeface="Arial" panose="020B0604020202020204" pitchFamily="34" charset="0"/>
              <a:buChar char="•"/>
            </a:pPr>
            <a:r>
              <a:rPr lang="en-US" b="1" dirty="0"/>
              <a:t>Ensure all rules are equal for everyone</a:t>
            </a:r>
          </a:p>
          <a:p>
            <a:pPr marL="285750" indent="-285750" algn="l">
              <a:buFont typeface="Arial" panose="020B0604020202020204" pitchFamily="34" charset="0"/>
              <a:buChar char="•"/>
            </a:pPr>
            <a:r>
              <a:rPr lang="en-US" b="1" dirty="0"/>
              <a:t>Promote honesty and fairness in team</a:t>
            </a:r>
            <a:endParaRPr lang="bg-BG" b="1" dirty="0"/>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44008" y="1628800"/>
            <a:ext cx="4320480" cy="5040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475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315200" cy="1154097"/>
          </a:xfrm>
        </p:spPr>
        <p:txBody>
          <a:bodyPr/>
          <a:lstStyle/>
          <a:p>
            <a:pPr algn="ctr"/>
            <a:r>
              <a:rPr lang="en-US" dirty="0"/>
              <a:t>Conclusion</a:t>
            </a:r>
            <a:endParaRPr lang="bg-BG" dirty="0"/>
          </a:p>
        </p:txBody>
      </p:sp>
      <p:sp>
        <p:nvSpPr>
          <p:cNvPr id="3" name="Content Placeholder 2"/>
          <p:cNvSpPr>
            <a:spLocks noGrp="1"/>
          </p:cNvSpPr>
          <p:nvPr>
            <p:ph idx="1"/>
          </p:nvPr>
        </p:nvSpPr>
        <p:spPr>
          <a:xfrm>
            <a:off x="734786" y="2168071"/>
            <a:ext cx="7494813" cy="4141290"/>
          </a:xfrm>
        </p:spPr>
        <p:txBody>
          <a:bodyPr>
            <a:normAutofit fontScale="70000" lnSpcReduction="20000"/>
          </a:bodyPr>
          <a:lstStyle/>
          <a:p>
            <a:pPr marL="45720" indent="0" algn="just">
              <a:buNone/>
            </a:pPr>
            <a:r>
              <a:rPr lang="en-US" b="1" dirty="0"/>
              <a:t>Human Resources plays highly important role for the company results and performance. The HR is directly responsible for the flexible working conditions and productivity. As it is visible from the above information the flexible workings can have both benefits, but also many negatives. This is the reason why it is important to be considered the right balance within the team so the performance and team work can be done at maximum efficiency and productivity. No company can be successful without making the team members happy so they can deliver high results, but this shouldn’t be at any price and it all need to be done with minimum challenges, maximum results and strictly following the UK employment law. </a:t>
            </a:r>
            <a:endParaRPr lang="bg-BG" b="1" dirty="0"/>
          </a:p>
        </p:txBody>
      </p:sp>
    </p:spTree>
    <p:extLst>
      <p:ext uri="{BB962C8B-B14F-4D97-AF65-F5344CB8AC3E}">
        <p14:creationId xmlns:p14="http://schemas.microsoft.com/office/powerpoint/2010/main" val="168023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548680"/>
            <a:ext cx="7315200" cy="1154097"/>
          </a:xfrm>
        </p:spPr>
        <p:txBody>
          <a:bodyPr/>
          <a:lstStyle/>
          <a:p>
            <a:pPr algn="ctr"/>
            <a:r>
              <a:rPr lang="en-US" dirty="0"/>
              <a:t>Reference list </a:t>
            </a:r>
            <a:endParaRPr lang="bg-BG" dirty="0"/>
          </a:p>
        </p:txBody>
      </p:sp>
      <p:sp>
        <p:nvSpPr>
          <p:cNvPr id="3" name="Content Placeholder 2"/>
          <p:cNvSpPr>
            <a:spLocks noGrp="1"/>
          </p:cNvSpPr>
          <p:nvPr>
            <p:ph idx="1"/>
          </p:nvPr>
        </p:nvSpPr>
        <p:spPr>
          <a:xfrm>
            <a:off x="971600" y="1844824"/>
            <a:ext cx="7315200" cy="4608512"/>
          </a:xfrm>
        </p:spPr>
        <p:txBody>
          <a:bodyPr>
            <a:normAutofit fontScale="62500" lnSpcReduction="20000"/>
          </a:bodyPr>
          <a:lstStyle/>
          <a:p>
            <a:r>
              <a:rPr lang="en-US" dirty="0"/>
              <a:t>Chung, H., Birkett, H., Forbes, S. and </a:t>
            </a:r>
            <a:r>
              <a:rPr lang="en-US" dirty="0" err="1"/>
              <a:t>Seo</a:t>
            </a:r>
            <a:r>
              <a:rPr lang="en-US" dirty="0"/>
              <a:t>, H., 2021. Covid-19, flexible working, and implications for gender equality in the United Kingdom. Gender &amp; Society, 35(2), pp.218-232.</a:t>
            </a:r>
          </a:p>
          <a:p>
            <a:r>
              <a:rPr lang="en-US" dirty="0"/>
              <a:t>Wheatley, D., 2021. Workplace location and the quality of work: The case of urban-based workers in the UK. Urban Studies, 58(11), pp.2233-2257.</a:t>
            </a:r>
          </a:p>
          <a:p>
            <a:r>
              <a:rPr lang="en-US" dirty="0"/>
              <a:t>Bal, P.M. and </a:t>
            </a:r>
            <a:r>
              <a:rPr lang="en-US" dirty="0" err="1"/>
              <a:t>Izak</a:t>
            </a:r>
            <a:r>
              <a:rPr lang="en-US" dirty="0"/>
              <a:t>, M., 2021. Paradigms of flexibility: a systematic review of research on workplace flexibility. European Management Review, 18(1), pp.37-50.</a:t>
            </a:r>
          </a:p>
          <a:p>
            <a:r>
              <a:rPr lang="en-US" dirty="0" err="1"/>
              <a:t>Dancaster</a:t>
            </a:r>
            <a:r>
              <a:rPr lang="en-US" dirty="0"/>
              <a:t>, L., 2006. Work-life balance and the legal right to request flexible working arrangements. South African Journal of Economic and Management Sciences, 9(2), pp.175-186.</a:t>
            </a:r>
          </a:p>
          <a:p>
            <a:r>
              <a:rPr lang="en-US" dirty="0" err="1"/>
              <a:t>Himmelweit</a:t>
            </a:r>
            <a:r>
              <a:rPr lang="en-US" dirty="0"/>
              <a:t>, S., 2007. The right to request flexible working: </a:t>
            </a:r>
            <a:r>
              <a:rPr lang="en-US" dirty="0" err="1"/>
              <a:t>a'very</a:t>
            </a:r>
            <a:r>
              <a:rPr lang="en-US" dirty="0"/>
              <a:t> </a:t>
            </a:r>
            <a:r>
              <a:rPr lang="en-US" dirty="0" err="1"/>
              <a:t>British'approach</a:t>
            </a:r>
            <a:r>
              <a:rPr lang="en-US" dirty="0"/>
              <a:t> to gender (in) equality?. Australian Bulletin of </a:t>
            </a:r>
            <a:r>
              <a:rPr lang="en-US" dirty="0" err="1"/>
              <a:t>Labour</a:t>
            </a:r>
            <a:r>
              <a:rPr lang="en-US" dirty="0"/>
              <a:t>, 33(2), pp.246-263.</a:t>
            </a:r>
          </a:p>
          <a:p>
            <a:r>
              <a:rPr lang="en-US" dirty="0"/>
              <a:t>Chung, H., 2020. Gender, flexibility stigma and the perceived negative consequences of flexible working in the UK. Social Indicators Research, 151(2), pp.521-545.</a:t>
            </a:r>
            <a:endParaRPr lang="bg-BG" dirty="0"/>
          </a:p>
        </p:txBody>
      </p:sp>
    </p:spTree>
    <p:extLst>
      <p:ext uri="{BB962C8B-B14F-4D97-AF65-F5344CB8AC3E}">
        <p14:creationId xmlns:p14="http://schemas.microsoft.com/office/powerpoint/2010/main" val="3119059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bg-BG"/>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332657"/>
            <a:ext cx="8784976" cy="6068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30542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1090</TotalTime>
  <Words>1617</Words>
  <Application>Microsoft Office PowerPoint</Application>
  <PresentationFormat>On-screen Show (4:3)</PresentationFormat>
  <Paragraphs>94</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Corbel</vt:lpstr>
      <vt:lpstr>Wingdings</vt:lpstr>
      <vt:lpstr>Wingdings 2</vt:lpstr>
      <vt:lpstr>Wingdings 3</vt:lpstr>
      <vt:lpstr>Module</vt:lpstr>
      <vt:lpstr>Managing People Presentation</vt:lpstr>
      <vt:lpstr>CONTENT </vt:lpstr>
      <vt:lpstr>Introduction and company brief</vt:lpstr>
      <vt:lpstr>Human Resources </vt:lpstr>
      <vt:lpstr>Explanation of the flexible working and working from home</vt:lpstr>
      <vt:lpstr>Negatives for employees in case of working from home</vt:lpstr>
      <vt:lpstr>Negatives for company in case of working from home</vt:lpstr>
      <vt:lpstr>Recommendations </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Paper</dc:title>
  <dc:creator>Admin</dc:creator>
  <cp:lastModifiedBy>Piotr Niczyporuk</cp:lastModifiedBy>
  <cp:revision>51</cp:revision>
  <dcterms:created xsi:type="dcterms:W3CDTF">2022-02-21T17:07:16Z</dcterms:created>
  <dcterms:modified xsi:type="dcterms:W3CDTF">2022-12-01T14:02:19Z</dcterms:modified>
</cp:coreProperties>
</file>