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2" r:id="rId1"/>
  </p:sldMasterIdLst>
  <p:sldIdLst>
    <p:sldId id="256" r:id="rId2"/>
    <p:sldId id="257" r:id="rId3"/>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2" d="100"/>
          <a:sy n="82" d="100"/>
        </p:scale>
        <p:origin x="130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BDAE89-BB5A-4BAA-9635-07A89012840A}" type="doc">
      <dgm:prSet loTypeId="urn:microsoft.com/office/officeart/2005/8/layout/process4" loCatId="list" qsTypeId="urn:microsoft.com/office/officeart/2005/8/quickstyle/simple3" qsCatId="simple" csTypeId="urn:microsoft.com/office/officeart/2005/8/colors/colorful1" csCatId="colorful"/>
      <dgm:spPr/>
      <dgm:t>
        <a:bodyPr/>
        <a:lstStyle/>
        <a:p>
          <a:endParaRPr lang="en-US"/>
        </a:p>
      </dgm:t>
    </dgm:pt>
    <dgm:pt modelId="{D871BED5-4590-4568-9653-C33004923B3F}">
      <dgm:prSet/>
      <dgm:spPr/>
      <dgm:t>
        <a:bodyPr/>
        <a:lstStyle/>
        <a:p>
          <a:pPr rtl="0"/>
          <a:r>
            <a:rPr lang="en-GB" dirty="0"/>
            <a:t>Conducted a thorough review of academic journals, books, and credible online resources to explore theories and research on emotional intelligence (EI), its development, and application in academic settings.</a:t>
          </a:r>
        </a:p>
      </dgm:t>
    </dgm:pt>
    <dgm:pt modelId="{3882B176-2D6B-417C-8B83-D4876FB4B727}" type="parTrans" cxnId="{0A0FCDE8-FFFF-40B9-B6D4-2D06E28D2175}">
      <dgm:prSet/>
      <dgm:spPr/>
      <dgm:t>
        <a:bodyPr/>
        <a:lstStyle/>
        <a:p>
          <a:endParaRPr lang="en-US"/>
        </a:p>
      </dgm:t>
    </dgm:pt>
    <dgm:pt modelId="{E25AAB8C-614D-43B2-A374-8C7CF12EB37D}" type="sibTrans" cxnId="{0A0FCDE8-FFFF-40B9-B6D4-2D06E28D2175}">
      <dgm:prSet/>
      <dgm:spPr/>
      <dgm:t>
        <a:bodyPr/>
        <a:lstStyle/>
        <a:p>
          <a:endParaRPr lang="en-US"/>
        </a:p>
      </dgm:t>
    </dgm:pt>
    <dgm:pt modelId="{0464149C-91F4-4DF1-A262-C95AF56BDD07}">
      <dgm:prSet/>
      <dgm:spPr/>
      <dgm:t>
        <a:bodyPr/>
        <a:lstStyle/>
        <a:p>
          <a:pPr rtl="0"/>
          <a:r>
            <a:rPr lang="en-GB"/>
            <a:t>Focused on Daniel Goleman’s Emotional Intelligence Model, emphasizing the five key components that are self-awareness, self-regulation, motivation, empathy, and social skills (Popescu, 2025).</a:t>
          </a:r>
        </a:p>
      </dgm:t>
    </dgm:pt>
    <dgm:pt modelId="{902620EA-0EF3-41C8-BA78-0F8C68B9BA4A}" type="parTrans" cxnId="{AD84AA83-B039-4E22-A6B0-6AFC147007E8}">
      <dgm:prSet/>
      <dgm:spPr/>
      <dgm:t>
        <a:bodyPr/>
        <a:lstStyle/>
        <a:p>
          <a:endParaRPr lang="en-US"/>
        </a:p>
      </dgm:t>
    </dgm:pt>
    <dgm:pt modelId="{130376B7-AA34-43A8-BF88-08529863051E}" type="sibTrans" cxnId="{AD84AA83-B039-4E22-A6B0-6AFC147007E8}">
      <dgm:prSet/>
      <dgm:spPr/>
      <dgm:t>
        <a:bodyPr/>
        <a:lstStyle/>
        <a:p>
          <a:endParaRPr lang="en-US"/>
        </a:p>
      </dgm:t>
    </dgm:pt>
    <dgm:pt modelId="{E5321A3C-361F-4C0F-B20A-F184150B6920}">
      <dgm:prSet/>
      <dgm:spPr/>
      <dgm:t>
        <a:bodyPr/>
        <a:lstStyle/>
        <a:p>
          <a:pPr rtl="0"/>
          <a:r>
            <a:rPr lang="en-GB"/>
            <a:t>Incorporated insights from Mayer &amp; Salovey’s EI Model, which highlights the importance of perceiving, using, understanding, and managing emotions.</a:t>
          </a:r>
        </a:p>
      </dgm:t>
    </dgm:pt>
    <dgm:pt modelId="{501E0683-664E-4237-99A1-26CBA9841F73}" type="parTrans" cxnId="{9A68734B-0956-4A2E-8AFA-DB0D72129AC0}">
      <dgm:prSet/>
      <dgm:spPr/>
      <dgm:t>
        <a:bodyPr/>
        <a:lstStyle/>
        <a:p>
          <a:endParaRPr lang="en-US"/>
        </a:p>
      </dgm:t>
    </dgm:pt>
    <dgm:pt modelId="{BE8F4857-42B9-4263-B0B2-B1E013CF04B7}" type="sibTrans" cxnId="{9A68734B-0956-4A2E-8AFA-DB0D72129AC0}">
      <dgm:prSet/>
      <dgm:spPr/>
      <dgm:t>
        <a:bodyPr/>
        <a:lstStyle/>
        <a:p>
          <a:endParaRPr lang="en-US"/>
        </a:p>
      </dgm:t>
    </dgm:pt>
    <dgm:pt modelId="{1B9EFEFB-8C52-4FB7-B55A-52A538908214}">
      <dgm:prSet/>
      <dgm:spPr/>
      <dgm:t>
        <a:bodyPr/>
        <a:lstStyle/>
        <a:p>
          <a:pPr rtl="0"/>
          <a:r>
            <a:rPr lang="en-GB"/>
            <a:t>Reflected on personal experiences to illustrate how emotional regulation and mindfulness can be developed and applied in daily academic life.</a:t>
          </a:r>
        </a:p>
      </dgm:t>
    </dgm:pt>
    <dgm:pt modelId="{598CAAB3-DAAF-4C07-9AA6-388D5D6D0CB4}" type="parTrans" cxnId="{0A9CA27F-E9B2-41BC-94A7-A54BC2F4E427}">
      <dgm:prSet/>
      <dgm:spPr/>
      <dgm:t>
        <a:bodyPr/>
        <a:lstStyle/>
        <a:p>
          <a:endParaRPr lang="en-US"/>
        </a:p>
      </dgm:t>
    </dgm:pt>
    <dgm:pt modelId="{C7F4FEE2-0872-4667-996B-9ECAE8B57969}" type="sibTrans" cxnId="{0A9CA27F-E9B2-41BC-94A7-A54BC2F4E427}">
      <dgm:prSet/>
      <dgm:spPr/>
      <dgm:t>
        <a:bodyPr/>
        <a:lstStyle/>
        <a:p>
          <a:endParaRPr lang="en-US"/>
        </a:p>
      </dgm:t>
    </dgm:pt>
    <dgm:pt modelId="{193FCB83-0EC4-4BB8-8745-56669EAFC56C}">
      <dgm:prSet/>
      <dgm:spPr/>
      <dgm:t>
        <a:bodyPr/>
        <a:lstStyle/>
        <a:p>
          <a:pPr rtl="0"/>
          <a:r>
            <a:rPr lang="en-GB" dirty="0"/>
            <a:t>Considered how generational factors (e.g., millennials vs. Gen Z) and cultural backgrounds influence the development and manifestation of emotional intelligence, recognizing that different age groups may approach EI and emotional regulation differently.</a:t>
          </a:r>
        </a:p>
      </dgm:t>
    </dgm:pt>
    <dgm:pt modelId="{A075D6F5-D411-4C62-9F54-DCD1F4452DB8}" type="parTrans" cxnId="{77521977-F860-4893-B85F-2596ACA8E083}">
      <dgm:prSet/>
      <dgm:spPr/>
      <dgm:t>
        <a:bodyPr/>
        <a:lstStyle/>
        <a:p>
          <a:endParaRPr lang="en-US"/>
        </a:p>
      </dgm:t>
    </dgm:pt>
    <dgm:pt modelId="{D4395111-EA88-46E9-9B22-16FFD0FD9CB0}" type="sibTrans" cxnId="{77521977-F860-4893-B85F-2596ACA8E083}">
      <dgm:prSet/>
      <dgm:spPr/>
      <dgm:t>
        <a:bodyPr/>
        <a:lstStyle/>
        <a:p>
          <a:endParaRPr lang="en-US"/>
        </a:p>
      </dgm:t>
    </dgm:pt>
    <dgm:pt modelId="{DB556E82-DDBC-47CA-BDF6-71B32D7EE5FF}" type="pres">
      <dgm:prSet presAssocID="{48BDAE89-BB5A-4BAA-9635-07A89012840A}" presName="Name0" presStyleCnt="0">
        <dgm:presLayoutVars>
          <dgm:dir/>
          <dgm:animLvl val="lvl"/>
          <dgm:resizeHandles val="exact"/>
        </dgm:presLayoutVars>
      </dgm:prSet>
      <dgm:spPr/>
    </dgm:pt>
    <dgm:pt modelId="{3ACE2532-1DAA-4BF2-B43B-98EF367BB818}" type="pres">
      <dgm:prSet presAssocID="{193FCB83-0EC4-4BB8-8745-56669EAFC56C}" presName="boxAndChildren" presStyleCnt="0"/>
      <dgm:spPr/>
    </dgm:pt>
    <dgm:pt modelId="{C09EF4BA-5339-40C3-944C-A6C4AAB27679}" type="pres">
      <dgm:prSet presAssocID="{193FCB83-0EC4-4BB8-8745-56669EAFC56C}" presName="parentTextBox" presStyleLbl="node1" presStyleIdx="0" presStyleCnt="5"/>
      <dgm:spPr/>
    </dgm:pt>
    <dgm:pt modelId="{E058C92A-285E-416B-8D20-62E057E5393B}" type="pres">
      <dgm:prSet presAssocID="{C7F4FEE2-0872-4667-996B-9ECAE8B57969}" presName="sp" presStyleCnt="0"/>
      <dgm:spPr/>
    </dgm:pt>
    <dgm:pt modelId="{23288BDE-BC32-4FF9-96CD-7DA78ABCD1E4}" type="pres">
      <dgm:prSet presAssocID="{1B9EFEFB-8C52-4FB7-B55A-52A538908214}" presName="arrowAndChildren" presStyleCnt="0"/>
      <dgm:spPr/>
    </dgm:pt>
    <dgm:pt modelId="{0B1CCD0B-0DF8-43C9-B4E1-F8FAC5D619A3}" type="pres">
      <dgm:prSet presAssocID="{1B9EFEFB-8C52-4FB7-B55A-52A538908214}" presName="parentTextArrow" presStyleLbl="node1" presStyleIdx="1" presStyleCnt="5"/>
      <dgm:spPr/>
    </dgm:pt>
    <dgm:pt modelId="{CECE2D2F-5C2C-4913-A518-8F6649D574DF}" type="pres">
      <dgm:prSet presAssocID="{BE8F4857-42B9-4263-B0B2-B1E013CF04B7}" presName="sp" presStyleCnt="0"/>
      <dgm:spPr/>
    </dgm:pt>
    <dgm:pt modelId="{C7FDE122-A1B1-4B58-91C6-8A4C0C3D10E1}" type="pres">
      <dgm:prSet presAssocID="{E5321A3C-361F-4C0F-B20A-F184150B6920}" presName="arrowAndChildren" presStyleCnt="0"/>
      <dgm:spPr/>
    </dgm:pt>
    <dgm:pt modelId="{A2249CD6-B0DF-4F8E-8728-215E4AA6A24A}" type="pres">
      <dgm:prSet presAssocID="{E5321A3C-361F-4C0F-B20A-F184150B6920}" presName="parentTextArrow" presStyleLbl="node1" presStyleIdx="2" presStyleCnt="5"/>
      <dgm:spPr/>
    </dgm:pt>
    <dgm:pt modelId="{3F34CAE0-8CF1-4C53-B863-81F6CFCDE087}" type="pres">
      <dgm:prSet presAssocID="{130376B7-AA34-43A8-BF88-08529863051E}" presName="sp" presStyleCnt="0"/>
      <dgm:spPr/>
    </dgm:pt>
    <dgm:pt modelId="{363172BF-D49E-4981-A8A1-6117023CE589}" type="pres">
      <dgm:prSet presAssocID="{0464149C-91F4-4DF1-A262-C95AF56BDD07}" presName="arrowAndChildren" presStyleCnt="0"/>
      <dgm:spPr/>
    </dgm:pt>
    <dgm:pt modelId="{70C82391-1F51-464F-993D-8BF16DA71A36}" type="pres">
      <dgm:prSet presAssocID="{0464149C-91F4-4DF1-A262-C95AF56BDD07}" presName="parentTextArrow" presStyleLbl="node1" presStyleIdx="3" presStyleCnt="5"/>
      <dgm:spPr/>
    </dgm:pt>
    <dgm:pt modelId="{EC00DA42-8C19-4172-B300-EB33AF3CB71A}" type="pres">
      <dgm:prSet presAssocID="{E25AAB8C-614D-43B2-A374-8C7CF12EB37D}" presName="sp" presStyleCnt="0"/>
      <dgm:spPr/>
    </dgm:pt>
    <dgm:pt modelId="{7C54CA90-A3CF-494F-9B8E-1C6BD9AC7315}" type="pres">
      <dgm:prSet presAssocID="{D871BED5-4590-4568-9653-C33004923B3F}" presName="arrowAndChildren" presStyleCnt="0"/>
      <dgm:spPr/>
    </dgm:pt>
    <dgm:pt modelId="{49D797C1-13E2-46FA-BE6F-A37A2D624969}" type="pres">
      <dgm:prSet presAssocID="{D871BED5-4590-4568-9653-C33004923B3F}" presName="parentTextArrow" presStyleLbl="node1" presStyleIdx="4" presStyleCnt="5"/>
      <dgm:spPr/>
    </dgm:pt>
  </dgm:ptLst>
  <dgm:cxnLst>
    <dgm:cxn modelId="{B25C3107-6C79-4397-8A94-0C98CCBCA9B2}" type="presOf" srcId="{48BDAE89-BB5A-4BAA-9635-07A89012840A}" destId="{DB556E82-DDBC-47CA-BDF6-71B32D7EE5FF}" srcOrd="0" destOrd="0" presId="urn:microsoft.com/office/officeart/2005/8/layout/process4"/>
    <dgm:cxn modelId="{697A475B-3B99-4EED-844D-069820D8F654}" type="presOf" srcId="{0464149C-91F4-4DF1-A262-C95AF56BDD07}" destId="{70C82391-1F51-464F-993D-8BF16DA71A36}" srcOrd="0" destOrd="0" presId="urn:microsoft.com/office/officeart/2005/8/layout/process4"/>
    <dgm:cxn modelId="{86374746-FCC3-40E8-A2BE-137D0DF4958D}" type="presOf" srcId="{D871BED5-4590-4568-9653-C33004923B3F}" destId="{49D797C1-13E2-46FA-BE6F-A37A2D624969}" srcOrd="0" destOrd="0" presId="urn:microsoft.com/office/officeart/2005/8/layout/process4"/>
    <dgm:cxn modelId="{9A68734B-0956-4A2E-8AFA-DB0D72129AC0}" srcId="{48BDAE89-BB5A-4BAA-9635-07A89012840A}" destId="{E5321A3C-361F-4C0F-B20A-F184150B6920}" srcOrd="2" destOrd="0" parTransId="{501E0683-664E-4237-99A1-26CBA9841F73}" sibTransId="{BE8F4857-42B9-4263-B0B2-B1E013CF04B7}"/>
    <dgm:cxn modelId="{9E413E55-63B7-4DDC-8377-80F0A31A0614}" type="presOf" srcId="{E5321A3C-361F-4C0F-B20A-F184150B6920}" destId="{A2249CD6-B0DF-4F8E-8728-215E4AA6A24A}" srcOrd="0" destOrd="0" presId="urn:microsoft.com/office/officeart/2005/8/layout/process4"/>
    <dgm:cxn modelId="{77521977-F860-4893-B85F-2596ACA8E083}" srcId="{48BDAE89-BB5A-4BAA-9635-07A89012840A}" destId="{193FCB83-0EC4-4BB8-8745-56669EAFC56C}" srcOrd="4" destOrd="0" parTransId="{A075D6F5-D411-4C62-9F54-DCD1F4452DB8}" sibTransId="{D4395111-EA88-46E9-9B22-16FFD0FD9CB0}"/>
    <dgm:cxn modelId="{0A9CA27F-E9B2-41BC-94A7-A54BC2F4E427}" srcId="{48BDAE89-BB5A-4BAA-9635-07A89012840A}" destId="{1B9EFEFB-8C52-4FB7-B55A-52A538908214}" srcOrd="3" destOrd="0" parTransId="{598CAAB3-DAAF-4C07-9AA6-388D5D6D0CB4}" sibTransId="{C7F4FEE2-0872-4667-996B-9ECAE8B57969}"/>
    <dgm:cxn modelId="{AD84AA83-B039-4E22-A6B0-6AFC147007E8}" srcId="{48BDAE89-BB5A-4BAA-9635-07A89012840A}" destId="{0464149C-91F4-4DF1-A262-C95AF56BDD07}" srcOrd="1" destOrd="0" parTransId="{902620EA-0EF3-41C8-BA78-0F8C68B9BA4A}" sibTransId="{130376B7-AA34-43A8-BF88-08529863051E}"/>
    <dgm:cxn modelId="{A202D0AC-2B2A-4429-AAFA-6138C0BE29DF}" type="presOf" srcId="{193FCB83-0EC4-4BB8-8745-56669EAFC56C}" destId="{C09EF4BA-5339-40C3-944C-A6C4AAB27679}" srcOrd="0" destOrd="0" presId="urn:microsoft.com/office/officeart/2005/8/layout/process4"/>
    <dgm:cxn modelId="{6190C3BB-276D-4842-A2EF-75C2E150A883}" type="presOf" srcId="{1B9EFEFB-8C52-4FB7-B55A-52A538908214}" destId="{0B1CCD0B-0DF8-43C9-B4E1-F8FAC5D619A3}" srcOrd="0" destOrd="0" presId="urn:microsoft.com/office/officeart/2005/8/layout/process4"/>
    <dgm:cxn modelId="{0A0FCDE8-FFFF-40B9-B6D4-2D06E28D2175}" srcId="{48BDAE89-BB5A-4BAA-9635-07A89012840A}" destId="{D871BED5-4590-4568-9653-C33004923B3F}" srcOrd="0" destOrd="0" parTransId="{3882B176-2D6B-417C-8B83-D4876FB4B727}" sibTransId="{E25AAB8C-614D-43B2-A374-8C7CF12EB37D}"/>
    <dgm:cxn modelId="{B0CDD547-AB52-4B41-93DF-249EEDC01085}" type="presParOf" srcId="{DB556E82-DDBC-47CA-BDF6-71B32D7EE5FF}" destId="{3ACE2532-1DAA-4BF2-B43B-98EF367BB818}" srcOrd="0" destOrd="0" presId="urn:microsoft.com/office/officeart/2005/8/layout/process4"/>
    <dgm:cxn modelId="{85C2CFFA-F412-4059-B9CB-CE8005B174AD}" type="presParOf" srcId="{3ACE2532-1DAA-4BF2-B43B-98EF367BB818}" destId="{C09EF4BA-5339-40C3-944C-A6C4AAB27679}" srcOrd="0" destOrd="0" presId="urn:microsoft.com/office/officeart/2005/8/layout/process4"/>
    <dgm:cxn modelId="{1BFBAB27-EB93-427A-869D-7A441D4D6ECB}" type="presParOf" srcId="{DB556E82-DDBC-47CA-BDF6-71B32D7EE5FF}" destId="{E058C92A-285E-416B-8D20-62E057E5393B}" srcOrd="1" destOrd="0" presId="urn:microsoft.com/office/officeart/2005/8/layout/process4"/>
    <dgm:cxn modelId="{2D1C1F51-6912-4E66-8D8A-51ED961BB524}" type="presParOf" srcId="{DB556E82-DDBC-47CA-BDF6-71B32D7EE5FF}" destId="{23288BDE-BC32-4FF9-96CD-7DA78ABCD1E4}" srcOrd="2" destOrd="0" presId="urn:microsoft.com/office/officeart/2005/8/layout/process4"/>
    <dgm:cxn modelId="{C6BA1132-0FA6-4EB6-ADB5-C53CBED7DFFB}" type="presParOf" srcId="{23288BDE-BC32-4FF9-96CD-7DA78ABCD1E4}" destId="{0B1CCD0B-0DF8-43C9-B4E1-F8FAC5D619A3}" srcOrd="0" destOrd="0" presId="urn:microsoft.com/office/officeart/2005/8/layout/process4"/>
    <dgm:cxn modelId="{8D638035-D3A0-4687-8A6E-0F9070481BE7}" type="presParOf" srcId="{DB556E82-DDBC-47CA-BDF6-71B32D7EE5FF}" destId="{CECE2D2F-5C2C-4913-A518-8F6649D574DF}" srcOrd="3" destOrd="0" presId="urn:microsoft.com/office/officeart/2005/8/layout/process4"/>
    <dgm:cxn modelId="{352106A5-6C7E-496D-AE15-D92F1B4545D3}" type="presParOf" srcId="{DB556E82-DDBC-47CA-BDF6-71B32D7EE5FF}" destId="{C7FDE122-A1B1-4B58-91C6-8A4C0C3D10E1}" srcOrd="4" destOrd="0" presId="urn:microsoft.com/office/officeart/2005/8/layout/process4"/>
    <dgm:cxn modelId="{5AD8A365-9B62-4128-9C6C-180903DF2DB5}" type="presParOf" srcId="{C7FDE122-A1B1-4B58-91C6-8A4C0C3D10E1}" destId="{A2249CD6-B0DF-4F8E-8728-215E4AA6A24A}" srcOrd="0" destOrd="0" presId="urn:microsoft.com/office/officeart/2005/8/layout/process4"/>
    <dgm:cxn modelId="{4E331D28-ED4B-4916-B986-FCE05000A322}" type="presParOf" srcId="{DB556E82-DDBC-47CA-BDF6-71B32D7EE5FF}" destId="{3F34CAE0-8CF1-4C53-B863-81F6CFCDE087}" srcOrd="5" destOrd="0" presId="urn:microsoft.com/office/officeart/2005/8/layout/process4"/>
    <dgm:cxn modelId="{40E2EDC4-D99B-48BE-B905-716CC594543E}" type="presParOf" srcId="{DB556E82-DDBC-47CA-BDF6-71B32D7EE5FF}" destId="{363172BF-D49E-4981-A8A1-6117023CE589}" srcOrd="6" destOrd="0" presId="urn:microsoft.com/office/officeart/2005/8/layout/process4"/>
    <dgm:cxn modelId="{D77B3FF3-E1CE-4DF4-BAD8-5A7B8D467018}" type="presParOf" srcId="{363172BF-D49E-4981-A8A1-6117023CE589}" destId="{70C82391-1F51-464F-993D-8BF16DA71A36}" srcOrd="0" destOrd="0" presId="urn:microsoft.com/office/officeart/2005/8/layout/process4"/>
    <dgm:cxn modelId="{B94ED43C-67BE-40BE-9476-F7284A3CE0F9}" type="presParOf" srcId="{DB556E82-DDBC-47CA-BDF6-71B32D7EE5FF}" destId="{EC00DA42-8C19-4172-B300-EB33AF3CB71A}" srcOrd="7" destOrd="0" presId="urn:microsoft.com/office/officeart/2005/8/layout/process4"/>
    <dgm:cxn modelId="{CF59D7E5-680E-44AB-AC7C-957AFD2DCDB6}" type="presParOf" srcId="{DB556E82-DDBC-47CA-BDF6-71B32D7EE5FF}" destId="{7C54CA90-A3CF-494F-9B8E-1C6BD9AC7315}" srcOrd="8" destOrd="0" presId="urn:microsoft.com/office/officeart/2005/8/layout/process4"/>
    <dgm:cxn modelId="{14363069-4E3E-48AB-A27E-0AA6F228003D}" type="presParOf" srcId="{7C54CA90-A3CF-494F-9B8E-1C6BD9AC7315}" destId="{49D797C1-13E2-46FA-BE6F-A37A2D62496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E763B4-A141-4343-AE3F-A6945C798A35}" type="doc">
      <dgm:prSet loTypeId="urn:microsoft.com/office/officeart/2005/8/layout/process1" loCatId="process" qsTypeId="urn:microsoft.com/office/officeart/2005/8/quickstyle/simple3" qsCatId="simple" csTypeId="urn:microsoft.com/office/officeart/2005/8/colors/colorful1" csCatId="colorful"/>
      <dgm:spPr/>
      <dgm:t>
        <a:bodyPr/>
        <a:lstStyle/>
        <a:p>
          <a:endParaRPr lang="en-US"/>
        </a:p>
      </dgm:t>
    </dgm:pt>
    <dgm:pt modelId="{59FE5F91-58D6-48A0-B62C-5B603EB00165}">
      <dgm:prSet custT="1"/>
      <dgm:spPr/>
      <dgm:t>
        <a:bodyPr/>
        <a:lstStyle/>
        <a:p>
          <a:pPr rtl="0"/>
          <a:r>
            <a:rPr lang="en-US" sz="900" i="0" baseline="0" dirty="0"/>
            <a:t>Goleman’s EI model highlights key components: self-awareness, self-regulation, motivation, empathy, and social skills, all essential for managing emotions and building relationships.</a:t>
          </a:r>
          <a:endParaRPr lang="en-GB" sz="900" dirty="0"/>
        </a:p>
      </dgm:t>
    </dgm:pt>
    <dgm:pt modelId="{CE16AE14-1685-41F1-9651-3C0348DDE269}" type="parTrans" cxnId="{CBBF499E-EFEE-4F24-B3CD-E098EBC1D230}">
      <dgm:prSet/>
      <dgm:spPr/>
      <dgm:t>
        <a:bodyPr/>
        <a:lstStyle/>
        <a:p>
          <a:endParaRPr lang="en-US" sz="3600"/>
        </a:p>
      </dgm:t>
    </dgm:pt>
    <dgm:pt modelId="{F4B3BFD0-4F17-4389-A388-404B549E0BBB}" type="sibTrans" cxnId="{CBBF499E-EFEE-4F24-B3CD-E098EBC1D230}">
      <dgm:prSet custT="1"/>
      <dgm:spPr/>
      <dgm:t>
        <a:bodyPr/>
        <a:lstStyle/>
        <a:p>
          <a:endParaRPr lang="en-US" sz="900"/>
        </a:p>
      </dgm:t>
    </dgm:pt>
    <dgm:pt modelId="{AB2B3195-B4C0-41E2-96B6-2A210D0D613E}">
      <dgm:prSet custT="1"/>
      <dgm:spPr/>
      <dgm:t>
        <a:bodyPr/>
        <a:lstStyle/>
        <a:p>
          <a:pPr rtl="0"/>
          <a:r>
            <a:rPr lang="en-US" sz="900" i="0" baseline="0" dirty="0"/>
            <a:t>Mindfulness practices like meditation and deep-breathing exercises help regulate emotions and improve focus (</a:t>
          </a:r>
          <a:r>
            <a:rPr lang="en-US" sz="900" i="0" baseline="0" dirty="0" err="1"/>
            <a:t>Channawar</a:t>
          </a:r>
          <a:r>
            <a:rPr lang="en-US" sz="900" i="0" baseline="0" dirty="0"/>
            <a:t>, 2023).</a:t>
          </a:r>
          <a:endParaRPr lang="en-GB" sz="900" dirty="0"/>
        </a:p>
      </dgm:t>
    </dgm:pt>
    <dgm:pt modelId="{B914473D-63E5-480D-BC89-B4FDD6522CB0}" type="parTrans" cxnId="{F1596A0F-B13C-4888-B961-77342BD95EA8}">
      <dgm:prSet/>
      <dgm:spPr/>
      <dgm:t>
        <a:bodyPr/>
        <a:lstStyle/>
        <a:p>
          <a:endParaRPr lang="en-US" sz="3600"/>
        </a:p>
      </dgm:t>
    </dgm:pt>
    <dgm:pt modelId="{CDABE531-89A9-4B9F-90FB-C752200B1C78}" type="sibTrans" cxnId="{F1596A0F-B13C-4888-B961-77342BD95EA8}">
      <dgm:prSet custT="1"/>
      <dgm:spPr/>
      <dgm:t>
        <a:bodyPr/>
        <a:lstStyle/>
        <a:p>
          <a:endParaRPr lang="en-US" sz="900"/>
        </a:p>
      </dgm:t>
    </dgm:pt>
    <dgm:pt modelId="{9AC3AB45-2C67-4CEA-B4C4-8D0B4658F8DB}">
      <dgm:prSet custT="1"/>
      <dgm:spPr/>
      <dgm:t>
        <a:bodyPr/>
        <a:lstStyle/>
        <a:p>
          <a:pPr rtl="0"/>
          <a:r>
            <a:rPr lang="en-US" sz="900" i="0" baseline="0" dirty="0"/>
            <a:t>Feedback seeking fosters self-awareness, while empathy exercises such as perspective-taking enhance emotional connection with others.</a:t>
          </a:r>
          <a:endParaRPr lang="en-GB" sz="900" dirty="0"/>
        </a:p>
      </dgm:t>
    </dgm:pt>
    <dgm:pt modelId="{E1942B27-F479-494E-891C-4BF045B3BF4D}" type="parTrans" cxnId="{6638E2B0-9866-478F-91EF-5DC5E92ED6C2}">
      <dgm:prSet/>
      <dgm:spPr/>
      <dgm:t>
        <a:bodyPr/>
        <a:lstStyle/>
        <a:p>
          <a:endParaRPr lang="en-US" sz="3600"/>
        </a:p>
      </dgm:t>
    </dgm:pt>
    <dgm:pt modelId="{868A67D5-03CB-4374-8214-F3E7DB64D213}" type="sibTrans" cxnId="{6638E2B0-9866-478F-91EF-5DC5E92ED6C2}">
      <dgm:prSet custT="1"/>
      <dgm:spPr/>
      <dgm:t>
        <a:bodyPr/>
        <a:lstStyle/>
        <a:p>
          <a:endParaRPr lang="en-US" sz="900"/>
        </a:p>
      </dgm:t>
    </dgm:pt>
    <dgm:pt modelId="{CCF8F2A5-826C-4E4F-9FEE-619B9E3A9647}">
      <dgm:prSet custT="1"/>
      <dgm:spPr/>
      <dgm:t>
        <a:bodyPr/>
        <a:lstStyle/>
        <a:p>
          <a:pPr rtl="0"/>
          <a:r>
            <a:rPr lang="en-US" sz="900" i="0" baseline="0" dirty="0"/>
            <a:t>Journaling or reflective practices help identify and name emotions, improving emotional awareness and management.</a:t>
          </a:r>
          <a:endParaRPr lang="en-GB" sz="900" dirty="0"/>
        </a:p>
      </dgm:t>
    </dgm:pt>
    <dgm:pt modelId="{ACD33C4D-B2DB-44F6-9ED5-BF83B49B4389}" type="parTrans" cxnId="{BF6C0839-D747-4572-9169-4DEE5094069B}">
      <dgm:prSet/>
      <dgm:spPr/>
      <dgm:t>
        <a:bodyPr/>
        <a:lstStyle/>
        <a:p>
          <a:endParaRPr lang="en-US" sz="3600"/>
        </a:p>
      </dgm:t>
    </dgm:pt>
    <dgm:pt modelId="{13613410-AADE-47F2-B27C-1AEC2487CC7B}" type="sibTrans" cxnId="{BF6C0839-D747-4572-9169-4DEE5094069B}">
      <dgm:prSet custT="1"/>
      <dgm:spPr/>
      <dgm:t>
        <a:bodyPr/>
        <a:lstStyle/>
        <a:p>
          <a:endParaRPr lang="en-US" sz="900"/>
        </a:p>
      </dgm:t>
    </dgm:pt>
    <dgm:pt modelId="{36AD9976-461D-4D77-8798-048FC7655F9D}">
      <dgm:prSet custT="1"/>
      <dgm:spPr/>
      <dgm:t>
        <a:bodyPr/>
        <a:lstStyle/>
        <a:p>
          <a:pPr rtl="0"/>
          <a:r>
            <a:rPr lang="en-US" sz="900" i="0" baseline="0" dirty="0"/>
            <a:t>Engaging in emotional awareness and social skills development enhances EI, leading to better academic and professional outcomes (</a:t>
          </a:r>
          <a:r>
            <a:rPr lang="en-US" sz="900" i="0" baseline="0" dirty="0" err="1"/>
            <a:t>Pashchenko</a:t>
          </a:r>
          <a:r>
            <a:rPr lang="en-US" sz="900" i="0" baseline="0" dirty="0"/>
            <a:t> et al., 2024).</a:t>
          </a:r>
          <a:endParaRPr lang="en-GB" sz="900" dirty="0"/>
        </a:p>
      </dgm:t>
    </dgm:pt>
    <dgm:pt modelId="{9EA67EBB-4B9D-4616-BD64-657F769F948C}" type="parTrans" cxnId="{38952DE8-2868-4418-A5B5-C64EA2961471}">
      <dgm:prSet/>
      <dgm:spPr/>
      <dgm:t>
        <a:bodyPr/>
        <a:lstStyle/>
        <a:p>
          <a:endParaRPr lang="en-US" sz="3600"/>
        </a:p>
      </dgm:t>
    </dgm:pt>
    <dgm:pt modelId="{8F623E70-12F2-4F06-B31E-3EF071E43A32}" type="sibTrans" cxnId="{38952DE8-2868-4418-A5B5-C64EA2961471}">
      <dgm:prSet/>
      <dgm:spPr/>
      <dgm:t>
        <a:bodyPr/>
        <a:lstStyle/>
        <a:p>
          <a:endParaRPr lang="en-US" sz="3600"/>
        </a:p>
      </dgm:t>
    </dgm:pt>
    <dgm:pt modelId="{7CC33122-5F98-4CA2-B5AF-27989B68BF2D}" type="pres">
      <dgm:prSet presAssocID="{C2E763B4-A141-4343-AE3F-A6945C798A35}" presName="Name0" presStyleCnt="0">
        <dgm:presLayoutVars>
          <dgm:dir/>
          <dgm:resizeHandles val="exact"/>
        </dgm:presLayoutVars>
      </dgm:prSet>
      <dgm:spPr/>
    </dgm:pt>
    <dgm:pt modelId="{D13AD056-A00E-438A-8FE6-11F4EEE98EA6}" type="pres">
      <dgm:prSet presAssocID="{59FE5F91-58D6-48A0-B62C-5B603EB00165}" presName="node" presStyleLbl="node1" presStyleIdx="0" presStyleCnt="5">
        <dgm:presLayoutVars>
          <dgm:bulletEnabled val="1"/>
        </dgm:presLayoutVars>
      </dgm:prSet>
      <dgm:spPr/>
    </dgm:pt>
    <dgm:pt modelId="{948DBA36-E416-4F13-9542-C5DC3B1B60C2}" type="pres">
      <dgm:prSet presAssocID="{F4B3BFD0-4F17-4389-A388-404B549E0BBB}" presName="sibTrans" presStyleLbl="sibTrans2D1" presStyleIdx="0" presStyleCnt="4"/>
      <dgm:spPr/>
    </dgm:pt>
    <dgm:pt modelId="{64695A81-62D4-4F73-9B96-A078D5789672}" type="pres">
      <dgm:prSet presAssocID="{F4B3BFD0-4F17-4389-A388-404B549E0BBB}" presName="connectorText" presStyleLbl="sibTrans2D1" presStyleIdx="0" presStyleCnt="4"/>
      <dgm:spPr/>
    </dgm:pt>
    <dgm:pt modelId="{C83FB131-C3CC-43B1-AC7D-985E0B9C0C42}" type="pres">
      <dgm:prSet presAssocID="{AB2B3195-B4C0-41E2-96B6-2A210D0D613E}" presName="node" presStyleLbl="node1" presStyleIdx="1" presStyleCnt="5">
        <dgm:presLayoutVars>
          <dgm:bulletEnabled val="1"/>
        </dgm:presLayoutVars>
      </dgm:prSet>
      <dgm:spPr/>
    </dgm:pt>
    <dgm:pt modelId="{A9BD7B36-956C-4E8F-9F01-A47118F1AB3C}" type="pres">
      <dgm:prSet presAssocID="{CDABE531-89A9-4B9F-90FB-C752200B1C78}" presName="sibTrans" presStyleLbl="sibTrans2D1" presStyleIdx="1" presStyleCnt="4"/>
      <dgm:spPr/>
    </dgm:pt>
    <dgm:pt modelId="{3305D12F-9B0A-4352-AB86-4097055F870B}" type="pres">
      <dgm:prSet presAssocID="{CDABE531-89A9-4B9F-90FB-C752200B1C78}" presName="connectorText" presStyleLbl="sibTrans2D1" presStyleIdx="1" presStyleCnt="4"/>
      <dgm:spPr/>
    </dgm:pt>
    <dgm:pt modelId="{08D17603-DB80-428E-AB87-B68C55CD9E85}" type="pres">
      <dgm:prSet presAssocID="{9AC3AB45-2C67-4CEA-B4C4-8D0B4658F8DB}" presName="node" presStyleLbl="node1" presStyleIdx="2" presStyleCnt="5">
        <dgm:presLayoutVars>
          <dgm:bulletEnabled val="1"/>
        </dgm:presLayoutVars>
      </dgm:prSet>
      <dgm:spPr/>
    </dgm:pt>
    <dgm:pt modelId="{65C1A655-E7F0-459E-AFD6-0BA2021E0F50}" type="pres">
      <dgm:prSet presAssocID="{868A67D5-03CB-4374-8214-F3E7DB64D213}" presName="sibTrans" presStyleLbl="sibTrans2D1" presStyleIdx="2" presStyleCnt="4"/>
      <dgm:spPr/>
    </dgm:pt>
    <dgm:pt modelId="{1ADA6A87-E3A5-44A1-B53F-7B7DD0911A3E}" type="pres">
      <dgm:prSet presAssocID="{868A67D5-03CB-4374-8214-F3E7DB64D213}" presName="connectorText" presStyleLbl="sibTrans2D1" presStyleIdx="2" presStyleCnt="4"/>
      <dgm:spPr/>
    </dgm:pt>
    <dgm:pt modelId="{FABB6D42-7E18-4672-BFFB-359137E374F5}" type="pres">
      <dgm:prSet presAssocID="{CCF8F2A5-826C-4E4F-9FEE-619B9E3A9647}" presName="node" presStyleLbl="node1" presStyleIdx="3" presStyleCnt="5">
        <dgm:presLayoutVars>
          <dgm:bulletEnabled val="1"/>
        </dgm:presLayoutVars>
      </dgm:prSet>
      <dgm:spPr/>
    </dgm:pt>
    <dgm:pt modelId="{FFFCEE83-9BF2-4C97-956B-CA17BBBC0257}" type="pres">
      <dgm:prSet presAssocID="{13613410-AADE-47F2-B27C-1AEC2487CC7B}" presName="sibTrans" presStyleLbl="sibTrans2D1" presStyleIdx="3" presStyleCnt="4"/>
      <dgm:spPr/>
    </dgm:pt>
    <dgm:pt modelId="{2232CFEE-84B6-442D-A856-EAF07D1A0042}" type="pres">
      <dgm:prSet presAssocID="{13613410-AADE-47F2-B27C-1AEC2487CC7B}" presName="connectorText" presStyleLbl="sibTrans2D1" presStyleIdx="3" presStyleCnt="4"/>
      <dgm:spPr/>
    </dgm:pt>
    <dgm:pt modelId="{8DA276E5-8F6B-468C-AB64-FA1A7C7AE71C}" type="pres">
      <dgm:prSet presAssocID="{36AD9976-461D-4D77-8798-048FC7655F9D}" presName="node" presStyleLbl="node1" presStyleIdx="4" presStyleCnt="5">
        <dgm:presLayoutVars>
          <dgm:bulletEnabled val="1"/>
        </dgm:presLayoutVars>
      </dgm:prSet>
      <dgm:spPr/>
    </dgm:pt>
  </dgm:ptLst>
  <dgm:cxnLst>
    <dgm:cxn modelId="{BC7F660F-7C67-4C33-9832-E94664ED4E6D}" type="presOf" srcId="{9AC3AB45-2C67-4CEA-B4C4-8D0B4658F8DB}" destId="{08D17603-DB80-428E-AB87-B68C55CD9E85}" srcOrd="0" destOrd="0" presId="urn:microsoft.com/office/officeart/2005/8/layout/process1"/>
    <dgm:cxn modelId="{F1596A0F-B13C-4888-B961-77342BD95EA8}" srcId="{C2E763B4-A141-4343-AE3F-A6945C798A35}" destId="{AB2B3195-B4C0-41E2-96B6-2A210D0D613E}" srcOrd="1" destOrd="0" parTransId="{B914473D-63E5-480D-BC89-B4FDD6522CB0}" sibTransId="{CDABE531-89A9-4B9F-90FB-C752200B1C78}"/>
    <dgm:cxn modelId="{40FD371B-5ABD-44FD-A361-563A5030E4B3}" type="presOf" srcId="{F4B3BFD0-4F17-4389-A388-404B549E0BBB}" destId="{948DBA36-E416-4F13-9542-C5DC3B1B60C2}" srcOrd="0" destOrd="0" presId="urn:microsoft.com/office/officeart/2005/8/layout/process1"/>
    <dgm:cxn modelId="{213F2220-11D7-4432-AC57-44CD754410A6}" type="presOf" srcId="{CCF8F2A5-826C-4E4F-9FEE-619B9E3A9647}" destId="{FABB6D42-7E18-4672-BFFB-359137E374F5}" srcOrd="0" destOrd="0" presId="urn:microsoft.com/office/officeart/2005/8/layout/process1"/>
    <dgm:cxn modelId="{40C28B26-1471-460E-9639-B5B848B8D1BB}" type="presOf" srcId="{13613410-AADE-47F2-B27C-1AEC2487CC7B}" destId="{2232CFEE-84B6-442D-A856-EAF07D1A0042}" srcOrd="1" destOrd="0" presId="urn:microsoft.com/office/officeart/2005/8/layout/process1"/>
    <dgm:cxn modelId="{3A231836-A73F-44FA-9867-53228632C570}" type="presOf" srcId="{CDABE531-89A9-4B9F-90FB-C752200B1C78}" destId="{A9BD7B36-956C-4E8F-9F01-A47118F1AB3C}" srcOrd="0" destOrd="0" presId="urn:microsoft.com/office/officeart/2005/8/layout/process1"/>
    <dgm:cxn modelId="{BF6C0839-D747-4572-9169-4DEE5094069B}" srcId="{C2E763B4-A141-4343-AE3F-A6945C798A35}" destId="{CCF8F2A5-826C-4E4F-9FEE-619B9E3A9647}" srcOrd="3" destOrd="0" parTransId="{ACD33C4D-B2DB-44F6-9ED5-BF83B49B4389}" sibTransId="{13613410-AADE-47F2-B27C-1AEC2487CC7B}"/>
    <dgm:cxn modelId="{DC460957-366C-472B-B41C-564EE0C36F09}" type="presOf" srcId="{59FE5F91-58D6-48A0-B62C-5B603EB00165}" destId="{D13AD056-A00E-438A-8FE6-11F4EEE98EA6}" srcOrd="0" destOrd="0" presId="urn:microsoft.com/office/officeart/2005/8/layout/process1"/>
    <dgm:cxn modelId="{FA281A58-1BB6-404C-AC87-40ABA9B6C9D9}" type="presOf" srcId="{868A67D5-03CB-4374-8214-F3E7DB64D213}" destId="{65C1A655-E7F0-459E-AFD6-0BA2021E0F50}" srcOrd="0" destOrd="0" presId="urn:microsoft.com/office/officeart/2005/8/layout/process1"/>
    <dgm:cxn modelId="{28F3AF95-4B61-4CA0-878A-B7833A44474A}" type="presOf" srcId="{F4B3BFD0-4F17-4389-A388-404B549E0BBB}" destId="{64695A81-62D4-4F73-9B96-A078D5789672}" srcOrd="1" destOrd="0" presId="urn:microsoft.com/office/officeart/2005/8/layout/process1"/>
    <dgm:cxn modelId="{CBBF499E-EFEE-4F24-B3CD-E098EBC1D230}" srcId="{C2E763B4-A141-4343-AE3F-A6945C798A35}" destId="{59FE5F91-58D6-48A0-B62C-5B603EB00165}" srcOrd="0" destOrd="0" parTransId="{CE16AE14-1685-41F1-9651-3C0348DDE269}" sibTransId="{F4B3BFD0-4F17-4389-A388-404B549E0BBB}"/>
    <dgm:cxn modelId="{6638E2B0-9866-478F-91EF-5DC5E92ED6C2}" srcId="{C2E763B4-A141-4343-AE3F-A6945C798A35}" destId="{9AC3AB45-2C67-4CEA-B4C4-8D0B4658F8DB}" srcOrd="2" destOrd="0" parTransId="{E1942B27-F479-494E-891C-4BF045B3BF4D}" sibTransId="{868A67D5-03CB-4374-8214-F3E7DB64D213}"/>
    <dgm:cxn modelId="{DF1921B3-9A95-4D16-8988-ED00F2006C1A}" type="presOf" srcId="{C2E763B4-A141-4343-AE3F-A6945C798A35}" destId="{7CC33122-5F98-4CA2-B5AF-27989B68BF2D}" srcOrd="0" destOrd="0" presId="urn:microsoft.com/office/officeart/2005/8/layout/process1"/>
    <dgm:cxn modelId="{885166CD-47D1-4B82-B3B5-88E51342D78B}" type="presOf" srcId="{36AD9976-461D-4D77-8798-048FC7655F9D}" destId="{8DA276E5-8F6B-468C-AB64-FA1A7C7AE71C}" srcOrd="0" destOrd="0" presId="urn:microsoft.com/office/officeart/2005/8/layout/process1"/>
    <dgm:cxn modelId="{A9DBBEDC-5AFA-4D8D-BBD4-79873EB41AF1}" type="presOf" srcId="{AB2B3195-B4C0-41E2-96B6-2A210D0D613E}" destId="{C83FB131-C3CC-43B1-AC7D-985E0B9C0C42}" srcOrd="0" destOrd="0" presId="urn:microsoft.com/office/officeart/2005/8/layout/process1"/>
    <dgm:cxn modelId="{38952DE8-2868-4418-A5B5-C64EA2961471}" srcId="{C2E763B4-A141-4343-AE3F-A6945C798A35}" destId="{36AD9976-461D-4D77-8798-048FC7655F9D}" srcOrd="4" destOrd="0" parTransId="{9EA67EBB-4B9D-4616-BD64-657F769F948C}" sibTransId="{8F623E70-12F2-4F06-B31E-3EF071E43A32}"/>
    <dgm:cxn modelId="{AF2AD2EC-2581-44AD-8ED1-D8E22768E26A}" type="presOf" srcId="{868A67D5-03CB-4374-8214-F3E7DB64D213}" destId="{1ADA6A87-E3A5-44A1-B53F-7B7DD0911A3E}" srcOrd="1" destOrd="0" presId="urn:microsoft.com/office/officeart/2005/8/layout/process1"/>
    <dgm:cxn modelId="{6F6C50FC-8044-4341-A559-6397987B6A33}" type="presOf" srcId="{13613410-AADE-47F2-B27C-1AEC2487CC7B}" destId="{FFFCEE83-9BF2-4C97-956B-CA17BBBC0257}" srcOrd="0" destOrd="0" presId="urn:microsoft.com/office/officeart/2005/8/layout/process1"/>
    <dgm:cxn modelId="{4E29F8FD-21AF-4910-8A68-97559C383098}" type="presOf" srcId="{CDABE531-89A9-4B9F-90FB-C752200B1C78}" destId="{3305D12F-9B0A-4352-AB86-4097055F870B}" srcOrd="1" destOrd="0" presId="urn:microsoft.com/office/officeart/2005/8/layout/process1"/>
    <dgm:cxn modelId="{483EBEB2-5E20-4802-B1A1-25C782475197}" type="presParOf" srcId="{7CC33122-5F98-4CA2-B5AF-27989B68BF2D}" destId="{D13AD056-A00E-438A-8FE6-11F4EEE98EA6}" srcOrd="0" destOrd="0" presId="urn:microsoft.com/office/officeart/2005/8/layout/process1"/>
    <dgm:cxn modelId="{219F771B-0ACD-42C4-9590-23C85071328A}" type="presParOf" srcId="{7CC33122-5F98-4CA2-B5AF-27989B68BF2D}" destId="{948DBA36-E416-4F13-9542-C5DC3B1B60C2}" srcOrd="1" destOrd="0" presId="urn:microsoft.com/office/officeart/2005/8/layout/process1"/>
    <dgm:cxn modelId="{C04756F4-62AF-47CB-AF06-F92F44B51126}" type="presParOf" srcId="{948DBA36-E416-4F13-9542-C5DC3B1B60C2}" destId="{64695A81-62D4-4F73-9B96-A078D5789672}" srcOrd="0" destOrd="0" presId="urn:microsoft.com/office/officeart/2005/8/layout/process1"/>
    <dgm:cxn modelId="{2879C36C-24D8-4EDE-B70F-60739622D168}" type="presParOf" srcId="{7CC33122-5F98-4CA2-B5AF-27989B68BF2D}" destId="{C83FB131-C3CC-43B1-AC7D-985E0B9C0C42}" srcOrd="2" destOrd="0" presId="urn:microsoft.com/office/officeart/2005/8/layout/process1"/>
    <dgm:cxn modelId="{B26186FA-7112-4E68-87F8-97EAFE491B99}" type="presParOf" srcId="{7CC33122-5F98-4CA2-B5AF-27989B68BF2D}" destId="{A9BD7B36-956C-4E8F-9F01-A47118F1AB3C}" srcOrd="3" destOrd="0" presId="urn:microsoft.com/office/officeart/2005/8/layout/process1"/>
    <dgm:cxn modelId="{B2557812-98CC-448F-A275-F7D062B8BDF8}" type="presParOf" srcId="{A9BD7B36-956C-4E8F-9F01-A47118F1AB3C}" destId="{3305D12F-9B0A-4352-AB86-4097055F870B}" srcOrd="0" destOrd="0" presId="urn:microsoft.com/office/officeart/2005/8/layout/process1"/>
    <dgm:cxn modelId="{A7015FB8-0B1A-4A7A-B64E-4E45D3D830FF}" type="presParOf" srcId="{7CC33122-5F98-4CA2-B5AF-27989B68BF2D}" destId="{08D17603-DB80-428E-AB87-B68C55CD9E85}" srcOrd="4" destOrd="0" presId="urn:microsoft.com/office/officeart/2005/8/layout/process1"/>
    <dgm:cxn modelId="{7C465D23-DA0C-4574-8572-C32729BFB052}" type="presParOf" srcId="{7CC33122-5F98-4CA2-B5AF-27989B68BF2D}" destId="{65C1A655-E7F0-459E-AFD6-0BA2021E0F50}" srcOrd="5" destOrd="0" presId="urn:microsoft.com/office/officeart/2005/8/layout/process1"/>
    <dgm:cxn modelId="{ABE673CC-53A7-4CD6-B64E-188040B2B368}" type="presParOf" srcId="{65C1A655-E7F0-459E-AFD6-0BA2021E0F50}" destId="{1ADA6A87-E3A5-44A1-B53F-7B7DD0911A3E}" srcOrd="0" destOrd="0" presId="urn:microsoft.com/office/officeart/2005/8/layout/process1"/>
    <dgm:cxn modelId="{C6A093DE-E485-4740-991A-AA0A09FE8613}" type="presParOf" srcId="{7CC33122-5F98-4CA2-B5AF-27989B68BF2D}" destId="{FABB6D42-7E18-4672-BFFB-359137E374F5}" srcOrd="6" destOrd="0" presId="urn:microsoft.com/office/officeart/2005/8/layout/process1"/>
    <dgm:cxn modelId="{257F317C-5BE5-4B28-9406-6DBD57E3B8E9}" type="presParOf" srcId="{7CC33122-5F98-4CA2-B5AF-27989B68BF2D}" destId="{FFFCEE83-9BF2-4C97-956B-CA17BBBC0257}" srcOrd="7" destOrd="0" presId="urn:microsoft.com/office/officeart/2005/8/layout/process1"/>
    <dgm:cxn modelId="{84803CB4-2FAA-4EA9-9223-99BFD179BFE8}" type="presParOf" srcId="{FFFCEE83-9BF2-4C97-956B-CA17BBBC0257}" destId="{2232CFEE-84B6-442D-A856-EAF07D1A0042}" srcOrd="0" destOrd="0" presId="urn:microsoft.com/office/officeart/2005/8/layout/process1"/>
    <dgm:cxn modelId="{E89856E3-7A91-4360-B1F7-4A4350CD34BD}" type="presParOf" srcId="{7CC33122-5F98-4CA2-B5AF-27989B68BF2D}" destId="{8DA276E5-8F6B-468C-AB64-FA1A7C7AE71C}" srcOrd="8"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A5ECD0-13F0-419E-817A-C66592D3F6D3}" type="doc">
      <dgm:prSet loTypeId="urn:microsoft.com/office/officeart/2005/8/layout/pyramid2" loCatId="list" qsTypeId="urn:microsoft.com/office/officeart/2005/8/quickstyle/simple3" qsCatId="simple" csTypeId="urn:microsoft.com/office/officeart/2005/8/colors/colorful1" csCatId="colorful" phldr="1"/>
      <dgm:spPr/>
      <dgm:t>
        <a:bodyPr/>
        <a:lstStyle/>
        <a:p>
          <a:endParaRPr lang="en-US"/>
        </a:p>
      </dgm:t>
    </dgm:pt>
    <dgm:pt modelId="{ECF25010-DB07-4ABF-98DE-B21F73DB77F3}">
      <dgm:prSet custT="1"/>
      <dgm:spPr/>
      <dgm:t>
        <a:bodyPr/>
        <a:lstStyle/>
        <a:p>
          <a:pPr rtl="0"/>
          <a:r>
            <a:rPr lang="en-GB" sz="800" dirty="0"/>
            <a:t>In high-pressure situations like exams, I use deep breathing exercises to calm my nerves and maintain focus.</a:t>
          </a:r>
        </a:p>
      </dgm:t>
    </dgm:pt>
    <dgm:pt modelId="{5536459D-AEE1-4648-99F2-6DFDE4EA9936}" type="parTrans" cxnId="{928064BA-E113-4A34-A6FA-3C023525D0BB}">
      <dgm:prSet/>
      <dgm:spPr/>
      <dgm:t>
        <a:bodyPr/>
        <a:lstStyle/>
        <a:p>
          <a:endParaRPr lang="en-US"/>
        </a:p>
      </dgm:t>
    </dgm:pt>
    <dgm:pt modelId="{2885E89C-E5E9-4468-91AB-D04EDA76806D}" type="sibTrans" cxnId="{928064BA-E113-4A34-A6FA-3C023525D0BB}">
      <dgm:prSet/>
      <dgm:spPr/>
      <dgm:t>
        <a:bodyPr/>
        <a:lstStyle/>
        <a:p>
          <a:endParaRPr lang="en-US"/>
        </a:p>
      </dgm:t>
    </dgm:pt>
    <dgm:pt modelId="{365B1F89-368F-49D2-8F38-6D3B209C279A}">
      <dgm:prSet custT="1"/>
      <dgm:spPr/>
      <dgm:t>
        <a:bodyPr/>
        <a:lstStyle/>
        <a:p>
          <a:pPr rtl="0"/>
          <a:r>
            <a:rPr lang="en-GB" sz="800" dirty="0"/>
            <a:t>I practice cognitive reframing to view stressful situations as opportunities for growth, reducing anxiety and improving performance.</a:t>
          </a:r>
        </a:p>
      </dgm:t>
    </dgm:pt>
    <dgm:pt modelId="{005938D4-5F4C-4D3C-8237-2582DB759D2D}" type="parTrans" cxnId="{63C27565-928E-4C94-A3CD-0F4DA4E07CA8}">
      <dgm:prSet/>
      <dgm:spPr/>
      <dgm:t>
        <a:bodyPr/>
        <a:lstStyle/>
        <a:p>
          <a:endParaRPr lang="en-US"/>
        </a:p>
      </dgm:t>
    </dgm:pt>
    <dgm:pt modelId="{716F8CCE-95D8-48F8-82B6-68CACFA5FB20}" type="sibTrans" cxnId="{63C27565-928E-4C94-A3CD-0F4DA4E07CA8}">
      <dgm:prSet/>
      <dgm:spPr/>
      <dgm:t>
        <a:bodyPr/>
        <a:lstStyle/>
        <a:p>
          <a:endParaRPr lang="en-US"/>
        </a:p>
      </dgm:t>
    </dgm:pt>
    <dgm:pt modelId="{A5D50381-8DBC-4D9A-A967-DAF280948469}">
      <dgm:prSet custT="1"/>
      <dgm:spPr/>
      <dgm:t>
        <a:bodyPr/>
        <a:lstStyle/>
        <a:p>
          <a:pPr rtl="0"/>
          <a:r>
            <a:rPr lang="en-GB" sz="800" dirty="0"/>
            <a:t>Mindfulness helps me maintain emotional regulation, building resilience to handle setbacks and use critical feedback constructively.</a:t>
          </a:r>
        </a:p>
      </dgm:t>
    </dgm:pt>
    <dgm:pt modelId="{68932EEA-21F1-4932-8F2E-94F9B32B0CB0}" type="parTrans" cxnId="{4AD469A0-6A2E-4887-A94D-94007FA02F3B}">
      <dgm:prSet/>
      <dgm:spPr/>
      <dgm:t>
        <a:bodyPr/>
        <a:lstStyle/>
        <a:p>
          <a:endParaRPr lang="en-US"/>
        </a:p>
      </dgm:t>
    </dgm:pt>
    <dgm:pt modelId="{8FB08E6C-1EC7-486B-8B26-9C4352E47765}" type="sibTrans" cxnId="{4AD469A0-6A2E-4887-A94D-94007FA02F3B}">
      <dgm:prSet/>
      <dgm:spPr/>
      <dgm:t>
        <a:bodyPr/>
        <a:lstStyle/>
        <a:p>
          <a:endParaRPr lang="en-US"/>
        </a:p>
      </dgm:t>
    </dgm:pt>
    <dgm:pt modelId="{6758B5C5-734C-41BB-83D2-5B5FD3C7EB06}">
      <dgm:prSet custT="1"/>
      <dgm:spPr/>
      <dgm:t>
        <a:bodyPr/>
        <a:lstStyle/>
        <a:p>
          <a:pPr rtl="0"/>
          <a:r>
            <a:rPr lang="en-GB" sz="800"/>
            <a:t>Developing emotional intelligence has boosted my focus, productivity, and improved relationships with peers and faculty, enhancing collaboration.</a:t>
          </a:r>
        </a:p>
      </dgm:t>
    </dgm:pt>
    <dgm:pt modelId="{B8674DF8-0843-48E4-BBB5-3B42FB64A368}" type="parTrans" cxnId="{99556898-417B-45C9-995C-404C1C6D8896}">
      <dgm:prSet/>
      <dgm:spPr/>
      <dgm:t>
        <a:bodyPr/>
        <a:lstStyle/>
        <a:p>
          <a:endParaRPr lang="en-US"/>
        </a:p>
      </dgm:t>
    </dgm:pt>
    <dgm:pt modelId="{E0A9618D-E72D-471D-9BAB-8E1789ABB07E}" type="sibTrans" cxnId="{99556898-417B-45C9-995C-404C1C6D8896}">
      <dgm:prSet/>
      <dgm:spPr/>
      <dgm:t>
        <a:bodyPr/>
        <a:lstStyle/>
        <a:p>
          <a:endParaRPr lang="en-US"/>
        </a:p>
      </dgm:t>
    </dgm:pt>
    <dgm:pt modelId="{E03FFFC7-4ACB-4FA3-9A09-6CC8537A202C}">
      <dgm:prSet custT="1"/>
      <dgm:spPr/>
      <dgm:t>
        <a:bodyPr/>
        <a:lstStyle/>
        <a:p>
          <a:pPr rtl="0"/>
          <a:r>
            <a:rPr lang="en-GB" sz="800"/>
            <a:t>I adopt mindful study habits, taking short breaks to refresh, which improves retention and manages academic pressure effectively.</a:t>
          </a:r>
        </a:p>
      </dgm:t>
    </dgm:pt>
    <dgm:pt modelId="{6716041D-97BD-4BB2-8B9B-EE7D8EB4BDC7}" type="parTrans" cxnId="{2C22DB2B-6E17-4C57-BB80-C61BA2479CDD}">
      <dgm:prSet/>
      <dgm:spPr/>
      <dgm:t>
        <a:bodyPr/>
        <a:lstStyle/>
        <a:p>
          <a:endParaRPr lang="en-US"/>
        </a:p>
      </dgm:t>
    </dgm:pt>
    <dgm:pt modelId="{6F995FFE-9B8C-4324-A9EA-A19540C728B7}" type="sibTrans" cxnId="{2C22DB2B-6E17-4C57-BB80-C61BA2479CDD}">
      <dgm:prSet/>
      <dgm:spPr/>
      <dgm:t>
        <a:bodyPr/>
        <a:lstStyle/>
        <a:p>
          <a:endParaRPr lang="en-US"/>
        </a:p>
      </dgm:t>
    </dgm:pt>
    <dgm:pt modelId="{46C81FB6-1FE6-4D40-BCA6-018E3FD64D54}" type="pres">
      <dgm:prSet presAssocID="{4BA5ECD0-13F0-419E-817A-C66592D3F6D3}" presName="compositeShape" presStyleCnt="0">
        <dgm:presLayoutVars>
          <dgm:dir/>
          <dgm:resizeHandles/>
        </dgm:presLayoutVars>
      </dgm:prSet>
      <dgm:spPr/>
    </dgm:pt>
    <dgm:pt modelId="{546856A8-EE84-492D-9C19-9F046C443168}" type="pres">
      <dgm:prSet presAssocID="{4BA5ECD0-13F0-419E-817A-C66592D3F6D3}" presName="pyramid" presStyleLbl="node1" presStyleIdx="0" presStyleCnt="1"/>
      <dgm:spPr/>
    </dgm:pt>
    <dgm:pt modelId="{32CA6EEF-CB31-4332-85D3-CC234D0426FF}" type="pres">
      <dgm:prSet presAssocID="{4BA5ECD0-13F0-419E-817A-C66592D3F6D3}" presName="theList" presStyleCnt="0"/>
      <dgm:spPr/>
    </dgm:pt>
    <dgm:pt modelId="{116D1029-258E-4DC2-AF90-DE6BDC156606}" type="pres">
      <dgm:prSet presAssocID="{ECF25010-DB07-4ABF-98DE-B21F73DB77F3}" presName="aNode" presStyleLbl="fgAcc1" presStyleIdx="0" presStyleCnt="5" custScaleX="154099">
        <dgm:presLayoutVars>
          <dgm:bulletEnabled val="1"/>
        </dgm:presLayoutVars>
      </dgm:prSet>
      <dgm:spPr/>
    </dgm:pt>
    <dgm:pt modelId="{B9473D58-2A24-418B-9D73-0043F32F2A70}" type="pres">
      <dgm:prSet presAssocID="{ECF25010-DB07-4ABF-98DE-B21F73DB77F3}" presName="aSpace" presStyleCnt="0"/>
      <dgm:spPr/>
    </dgm:pt>
    <dgm:pt modelId="{BB8F7D1D-FA5F-42C2-B1EB-8ACECF456335}" type="pres">
      <dgm:prSet presAssocID="{365B1F89-368F-49D2-8F38-6D3B209C279A}" presName="aNode" presStyleLbl="fgAcc1" presStyleIdx="1" presStyleCnt="5" custScaleX="154099">
        <dgm:presLayoutVars>
          <dgm:bulletEnabled val="1"/>
        </dgm:presLayoutVars>
      </dgm:prSet>
      <dgm:spPr/>
    </dgm:pt>
    <dgm:pt modelId="{3F35837A-932E-49F2-8B2F-E99A4EE553F4}" type="pres">
      <dgm:prSet presAssocID="{365B1F89-368F-49D2-8F38-6D3B209C279A}" presName="aSpace" presStyleCnt="0"/>
      <dgm:spPr/>
    </dgm:pt>
    <dgm:pt modelId="{55DC8C2C-CCA0-4B1F-99E0-0AA3A9D62647}" type="pres">
      <dgm:prSet presAssocID="{A5D50381-8DBC-4D9A-A967-DAF280948469}" presName="aNode" presStyleLbl="fgAcc1" presStyleIdx="2" presStyleCnt="5" custScaleX="154099">
        <dgm:presLayoutVars>
          <dgm:bulletEnabled val="1"/>
        </dgm:presLayoutVars>
      </dgm:prSet>
      <dgm:spPr/>
    </dgm:pt>
    <dgm:pt modelId="{1969012B-69C8-4A95-B37B-475C09F977BF}" type="pres">
      <dgm:prSet presAssocID="{A5D50381-8DBC-4D9A-A967-DAF280948469}" presName="aSpace" presStyleCnt="0"/>
      <dgm:spPr/>
    </dgm:pt>
    <dgm:pt modelId="{4207C873-C8DF-4056-99B9-D2940A8508BF}" type="pres">
      <dgm:prSet presAssocID="{6758B5C5-734C-41BB-83D2-5B5FD3C7EB06}" presName="aNode" presStyleLbl="fgAcc1" presStyleIdx="3" presStyleCnt="5" custScaleX="154099">
        <dgm:presLayoutVars>
          <dgm:bulletEnabled val="1"/>
        </dgm:presLayoutVars>
      </dgm:prSet>
      <dgm:spPr/>
    </dgm:pt>
    <dgm:pt modelId="{9257166C-015A-478E-B1A3-E3CB9991F66C}" type="pres">
      <dgm:prSet presAssocID="{6758B5C5-734C-41BB-83D2-5B5FD3C7EB06}" presName="aSpace" presStyleCnt="0"/>
      <dgm:spPr/>
    </dgm:pt>
    <dgm:pt modelId="{E383CB13-6008-4F9F-B665-545CD7618D7B}" type="pres">
      <dgm:prSet presAssocID="{E03FFFC7-4ACB-4FA3-9A09-6CC8537A202C}" presName="aNode" presStyleLbl="fgAcc1" presStyleIdx="4" presStyleCnt="5" custScaleX="154099">
        <dgm:presLayoutVars>
          <dgm:bulletEnabled val="1"/>
        </dgm:presLayoutVars>
      </dgm:prSet>
      <dgm:spPr/>
    </dgm:pt>
    <dgm:pt modelId="{E57B132B-2891-4E29-80D7-6F0E0897F418}" type="pres">
      <dgm:prSet presAssocID="{E03FFFC7-4ACB-4FA3-9A09-6CC8537A202C}" presName="aSpace" presStyleCnt="0"/>
      <dgm:spPr/>
    </dgm:pt>
  </dgm:ptLst>
  <dgm:cxnLst>
    <dgm:cxn modelId="{2C22DB2B-6E17-4C57-BB80-C61BA2479CDD}" srcId="{4BA5ECD0-13F0-419E-817A-C66592D3F6D3}" destId="{E03FFFC7-4ACB-4FA3-9A09-6CC8537A202C}" srcOrd="4" destOrd="0" parTransId="{6716041D-97BD-4BB2-8B9B-EE7D8EB4BDC7}" sibTransId="{6F995FFE-9B8C-4324-A9EA-A19540C728B7}"/>
    <dgm:cxn modelId="{EF83505D-3884-44A9-A7BE-B1C7E76C91E9}" type="presOf" srcId="{ECF25010-DB07-4ABF-98DE-B21F73DB77F3}" destId="{116D1029-258E-4DC2-AF90-DE6BDC156606}" srcOrd="0" destOrd="0" presId="urn:microsoft.com/office/officeart/2005/8/layout/pyramid2"/>
    <dgm:cxn modelId="{63C27565-928E-4C94-A3CD-0F4DA4E07CA8}" srcId="{4BA5ECD0-13F0-419E-817A-C66592D3F6D3}" destId="{365B1F89-368F-49D2-8F38-6D3B209C279A}" srcOrd="1" destOrd="0" parTransId="{005938D4-5F4C-4D3C-8237-2582DB759D2D}" sibTransId="{716F8CCE-95D8-48F8-82B6-68CACFA5FB20}"/>
    <dgm:cxn modelId="{99556898-417B-45C9-995C-404C1C6D8896}" srcId="{4BA5ECD0-13F0-419E-817A-C66592D3F6D3}" destId="{6758B5C5-734C-41BB-83D2-5B5FD3C7EB06}" srcOrd="3" destOrd="0" parTransId="{B8674DF8-0843-48E4-BBB5-3B42FB64A368}" sibTransId="{E0A9618D-E72D-471D-9BAB-8E1789ABB07E}"/>
    <dgm:cxn modelId="{4AD469A0-6A2E-4887-A94D-94007FA02F3B}" srcId="{4BA5ECD0-13F0-419E-817A-C66592D3F6D3}" destId="{A5D50381-8DBC-4D9A-A967-DAF280948469}" srcOrd="2" destOrd="0" parTransId="{68932EEA-21F1-4932-8F2E-94F9B32B0CB0}" sibTransId="{8FB08E6C-1EC7-486B-8B26-9C4352E47765}"/>
    <dgm:cxn modelId="{33E506B1-2CA9-410D-8363-E9226CEEF72F}" type="presOf" srcId="{6758B5C5-734C-41BB-83D2-5B5FD3C7EB06}" destId="{4207C873-C8DF-4056-99B9-D2940A8508BF}" srcOrd="0" destOrd="0" presId="urn:microsoft.com/office/officeart/2005/8/layout/pyramid2"/>
    <dgm:cxn modelId="{928064BA-E113-4A34-A6FA-3C023525D0BB}" srcId="{4BA5ECD0-13F0-419E-817A-C66592D3F6D3}" destId="{ECF25010-DB07-4ABF-98DE-B21F73DB77F3}" srcOrd="0" destOrd="0" parTransId="{5536459D-AEE1-4648-99F2-6DFDE4EA9936}" sibTransId="{2885E89C-E5E9-4468-91AB-D04EDA76806D}"/>
    <dgm:cxn modelId="{C545B2C1-C541-414B-814D-81F3DEED3890}" type="presOf" srcId="{365B1F89-368F-49D2-8F38-6D3B209C279A}" destId="{BB8F7D1D-FA5F-42C2-B1EB-8ACECF456335}" srcOrd="0" destOrd="0" presId="urn:microsoft.com/office/officeart/2005/8/layout/pyramid2"/>
    <dgm:cxn modelId="{3D0EC9C4-471C-47DC-9196-03D4EBC985FE}" type="presOf" srcId="{E03FFFC7-4ACB-4FA3-9A09-6CC8537A202C}" destId="{E383CB13-6008-4F9F-B665-545CD7618D7B}" srcOrd="0" destOrd="0" presId="urn:microsoft.com/office/officeart/2005/8/layout/pyramid2"/>
    <dgm:cxn modelId="{B2375AE5-22DD-4884-A281-4D34FDDE2895}" type="presOf" srcId="{A5D50381-8DBC-4D9A-A967-DAF280948469}" destId="{55DC8C2C-CCA0-4B1F-99E0-0AA3A9D62647}" srcOrd="0" destOrd="0" presId="urn:microsoft.com/office/officeart/2005/8/layout/pyramid2"/>
    <dgm:cxn modelId="{4C6F89FA-E788-484A-94E8-FA51AA6CC516}" type="presOf" srcId="{4BA5ECD0-13F0-419E-817A-C66592D3F6D3}" destId="{46C81FB6-1FE6-4D40-BCA6-018E3FD64D54}" srcOrd="0" destOrd="0" presId="urn:microsoft.com/office/officeart/2005/8/layout/pyramid2"/>
    <dgm:cxn modelId="{6FF9C039-3FCE-46D6-B825-E896133CC6B0}" type="presParOf" srcId="{46C81FB6-1FE6-4D40-BCA6-018E3FD64D54}" destId="{546856A8-EE84-492D-9C19-9F046C443168}" srcOrd="0" destOrd="0" presId="urn:microsoft.com/office/officeart/2005/8/layout/pyramid2"/>
    <dgm:cxn modelId="{6EF9BDCE-5D6C-49B4-BED7-703E62F902A5}" type="presParOf" srcId="{46C81FB6-1FE6-4D40-BCA6-018E3FD64D54}" destId="{32CA6EEF-CB31-4332-85D3-CC234D0426FF}" srcOrd="1" destOrd="0" presId="urn:microsoft.com/office/officeart/2005/8/layout/pyramid2"/>
    <dgm:cxn modelId="{2F5EBD08-9D8D-4B12-B9D0-8B7CA619FD2B}" type="presParOf" srcId="{32CA6EEF-CB31-4332-85D3-CC234D0426FF}" destId="{116D1029-258E-4DC2-AF90-DE6BDC156606}" srcOrd="0" destOrd="0" presId="urn:microsoft.com/office/officeart/2005/8/layout/pyramid2"/>
    <dgm:cxn modelId="{A15EE743-AFC7-482E-B601-646D29C44DB0}" type="presParOf" srcId="{32CA6EEF-CB31-4332-85D3-CC234D0426FF}" destId="{B9473D58-2A24-418B-9D73-0043F32F2A70}" srcOrd="1" destOrd="0" presId="urn:microsoft.com/office/officeart/2005/8/layout/pyramid2"/>
    <dgm:cxn modelId="{24A37768-D27A-4625-83EA-33F9BF465E79}" type="presParOf" srcId="{32CA6EEF-CB31-4332-85D3-CC234D0426FF}" destId="{BB8F7D1D-FA5F-42C2-B1EB-8ACECF456335}" srcOrd="2" destOrd="0" presId="urn:microsoft.com/office/officeart/2005/8/layout/pyramid2"/>
    <dgm:cxn modelId="{BAE2275B-3C34-4074-8FBB-B99491E46E6F}" type="presParOf" srcId="{32CA6EEF-CB31-4332-85D3-CC234D0426FF}" destId="{3F35837A-932E-49F2-8B2F-E99A4EE553F4}" srcOrd="3" destOrd="0" presId="urn:microsoft.com/office/officeart/2005/8/layout/pyramid2"/>
    <dgm:cxn modelId="{5563A44A-844F-4852-8D7A-23D994F483D5}" type="presParOf" srcId="{32CA6EEF-CB31-4332-85D3-CC234D0426FF}" destId="{55DC8C2C-CCA0-4B1F-99E0-0AA3A9D62647}" srcOrd="4" destOrd="0" presId="urn:microsoft.com/office/officeart/2005/8/layout/pyramid2"/>
    <dgm:cxn modelId="{C735B00E-E4C4-4BD0-B44C-C0A5E1826D1E}" type="presParOf" srcId="{32CA6EEF-CB31-4332-85D3-CC234D0426FF}" destId="{1969012B-69C8-4A95-B37B-475C09F977BF}" srcOrd="5" destOrd="0" presId="urn:microsoft.com/office/officeart/2005/8/layout/pyramid2"/>
    <dgm:cxn modelId="{7C2B22A8-DBAE-4CED-9188-FF75708D4934}" type="presParOf" srcId="{32CA6EEF-CB31-4332-85D3-CC234D0426FF}" destId="{4207C873-C8DF-4056-99B9-D2940A8508BF}" srcOrd="6" destOrd="0" presId="urn:microsoft.com/office/officeart/2005/8/layout/pyramid2"/>
    <dgm:cxn modelId="{D4A1C202-EB36-43C7-AF6C-4F09D1B60D0E}" type="presParOf" srcId="{32CA6EEF-CB31-4332-85D3-CC234D0426FF}" destId="{9257166C-015A-478E-B1A3-E3CB9991F66C}" srcOrd="7" destOrd="0" presId="urn:microsoft.com/office/officeart/2005/8/layout/pyramid2"/>
    <dgm:cxn modelId="{F5DA6514-8A1D-4D95-968E-8A0C529DBDF1}" type="presParOf" srcId="{32CA6EEF-CB31-4332-85D3-CC234D0426FF}" destId="{E383CB13-6008-4F9F-B665-545CD7618D7B}" srcOrd="8" destOrd="0" presId="urn:microsoft.com/office/officeart/2005/8/layout/pyramid2"/>
    <dgm:cxn modelId="{13E7283A-D3B1-4D33-BF53-1C931353E35B}" type="presParOf" srcId="{32CA6EEF-CB31-4332-85D3-CC234D0426FF}" destId="{E57B132B-2891-4E29-80D7-6F0E0897F418}" srcOrd="9" destOrd="0" presId="urn:microsoft.com/office/officeart/2005/8/layout/pyramid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275A5B-0672-4E0B-8374-1711036BF194}" type="doc">
      <dgm:prSet loTypeId="urn:microsoft.com/office/officeart/2005/8/layout/vList2" loCatId="list" qsTypeId="urn:microsoft.com/office/officeart/2005/8/quickstyle/3d1" qsCatId="3D" csTypeId="urn:microsoft.com/office/officeart/2005/8/colors/accent3_1" csCatId="accent3" phldr="1"/>
      <dgm:spPr/>
      <dgm:t>
        <a:bodyPr/>
        <a:lstStyle/>
        <a:p>
          <a:endParaRPr lang="en-US"/>
        </a:p>
      </dgm:t>
    </dgm:pt>
    <dgm:pt modelId="{1773E9D8-01FC-4F73-8244-F70CBA011940}">
      <dgm:prSet custT="1"/>
      <dgm:spPr/>
      <dgm:t>
        <a:bodyPr/>
        <a:lstStyle/>
        <a:p>
          <a:pPr algn="just" rtl="0"/>
          <a:r>
            <a:rPr lang="en-US" sz="900" dirty="0"/>
            <a:t>Emotional Intelligence (EI) entails being able to acknowledge, identify, and utilize both our own and those of other people (</a:t>
          </a:r>
          <a:r>
            <a:rPr lang="en-US" sz="900" dirty="0" err="1"/>
            <a:t>Igbokwe</a:t>
          </a:r>
          <a:r>
            <a:rPr lang="en-US" sz="900" dirty="0"/>
            <a:t> et al., 2023). It comprises self-awareness, self-regulation, motivation, empathy and social skills, which will bring individuals and professional success.</a:t>
          </a:r>
          <a:endParaRPr lang="en-GB" sz="900" dirty="0"/>
        </a:p>
      </dgm:t>
    </dgm:pt>
    <dgm:pt modelId="{46678012-CC94-4AEF-A14C-C2E530BB9568}" type="parTrans" cxnId="{DE94C6BE-2BF2-4BB0-8F01-CC6DE713486B}">
      <dgm:prSet/>
      <dgm:spPr/>
      <dgm:t>
        <a:bodyPr/>
        <a:lstStyle/>
        <a:p>
          <a:pPr algn="just"/>
          <a:endParaRPr lang="en-US" sz="2000"/>
        </a:p>
      </dgm:t>
    </dgm:pt>
    <dgm:pt modelId="{4E34FD61-32AB-4341-80F5-1A3CFAC9924C}" type="sibTrans" cxnId="{DE94C6BE-2BF2-4BB0-8F01-CC6DE713486B}">
      <dgm:prSet/>
      <dgm:spPr/>
      <dgm:t>
        <a:bodyPr/>
        <a:lstStyle/>
        <a:p>
          <a:pPr algn="just"/>
          <a:endParaRPr lang="en-US" sz="2000"/>
        </a:p>
      </dgm:t>
    </dgm:pt>
    <dgm:pt modelId="{4401B77C-67EE-41B1-B57E-0BA40F3895F6}">
      <dgm:prSet custT="1"/>
      <dgm:spPr/>
      <dgm:t>
        <a:bodyPr/>
        <a:lstStyle/>
        <a:p>
          <a:pPr algn="just" rtl="0"/>
          <a:r>
            <a:rPr lang="en-US" sz="900"/>
            <a:t>Self realisation is used to assist people comprehend their feelings, whilst emotional management enhances decision-making, stress coping, and relationships (Chung et al., 2023). The traits are vital to surviving in both personal and academic environments.</a:t>
          </a:r>
          <a:endParaRPr lang="en-GB" sz="900" dirty="0"/>
        </a:p>
      </dgm:t>
    </dgm:pt>
    <dgm:pt modelId="{727719AA-5508-4FD2-BF46-D2498B79FD73}" type="parTrans" cxnId="{6D4AE8B5-E1ED-41C8-A7B1-C3542EF962F5}">
      <dgm:prSet/>
      <dgm:spPr/>
      <dgm:t>
        <a:bodyPr/>
        <a:lstStyle/>
        <a:p>
          <a:pPr algn="just"/>
          <a:endParaRPr lang="en-US" sz="2000"/>
        </a:p>
      </dgm:t>
    </dgm:pt>
    <dgm:pt modelId="{405FE7E5-838E-44C7-8EEC-A2E65EC40E2B}" type="sibTrans" cxnId="{6D4AE8B5-E1ED-41C8-A7B1-C3542EF962F5}">
      <dgm:prSet/>
      <dgm:spPr/>
      <dgm:t>
        <a:bodyPr/>
        <a:lstStyle/>
        <a:p>
          <a:pPr algn="just"/>
          <a:endParaRPr lang="en-US" sz="2000"/>
        </a:p>
      </dgm:t>
    </dgm:pt>
    <dgm:pt modelId="{ECD0ADF0-6BBB-41DA-904F-0A11F59BEEDF}">
      <dgm:prSet custT="1"/>
      <dgm:spPr/>
      <dgm:t>
        <a:bodyPr/>
        <a:lstStyle/>
        <a:p>
          <a:pPr algn="just" rtl="0"/>
          <a:r>
            <a:rPr lang="en-US" sz="900"/>
            <a:t>Academic contexts require awareness of personal feelings and empathy to make interactions more productive, building a positive learning environment, resolving conflicts, and solving problems.</a:t>
          </a:r>
          <a:endParaRPr lang="en-GB" sz="900" dirty="0"/>
        </a:p>
      </dgm:t>
    </dgm:pt>
    <dgm:pt modelId="{7E623068-BB3C-40D8-944A-77426DD9C13E}" type="parTrans" cxnId="{A6C0B8D4-1A89-4AD7-9BC9-D5A17CDC1E16}">
      <dgm:prSet/>
      <dgm:spPr/>
      <dgm:t>
        <a:bodyPr/>
        <a:lstStyle/>
        <a:p>
          <a:pPr algn="just"/>
          <a:endParaRPr lang="en-US" sz="2000"/>
        </a:p>
      </dgm:t>
    </dgm:pt>
    <dgm:pt modelId="{12E55944-B600-4C6A-9AAD-FE9F5458F009}" type="sibTrans" cxnId="{A6C0B8D4-1A89-4AD7-9BC9-D5A17CDC1E16}">
      <dgm:prSet/>
      <dgm:spPr/>
      <dgm:t>
        <a:bodyPr/>
        <a:lstStyle/>
        <a:p>
          <a:pPr algn="just"/>
          <a:endParaRPr lang="en-US" sz="2000"/>
        </a:p>
      </dgm:t>
    </dgm:pt>
    <dgm:pt modelId="{8AB943D2-4630-4EE2-BCB7-9DE86E4E7502}">
      <dgm:prSet custT="1"/>
      <dgm:spPr/>
      <dgm:t>
        <a:bodyPr/>
        <a:lstStyle/>
        <a:p>
          <a:pPr algn="just" rtl="0"/>
          <a:r>
            <a:rPr lang="en-US" sz="900"/>
            <a:t>In this project, we discuss how students could learn and practice EI to cope with emotions, develop mindfulness to overcome obstacles and improve their academic performance.</a:t>
          </a:r>
          <a:endParaRPr lang="en-GB" sz="900" dirty="0"/>
        </a:p>
      </dgm:t>
    </dgm:pt>
    <dgm:pt modelId="{6D1296D1-A85A-45D7-BEFD-638A30051625}" type="parTrans" cxnId="{24961CC9-549E-4CCC-9AB0-30B23E10BC6E}">
      <dgm:prSet/>
      <dgm:spPr/>
      <dgm:t>
        <a:bodyPr/>
        <a:lstStyle/>
        <a:p>
          <a:pPr algn="just"/>
          <a:endParaRPr lang="en-US" sz="2000"/>
        </a:p>
      </dgm:t>
    </dgm:pt>
    <dgm:pt modelId="{371D9D6F-D1F0-4B10-A755-7E509E007F1E}" type="sibTrans" cxnId="{24961CC9-549E-4CCC-9AB0-30B23E10BC6E}">
      <dgm:prSet/>
      <dgm:spPr/>
      <dgm:t>
        <a:bodyPr/>
        <a:lstStyle/>
        <a:p>
          <a:pPr algn="just"/>
          <a:endParaRPr lang="en-US" sz="2000"/>
        </a:p>
      </dgm:t>
    </dgm:pt>
    <dgm:pt modelId="{718D51C8-C8C2-4936-A7E7-7B1D7A6BF8F3}" type="pres">
      <dgm:prSet presAssocID="{36275A5B-0672-4E0B-8374-1711036BF194}" presName="linear" presStyleCnt="0">
        <dgm:presLayoutVars>
          <dgm:animLvl val="lvl"/>
          <dgm:resizeHandles val="exact"/>
        </dgm:presLayoutVars>
      </dgm:prSet>
      <dgm:spPr/>
    </dgm:pt>
    <dgm:pt modelId="{73CBD70E-E7AC-443D-9229-13378B7E5962}" type="pres">
      <dgm:prSet presAssocID="{1773E9D8-01FC-4F73-8244-F70CBA011940}" presName="parentText" presStyleLbl="node1" presStyleIdx="0" presStyleCnt="4">
        <dgm:presLayoutVars>
          <dgm:chMax val="0"/>
          <dgm:bulletEnabled val="1"/>
        </dgm:presLayoutVars>
      </dgm:prSet>
      <dgm:spPr/>
    </dgm:pt>
    <dgm:pt modelId="{5087B5E1-6878-4475-B91A-2359744D7075}" type="pres">
      <dgm:prSet presAssocID="{4E34FD61-32AB-4341-80F5-1A3CFAC9924C}" presName="spacer" presStyleCnt="0"/>
      <dgm:spPr/>
    </dgm:pt>
    <dgm:pt modelId="{7C658CE2-3ADF-4177-88EC-8CE4794227C8}" type="pres">
      <dgm:prSet presAssocID="{4401B77C-67EE-41B1-B57E-0BA40F3895F6}" presName="parentText" presStyleLbl="node1" presStyleIdx="1" presStyleCnt="4">
        <dgm:presLayoutVars>
          <dgm:chMax val="0"/>
          <dgm:bulletEnabled val="1"/>
        </dgm:presLayoutVars>
      </dgm:prSet>
      <dgm:spPr/>
    </dgm:pt>
    <dgm:pt modelId="{07C79B0D-89C1-4439-AB10-31496C5CF760}" type="pres">
      <dgm:prSet presAssocID="{405FE7E5-838E-44C7-8EEC-A2E65EC40E2B}" presName="spacer" presStyleCnt="0"/>
      <dgm:spPr/>
    </dgm:pt>
    <dgm:pt modelId="{376D95E1-3999-4980-8670-D0F7F519B92D}" type="pres">
      <dgm:prSet presAssocID="{ECD0ADF0-6BBB-41DA-904F-0A11F59BEEDF}" presName="parentText" presStyleLbl="node1" presStyleIdx="2" presStyleCnt="4">
        <dgm:presLayoutVars>
          <dgm:chMax val="0"/>
          <dgm:bulletEnabled val="1"/>
        </dgm:presLayoutVars>
      </dgm:prSet>
      <dgm:spPr/>
    </dgm:pt>
    <dgm:pt modelId="{8E8EF3AE-7FE2-4F49-983C-497FC9FC6724}" type="pres">
      <dgm:prSet presAssocID="{12E55944-B600-4C6A-9AAD-FE9F5458F009}" presName="spacer" presStyleCnt="0"/>
      <dgm:spPr/>
    </dgm:pt>
    <dgm:pt modelId="{19000842-952D-42DE-A326-18B05054920C}" type="pres">
      <dgm:prSet presAssocID="{8AB943D2-4630-4EE2-BCB7-9DE86E4E7502}" presName="parentText" presStyleLbl="node1" presStyleIdx="3" presStyleCnt="4">
        <dgm:presLayoutVars>
          <dgm:chMax val="0"/>
          <dgm:bulletEnabled val="1"/>
        </dgm:presLayoutVars>
      </dgm:prSet>
      <dgm:spPr/>
    </dgm:pt>
  </dgm:ptLst>
  <dgm:cxnLst>
    <dgm:cxn modelId="{81525765-A7CA-468E-9F5A-15E3F391E831}" type="presOf" srcId="{4401B77C-67EE-41B1-B57E-0BA40F3895F6}" destId="{7C658CE2-3ADF-4177-88EC-8CE4794227C8}" srcOrd="0" destOrd="0" presId="urn:microsoft.com/office/officeart/2005/8/layout/vList2"/>
    <dgm:cxn modelId="{03B68F72-537F-45AC-B443-9949C3AD180B}" type="presOf" srcId="{ECD0ADF0-6BBB-41DA-904F-0A11F59BEEDF}" destId="{376D95E1-3999-4980-8670-D0F7F519B92D}" srcOrd="0" destOrd="0" presId="urn:microsoft.com/office/officeart/2005/8/layout/vList2"/>
    <dgm:cxn modelId="{2D8945AF-BEB8-48AF-A38C-D6E05CE2A877}" type="presOf" srcId="{1773E9D8-01FC-4F73-8244-F70CBA011940}" destId="{73CBD70E-E7AC-443D-9229-13378B7E5962}" srcOrd="0" destOrd="0" presId="urn:microsoft.com/office/officeart/2005/8/layout/vList2"/>
    <dgm:cxn modelId="{6D4AE8B5-E1ED-41C8-A7B1-C3542EF962F5}" srcId="{36275A5B-0672-4E0B-8374-1711036BF194}" destId="{4401B77C-67EE-41B1-B57E-0BA40F3895F6}" srcOrd="1" destOrd="0" parTransId="{727719AA-5508-4FD2-BF46-D2498B79FD73}" sibTransId="{405FE7E5-838E-44C7-8EEC-A2E65EC40E2B}"/>
    <dgm:cxn modelId="{DE94C6BE-2BF2-4BB0-8F01-CC6DE713486B}" srcId="{36275A5B-0672-4E0B-8374-1711036BF194}" destId="{1773E9D8-01FC-4F73-8244-F70CBA011940}" srcOrd="0" destOrd="0" parTransId="{46678012-CC94-4AEF-A14C-C2E530BB9568}" sibTransId="{4E34FD61-32AB-4341-80F5-1A3CFAC9924C}"/>
    <dgm:cxn modelId="{24961CC9-549E-4CCC-9AB0-30B23E10BC6E}" srcId="{36275A5B-0672-4E0B-8374-1711036BF194}" destId="{8AB943D2-4630-4EE2-BCB7-9DE86E4E7502}" srcOrd="3" destOrd="0" parTransId="{6D1296D1-A85A-45D7-BEFD-638A30051625}" sibTransId="{371D9D6F-D1F0-4B10-A755-7E509E007F1E}"/>
    <dgm:cxn modelId="{A6C0B8D4-1A89-4AD7-9BC9-D5A17CDC1E16}" srcId="{36275A5B-0672-4E0B-8374-1711036BF194}" destId="{ECD0ADF0-6BBB-41DA-904F-0A11F59BEEDF}" srcOrd="2" destOrd="0" parTransId="{7E623068-BB3C-40D8-944A-77426DD9C13E}" sibTransId="{12E55944-B600-4C6A-9AAD-FE9F5458F009}"/>
    <dgm:cxn modelId="{A4EB52FE-2550-4C71-956D-2D0F9F9C7850}" type="presOf" srcId="{36275A5B-0672-4E0B-8374-1711036BF194}" destId="{718D51C8-C8C2-4936-A7E7-7B1D7A6BF8F3}" srcOrd="0" destOrd="0" presId="urn:microsoft.com/office/officeart/2005/8/layout/vList2"/>
    <dgm:cxn modelId="{E3298EFE-81A1-488C-928B-FEFAA87E7E2E}" type="presOf" srcId="{8AB943D2-4630-4EE2-BCB7-9DE86E4E7502}" destId="{19000842-952D-42DE-A326-18B05054920C}" srcOrd="0" destOrd="0" presId="urn:microsoft.com/office/officeart/2005/8/layout/vList2"/>
    <dgm:cxn modelId="{65676B47-1220-450C-884E-FD333C5609B7}" type="presParOf" srcId="{718D51C8-C8C2-4936-A7E7-7B1D7A6BF8F3}" destId="{73CBD70E-E7AC-443D-9229-13378B7E5962}" srcOrd="0" destOrd="0" presId="urn:microsoft.com/office/officeart/2005/8/layout/vList2"/>
    <dgm:cxn modelId="{D1193A1B-3F19-4D23-8175-694D04E0348B}" type="presParOf" srcId="{718D51C8-C8C2-4936-A7E7-7B1D7A6BF8F3}" destId="{5087B5E1-6878-4475-B91A-2359744D7075}" srcOrd="1" destOrd="0" presId="urn:microsoft.com/office/officeart/2005/8/layout/vList2"/>
    <dgm:cxn modelId="{8C922EAC-9E95-43DB-9161-A5666D01C636}" type="presParOf" srcId="{718D51C8-C8C2-4936-A7E7-7B1D7A6BF8F3}" destId="{7C658CE2-3ADF-4177-88EC-8CE4794227C8}" srcOrd="2" destOrd="0" presId="urn:microsoft.com/office/officeart/2005/8/layout/vList2"/>
    <dgm:cxn modelId="{F602FAF0-ACD8-4F33-A7BD-4134436CCFA5}" type="presParOf" srcId="{718D51C8-C8C2-4936-A7E7-7B1D7A6BF8F3}" destId="{07C79B0D-89C1-4439-AB10-31496C5CF760}" srcOrd="3" destOrd="0" presId="urn:microsoft.com/office/officeart/2005/8/layout/vList2"/>
    <dgm:cxn modelId="{0A7DF76A-078B-430A-9BA9-952FB54EBA37}" type="presParOf" srcId="{718D51C8-C8C2-4936-A7E7-7B1D7A6BF8F3}" destId="{376D95E1-3999-4980-8670-D0F7F519B92D}" srcOrd="4" destOrd="0" presId="urn:microsoft.com/office/officeart/2005/8/layout/vList2"/>
    <dgm:cxn modelId="{35BEAD46-488E-4199-9535-EA148E4851A4}" type="presParOf" srcId="{718D51C8-C8C2-4936-A7E7-7B1D7A6BF8F3}" destId="{8E8EF3AE-7FE2-4F49-983C-497FC9FC6724}" srcOrd="5" destOrd="0" presId="urn:microsoft.com/office/officeart/2005/8/layout/vList2"/>
    <dgm:cxn modelId="{E3BCDBB8-FED0-4AF9-96D4-C6DC02E6C9A5}" type="presParOf" srcId="{718D51C8-C8C2-4936-A7E7-7B1D7A6BF8F3}" destId="{19000842-952D-42DE-A326-18B05054920C}" srcOrd="6"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47A82AF-0D44-41D6-89ED-311607922835}"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B990AEBB-2C37-4543-98D6-7EB28193FBB8}">
      <dgm:prSet/>
      <dgm:spPr/>
      <dgm:t>
        <a:bodyPr/>
        <a:lstStyle/>
        <a:p>
          <a:pPr rtl="0"/>
          <a:r>
            <a:rPr lang="en-GB" dirty="0"/>
            <a:t>Emotional regulation enhances focus and time management, helping students stay calm during stress, improving academic performance.</a:t>
          </a:r>
        </a:p>
      </dgm:t>
    </dgm:pt>
    <dgm:pt modelId="{725BD638-1BCE-4469-BBE5-23E941081DAB}" type="parTrans" cxnId="{C2C1FC00-BA9F-465E-BB62-58F9975D02F0}">
      <dgm:prSet/>
      <dgm:spPr/>
      <dgm:t>
        <a:bodyPr/>
        <a:lstStyle/>
        <a:p>
          <a:endParaRPr lang="en-US"/>
        </a:p>
      </dgm:t>
    </dgm:pt>
    <dgm:pt modelId="{969C99E8-5CEE-4A5E-A442-DCC199276FB3}" type="sibTrans" cxnId="{C2C1FC00-BA9F-465E-BB62-58F9975D02F0}">
      <dgm:prSet/>
      <dgm:spPr/>
      <dgm:t>
        <a:bodyPr/>
        <a:lstStyle/>
        <a:p>
          <a:endParaRPr lang="en-US"/>
        </a:p>
      </dgm:t>
    </dgm:pt>
    <dgm:pt modelId="{49864EE1-F6A4-487C-9838-4737D71B89B7}">
      <dgm:prSet/>
      <dgm:spPr/>
      <dgm:t>
        <a:bodyPr/>
        <a:lstStyle/>
        <a:p>
          <a:pPr rtl="0"/>
          <a:r>
            <a:rPr lang="en-GB"/>
            <a:t>Empathy promotes better academic relationships, fostering collaboration and stronger teamwork with peers and faculty.</a:t>
          </a:r>
        </a:p>
      </dgm:t>
    </dgm:pt>
    <dgm:pt modelId="{983C8F3D-4D9F-4EB9-ABC3-59F49B1C45AC}" type="parTrans" cxnId="{6BB6B91F-F236-4E96-9736-804D6F8F23E1}">
      <dgm:prSet/>
      <dgm:spPr/>
      <dgm:t>
        <a:bodyPr/>
        <a:lstStyle/>
        <a:p>
          <a:endParaRPr lang="en-US"/>
        </a:p>
      </dgm:t>
    </dgm:pt>
    <dgm:pt modelId="{9F6BC0B7-4083-4306-8A71-3777FAE062F4}" type="sibTrans" cxnId="{6BB6B91F-F236-4E96-9736-804D6F8F23E1}">
      <dgm:prSet/>
      <dgm:spPr/>
      <dgm:t>
        <a:bodyPr/>
        <a:lstStyle/>
        <a:p>
          <a:endParaRPr lang="en-US"/>
        </a:p>
      </dgm:t>
    </dgm:pt>
    <dgm:pt modelId="{C9E4AAC1-52F3-40B6-890E-95FEB9CCE4BC}">
      <dgm:prSet/>
      <dgm:spPr/>
      <dgm:t>
        <a:bodyPr/>
        <a:lstStyle/>
        <a:p>
          <a:pPr rtl="0"/>
          <a:r>
            <a:rPr lang="en-GB"/>
            <a:t>Stress and lack of empathy are major barriers to EI, leading to emotional outbursts, poor collaboration, and conflicts (Gukssa, 2023).</a:t>
          </a:r>
        </a:p>
      </dgm:t>
    </dgm:pt>
    <dgm:pt modelId="{6BD18C91-B7F3-41C8-AD3F-14463B88CABC}" type="parTrans" cxnId="{9A28473F-14F6-4EE9-9D07-C5FC0FA5BD00}">
      <dgm:prSet/>
      <dgm:spPr/>
      <dgm:t>
        <a:bodyPr/>
        <a:lstStyle/>
        <a:p>
          <a:endParaRPr lang="en-US"/>
        </a:p>
      </dgm:t>
    </dgm:pt>
    <dgm:pt modelId="{D0D3F83E-65C9-4FFF-83C5-E7CB53411075}" type="sibTrans" cxnId="{9A28473F-14F6-4EE9-9D07-C5FC0FA5BD00}">
      <dgm:prSet/>
      <dgm:spPr/>
      <dgm:t>
        <a:bodyPr/>
        <a:lstStyle/>
        <a:p>
          <a:endParaRPr lang="en-US"/>
        </a:p>
      </dgm:t>
    </dgm:pt>
    <dgm:pt modelId="{D55832FE-3955-4654-AF24-5407241FDCB4}">
      <dgm:prSet/>
      <dgm:spPr/>
      <dgm:t>
        <a:bodyPr/>
        <a:lstStyle/>
        <a:p>
          <a:pPr rtl="0"/>
          <a:r>
            <a:rPr lang="en-GB"/>
            <a:t>To overcome EI challenges, students should build a support system, set personal boundaries, and practice active listening for conflict resolution.</a:t>
          </a:r>
        </a:p>
      </dgm:t>
    </dgm:pt>
    <dgm:pt modelId="{E103ECBF-7650-464D-9100-8D4FF66F3E73}" type="parTrans" cxnId="{A4A51851-01F5-46E3-ABA9-AD96748DB7A9}">
      <dgm:prSet/>
      <dgm:spPr/>
      <dgm:t>
        <a:bodyPr/>
        <a:lstStyle/>
        <a:p>
          <a:endParaRPr lang="en-US"/>
        </a:p>
      </dgm:t>
    </dgm:pt>
    <dgm:pt modelId="{2E6D94A1-465F-4E1C-83A6-13B6E3B1811C}" type="sibTrans" cxnId="{A4A51851-01F5-46E3-ABA9-AD96748DB7A9}">
      <dgm:prSet/>
      <dgm:spPr/>
      <dgm:t>
        <a:bodyPr/>
        <a:lstStyle/>
        <a:p>
          <a:endParaRPr lang="en-US"/>
        </a:p>
      </dgm:t>
    </dgm:pt>
    <dgm:pt modelId="{D10AFDC8-B1F0-4E79-924D-9C633AC4C657}">
      <dgm:prSet/>
      <dgm:spPr/>
      <dgm:t>
        <a:bodyPr/>
        <a:lstStyle/>
        <a:p>
          <a:pPr rtl="0"/>
          <a:r>
            <a:rPr lang="en-GB"/>
            <a:t>Mindful practices like journaling and meditation, along with emotional awareness, help students build resilience and navigate academic challenges (Tsarkos, 2025).</a:t>
          </a:r>
        </a:p>
      </dgm:t>
    </dgm:pt>
    <dgm:pt modelId="{821BD3B7-90F8-478D-8009-B4894EBF518B}" type="parTrans" cxnId="{097B5D11-1A7C-4A5A-ABB0-692A5C242976}">
      <dgm:prSet/>
      <dgm:spPr/>
      <dgm:t>
        <a:bodyPr/>
        <a:lstStyle/>
        <a:p>
          <a:endParaRPr lang="en-US"/>
        </a:p>
      </dgm:t>
    </dgm:pt>
    <dgm:pt modelId="{029427E6-90B9-4180-9803-DB47D86DDED4}" type="sibTrans" cxnId="{097B5D11-1A7C-4A5A-ABB0-692A5C242976}">
      <dgm:prSet/>
      <dgm:spPr/>
      <dgm:t>
        <a:bodyPr/>
        <a:lstStyle/>
        <a:p>
          <a:endParaRPr lang="en-US"/>
        </a:p>
      </dgm:t>
    </dgm:pt>
    <dgm:pt modelId="{1C8A1903-999C-4CC8-A8E0-7ACFDC68F1D7}" type="pres">
      <dgm:prSet presAssocID="{F47A82AF-0D44-41D6-89ED-311607922835}" presName="diagram" presStyleCnt="0">
        <dgm:presLayoutVars>
          <dgm:dir/>
          <dgm:resizeHandles val="exact"/>
        </dgm:presLayoutVars>
      </dgm:prSet>
      <dgm:spPr/>
    </dgm:pt>
    <dgm:pt modelId="{0664296F-303B-48F1-9670-BDEBC2A39F92}" type="pres">
      <dgm:prSet presAssocID="{B990AEBB-2C37-4543-98D6-7EB28193FBB8}" presName="node" presStyleLbl="node1" presStyleIdx="0" presStyleCnt="5">
        <dgm:presLayoutVars>
          <dgm:bulletEnabled val="1"/>
        </dgm:presLayoutVars>
      </dgm:prSet>
      <dgm:spPr/>
    </dgm:pt>
    <dgm:pt modelId="{05BE5EEC-A8B0-44A0-A2EA-70130CF88AE1}" type="pres">
      <dgm:prSet presAssocID="{969C99E8-5CEE-4A5E-A442-DCC199276FB3}" presName="sibTrans" presStyleCnt="0"/>
      <dgm:spPr/>
    </dgm:pt>
    <dgm:pt modelId="{42A858F4-B93B-4EE7-B574-8C4458383BD4}" type="pres">
      <dgm:prSet presAssocID="{49864EE1-F6A4-487C-9838-4737D71B89B7}" presName="node" presStyleLbl="node1" presStyleIdx="1" presStyleCnt="5">
        <dgm:presLayoutVars>
          <dgm:bulletEnabled val="1"/>
        </dgm:presLayoutVars>
      </dgm:prSet>
      <dgm:spPr/>
    </dgm:pt>
    <dgm:pt modelId="{1A9E96B7-7DD6-4937-85B7-EF03B6E0D536}" type="pres">
      <dgm:prSet presAssocID="{9F6BC0B7-4083-4306-8A71-3777FAE062F4}" presName="sibTrans" presStyleCnt="0"/>
      <dgm:spPr/>
    </dgm:pt>
    <dgm:pt modelId="{400D66E3-AB95-4D9B-8A3E-22DFE42AC241}" type="pres">
      <dgm:prSet presAssocID="{C9E4AAC1-52F3-40B6-890E-95FEB9CCE4BC}" presName="node" presStyleLbl="node1" presStyleIdx="2" presStyleCnt="5">
        <dgm:presLayoutVars>
          <dgm:bulletEnabled val="1"/>
        </dgm:presLayoutVars>
      </dgm:prSet>
      <dgm:spPr/>
    </dgm:pt>
    <dgm:pt modelId="{FF8B73A4-BE01-45A1-B07C-634865CF1299}" type="pres">
      <dgm:prSet presAssocID="{D0D3F83E-65C9-4FFF-83C5-E7CB53411075}" presName="sibTrans" presStyleCnt="0"/>
      <dgm:spPr/>
    </dgm:pt>
    <dgm:pt modelId="{04A4B7BC-BE78-407A-B4F8-5C6DAAB47B25}" type="pres">
      <dgm:prSet presAssocID="{D55832FE-3955-4654-AF24-5407241FDCB4}" presName="node" presStyleLbl="node1" presStyleIdx="3" presStyleCnt="5">
        <dgm:presLayoutVars>
          <dgm:bulletEnabled val="1"/>
        </dgm:presLayoutVars>
      </dgm:prSet>
      <dgm:spPr/>
    </dgm:pt>
    <dgm:pt modelId="{7AEFBE0A-9BCE-47E7-830F-FE7C80735445}" type="pres">
      <dgm:prSet presAssocID="{2E6D94A1-465F-4E1C-83A6-13B6E3B1811C}" presName="sibTrans" presStyleCnt="0"/>
      <dgm:spPr/>
    </dgm:pt>
    <dgm:pt modelId="{94E48635-0511-4733-97FB-D59C6829918B}" type="pres">
      <dgm:prSet presAssocID="{D10AFDC8-B1F0-4E79-924D-9C633AC4C657}" presName="node" presStyleLbl="node1" presStyleIdx="4" presStyleCnt="5">
        <dgm:presLayoutVars>
          <dgm:bulletEnabled val="1"/>
        </dgm:presLayoutVars>
      </dgm:prSet>
      <dgm:spPr/>
    </dgm:pt>
  </dgm:ptLst>
  <dgm:cxnLst>
    <dgm:cxn modelId="{C2C1FC00-BA9F-465E-BB62-58F9975D02F0}" srcId="{F47A82AF-0D44-41D6-89ED-311607922835}" destId="{B990AEBB-2C37-4543-98D6-7EB28193FBB8}" srcOrd="0" destOrd="0" parTransId="{725BD638-1BCE-4469-BBE5-23E941081DAB}" sibTransId="{969C99E8-5CEE-4A5E-A442-DCC199276FB3}"/>
    <dgm:cxn modelId="{097B5D11-1A7C-4A5A-ABB0-692A5C242976}" srcId="{F47A82AF-0D44-41D6-89ED-311607922835}" destId="{D10AFDC8-B1F0-4E79-924D-9C633AC4C657}" srcOrd="4" destOrd="0" parTransId="{821BD3B7-90F8-478D-8009-B4894EBF518B}" sibTransId="{029427E6-90B9-4180-9803-DB47D86DDED4}"/>
    <dgm:cxn modelId="{6BB6B91F-F236-4E96-9736-804D6F8F23E1}" srcId="{F47A82AF-0D44-41D6-89ED-311607922835}" destId="{49864EE1-F6A4-487C-9838-4737D71B89B7}" srcOrd="1" destOrd="0" parTransId="{983C8F3D-4D9F-4EB9-ABC3-59F49B1C45AC}" sibTransId="{9F6BC0B7-4083-4306-8A71-3777FAE062F4}"/>
    <dgm:cxn modelId="{9A28473F-14F6-4EE9-9D07-C5FC0FA5BD00}" srcId="{F47A82AF-0D44-41D6-89ED-311607922835}" destId="{C9E4AAC1-52F3-40B6-890E-95FEB9CCE4BC}" srcOrd="2" destOrd="0" parTransId="{6BD18C91-B7F3-41C8-AD3F-14463B88CABC}" sibTransId="{D0D3F83E-65C9-4FFF-83C5-E7CB53411075}"/>
    <dgm:cxn modelId="{A4A51851-01F5-46E3-ABA9-AD96748DB7A9}" srcId="{F47A82AF-0D44-41D6-89ED-311607922835}" destId="{D55832FE-3955-4654-AF24-5407241FDCB4}" srcOrd="3" destOrd="0" parTransId="{E103ECBF-7650-464D-9100-8D4FF66F3E73}" sibTransId="{2E6D94A1-465F-4E1C-83A6-13B6E3B1811C}"/>
    <dgm:cxn modelId="{E9F5A6C7-20DB-4877-AB0D-9DAC06A29DCA}" type="presOf" srcId="{B990AEBB-2C37-4543-98D6-7EB28193FBB8}" destId="{0664296F-303B-48F1-9670-BDEBC2A39F92}" srcOrd="0" destOrd="0" presId="urn:microsoft.com/office/officeart/2005/8/layout/default"/>
    <dgm:cxn modelId="{D453C6D5-A391-40C5-BD4C-4EB4E429BEAA}" type="presOf" srcId="{49864EE1-F6A4-487C-9838-4737D71B89B7}" destId="{42A858F4-B93B-4EE7-B574-8C4458383BD4}" srcOrd="0" destOrd="0" presId="urn:microsoft.com/office/officeart/2005/8/layout/default"/>
    <dgm:cxn modelId="{5317ACDC-5B44-483F-9A19-90107E940C84}" type="presOf" srcId="{C9E4AAC1-52F3-40B6-890E-95FEB9CCE4BC}" destId="{400D66E3-AB95-4D9B-8A3E-22DFE42AC241}" srcOrd="0" destOrd="0" presId="urn:microsoft.com/office/officeart/2005/8/layout/default"/>
    <dgm:cxn modelId="{ECD848F2-4409-4C3C-8DB8-D99DD0DEF674}" type="presOf" srcId="{D55832FE-3955-4654-AF24-5407241FDCB4}" destId="{04A4B7BC-BE78-407A-B4F8-5C6DAAB47B25}" srcOrd="0" destOrd="0" presId="urn:microsoft.com/office/officeart/2005/8/layout/default"/>
    <dgm:cxn modelId="{005DF8F3-CE8E-496D-98DE-C6FA182D2609}" type="presOf" srcId="{F47A82AF-0D44-41D6-89ED-311607922835}" destId="{1C8A1903-999C-4CC8-A8E0-7ACFDC68F1D7}" srcOrd="0" destOrd="0" presId="urn:microsoft.com/office/officeart/2005/8/layout/default"/>
    <dgm:cxn modelId="{E57C03F9-3312-423E-8E71-370D647268A7}" type="presOf" srcId="{D10AFDC8-B1F0-4E79-924D-9C633AC4C657}" destId="{94E48635-0511-4733-97FB-D59C6829918B}" srcOrd="0" destOrd="0" presId="urn:microsoft.com/office/officeart/2005/8/layout/default"/>
    <dgm:cxn modelId="{CA68268C-B70E-4F06-BBC8-69A4275AB508}" type="presParOf" srcId="{1C8A1903-999C-4CC8-A8E0-7ACFDC68F1D7}" destId="{0664296F-303B-48F1-9670-BDEBC2A39F92}" srcOrd="0" destOrd="0" presId="urn:microsoft.com/office/officeart/2005/8/layout/default"/>
    <dgm:cxn modelId="{457A653A-C25F-4B8D-BBB7-09CE169BC261}" type="presParOf" srcId="{1C8A1903-999C-4CC8-A8E0-7ACFDC68F1D7}" destId="{05BE5EEC-A8B0-44A0-A2EA-70130CF88AE1}" srcOrd="1" destOrd="0" presId="urn:microsoft.com/office/officeart/2005/8/layout/default"/>
    <dgm:cxn modelId="{8A499978-F120-4F7C-B77F-B736E555DD51}" type="presParOf" srcId="{1C8A1903-999C-4CC8-A8E0-7ACFDC68F1D7}" destId="{42A858F4-B93B-4EE7-B574-8C4458383BD4}" srcOrd="2" destOrd="0" presId="urn:microsoft.com/office/officeart/2005/8/layout/default"/>
    <dgm:cxn modelId="{DE313193-0DBB-46B6-AF3F-1AB10B096A5C}" type="presParOf" srcId="{1C8A1903-999C-4CC8-A8E0-7ACFDC68F1D7}" destId="{1A9E96B7-7DD6-4937-85B7-EF03B6E0D536}" srcOrd="3" destOrd="0" presId="urn:microsoft.com/office/officeart/2005/8/layout/default"/>
    <dgm:cxn modelId="{65E187F7-216F-4F39-9C01-6E4ADBFA87A0}" type="presParOf" srcId="{1C8A1903-999C-4CC8-A8E0-7ACFDC68F1D7}" destId="{400D66E3-AB95-4D9B-8A3E-22DFE42AC241}" srcOrd="4" destOrd="0" presId="urn:microsoft.com/office/officeart/2005/8/layout/default"/>
    <dgm:cxn modelId="{B98D480F-3EC6-42A2-AFF9-36665577E75A}" type="presParOf" srcId="{1C8A1903-999C-4CC8-A8E0-7ACFDC68F1D7}" destId="{FF8B73A4-BE01-45A1-B07C-634865CF1299}" srcOrd="5" destOrd="0" presId="urn:microsoft.com/office/officeart/2005/8/layout/default"/>
    <dgm:cxn modelId="{22BF12CD-2931-4FFB-9025-CDE9103EBFEB}" type="presParOf" srcId="{1C8A1903-999C-4CC8-A8E0-7ACFDC68F1D7}" destId="{04A4B7BC-BE78-407A-B4F8-5C6DAAB47B25}" srcOrd="6" destOrd="0" presId="urn:microsoft.com/office/officeart/2005/8/layout/default"/>
    <dgm:cxn modelId="{11DD8519-A20B-4F17-96B9-33A1FBFBA884}" type="presParOf" srcId="{1C8A1903-999C-4CC8-A8E0-7ACFDC68F1D7}" destId="{7AEFBE0A-9BCE-47E7-830F-FE7C80735445}" srcOrd="7" destOrd="0" presId="urn:microsoft.com/office/officeart/2005/8/layout/default"/>
    <dgm:cxn modelId="{B50499B2-A34C-4651-96FB-E4FA9A6F8F82}" type="presParOf" srcId="{1C8A1903-999C-4CC8-A8E0-7ACFDC68F1D7}" destId="{94E48635-0511-4733-97FB-D59C6829918B}" srcOrd="8" destOrd="0" presId="urn:microsoft.com/office/officeart/2005/8/layout/default"/>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9EF4BA-5339-40C3-944C-A6C4AAB27679}">
      <dsp:nvSpPr>
        <dsp:cNvPr id="0" name=""/>
        <dsp:cNvSpPr/>
      </dsp:nvSpPr>
      <dsp:spPr>
        <a:xfrm>
          <a:off x="0" y="2841011"/>
          <a:ext cx="2478505" cy="466091"/>
        </a:xfrm>
        <a:prstGeom prst="rect">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784" tIns="49784" rIns="49784" bIns="49784" numCol="1" spcCol="1270" anchor="ctr" anchorCtr="0">
          <a:noAutofit/>
        </a:bodyPr>
        <a:lstStyle/>
        <a:p>
          <a:pPr marL="0" lvl="0" indent="0" algn="ctr" defTabSz="311150" rtl="0">
            <a:lnSpc>
              <a:spcPct val="90000"/>
            </a:lnSpc>
            <a:spcBef>
              <a:spcPct val="0"/>
            </a:spcBef>
            <a:spcAft>
              <a:spcPct val="35000"/>
            </a:spcAft>
            <a:buNone/>
          </a:pPr>
          <a:r>
            <a:rPr lang="en-GB" sz="700" kern="1200" dirty="0"/>
            <a:t>Considered how generational factors (e.g., millennials vs. Gen Z) and cultural backgrounds influence the development and manifestation of emotional intelligence, recognizing that different age groups may approach EI and emotional regulation differently.</a:t>
          </a:r>
        </a:p>
      </dsp:txBody>
      <dsp:txXfrm>
        <a:off x="0" y="2841011"/>
        <a:ext cx="2478505" cy="466091"/>
      </dsp:txXfrm>
    </dsp:sp>
    <dsp:sp modelId="{0B1CCD0B-0DF8-43C9-B4E1-F8FAC5D619A3}">
      <dsp:nvSpPr>
        <dsp:cNvPr id="0" name=""/>
        <dsp:cNvSpPr/>
      </dsp:nvSpPr>
      <dsp:spPr>
        <a:xfrm rot="10800000">
          <a:off x="0" y="2131154"/>
          <a:ext cx="2478505" cy="716848"/>
        </a:xfrm>
        <a:prstGeom prst="upArrowCallout">
          <a:avLst/>
        </a:prstGeom>
        <a:gradFill rotWithShape="0">
          <a:gsLst>
            <a:gs pos="0">
              <a:schemeClr val="accent3">
                <a:hueOff val="0"/>
                <a:satOff val="0"/>
                <a:lumOff val="0"/>
                <a:alphaOff val="0"/>
                <a:tint val="83000"/>
                <a:satMod val="100000"/>
                <a:lumMod val="100000"/>
              </a:schemeClr>
            </a:gs>
            <a:gs pos="100000">
              <a:schemeClr val="accent3">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784" tIns="49784" rIns="49784" bIns="49784" numCol="1" spcCol="1270" anchor="ctr" anchorCtr="0">
          <a:noAutofit/>
        </a:bodyPr>
        <a:lstStyle/>
        <a:p>
          <a:pPr marL="0" lvl="0" indent="0" algn="ctr" defTabSz="311150" rtl="0">
            <a:lnSpc>
              <a:spcPct val="90000"/>
            </a:lnSpc>
            <a:spcBef>
              <a:spcPct val="0"/>
            </a:spcBef>
            <a:spcAft>
              <a:spcPct val="35000"/>
            </a:spcAft>
            <a:buNone/>
          </a:pPr>
          <a:r>
            <a:rPr lang="en-GB" sz="700" kern="1200"/>
            <a:t>Reflected on personal experiences to illustrate how emotional regulation and mindfulness can be developed and applied in daily academic life.</a:t>
          </a:r>
        </a:p>
      </dsp:txBody>
      <dsp:txXfrm rot="10800000">
        <a:off x="0" y="2131154"/>
        <a:ext cx="2478505" cy="465786"/>
      </dsp:txXfrm>
    </dsp:sp>
    <dsp:sp modelId="{A2249CD6-B0DF-4F8E-8728-215E4AA6A24A}">
      <dsp:nvSpPr>
        <dsp:cNvPr id="0" name=""/>
        <dsp:cNvSpPr/>
      </dsp:nvSpPr>
      <dsp:spPr>
        <a:xfrm rot="10800000">
          <a:off x="0" y="1421296"/>
          <a:ext cx="2478505" cy="716848"/>
        </a:xfrm>
        <a:prstGeom prst="upArrowCallout">
          <a:avLst/>
        </a:prstGeom>
        <a:gradFill rotWithShape="0">
          <a:gsLst>
            <a:gs pos="0">
              <a:schemeClr val="accent4">
                <a:hueOff val="0"/>
                <a:satOff val="0"/>
                <a:lumOff val="0"/>
                <a:alphaOff val="0"/>
                <a:tint val="83000"/>
                <a:satMod val="100000"/>
                <a:lumMod val="100000"/>
              </a:schemeClr>
            </a:gs>
            <a:gs pos="100000">
              <a:schemeClr val="accent4">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784" tIns="49784" rIns="49784" bIns="49784" numCol="1" spcCol="1270" anchor="ctr" anchorCtr="0">
          <a:noAutofit/>
        </a:bodyPr>
        <a:lstStyle/>
        <a:p>
          <a:pPr marL="0" lvl="0" indent="0" algn="ctr" defTabSz="311150" rtl="0">
            <a:lnSpc>
              <a:spcPct val="90000"/>
            </a:lnSpc>
            <a:spcBef>
              <a:spcPct val="0"/>
            </a:spcBef>
            <a:spcAft>
              <a:spcPct val="35000"/>
            </a:spcAft>
            <a:buNone/>
          </a:pPr>
          <a:r>
            <a:rPr lang="en-GB" sz="700" kern="1200"/>
            <a:t>Incorporated insights from Mayer &amp; Salovey’s EI Model, which highlights the importance of perceiving, using, understanding, and managing emotions.</a:t>
          </a:r>
        </a:p>
      </dsp:txBody>
      <dsp:txXfrm rot="10800000">
        <a:off x="0" y="1421296"/>
        <a:ext cx="2478505" cy="465786"/>
      </dsp:txXfrm>
    </dsp:sp>
    <dsp:sp modelId="{70C82391-1F51-464F-993D-8BF16DA71A36}">
      <dsp:nvSpPr>
        <dsp:cNvPr id="0" name=""/>
        <dsp:cNvSpPr/>
      </dsp:nvSpPr>
      <dsp:spPr>
        <a:xfrm rot="10800000">
          <a:off x="0" y="711439"/>
          <a:ext cx="2478505" cy="716848"/>
        </a:xfrm>
        <a:prstGeom prst="upArrowCallout">
          <a:avLst/>
        </a:prstGeom>
        <a:gradFill rotWithShape="0">
          <a:gsLst>
            <a:gs pos="0">
              <a:schemeClr val="accent5">
                <a:hueOff val="0"/>
                <a:satOff val="0"/>
                <a:lumOff val="0"/>
                <a:alphaOff val="0"/>
                <a:tint val="83000"/>
                <a:satMod val="100000"/>
                <a:lumMod val="100000"/>
              </a:schemeClr>
            </a:gs>
            <a:gs pos="100000">
              <a:schemeClr val="accent5">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784" tIns="49784" rIns="49784" bIns="49784" numCol="1" spcCol="1270" anchor="ctr" anchorCtr="0">
          <a:noAutofit/>
        </a:bodyPr>
        <a:lstStyle/>
        <a:p>
          <a:pPr marL="0" lvl="0" indent="0" algn="ctr" defTabSz="311150" rtl="0">
            <a:lnSpc>
              <a:spcPct val="90000"/>
            </a:lnSpc>
            <a:spcBef>
              <a:spcPct val="0"/>
            </a:spcBef>
            <a:spcAft>
              <a:spcPct val="35000"/>
            </a:spcAft>
            <a:buNone/>
          </a:pPr>
          <a:r>
            <a:rPr lang="en-GB" sz="700" kern="1200"/>
            <a:t>Focused on Daniel Goleman’s Emotional Intelligence Model, emphasizing the five key components that are self-awareness, self-regulation, motivation, empathy, and social skills (Popescu, 2025).</a:t>
          </a:r>
        </a:p>
      </dsp:txBody>
      <dsp:txXfrm rot="10800000">
        <a:off x="0" y="711439"/>
        <a:ext cx="2478505" cy="465786"/>
      </dsp:txXfrm>
    </dsp:sp>
    <dsp:sp modelId="{49D797C1-13E2-46FA-BE6F-A37A2D624969}">
      <dsp:nvSpPr>
        <dsp:cNvPr id="0" name=""/>
        <dsp:cNvSpPr/>
      </dsp:nvSpPr>
      <dsp:spPr>
        <a:xfrm rot="10800000">
          <a:off x="0" y="1581"/>
          <a:ext cx="2478505" cy="716848"/>
        </a:xfrm>
        <a:prstGeom prst="upArrowCallout">
          <a:avLst/>
        </a:prstGeom>
        <a:gradFill rotWithShape="0">
          <a:gsLst>
            <a:gs pos="0">
              <a:schemeClr val="accent6">
                <a:hueOff val="0"/>
                <a:satOff val="0"/>
                <a:lumOff val="0"/>
                <a:alphaOff val="0"/>
                <a:tint val="83000"/>
                <a:satMod val="100000"/>
                <a:lumMod val="100000"/>
              </a:schemeClr>
            </a:gs>
            <a:gs pos="100000">
              <a:schemeClr val="accent6">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784" tIns="49784" rIns="49784" bIns="49784" numCol="1" spcCol="1270" anchor="ctr" anchorCtr="0">
          <a:noAutofit/>
        </a:bodyPr>
        <a:lstStyle/>
        <a:p>
          <a:pPr marL="0" lvl="0" indent="0" algn="ctr" defTabSz="311150" rtl="0">
            <a:lnSpc>
              <a:spcPct val="90000"/>
            </a:lnSpc>
            <a:spcBef>
              <a:spcPct val="0"/>
            </a:spcBef>
            <a:spcAft>
              <a:spcPct val="35000"/>
            </a:spcAft>
            <a:buNone/>
          </a:pPr>
          <a:r>
            <a:rPr lang="en-GB" sz="700" kern="1200" dirty="0"/>
            <a:t>Conducted a thorough review of academic journals, books, and credible online resources to explore theories and research on emotional intelligence (EI), its development, and application in academic settings.</a:t>
          </a:r>
        </a:p>
      </dsp:txBody>
      <dsp:txXfrm rot="10800000">
        <a:off x="0" y="1581"/>
        <a:ext cx="2478505" cy="4657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3AD056-A00E-438A-8FE6-11F4EEE98EA6}">
      <dsp:nvSpPr>
        <dsp:cNvPr id="0" name=""/>
        <dsp:cNvSpPr/>
      </dsp:nvSpPr>
      <dsp:spPr>
        <a:xfrm>
          <a:off x="6729" y="0"/>
          <a:ext cx="1042520" cy="1431758"/>
        </a:xfrm>
        <a:prstGeom prst="roundRect">
          <a:avLst>
            <a:gd name="adj" fmla="val 1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i="0" kern="1200" baseline="0" dirty="0"/>
            <a:t>Goleman’s EI model highlights key components: self-awareness, self-regulation, motivation, empathy, and social skills, all essential for managing emotions and building relationships.</a:t>
          </a:r>
          <a:endParaRPr lang="en-GB" sz="900" kern="1200" dirty="0"/>
        </a:p>
      </dsp:txBody>
      <dsp:txXfrm>
        <a:off x="37263" y="30534"/>
        <a:ext cx="981452" cy="1370690"/>
      </dsp:txXfrm>
    </dsp:sp>
    <dsp:sp modelId="{948DBA36-E416-4F13-9542-C5DC3B1B60C2}">
      <dsp:nvSpPr>
        <dsp:cNvPr id="0" name=""/>
        <dsp:cNvSpPr/>
      </dsp:nvSpPr>
      <dsp:spPr>
        <a:xfrm>
          <a:off x="1153501" y="586606"/>
          <a:ext cx="221014" cy="258545"/>
        </a:xfrm>
        <a:prstGeom prst="rightArrow">
          <a:avLst>
            <a:gd name="adj1" fmla="val 60000"/>
            <a:gd name="adj2" fmla="val 5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153501" y="638315"/>
        <a:ext cx="154710" cy="155127"/>
      </dsp:txXfrm>
    </dsp:sp>
    <dsp:sp modelId="{C83FB131-C3CC-43B1-AC7D-985E0B9C0C42}">
      <dsp:nvSpPr>
        <dsp:cNvPr id="0" name=""/>
        <dsp:cNvSpPr/>
      </dsp:nvSpPr>
      <dsp:spPr>
        <a:xfrm>
          <a:off x="1466258" y="0"/>
          <a:ext cx="1042520" cy="1431758"/>
        </a:xfrm>
        <a:prstGeom prst="roundRect">
          <a:avLst>
            <a:gd name="adj" fmla="val 10000"/>
          </a:avLst>
        </a:prstGeom>
        <a:gradFill rotWithShape="0">
          <a:gsLst>
            <a:gs pos="0">
              <a:schemeClr val="accent3">
                <a:hueOff val="0"/>
                <a:satOff val="0"/>
                <a:lumOff val="0"/>
                <a:alphaOff val="0"/>
                <a:tint val="83000"/>
                <a:satMod val="100000"/>
                <a:lumMod val="100000"/>
              </a:schemeClr>
            </a:gs>
            <a:gs pos="100000">
              <a:schemeClr val="accent3">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i="0" kern="1200" baseline="0" dirty="0"/>
            <a:t>Mindfulness practices like meditation and deep-breathing exercises help regulate emotions and improve focus (</a:t>
          </a:r>
          <a:r>
            <a:rPr lang="en-US" sz="900" i="0" kern="1200" baseline="0" dirty="0" err="1"/>
            <a:t>Channawar</a:t>
          </a:r>
          <a:r>
            <a:rPr lang="en-US" sz="900" i="0" kern="1200" baseline="0" dirty="0"/>
            <a:t>, 2023).</a:t>
          </a:r>
          <a:endParaRPr lang="en-GB" sz="900" kern="1200" dirty="0"/>
        </a:p>
      </dsp:txBody>
      <dsp:txXfrm>
        <a:off x="1496792" y="30534"/>
        <a:ext cx="981452" cy="1370690"/>
      </dsp:txXfrm>
    </dsp:sp>
    <dsp:sp modelId="{A9BD7B36-956C-4E8F-9F01-A47118F1AB3C}">
      <dsp:nvSpPr>
        <dsp:cNvPr id="0" name=""/>
        <dsp:cNvSpPr/>
      </dsp:nvSpPr>
      <dsp:spPr>
        <a:xfrm>
          <a:off x="2613030" y="586606"/>
          <a:ext cx="221014" cy="258545"/>
        </a:xfrm>
        <a:prstGeom prst="rightArrow">
          <a:avLst>
            <a:gd name="adj1" fmla="val 60000"/>
            <a:gd name="adj2" fmla="val 50000"/>
          </a:avLst>
        </a:prstGeom>
        <a:gradFill rotWithShape="0">
          <a:gsLst>
            <a:gs pos="0">
              <a:schemeClr val="accent3">
                <a:hueOff val="0"/>
                <a:satOff val="0"/>
                <a:lumOff val="0"/>
                <a:alphaOff val="0"/>
                <a:tint val="83000"/>
                <a:satMod val="100000"/>
                <a:lumMod val="100000"/>
              </a:schemeClr>
            </a:gs>
            <a:gs pos="100000">
              <a:schemeClr val="accent3">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613030" y="638315"/>
        <a:ext cx="154710" cy="155127"/>
      </dsp:txXfrm>
    </dsp:sp>
    <dsp:sp modelId="{08D17603-DB80-428E-AB87-B68C55CD9E85}">
      <dsp:nvSpPr>
        <dsp:cNvPr id="0" name=""/>
        <dsp:cNvSpPr/>
      </dsp:nvSpPr>
      <dsp:spPr>
        <a:xfrm>
          <a:off x="2925787" y="0"/>
          <a:ext cx="1042520" cy="1431758"/>
        </a:xfrm>
        <a:prstGeom prst="roundRect">
          <a:avLst>
            <a:gd name="adj" fmla="val 10000"/>
          </a:avLst>
        </a:prstGeom>
        <a:gradFill rotWithShape="0">
          <a:gsLst>
            <a:gs pos="0">
              <a:schemeClr val="accent4">
                <a:hueOff val="0"/>
                <a:satOff val="0"/>
                <a:lumOff val="0"/>
                <a:alphaOff val="0"/>
                <a:tint val="83000"/>
                <a:satMod val="100000"/>
                <a:lumMod val="100000"/>
              </a:schemeClr>
            </a:gs>
            <a:gs pos="100000">
              <a:schemeClr val="accent4">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i="0" kern="1200" baseline="0" dirty="0"/>
            <a:t>Feedback seeking fosters self-awareness, while empathy exercises such as perspective-taking enhance emotional connection with others.</a:t>
          </a:r>
          <a:endParaRPr lang="en-GB" sz="900" kern="1200" dirty="0"/>
        </a:p>
      </dsp:txBody>
      <dsp:txXfrm>
        <a:off x="2956321" y="30534"/>
        <a:ext cx="981452" cy="1370690"/>
      </dsp:txXfrm>
    </dsp:sp>
    <dsp:sp modelId="{65C1A655-E7F0-459E-AFD6-0BA2021E0F50}">
      <dsp:nvSpPr>
        <dsp:cNvPr id="0" name=""/>
        <dsp:cNvSpPr/>
      </dsp:nvSpPr>
      <dsp:spPr>
        <a:xfrm>
          <a:off x="4072559" y="586606"/>
          <a:ext cx="221014" cy="258545"/>
        </a:xfrm>
        <a:prstGeom prst="rightArrow">
          <a:avLst>
            <a:gd name="adj1" fmla="val 60000"/>
            <a:gd name="adj2" fmla="val 50000"/>
          </a:avLst>
        </a:prstGeom>
        <a:gradFill rotWithShape="0">
          <a:gsLst>
            <a:gs pos="0">
              <a:schemeClr val="accent4">
                <a:hueOff val="0"/>
                <a:satOff val="0"/>
                <a:lumOff val="0"/>
                <a:alphaOff val="0"/>
                <a:tint val="83000"/>
                <a:satMod val="100000"/>
                <a:lumMod val="100000"/>
              </a:schemeClr>
            </a:gs>
            <a:gs pos="100000">
              <a:schemeClr val="accent4">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4072559" y="638315"/>
        <a:ext cx="154710" cy="155127"/>
      </dsp:txXfrm>
    </dsp:sp>
    <dsp:sp modelId="{FABB6D42-7E18-4672-BFFB-359137E374F5}">
      <dsp:nvSpPr>
        <dsp:cNvPr id="0" name=""/>
        <dsp:cNvSpPr/>
      </dsp:nvSpPr>
      <dsp:spPr>
        <a:xfrm>
          <a:off x="4385316" y="0"/>
          <a:ext cx="1042520" cy="1431758"/>
        </a:xfrm>
        <a:prstGeom prst="roundRect">
          <a:avLst>
            <a:gd name="adj" fmla="val 10000"/>
          </a:avLst>
        </a:prstGeom>
        <a:gradFill rotWithShape="0">
          <a:gsLst>
            <a:gs pos="0">
              <a:schemeClr val="accent5">
                <a:hueOff val="0"/>
                <a:satOff val="0"/>
                <a:lumOff val="0"/>
                <a:alphaOff val="0"/>
                <a:tint val="83000"/>
                <a:satMod val="100000"/>
                <a:lumMod val="100000"/>
              </a:schemeClr>
            </a:gs>
            <a:gs pos="100000">
              <a:schemeClr val="accent5">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i="0" kern="1200" baseline="0" dirty="0"/>
            <a:t>Journaling or reflective practices help identify and name emotions, improving emotional awareness and management.</a:t>
          </a:r>
          <a:endParaRPr lang="en-GB" sz="900" kern="1200" dirty="0"/>
        </a:p>
      </dsp:txBody>
      <dsp:txXfrm>
        <a:off x="4415850" y="30534"/>
        <a:ext cx="981452" cy="1370690"/>
      </dsp:txXfrm>
    </dsp:sp>
    <dsp:sp modelId="{FFFCEE83-9BF2-4C97-956B-CA17BBBC0257}">
      <dsp:nvSpPr>
        <dsp:cNvPr id="0" name=""/>
        <dsp:cNvSpPr/>
      </dsp:nvSpPr>
      <dsp:spPr>
        <a:xfrm>
          <a:off x="5532088" y="586606"/>
          <a:ext cx="221014" cy="258545"/>
        </a:xfrm>
        <a:prstGeom prst="rightArrow">
          <a:avLst>
            <a:gd name="adj1" fmla="val 60000"/>
            <a:gd name="adj2" fmla="val 50000"/>
          </a:avLst>
        </a:prstGeom>
        <a:gradFill rotWithShape="0">
          <a:gsLst>
            <a:gs pos="0">
              <a:schemeClr val="accent5">
                <a:hueOff val="0"/>
                <a:satOff val="0"/>
                <a:lumOff val="0"/>
                <a:alphaOff val="0"/>
                <a:tint val="83000"/>
                <a:satMod val="100000"/>
                <a:lumMod val="100000"/>
              </a:schemeClr>
            </a:gs>
            <a:gs pos="100000">
              <a:schemeClr val="accent5">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5532088" y="638315"/>
        <a:ext cx="154710" cy="155127"/>
      </dsp:txXfrm>
    </dsp:sp>
    <dsp:sp modelId="{8DA276E5-8F6B-468C-AB64-FA1A7C7AE71C}">
      <dsp:nvSpPr>
        <dsp:cNvPr id="0" name=""/>
        <dsp:cNvSpPr/>
      </dsp:nvSpPr>
      <dsp:spPr>
        <a:xfrm>
          <a:off x="5844845" y="0"/>
          <a:ext cx="1042520" cy="1431758"/>
        </a:xfrm>
        <a:prstGeom prst="roundRect">
          <a:avLst>
            <a:gd name="adj" fmla="val 10000"/>
          </a:avLst>
        </a:prstGeom>
        <a:gradFill rotWithShape="0">
          <a:gsLst>
            <a:gs pos="0">
              <a:schemeClr val="accent6">
                <a:hueOff val="0"/>
                <a:satOff val="0"/>
                <a:lumOff val="0"/>
                <a:alphaOff val="0"/>
                <a:tint val="83000"/>
                <a:satMod val="100000"/>
                <a:lumMod val="100000"/>
              </a:schemeClr>
            </a:gs>
            <a:gs pos="100000">
              <a:schemeClr val="accent6">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i="0" kern="1200" baseline="0" dirty="0"/>
            <a:t>Engaging in emotional awareness and social skills development enhances EI, leading to better academic and professional outcomes (</a:t>
          </a:r>
          <a:r>
            <a:rPr lang="en-US" sz="900" i="0" kern="1200" baseline="0" dirty="0" err="1"/>
            <a:t>Pashchenko</a:t>
          </a:r>
          <a:r>
            <a:rPr lang="en-US" sz="900" i="0" kern="1200" baseline="0" dirty="0"/>
            <a:t> et al., 2024).</a:t>
          </a:r>
          <a:endParaRPr lang="en-GB" sz="900" kern="1200" dirty="0"/>
        </a:p>
      </dsp:txBody>
      <dsp:txXfrm>
        <a:off x="5875379" y="30534"/>
        <a:ext cx="981452" cy="13706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6856A8-EE84-492D-9C19-9F046C443168}">
      <dsp:nvSpPr>
        <dsp:cNvPr id="0" name=""/>
        <dsp:cNvSpPr/>
      </dsp:nvSpPr>
      <dsp:spPr>
        <a:xfrm>
          <a:off x="-37891" y="0"/>
          <a:ext cx="2648019" cy="2648019"/>
        </a:xfrm>
        <a:prstGeom prst="triangle">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16D1029-258E-4DC2-AF90-DE6BDC156606}">
      <dsp:nvSpPr>
        <dsp:cNvPr id="0" name=""/>
        <dsp:cNvSpPr/>
      </dsp:nvSpPr>
      <dsp:spPr>
        <a:xfrm>
          <a:off x="820538" y="265060"/>
          <a:ext cx="2652371" cy="376515"/>
        </a:xfrm>
        <a:prstGeom prst="round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GB" sz="800" kern="1200" dirty="0"/>
            <a:t>In high-pressure situations like exams, I use deep breathing exercises to calm my nerves and maintain focus.</a:t>
          </a:r>
        </a:p>
      </dsp:txBody>
      <dsp:txXfrm>
        <a:off x="838918" y="283440"/>
        <a:ext cx="2615611" cy="339755"/>
      </dsp:txXfrm>
    </dsp:sp>
    <dsp:sp modelId="{BB8F7D1D-FA5F-42C2-B1EB-8ACECF456335}">
      <dsp:nvSpPr>
        <dsp:cNvPr id="0" name=""/>
        <dsp:cNvSpPr/>
      </dsp:nvSpPr>
      <dsp:spPr>
        <a:xfrm>
          <a:off x="820538" y="688640"/>
          <a:ext cx="2652371" cy="376515"/>
        </a:xfrm>
        <a:prstGeom prst="round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GB" sz="800" kern="1200" dirty="0"/>
            <a:t>I practice cognitive reframing to view stressful situations as opportunities for growth, reducing anxiety and improving performance.</a:t>
          </a:r>
        </a:p>
      </dsp:txBody>
      <dsp:txXfrm>
        <a:off x="838918" y="707020"/>
        <a:ext cx="2615611" cy="339755"/>
      </dsp:txXfrm>
    </dsp:sp>
    <dsp:sp modelId="{55DC8C2C-CCA0-4B1F-99E0-0AA3A9D62647}">
      <dsp:nvSpPr>
        <dsp:cNvPr id="0" name=""/>
        <dsp:cNvSpPr/>
      </dsp:nvSpPr>
      <dsp:spPr>
        <a:xfrm>
          <a:off x="820538" y="1112219"/>
          <a:ext cx="2652371" cy="376515"/>
        </a:xfrm>
        <a:prstGeom prst="round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GB" sz="800" kern="1200" dirty="0"/>
            <a:t>Mindfulness helps me maintain emotional regulation, building resilience to handle setbacks and use critical feedback constructively.</a:t>
          </a:r>
        </a:p>
      </dsp:txBody>
      <dsp:txXfrm>
        <a:off x="838918" y="1130599"/>
        <a:ext cx="2615611" cy="339755"/>
      </dsp:txXfrm>
    </dsp:sp>
    <dsp:sp modelId="{4207C873-C8DF-4056-99B9-D2940A8508BF}">
      <dsp:nvSpPr>
        <dsp:cNvPr id="0" name=""/>
        <dsp:cNvSpPr/>
      </dsp:nvSpPr>
      <dsp:spPr>
        <a:xfrm>
          <a:off x="820538" y="1535799"/>
          <a:ext cx="2652371" cy="376515"/>
        </a:xfrm>
        <a:prstGeom prst="round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GB" sz="800" kern="1200"/>
            <a:t>Developing emotional intelligence has boosted my focus, productivity, and improved relationships with peers and faculty, enhancing collaboration.</a:t>
          </a:r>
        </a:p>
      </dsp:txBody>
      <dsp:txXfrm>
        <a:off x="838918" y="1554179"/>
        <a:ext cx="2615611" cy="339755"/>
      </dsp:txXfrm>
    </dsp:sp>
    <dsp:sp modelId="{E383CB13-6008-4F9F-B665-545CD7618D7B}">
      <dsp:nvSpPr>
        <dsp:cNvPr id="0" name=""/>
        <dsp:cNvSpPr/>
      </dsp:nvSpPr>
      <dsp:spPr>
        <a:xfrm>
          <a:off x="820538" y="1959378"/>
          <a:ext cx="2652371" cy="376515"/>
        </a:xfrm>
        <a:prstGeom prst="round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GB" sz="800" kern="1200"/>
            <a:t>I adopt mindful study habits, taking short breaks to refresh, which improves retention and manages academic pressure effectively.</a:t>
          </a:r>
        </a:p>
      </dsp:txBody>
      <dsp:txXfrm>
        <a:off x="838918" y="1977758"/>
        <a:ext cx="2615611" cy="3397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BD70E-E7AC-443D-9229-13378B7E5962}">
      <dsp:nvSpPr>
        <dsp:cNvPr id="0" name=""/>
        <dsp:cNvSpPr/>
      </dsp:nvSpPr>
      <dsp:spPr>
        <a:xfrm>
          <a:off x="0" y="646"/>
          <a:ext cx="2286000" cy="805746"/>
        </a:xfrm>
        <a:prstGeom prst="roundRect">
          <a:avLst/>
        </a:prstGeom>
        <a:gradFill rotWithShape="0">
          <a:gsLst>
            <a:gs pos="0">
              <a:schemeClr val="lt1">
                <a:hueOff val="0"/>
                <a:satOff val="0"/>
                <a:lumOff val="0"/>
                <a:alphaOff val="0"/>
                <a:tint val="100000"/>
                <a:shade val="85000"/>
                <a:satMod val="100000"/>
                <a:lumMod val="100000"/>
              </a:schemeClr>
            </a:gs>
            <a:gs pos="100000">
              <a:schemeClr val="l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just" defTabSz="400050" rtl="0">
            <a:lnSpc>
              <a:spcPct val="90000"/>
            </a:lnSpc>
            <a:spcBef>
              <a:spcPct val="0"/>
            </a:spcBef>
            <a:spcAft>
              <a:spcPct val="35000"/>
            </a:spcAft>
            <a:buNone/>
          </a:pPr>
          <a:r>
            <a:rPr lang="en-US" sz="900" kern="1200" dirty="0"/>
            <a:t>Emotional Intelligence (EI) entails being able to acknowledge, identify, and utilize both our own and those of other people (</a:t>
          </a:r>
          <a:r>
            <a:rPr lang="en-US" sz="900" kern="1200" dirty="0" err="1"/>
            <a:t>Igbokwe</a:t>
          </a:r>
          <a:r>
            <a:rPr lang="en-US" sz="900" kern="1200" dirty="0"/>
            <a:t> et al., 2023). It comprises self-awareness, self-regulation, motivation, empathy and social skills, which will bring individuals and professional success.</a:t>
          </a:r>
          <a:endParaRPr lang="en-GB" sz="900" kern="1200" dirty="0"/>
        </a:p>
      </dsp:txBody>
      <dsp:txXfrm>
        <a:off x="39333" y="39979"/>
        <a:ext cx="2207334" cy="727080"/>
      </dsp:txXfrm>
    </dsp:sp>
    <dsp:sp modelId="{7C658CE2-3ADF-4177-88EC-8CE4794227C8}">
      <dsp:nvSpPr>
        <dsp:cNvPr id="0" name=""/>
        <dsp:cNvSpPr/>
      </dsp:nvSpPr>
      <dsp:spPr>
        <a:xfrm>
          <a:off x="0" y="818486"/>
          <a:ext cx="2286000" cy="805746"/>
        </a:xfrm>
        <a:prstGeom prst="roundRect">
          <a:avLst/>
        </a:prstGeom>
        <a:gradFill rotWithShape="0">
          <a:gsLst>
            <a:gs pos="0">
              <a:schemeClr val="lt1">
                <a:hueOff val="0"/>
                <a:satOff val="0"/>
                <a:lumOff val="0"/>
                <a:alphaOff val="0"/>
                <a:tint val="100000"/>
                <a:shade val="85000"/>
                <a:satMod val="100000"/>
                <a:lumMod val="100000"/>
              </a:schemeClr>
            </a:gs>
            <a:gs pos="100000">
              <a:schemeClr val="l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just" defTabSz="400050" rtl="0">
            <a:lnSpc>
              <a:spcPct val="90000"/>
            </a:lnSpc>
            <a:spcBef>
              <a:spcPct val="0"/>
            </a:spcBef>
            <a:spcAft>
              <a:spcPct val="35000"/>
            </a:spcAft>
            <a:buNone/>
          </a:pPr>
          <a:r>
            <a:rPr lang="en-US" sz="900" kern="1200"/>
            <a:t>Self realisation is used to assist people comprehend their feelings, whilst emotional management enhances decision-making, stress coping, and relationships (Chung et al., 2023). The traits are vital to surviving in both personal and academic environments.</a:t>
          </a:r>
          <a:endParaRPr lang="en-GB" sz="900" kern="1200" dirty="0"/>
        </a:p>
      </dsp:txBody>
      <dsp:txXfrm>
        <a:off x="39333" y="857819"/>
        <a:ext cx="2207334" cy="727080"/>
      </dsp:txXfrm>
    </dsp:sp>
    <dsp:sp modelId="{376D95E1-3999-4980-8670-D0F7F519B92D}">
      <dsp:nvSpPr>
        <dsp:cNvPr id="0" name=""/>
        <dsp:cNvSpPr/>
      </dsp:nvSpPr>
      <dsp:spPr>
        <a:xfrm>
          <a:off x="0" y="1636326"/>
          <a:ext cx="2286000" cy="805746"/>
        </a:xfrm>
        <a:prstGeom prst="roundRect">
          <a:avLst/>
        </a:prstGeom>
        <a:gradFill rotWithShape="0">
          <a:gsLst>
            <a:gs pos="0">
              <a:schemeClr val="lt1">
                <a:hueOff val="0"/>
                <a:satOff val="0"/>
                <a:lumOff val="0"/>
                <a:alphaOff val="0"/>
                <a:tint val="100000"/>
                <a:shade val="85000"/>
                <a:satMod val="100000"/>
                <a:lumMod val="100000"/>
              </a:schemeClr>
            </a:gs>
            <a:gs pos="100000">
              <a:schemeClr val="l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just" defTabSz="400050" rtl="0">
            <a:lnSpc>
              <a:spcPct val="90000"/>
            </a:lnSpc>
            <a:spcBef>
              <a:spcPct val="0"/>
            </a:spcBef>
            <a:spcAft>
              <a:spcPct val="35000"/>
            </a:spcAft>
            <a:buNone/>
          </a:pPr>
          <a:r>
            <a:rPr lang="en-US" sz="900" kern="1200"/>
            <a:t>Academic contexts require awareness of personal feelings and empathy to make interactions more productive, building a positive learning environment, resolving conflicts, and solving problems.</a:t>
          </a:r>
          <a:endParaRPr lang="en-GB" sz="900" kern="1200" dirty="0"/>
        </a:p>
      </dsp:txBody>
      <dsp:txXfrm>
        <a:off x="39333" y="1675659"/>
        <a:ext cx="2207334" cy="727080"/>
      </dsp:txXfrm>
    </dsp:sp>
    <dsp:sp modelId="{19000842-952D-42DE-A326-18B05054920C}">
      <dsp:nvSpPr>
        <dsp:cNvPr id="0" name=""/>
        <dsp:cNvSpPr/>
      </dsp:nvSpPr>
      <dsp:spPr>
        <a:xfrm>
          <a:off x="0" y="2454166"/>
          <a:ext cx="2286000" cy="805746"/>
        </a:xfrm>
        <a:prstGeom prst="roundRect">
          <a:avLst/>
        </a:prstGeom>
        <a:gradFill rotWithShape="0">
          <a:gsLst>
            <a:gs pos="0">
              <a:schemeClr val="lt1">
                <a:hueOff val="0"/>
                <a:satOff val="0"/>
                <a:lumOff val="0"/>
                <a:alphaOff val="0"/>
                <a:tint val="100000"/>
                <a:shade val="85000"/>
                <a:satMod val="100000"/>
                <a:lumMod val="100000"/>
              </a:schemeClr>
            </a:gs>
            <a:gs pos="100000">
              <a:schemeClr val="l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just" defTabSz="400050" rtl="0">
            <a:lnSpc>
              <a:spcPct val="90000"/>
            </a:lnSpc>
            <a:spcBef>
              <a:spcPct val="0"/>
            </a:spcBef>
            <a:spcAft>
              <a:spcPct val="35000"/>
            </a:spcAft>
            <a:buNone/>
          </a:pPr>
          <a:r>
            <a:rPr lang="en-US" sz="900" kern="1200"/>
            <a:t>In this project, we discuss how students could learn and practice EI to cope with emotions, develop mindfulness to overcome obstacles and improve their academic performance.</a:t>
          </a:r>
          <a:endParaRPr lang="en-GB" sz="900" kern="1200" dirty="0"/>
        </a:p>
      </dsp:txBody>
      <dsp:txXfrm>
        <a:off x="39333" y="2493499"/>
        <a:ext cx="2207334" cy="7270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64296F-303B-48F1-9670-BDEBC2A39F92}">
      <dsp:nvSpPr>
        <dsp:cNvPr id="0" name=""/>
        <dsp:cNvSpPr/>
      </dsp:nvSpPr>
      <dsp:spPr>
        <a:xfrm>
          <a:off x="140726" y="317"/>
          <a:ext cx="1283027" cy="769816"/>
        </a:xfrm>
        <a:prstGeom prst="rect">
          <a:avLst/>
        </a:prstGeom>
        <a:gradFill rotWithShape="0">
          <a:gsLst>
            <a:gs pos="0">
              <a:schemeClr val="accent2">
                <a:hueOff val="0"/>
                <a:satOff val="0"/>
                <a:lumOff val="0"/>
                <a:alphaOff val="0"/>
                <a:tint val="100000"/>
                <a:shade val="85000"/>
                <a:satMod val="100000"/>
                <a:lumMod val="100000"/>
              </a:schemeClr>
            </a:gs>
            <a:gs pos="100000">
              <a:schemeClr val="accent2">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2">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GB" sz="800" kern="1200" dirty="0"/>
            <a:t>Emotional regulation enhances focus and time management, helping students stay calm during stress, improving academic performance.</a:t>
          </a:r>
        </a:p>
      </dsp:txBody>
      <dsp:txXfrm>
        <a:off x="140726" y="317"/>
        <a:ext cx="1283027" cy="769816"/>
      </dsp:txXfrm>
    </dsp:sp>
    <dsp:sp modelId="{42A858F4-B93B-4EE7-B574-8C4458383BD4}">
      <dsp:nvSpPr>
        <dsp:cNvPr id="0" name=""/>
        <dsp:cNvSpPr/>
      </dsp:nvSpPr>
      <dsp:spPr>
        <a:xfrm>
          <a:off x="1552056" y="317"/>
          <a:ext cx="1283027" cy="769816"/>
        </a:xfrm>
        <a:prstGeom prst="rect">
          <a:avLst/>
        </a:prstGeom>
        <a:gradFill rotWithShape="0">
          <a:gsLst>
            <a:gs pos="0">
              <a:schemeClr val="accent2">
                <a:hueOff val="-1835281"/>
                <a:satOff val="8098"/>
                <a:lumOff val="-1373"/>
                <a:alphaOff val="0"/>
                <a:tint val="100000"/>
                <a:shade val="85000"/>
                <a:satMod val="100000"/>
                <a:lumMod val="100000"/>
              </a:schemeClr>
            </a:gs>
            <a:gs pos="100000">
              <a:schemeClr val="accent2">
                <a:hueOff val="-1835281"/>
                <a:satOff val="8098"/>
                <a:lumOff val="-1373"/>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2">
              <a:hueOff val="-1835281"/>
              <a:satOff val="8098"/>
              <a:lumOff val="-1373"/>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GB" sz="800" kern="1200"/>
            <a:t>Empathy promotes better academic relationships, fostering collaboration and stronger teamwork with peers and faculty.</a:t>
          </a:r>
        </a:p>
      </dsp:txBody>
      <dsp:txXfrm>
        <a:off x="1552056" y="317"/>
        <a:ext cx="1283027" cy="769816"/>
      </dsp:txXfrm>
    </dsp:sp>
    <dsp:sp modelId="{400D66E3-AB95-4D9B-8A3E-22DFE42AC241}">
      <dsp:nvSpPr>
        <dsp:cNvPr id="0" name=""/>
        <dsp:cNvSpPr/>
      </dsp:nvSpPr>
      <dsp:spPr>
        <a:xfrm>
          <a:off x="140726" y="898436"/>
          <a:ext cx="1283027" cy="769816"/>
        </a:xfrm>
        <a:prstGeom prst="rect">
          <a:avLst/>
        </a:prstGeom>
        <a:gradFill rotWithShape="0">
          <a:gsLst>
            <a:gs pos="0">
              <a:schemeClr val="accent2">
                <a:hueOff val="-3670562"/>
                <a:satOff val="16196"/>
                <a:lumOff val="-2745"/>
                <a:alphaOff val="0"/>
                <a:tint val="100000"/>
                <a:shade val="85000"/>
                <a:satMod val="100000"/>
                <a:lumMod val="100000"/>
              </a:schemeClr>
            </a:gs>
            <a:gs pos="100000">
              <a:schemeClr val="accent2">
                <a:hueOff val="-3670562"/>
                <a:satOff val="16196"/>
                <a:lumOff val="-2745"/>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2">
              <a:hueOff val="-3670562"/>
              <a:satOff val="16196"/>
              <a:lumOff val="-2745"/>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GB" sz="800" kern="1200"/>
            <a:t>Stress and lack of empathy are major barriers to EI, leading to emotional outbursts, poor collaboration, and conflicts (Gukssa, 2023).</a:t>
          </a:r>
        </a:p>
      </dsp:txBody>
      <dsp:txXfrm>
        <a:off x="140726" y="898436"/>
        <a:ext cx="1283027" cy="769816"/>
      </dsp:txXfrm>
    </dsp:sp>
    <dsp:sp modelId="{04A4B7BC-BE78-407A-B4F8-5C6DAAB47B25}">
      <dsp:nvSpPr>
        <dsp:cNvPr id="0" name=""/>
        <dsp:cNvSpPr/>
      </dsp:nvSpPr>
      <dsp:spPr>
        <a:xfrm>
          <a:off x="1552056" y="898436"/>
          <a:ext cx="1283027" cy="769816"/>
        </a:xfrm>
        <a:prstGeom prst="rect">
          <a:avLst/>
        </a:prstGeom>
        <a:gradFill rotWithShape="0">
          <a:gsLst>
            <a:gs pos="0">
              <a:schemeClr val="accent2">
                <a:hueOff val="-5505844"/>
                <a:satOff val="24295"/>
                <a:lumOff val="-4118"/>
                <a:alphaOff val="0"/>
                <a:tint val="100000"/>
                <a:shade val="85000"/>
                <a:satMod val="100000"/>
                <a:lumMod val="100000"/>
              </a:schemeClr>
            </a:gs>
            <a:gs pos="100000">
              <a:schemeClr val="accent2">
                <a:hueOff val="-5505844"/>
                <a:satOff val="24295"/>
                <a:lumOff val="-4118"/>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2">
              <a:hueOff val="-5505844"/>
              <a:satOff val="24295"/>
              <a:lumOff val="-4118"/>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GB" sz="800" kern="1200"/>
            <a:t>To overcome EI challenges, students should build a support system, set personal boundaries, and practice active listening for conflict resolution.</a:t>
          </a:r>
        </a:p>
      </dsp:txBody>
      <dsp:txXfrm>
        <a:off x="1552056" y="898436"/>
        <a:ext cx="1283027" cy="769816"/>
      </dsp:txXfrm>
    </dsp:sp>
    <dsp:sp modelId="{94E48635-0511-4733-97FB-D59C6829918B}">
      <dsp:nvSpPr>
        <dsp:cNvPr id="0" name=""/>
        <dsp:cNvSpPr/>
      </dsp:nvSpPr>
      <dsp:spPr>
        <a:xfrm>
          <a:off x="846391" y="1796555"/>
          <a:ext cx="1283027" cy="769816"/>
        </a:xfrm>
        <a:prstGeom prst="rect">
          <a:avLst/>
        </a:prstGeom>
        <a:gradFill rotWithShape="0">
          <a:gsLst>
            <a:gs pos="0">
              <a:schemeClr val="accent2">
                <a:hueOff val="-7341125"/>
                <a:satOff val="32393"/>
                <a:lumOff val="-5490"/>
                <a:alphaOff val="0"/>
                <a:tint val="100000"/>
                <a:shade val="85000"/>
                <a:satMod val="100000"/>
                <a:lumMod val="100000"/>
              </a:schemeClr>
            </a:gs>
            <a:gs pos="100000">
              <a:schemeClr val="accent2">
                <a:hueOff val="-7341125"/>
                <a:satOff val="32393"/>
                <a:lumOff val="-549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2">
              <a:hueOff val="-7341125"/>
              <a:satOff val="32393"/>
              <a:lumOff val="-549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GB" sz="800" kern="1200"/>
            <a:t>Mindful practices like journaling and meditation, along with emotional awareness, help students build resilience and navigate academic challenges (Tsarkos, 2025).</a:t>
          </a:r>
        </a:p>
      </dsp:txBody>
      <dsp:txXfrm>
        <a:off x="846391" y="1796555"/>
        <a:ext cx="1283027" cy="769816"/>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9906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371475" y="4960137"/>
            <a:ext cx="6315075"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996113" y="4960137"/>
            <a:ext cx="2600325" cy="1463040"/>
          </a:xfrm>
        </p:spPr>
        <p:txBody>
          <a:bodyPr lIns="91440" rIns="91440" anchor="ctr">
            <a:normAutofit/>
          </a:bodyPr>
          <a:lstStyle>
            <a:lvl1pPr marL="0" indent="0" algn="l">
              <a:lnSpc>
                <a:spcPct val="100000"/>
              </a:lnSpc>
              <a:spcBef>
                <a:spcPts val="0"/>
              </a:spcBef>
              <a:buNone/>
              <a:defRPr sz="1600">
                <a:solidFill>
                  <a:schemeClr val="tx1">
                    <a:lumMod val="90000"/>
                    <a:lumOff val="10000"/>
                  </a:schemeClr>
                </a:solidFill>
              </a:defRPr>
            </a:lvl1pPr>
            <a:lvl2pPr marL="457189" indent="0" algn="ctr">
              <a:buNone/>
              <a:defRPr sz="1600"/>
            </a:lvl2pPr>
            <a:lvl3pPr marL="914377" indent="0" algn="ctr">
              <a:buNone/>
              <a:defRPr sz="16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6DFF08F-DC6B-4601-B491-B0F83F6DD2DA}"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6814310"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0201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4421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9906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71475" y="4960137"/>
            <a:ext cx="6315075"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996113" y="4960137"/>
            <a:ext cx="2600325" cy="1463040"/>
          </a:xfrm>
        </p:spPr>
        <p:txBody>
          <a:bodyPr lIns="91440" rIns="91440" anchor="ctr">
            <a:normAutofit/>
          </a:bodyPr>
          <a:lstStyle>
            <a:lvl1pPr marL="0" indent="0">
              <a:lnSpc>
                <a:spcPct val="100000"/>
              </a:lnSpc>
              <a:spcBef>
                <a:spcPts val="0"/>
              </a:spcBef>
              <a:buNone/>
              <a:defRPr sz="1600">
                <a:solidFill>
                  <a:schemeClr val="tx1">
                    <a:lumMod val="90000"/>
                    <a:lumOff val="10000"/>
                  </a:schemeClr>
                </a:solidFill>
              </a:defRPr>
            </a:lvl1pPr>
            <a:lvl2pPr marL="457189" indent="0">
              <a:buNone/>
              <a:defRPr sz="16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6814310"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6220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2104" y="585216"/>
            <a:ext cx="7897559"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32104" y="2286000"/>
            <a:ext cx="386334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6323" y="2286000"/>
            <a:ext cx="386334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019927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32104" y="585216"/>
            <a:ext cx="7897559"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2104" y="2179636"/>
            <a:ext cx="3863340" cy="822960"/>
          </a:xfrm>
        </p:spPr>
        <p:txBody>
          <a:bodyPr lIns="137160" rIns="137160" anchor="ctr">
            <a:normAutofit/>
          </a:bodyPr>
          <a:lstStyle>
            <a:lvl1pPr marL="0" indent="0">
              <a:spcBef>
                <a:spcPts val="0"/>
              </a:spcBef>
              <a:spcAft>
                <a:spcPts val="0"/>
              </a:spcAft>
              <a:buNone/>
              <a:defRPr sz="2200" b="0" cap="none" baseline="0">
                <a:solidFill>
                  <a:schemeClr val="accent2">
                    <a:lumMod val="75000"/>
                  </a:schemeClr>
                </a:solidFill>
                <a:latin typeface="+mn-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4" name="Content Placeholder 3"/>
          <p:cNvSpPr>
            <a:spLocks noGrp="1"/>
          </p:cNvSpPr>
          <p:nvPr>
            <p:ph sz="half" idx="2"/>
          </p:nvPr>
        </p:nvSpPr>
        <p:spPr>
          <a:xfrm>
            <a:off x="832104" y="2967788"/>
            <a:ext cx="386334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6323" y="2179636"/>
            <a:ext cx="386334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2">
                    <a:lumMod val="75000"/>
                  </a:schemeClr>
                </a:solidFill>
                <a:latin typeface="+mn-lt"/>
                <a:ea typeface="+mn-ea"/>
                <a:cs typeface="+mn-cs"/>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marL="0" lvl="0" indent="0" algn="l" defTabSz="914377"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4866323" y="2967788"/>
            <a:ext cx="386334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30046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10/12/2025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12053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10/12/2025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90578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832104" y="471509"/>
            <a:ext cx="356616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643437" y="822960"/>
            <a:ext cx="4613720"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2104" y="2257506"/>
            <a:ext cx="3566160" cy="3762294"/>
          </a:xfrm>
        </p:spPr>
        <p:txBody>
          <a:bodyPr lIns="91440" rIns="91440">
            <a:normAutofit/>
          </a:bodyPr>
          <a:lstStyle>
            <a:lvl1pPr marL="0" indent="0">
              <a:lnSpc>
                <a:spcPct val="108000"/>
              </a:lnSpc>
              <a:spcBef>
                <a:spcPts val="600"/>
              </a:spcBef>
              <a:buNone/>
              <a:defRPr sz="16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15930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71475" y="4960138"/>
            <a:ext cx="6315075"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903524" cy="4572000"/>
          </a:xfrm>
          <a:solidFill>
            <a:schemeClr val="accent2">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996113" y="4960138"/>
            <a:ext cx="2600325" cy="1463040"/>
          </a:xfrm>
        </p:spPr>
        <p:txBody>
          <a:bodyPr lIns="91440" rIns="91440" anchor="ctr">
            <a:normAutofit/>
          </a:bodyPr>
          <a:lstStyle>
            <a:lvl1pPr marL="0" indent="0">
              <a:lnSpc>
                <a:spcPct val="100000"/>
              </a:lnSpc>
              <a:spcBef>
                <a:spcPts val="0"/>
              </a:spcBef>
              <a:buNone/>
              <a:defRPr sz="1600">
                <a:solidFill>
                  <a:schemeClr val="tx1">
                    <a:lumMod val="90000"/>
                    <a:lumOff val="10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smtClean="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smtClean="0"/>
              <a:t>‹#›</a:t>
            </a:fld>
            <a:endParaRPr lang="en-US" dirty="0"/>
          </a:p>
        </p:txBody>
      </p:sp>
      <p:cxnSp>
        <p:nvCxnSpPr>
          <p:cNvPr id="9" name="Straight Connector 8"/>
          <p:cNvCxnSpPr/>
          <p:nvPr/>
        </p:nvCxnSpPr>
        <p:spPr>
          <a:xfrm flipV="1">
            <a:off x="6814310"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3996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39823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3" y="762000"/>
            <a:ext cx="2135981"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804864" y="762000"/>
            <a:ext cx="6160294"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7" name="Straight Connector 6"/>
          <p:cNvCxnSpPr/>
          <p:nvPr/>
        </p:nvCxnSpPr>
        <p:spPr>
          <a:xfrm rot="5400000" flipV="1">
            <a:off x="8172450" y="144988"/>
            <a:ext cx="0" cy="74295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7215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2104" y="585216"/>
            <a:ext cx="7897559"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2104" y="2286000"/>
            <a:ext cx="7897560"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2106" y="6470704"/>
            <a:ext cx="1750241"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96DFF08F-DC6B-4601-B491-B0F83F6DD2DA}" type="datetimeFigureOut">
              <a:rPr lang="en-US" smtClean="0"/>
              <a:pPr/>
              <a:t>10/12/2025</a:t>
            </a:fld>
            <a:endParaRPr lang="en-US" dirty="0"/>
          </a:p>
        </p:txBody>
      </p:sp>
      <p:sp>
        <p:nvSpPr>
          <p:cNvPr id="5" name="Footer Placeholder 4"/>
          <p:cNvSpPr>
            <a:spLocks noGrp="1"/>
          </p:cNvSpPr>
          <p:nvPr>
            <p:ph type="ftr" sz="quarter" idx="3"/>
          </p:nvPr>
        </p:nvSpPr>
        <p:spPr>
          <a:xfrm>
            <a:off x="3934883" y="6470704"/>
            <a:ext cx="4794935"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p>
        </p:txBody>
      </p:sp>
      <p:sp>
        <p:nvSpPr>
          <p:cNvPr id="6" name="Slide Number Placeholder 5"/>
          <p:cNvSpPr>
            <a:spLocks noGrp="1"/>
          </p:cNvSpPr>
          <p:nvPr>
            <p:ph type="sldNum" sz="quarter" idx="4"/>
          </p:nvPr>
        </p:nvSpPr>
        <p:spPr>
          <a:xfrm>
            <a:off x="8805333" y="6470704"/>
            <a:ext cx="791104"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4FAB73BC-B049-4115-A692-8D63A059BFB8}" type="slidenum">
              <a:rPr lang="en-US" smtClean="0"/>
              <a:pPr/>
              <a:t>‹#›</a:t>
            </a:fld>
            <a:endParaRPr lang="en-US" dirty="0"/>
          </a:p>
        </p:txBody>
      </p:sp>
      <p:cxnSp>
        <p:nvCxnSpPr>
          <p:cNvPr id="7" name="Straight Connector 6"/>
          <p:cNvCxnSpPr/>
          <p:nvPr/>
        </p:nvCxnSpPr>
        <p:spPr>
          <a:xfrm flipV="1">
            <a:off x="619125"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6801257"/>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914377" rtl="0" eaLnBrk="1" latinLnBrk="0" hangingPunct="1">
        <a:lnSpc>
          <a:spcPct val="80000"/>
        </a:lnSpc>
        <a:spcBef>
          <a:spcPct val="0"/>
        </a:spcBef>
        <a:buNone/>
        <a:defRPr sz="4400" kern="1200" cap="all" spc="100" baseline="0">
          <a:solidFill>
            <a:schemeClr val="tx1">
              <a:lumMod val="90000"/>
              <a:lumOff val="10000"/>
            </a:schemeClr>
          </a:solidFill>
          <a:latin typeface="+mj-lt"/>
          <a:ea typeface="+mj-ea"/>
          <a:cs typeface="+mj-cs"/>
        </a:defRPr>
      </a:lvl1pPr>
    </p:titleStyle>
    <p:bodyStyle>
      <a:lvl1pPr marL="91440" indent="-91440" algn="l" defTabSz="914377"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600" kern="1200">
          <a:solidFill>
            <a:schemeClr val="tx1"/>
          </a:solidFill>
          <a:latin typeface="+mn-lt"/>
          <a:ea typeface="+mn-ea"/>
          <a:cs typeface="+mn-cs"/>
        </a:defRPr>
      </a:lvl2pPr>
      <a:lvl3pPr marL="44805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3pPr>
      <a:lvl4pPr marL="59436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4pPr>
      <a:lvl5pPr marL="77724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5pPr>
      <a:lvl6pPr marL="91440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6pPr>
      <a:lvl7pPr marL="1060704"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7pPr>
      <a:lvl8pPr marL="1216152"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8pPr>
      <a:lvl9pPr marL="136245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18" Type="http://schemas.openxmlformats.org/officeDocument/2006/relationships/diagramLayout" Target="../diagrams/layout4.xml"/><Relationship Id="rId26" Type="http://schemas.microsoft.com/office/2007/relationships/diagramDrawing" Target="../diagrams/drawing5.xml"/><Relationship Id="rId3" Type="http://schemas.openxmlformats.org/officeDocument/2006/relationships/diagramLayout" Target="../diagrams/layout1.xml"/><Relationship Id="rId21" Type="http://schemas.microsoft.com/office/2007/relationships/diagramDrawing" Target="../diagrams/drawing4.xml"/><Relationship Id="rId7" Type="http://schemas.openxmlformats.org/officeDocument/2006/relationships/diagramData" Target="../diagrams/data2.xml"/><Relationship Id="rId12" Type="http://schemas.openxmlformats.org/officeDocument/2006/relationships/diagramData" Target="../diagrams/data3.xml"/><Relationship Id="rId17" Type="http://schemas.openxmlformats.org/officeDocument/2006/relationships/diagramData" Target="../diagrams/data4.xml"/><Relationship Id="rId25" Type="http://schemas.openxmlformats.org/officeDocument/2006/relationships/diagramColors" Target="../diagrams/colors5.xml"/><Relationship Id="rId2" Type="http://schemas.openxmlformats.org/officeDocument/2006/relationships/diagramData" Target="../diagrams/data1.xml"/><Relationship Id="rId16" Type="http://schemas.microsoft.com/office/2007/relationships/diagramDrawing" Target="../diagrams/drawing3.xml"/><Relationship Id="rId20" Type="http://schemas.openxmlformats.org/officeDocument/2006/relationships/diagramColors" Target="../diagrams/colors4.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24" Type="http://schemas.openxmlformats.org/officeDocument/2006/relationships/diagramQuickStyle" Target="../diagrams/quickStyle5.xml"/><Relationship Id="rId5" Type="http://schemas.openxmlformats.org/officeDocument/2006/relationships/diagramColors" Target="../diagrams/colors1.xml"/><Relationship Id="rId15" Type="http://schemas.openxmlformats.org/officeDocument/2006/relationships/diagramColors" Target="../diagrams/colors3.xml"/><Relationship Id="rId23" Type="http://schemas.openxmlformats.org/officeDocument/2006/relationships/diagramLayout" Target="../diagrams/layout5.xml"/><Relationship Id="rId10" Type="http://schemas.openxmlformats.org/officeDocument/2006/relationships/diagramColors" Target="../diagrams/colors2.xml"/><Relationship Id="rId19" Type="http://schemas.openxmlformats.org/officeDocument/2006/relationships/diagramQuickStyle" Target="../diagrams/quickStyle4.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 Id="rId22" Type="http://schemas.openxmlformats.org/officeDocument/2006/relationships/diagramData" Target="../diagrams/data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1475" y="4719130"/>
            <a:ext cx="6315075" cy="1945054"/>
          </a:xfrm>
        </p:spPr>
        <p:style>
          <a:lnRef idx="2">
            <a:schemeClr val="accent2"/>
          </a:lnRef>
          <a:fillRef idx="1">
            <a:schemeClr val="lt1"/>
          </a:fillRef>
          <a:effectRef idx="0">
            <a:schemeClr val="accent2"/>
          </a:effectRef>
          <a:fontRef idx="minor">
            <a:schemeClr val="dk1"/>
          </a:fontRef>
        </p:style>
        <p:txBody>
          <a:bodyPr>
            <a:normAutofit fontScale="90000"/>
          </a:bodyPr>
          <a:lstStyle/>
          <a:p>
            <a:pPr algn="l"/>
            <a:r>
              <a:rPr lang="en-GB" b="1" dirty="0"/>
              <a:t>Title</a:t>
            </a:r>
            <a:r>
              <a:rPr lang="en-GB" dirty="0"/>
              <a:t>: </a:t>
            </a:r>
            <a:r>
              <a:rPr lang="en-GB" i="1" dirty="0"/>
              <a:t>Emotional Intelligence and its Impact on Personal and Academic Success</a:t>
            </a:r>
            <a:endParaRPr lang="en-GB" dirty="0"/>
          </a:p>
        </p:txBody>
      </p:sp>
      <p:sp>
        <p:nvSpPr>
          <p:cNvPr id="3" name="Subtitle 2"/>
          <p:cNvSpPr>
            <a:spLocks noGrp="1"/>
          </p:cNvSpPr>
          <p:nvPr>
            <p:ph type="subTitle" idx="1"/>
          </p:nvPr>
        </p:nvSpPr>
        <p:spPr/>
        <p:txBody>
          <a:bodyPr/>
          <a:lstStyle/>
          <a:p>
            <a:pPr lvl="0"/>
            <a:r>
              <a:rPr lang="en-GB" b="1" dirty="0"/>
              <a:t>Your Name: Borys Sekulski</a:t>
            </a:r>
            <a:endParaRPr lang="en-GB" dirty="0"/>
          </a:p>
          <a:p>
            <a:pPr lvl="0"/>
            <a:r>
              <a:rPr lang="en-GB" b="1" dirty="0"/>
              <a:t>Student </a:t>
            </a:r>
            <a:r>
              <a:rPr lang="en-GB" b="1"/>
              <a:t>Number: 232180</a:t>
            </a:r>
            <a:r>
              <a:rPr lang="en-GB" b="1" dirty="0"/>
              <a:t>8</a:t>
            </a:r>
            <a:endParaRPr lang="en-GB" dirty="0"/>
          </a:p>
        </p:txBody>
      </p:sp>
      <p:pic>
        <p:nvPicPr>
          <p:cNvPr id="6" name="Picture 5"/>
          <p:cNvPicPr>
            <a:picLocks noChangeAspect="1"/>
          </p:cNvPicPr>
          <p:nvPr/>
        </p:nvPicPr>
        <p:blipFill rotWithShape="1">
          <a:blip r:embed="rId2"/>
          <a:srcRect l="5638" t="6116" r="5882"/>
          <a:stretch/>
        </p:blipFill>
        <p:spPr>
          <a:xfrm>
            <a:off x="2165183" y="219075"/>
            <a:ext cx="5794708" cy="3228022"/>
          </a:xfrm>
          <a:prstGeom prst="rect">
            <a:avLst/>
          </a:prstGeom>
        </p:spPr>
      </p:pic>
      <p:sp>
        <p:nvSpPr>
          <p:cNvPr id="7" name="TextBox 6"/>
          <p:cNvSpPr txBox="1"/>
          <p:nvPr/>
        </p:nvSpPr>
        <p:spPr>
          <a:xfrm>
            <a:off x="2165183" y="3552825"/>
            <a:ext cx="5794708" cy="92333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b="1" dirty="0"/>
              <a:t>"If you are tuned out of your own emotions, you will be poor at reading them in other people."</a:t>
            </a:r>
            <a:br>
              <a:rPr lang="en-GB" dirty="0"/>
            </a:br>
            <a:r>
              <a:rPr lang="en-GB" dirty="0"/>
              <a:t>— </a:t>
            </a:r>
            <a:r>
              <a:rPr lang="en-GB" i="1" dirty="0"/>
              <a:t>Daniel Goleman</a:t>
            </a:r>
            <a:endParaRPr lang="en-GB" dirty="0"/>
          </a:p>
        </p:txBody>
      </p:sp>
    </p:spTree>
    <p:extLst>
      <p:ext uri="{BB962C8B-B14F-4D97-AF65-F5344CB8AC3E}">
        <p14:creationId xmlns:p14="http://schemas.microsoft.com/office/powerpoint/2010/main" val="2744556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extLst>
              <p:ext uri="{D42A27DB-BD31-4B8C-83A1-F6EECF244321}">
                <p14:modId xmlns:p14="http://schemas.microsoft.com/office/powerpoint/2010/main" val="518880083"/>
              </p:ext>
            </p:extLst>
          </p:nvPr>
        </p:nvGraphicFramePr>
        <p:xfrm>
          <a:off x="7331242" y="3416968"/>
          <a:ext cx="2478505" cy="33086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p:cNvSpPr txBox="1"/>
          <p:nvPr/>
        </p:nvSpPr>
        <p:spPr>
          <a:xfrm>
            <a:off x="7607968" y="3124276"/>
            <a:ext cx="1925052" cy="261610"/>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pPr algn="ctr"/>
            <a:r>
              <a:rPr lang="en-GB" sz="1100" b="1" dirty="0"/>
              <a:t>Method Section</a:t>
            </a:r>
            <a:endParaRPr lang="en-GB" sz="1100" dirty="0"/>
          </a:p>
        </p:txBody>
      </p:sp>
      <p:graphicFrame>
        <p:nvGraphicFramePr>
          <p:cNvPr id="16" name="Diagram 15"/>
          <p:cNvGraphicFramePr/>
          <p:nvPr>
            <p:extLst>
              <p:ext uri="{D42A27DB-BD31-4B8C-83A1-F6EECF244321}">
                <p14:modId xmlns:p14="http://schemas.microsoft.com/office/powerpoint/2010/main" val="663743115"/>
              </p:ext>
            </p:extLst>
          </p:nvPr>
        </p:nvGraphicFramePr>
        <p:xfrm>
          <a:off x="96252" y="5350042"/>
          <a:ext cx="6894095" cy="14317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7" name="TextBox 16"/>
          <p:cNvSpPr txBox="1"/>
          <p:nvPr/>
        </p:nvSpPr>
        <p:spPr>
          <a:xfrm>
            <a:off x="174457" y="4886644"/>
            <a:ext cx="6737684" cy="369332"/>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pPr algn="ctr"/>
            <a:r>
              <a:rPr lang="en-GB" b="1" dirty="0"/>
              <a:t>How Can Someone Develop Emotional Intelligence?</a:t>
            </a:r>
            <a:endParaRPr lang="en-GB" dirty="0"/>
          </a:p>
        </p:txBody>
      </p:sp>
      <p:graphicFrame>
        <p:nvGraphicFramePr>
          <p:cNvPr id="19" name="Diagram 18"/>
          <p:cNvGraphicFramePr/>
          <p:nvPr>
            <p:extLst>
              <p:ext uri="{D42A27DB-BD31-4B8C-83A1-F6EECF244321}">
                <p14:modId xmlns:p14="http://schemas.microsoft.com/office/powerpoint/2010/main" val="3494185388"/>
              </p:ext>
            </p:extLst>
          </p:nvPr>
        </p:nvGraphicFramePr>
        <p:xfrm>
          <a:off x="2890585" y="732939"/>
          <a:ext cx="3435018" cy="264801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20" name="TextBox 19"/>
          <p:cNvSpPr txBox="1"/>
          <p:nvPr/>
        </p:nvSpPr>
        <p:spPr>
          <a:xfrm>
            <a:off x="2890585" y="282815"/>
            <a:ext cx="3435018" cy="400110"/>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ctr"/>
            <a:r>
              <a:rPr lang="en-GB" sz="1000" b="1" dirty="0"/>
              <a:t>How Can You Control Your Own Emotions and Develop Mindfulness as a Student?</a:t>
            </a:r>
            <a:endParaRPr lang="en-GB" sz="1000" dirty="0"/>
          </a:p>
        </p:txBody>
      </p:sp>
      <p:graphicFrame>
        <p:nvGraphicFramePr>
          <p:cNvPr id="22" name="Diagram 21"/>
          <p:cNvGraphicFramePr/>
          <p:nvPr>
            <p:extLst>
              <p:ext uri="{D42A27DB-BD31-4B8C-83A1-F6EECF244321}">
                <p14:modId xmlns:p14="http://schemas.microsoft.com/office/powerpoint/2010/main" val="1700146252"/>
              </p:ext>
            </p:extLst>
          </p:nvPr>
        </p:nvGraphicFramePr>
        <p:xfrm>
          <a:off x="96251" y="450271"/>
          <a:ext cx="2286000" cy="3260559"/>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23" name="TextBox 22"/>
          <p:cNvSpPr txBox="1"/>
          <p:nvPr/>
        </p:nvSpPr>
        <p:spPr>
          <a:xfrm>
            <a:off x="96252" y="39452"/>
            <a:ext cx="2286000" cy="30777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pPr algn="ctr"/>
            <a:r>
              <a:rPr lang="en-US" sz="1400" b="1" dirty="0"/>
              <a:t>Introduction</a:t>
            </a:r>
            <a:endParaRPr lang="en-GB" sz="1400" b="1" dirty="0"/>
          </a:p>
        </p:txBody>
      </p:sp>
      <p:graphicFrame>
        <p:nvGraphicFramePr>
          <p:cNvPr id="25" name="Diagram 24"/>
          <p:cNvGraphicFramePr/>
          <p:nvPr>
            <p:extLst>
              <p:ext uri="{D42A27DB-BD31-4B8C-83A1-F6EECF244321}">
                <p14:modId xmlns:p14="http://schemas.microsoft.com/office/powerpoint/2010/main" val="4223399052"/>
              </p:ext>
            </p:extLst>
          </p:nvPr>
        </p:nvGraphicFramePr>
        <p:xfrm>
          <a:off x="6833937" y="409074"/>
          <a:ext cx="2975810" cy="2566690"/>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
        <p:nvSpPr>
          <p:cNvPr id="26" name="TextBox 25"/>
          <p:cNvSpPr txBox="1"/>
          <p:nvPr/>
        </p:nvSpPr>
        <p:spPr>
          <a:xfrm>
            <a:off x="6833937" y="24064"/>
            <a:ext cx="2975810" cy="33855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800" b="1" dirty="0"/>
              <a:t>Factors Contributing to Success and Actions to Address EI Challenges</a:t>
            </a:r>
            <a:endParaRPr lang="en-GB" sz="800" dirty="0"/>
          </a:p>
        </p:txBody>
      </p:sp>
      <p:sp>
        <p:nvSpPr>
          <p:cNvPr id="27" name="TextBox 26"/>
          <p:cNvSpPr txBox="1"/>
          <p:nvPr/>
        </p:nvSpPr>
        <p:spPr>
          <a:xfrm>
            <a:off x="204538" y="3881096"/>
            <a:ext cx="6785809" cy="830997"/>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600" dirty="0" err="1"/>
              <a:t>Tsarkos</a:t>
            </a:r>
            <a:r>
              <a:rPr lang="en-GB" sz="600" dirty="0"/>
              <a:t>, A., 2025. Enhancing Cognitive, Emotional, and Social Outcomes: Mindfulness and Self-Care in Education. In </a:t>
            </a:r>
            <a:r>
              <a:rPr lang="en-GB" sz="600" i="1" dirty="0"/>
              <a:t>Pedagogies of Compassion and Care in Education</a:t>
            </a:r>
            <a:r>
              <a:rPr lang="en-GB" sz="600" dirty="0"/>
              <a:t> (pp. 105-134). IGI Global Scientific Publishing.</a:t>
            </a:r>
          </a:p>
          <a:p>
            <a:r>
              <a:rPr lang="en-GB" sz="600" dirty="0" err="1"/>
              <a:t>Gukssa</a:t>
            </a:r>
            <a:r>
              <a:rPr lang="en-GB" sz="600" dirty="0"/>
              <a:t>, A., 2023. Role of emotional intelligence in conflict resolution strategies. </a:t>
            </a:r>
            <a:r>
              <a:rPr lang="en-GB" sz="600" i="1" dirty="0"/>
              <a:t>International Journal of Human Resource</a:t>
            </a:r>
            <a:r>
              <a:rPr lang="en-GB" sz="600" dirty="0"/>
              <a:t>, </a:t>
            </a:r>
            <a:r>
              <a:rPr lang="en-GB" sz="600" i="1" dirty="0"/>
              <a:t>1</a:t>
            </a:r>
            <a:r>
              <a:rPr lang="en-GB" sz="600" dirty="0"/>
              <a:t>(1), pp.13-23.</a:t>
            </a:r>
          </a:p>
          <a:p>
            <a:r>
              <a:rPr lang="en-GB" sz="600" dirty="0" err="1"/>
              <a:t>Pashchenko</a:t>
            </a:r>
            <a:r>
              <a:rPr lang="en-GB" sz="600" dirty="0"/>
              <a:t>, O., </a:t>
            </a:r>
            <a:r>
              <a:rPr lang="en-GB" sz="600" dirty="0" err="1"/>
              <a:t>Medvedovska</a:t>
            </a:r>
            <a:r>
              <a:rPr lang="en-GB" sz="600" dirty="0"/>
              <a:t>, T., </a:t>
            </a:r>
            <a:r>
              <a:rPr lang="en-GB" sz="600" dirty="0" err="1"/>
              <a:t>Terkhanova</a:t>
            </a:r>
            <a:r>
              <a:rPr lang="en-GB" sz="600" dirty="0"/>
              <a:t>, O., </a:t>
            </a:r>
            <a:r>
              <a:rPr lang="en-GB" sz="600" dirty="0" err="1"/>
              <a:t>Baidak</a:t>
            </a:r>
            <a:r>
              <a:rPr lang="en-GB" sz="600" dirty="0"/>
              <a:t>, A. and </a:t>
            </a:r>
            <a:r>
              <a:rPr lang="en-GB" sz="600" dirty="0" err="1"/>
              <a:t>Danyliuk</a:t>
            </a:r>
            <a:r>
              <a:rPr lang="en-GB" sz="600" dirty="0"/>
              <a:t>, Y., 2024. The impact of emotional intelligence on academic achievement. </a:t>
            </a:r>
            <a:r>
              <a:rPr lang="en-GB" sz="600" i="1" dirty="0" err="1"/>
              <a:t>PrOsvita</a:t>
            </a:r>
            <a:r>
              <a:rPr lang="en-GB" sz="600" dirty="0"/>
              <a:t>, (2), pp.57-70.</a:t>
            </a:r>
          </a:p>
          <a:p>
            <a:r>
              <a:rPr lang="en-GB" sz="600" dirty="0" err="1"/>
              <a:t>Channawar</a:t>
            </a:r>
            <a:r>
              <a:rPr lang="en-GB" sz="600" dirty="0"/>
              <a:t>, S.N., 2023. Mindfulness practices for stress reduction and mental clarity. </a:t>
            </a:r>
            <a:r>
              <a:rPr lang="en-GB" sz="600" i="1" dirty="0"/>
              <a:t>International Journal of Futuristic Innovation in Arts, Humanities and Management (IJFIAHM)</a:t>
            </a:r>
            <a:r>
              <a:rPr lang="en-GB" sz="600" dirty="0"/>
              <a:t>, </a:t>
            </a:r>
            <a:r>
              <a:rPr lang="en-GB" sz="600" i="1" dirty="0"/>
              <a:t>2</a:t>
            </a:r>
            <a:r>
              <a:rPr lang="en-GB" sz="600" dirty="0"/>
              <a:t>(3), pp.49-59.</a:t>
            </a:r>
          </a:p>
          <a:p>
            <a:r>
              <a:rPr lang="en-GB" sz="600" dirty="0" err="1"/>
              <a:t>Popescu</a:t>
            </a:r>
            <a:r>
              <a:rPr lang="en-GB" sz="600" dirty="0"/>
              <a:t>, C.D., 2025. THE ROLE OF MINDFULNESS IN DEVELOPING STUDENTS'EMOTIONAL INTELLIGENCE. </a:t>
            </a:r>
            <a:r>
              <a:rPr lang="en-GB" sz="600" i="1" dirty="0"/>
              <a:t>Journal of Romanian Literary Studies</a:t>
            </a:r>
            <a:r>
              <a:rPr lang="en-GB" sz="600" dirty="0"/>
              <a:t>, (40), pp.713-720.</a:t>
            </a:r>
          </a:p>
          <a:p>
            <a:r>
              <a:rPr lang="en-GB" sz="600" dirty="0"/>
              <a:t>Chung, S.R., </a:t>
            </a:r>
            <a:r>
              <a:rPr lang="en-GB" sz="600" dirty="0" err="1"/>
              <a:t>Cichocki</a:t>
            </a:r>
            <a:r>
              <a:rPr lang="en-GB" sz="600" dirty="0"/>
              <a:t>, M.N. and Chung, K.C., 2023. Building emotional intelligence. </a:t>
            </a:r>
            <a:r>
              <a:rPr lang="en-GB" sz="600" i="1" dirty="0"/>
              <a:t>Plastic and Reconstructive Surgery</a:t>
            </a:r>
            <a:r>
              <a:rPr lang="en-GB" sz="600" dirty="0"/>
              <a:t>, </a:t>
            </a:r>
            <a:r>
              <a:rPr lang="en-GB" sz="600" i="1" dirty="0"/>
              <a:t>151</a:t>
            </a:r>
            <a:r>
              <a:rPr lang="en-GB" sz="600" dirty="0"/>
              <a:t>(1), pp.1-5.</a:t>
            </a:r>
          </a:p>
          <a:p>
            <a:r>
              <a:rPr lang="en-GB" sz="600" dirty="0" err="1"/>
              <a:t>Igbokwe</a:t>
            </a:r>
            <a:r>
              <a:rPr lang="en-GB" sz="600" dirty="0"/>
              <a:t>, I.C., </a:t>
            </a:r>
            <a:r>
              <a:rPr lang="en-GB" sz="600" dirty="0" err="1"/>
              <a:t>Egboka</a:t>
            </a:r>
            <a:r>
              <a:rPr lang="en-GB" sz="600" dirty="0"/>
              <a:t>, P.N., Thompson, C.C., </a:t>
            </a:r>
            <a:r>
              <a:rPr lang="en-GB" sz="600" dirty="0" err="1"/>
              <a:t>Etele</a:t>
            </a:r>
            <a:r>
              <a:rPr lang="en-GB" sz="600" dirty="0"/>
              <a:t>, A.V., </a:t>
            </a:r>
            <a:r>
              <a:rPr lang="en-GB" sz="600" dirty="0" err="1"/>
              <a:t>Anyanwu</a:t>
            </a:r>
            <a:r>
              <a:rPr lang="en-GB" sz="600" dirty="0"/>
              <a:t>, A.N., </a:t>
            </a:r>
            <a:r>
              <a:rPr lang="en-GB" sz="600" dirty="0" err="1"/>
              <a:t>Okeke</a:t>
            </a:r>
            <a:r>
              <a:rPr lang="en-GB" sz="600" dirty="0"/>
              <a:t>-James, N.J. and </a:t>
            </a:r>
            <a:r>
              <a:rPr lang="en-GB" sz="600" dirty="0" err="1"/>
              <a:t>Uzoekwe</a:t>
            </a:r>
            <a:r>
              <a:rPr lang="en-GB" sz="600" dirty="0"/>
              <a:t>, H.E., 2023. Emotional intelligence: Practices to manage and develop it. </a:t>
            </a:r>
            <a:r>
              <a:rPr lang="en-GB" sz="600" i="1" dirty="0"/>
              <a:t>European Journal of Theoretical and Applied Sciences</a:t>
            </a:r>
            <a:r>
              <a:rPr lang="en-GB" sz="600" dirty="0"/>
              <a:t>, </a:t>
            </a:r>
            <a:r>
              <a:rPr lang="en-GB" sz="600" i="1" dirty="0"/>
              <a:t>1</a:t>
            </a:r>
            <a:r>
              <a:rPr lang="en-GB" sz="600" dirty="0"/>
              <a:t>(4), pp.42-48.</a:t>
            </a:r>
          </a:p>
        </p:txBody>
      </p:sp>
      <p:sp>
        <p:nvSpPr>
          <p:cNvPr id="28" name="TextBox 27"/>
          <p:cNvSpPr txBox="1"/>
          <p:nvPr/>
        </p:nvSpPr>
        <p:spPr>
          <a:xfrm>
            <a:off x="2483515" y="3538158"/>
            <a:ext cx="2511594" cy="27699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200" dirty="0"/>
              <a:t>References</a:t>
            </a:r>
            <a:endParaRPr lang="en-GB" sz="1200" dirty="0"/>
          </a:p>
        </p:txBody>
      </p:sp>
    </p:spTree>
    <p:extLst>
      <p:ext uri="{BB962C8B-B14F-4D97-AF65-F5344CB8AC3E}">
        <p14:creationId xmlns:p14="http://schemas.microsoft.com/office/powerpoint/2010/main" val="26966558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docProps/app.xml><?xml version="1.0" encoding="utf-8"?>
<Properties xmlns="http://schemas.openxmlformats.org/officeDocument/2006/extended-properties" xmlns:vt="http://schemas.openxmlformats.org/officeDocument/2006/docPropsVTypes">
  <Template>Integral</Template>
  <TotalTime>65</TotalTime>
  <Words>973</Words>
  <Application>Microsoft Office PowerPoint</Application>
  <PresentationFormat>A4 Paper (210x297 mm)</PresentationFormat>
  <Paragraphs>41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Tw Cen MT</vt:lpstr>
      <vt:lpstr>Tw Cen MT Condensed</vt:lpstr>
      <vt:lpstr>Wingdings 3</vt:lpstr>
      <vt:lpstr>Integral</vt:lpstr>
      <vt:lpstr>Title: Emotional Intelligence and its Impact on Personal and Academic Success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Author</dc:creator>
  <cp:lastModifiedBy>Borys Roman Sekulski (2321808)</cp:lastModifiedBy>
  <cp:revision>7</cp:revision>
  <dcterms:created xsi:type="dcterms:W3CDTF">2025-10-11T01:21:48Z</dcterms:created>
  <dcterms:modified xsi:type="dcterms:W3CDTF">2025-10-12T16:12:41Z</dcterms:modified>
</cp:coreProperties>
</file>