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75"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3" d="100"/>
          <a:sy n="93" d="100"/>
        </p:scale>
        <p:origin x="274"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65442dd6c6e91558" providerId="LiveId" clId="{38F7BC9F-74B2-45C6-A1F6-5A9FD3E1F1CB}"/>
    <pc:docChg chg="delSld">
      <pc:chgData name="" userId="65442dd6c6e91558" providerId="LiveId" clId="{38F7BC9F-74B2-45C6-A1F6-5A9FD3E1F1CB}" dt="2023-07-24T19:56:02.727" v="2" actId="2696"/>
      <pc:docMkLst>
        <pc:docMk/>
      </pc:docMkLst>
      <pc:sldChg chg="del">
        <pc:chgData name="" userId="65442dd6c6e91558" providerId="LiveId" clId="{38F7BC9F-74B2-45C6-A1F6-5A9FD3E1F1CB}" dt="2023-07-24T19:55:58.499" v="1" actId="2696"/>
        <pc:sldMkLst>
          <pc:docMk/>
          <pc:sldMk cId="2941457059" sldId="256"/>
        </pc:sldMkLst>
      </pc:sldChg>
      <pc:sldChg chg="del">
        <pc:chgData name="" userId="65442dd6c6e91558" providerId="LiveId" clId="{38F7BC9F-74B2-45C6-A1F6-5A9FD3E1F1CB}" dt="2023-07-24T19:56:02.727" v="2" actId="2696"/>
        <pc:sldMkLst>
          <pc:docMk/>
          <pc:sldMk cId="285598164"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3E1F09-B60B-4B0D-ABD9-DDF324E17394}" type="datetimeFigureOut">
              <a:rPr lang="en-GB" smtClean="0"/>
              <a:t>24/07/2023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9470E7-A64E-4C94-BD4D-977FA7492E59}" type="slidenum">
              <a:rPr lang="en-GB" smtClean="0"/>
              <a:t>‹#›</a:t>
            </a:fld>
            <a:endParaRPr lang="en-GB"/>
          </a:p>
        </p:txBody>
      </p:sp>
    </p:spTree>
    <p:extLst>
      <p:ext uri="{BB962C8B-B14F-4D97-AF65-F5344CB8AC3E}">
        <p14:creationId xmlns:p14="http://schemas.microsoft.com/office/powerpoint/2010/main" val="368811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00624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rPr>
              <a:t>Businesses must look at the many components that make up the modern workplace as they attempt to adapt to the demands of the digital era and a rapidly shifting business environment. This presentation will use British Airways as a case study of a UK company to highlight the essential characteristics of the modern workplace. With a long history in aviation and present notoriety, British Airways is a legendary airline. It's a fantastic illustration of a contemporary workplace and a case study of how a sizable corporation operates.</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747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000000"/>
                </a:solidFill>
                <a:effectLst/>
                <a:latin typeface="Times New Roman" panose="02020603050405020304" pitchFamily="18" charset="0"/>
                <a:ea typeface="Calibri" panose="020F0502020204030204" pitchFamily="34" charset="0"/>
              </a:rPr>
              <a:t>The airline provides service to numerous domestic and international destinations. Being a full-service airline, British Airways offers not only passenger travel but also freight services and opulent vacation packages. It uses a wide range of aircraft to transport both tourists and business travellers.</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5728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Revenue: Profits from both passenger and freight services have risen in recent years.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Market share: Due to the longevity of its well-known brand name and the excellence of its competitive products, it has maintained its position as the leader in its industry.</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Customer satisfaction: -Customer satisfaction metrics like the Net Promoter Score (NPS) and comments from customers demonstrate the airline's commitment to offering a pleasant travel experience.</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79443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Other full- These airlines compete with one another for passengers on the most profitable domestic and international routes.</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Low- cost carriers: By providing basic services at affordable prices, these airlines hope to appeal to those on a tight budget.</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Global Alliances: Even though they are allies, they go off against one another to win lucrative codeshare arrangements and passengers.</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a:p>
            <a:r>
              <a:rPr lang="en-GB" sz="1800" b="0" dirty="0">
                <a:solidFill>
                  <a:srgbClr val="000000"/>
                </a:solidFill>
                <a:effectLst/>
                <a:ea typeface="Calibri" panose="020F0502020204030204" pitchFamily="34" charset="0"/>
              </a:rPr>
              <a:t>By researching the market as a whole, British Airways might discover what possibilities and challenges it faces. The business can then develop strategies that play to its strengths, differentiate it from competitors, and support its success in the cutthroat aviation industry. </a:t>
            </a:r>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0540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solidFill>
                  <a:srgbClr val="000000"/>
                </a:solidFill>
                <a:effectLst/>
                <a:latin typeface="Times New Roman" panose="02020603050405020304" pitchFamily="18" charset="0"/>
                <a:ea typeface="Calibri" panose="020F0502020204030204" pitchFamily="34" charset="0"/>
              </a:rPr>
              <a:t>It establishes the foundation for how choices are made, information is communicated, and accountability for actions is defined. When an organization's structure is well-planned, it supports its strategy, promotes collaboration, and increases output.</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8989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Clear roles and responsibilities: </a:t>
            </a:r>
            <a:r>
              <a:rPr lang="en-IN" sz="1800" b="0" dirty="0">
                <a:solidFill>
                  <a:srgbClr val="000000"/>
                </a:solidFill>
                <a:effectLst/>
                <a:latin typeface="Times New Roman" panose="02020603050405020304" pitchFamily="18" charset="0"/>
                <a:ea typeface="Calibri" panose="020F0502020204030204" pitchFamily="34" charset="0"/>
              </a:rPr>
              <a:t> </a:t>
            </a:r>
            <a:r>
              <a:rPr lang="en-GB" sz="1800" b="0" dirty="0">
                <a:solidFill>
                  <a:srgbClr val="000000"/>
                </a:solidFill>
                <a:effectLst/>
                <a:latin typeface="Times New Roman" panose="02020603050405020304" pitchFamily="18" charset="0"/>
                <a:ea typeface="Calibri" panose="020F0502020204030204" pitchFamily="34" charset="0"/>
              </a:rPr>
              <a:t>When there is less potential for uncertainty and more capacity for efficiency in the allocation of work, employees are better equipped to understand their duties and contribute usefully in their areas of competence.</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Specialize and expertise: With this information, employees may do their tasks more quickly and effectively, increasing productivity and efficiency across the entire business.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Examples showcasing the relationship between British Airways’ structure and performance: </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Collaboration between flight operations and engineering departments: Due to British Airways' functional organisational structure, the Flight Operations and Engineering departments are able to collaborate closely. This cooperation between the pilots, maintenance engineers, and ground staff has improved flight safety, on-time departures, and operating efficiency.</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Marketing and customer experience integration: The Marketing and Customer Experience teams can more easily communicate and work together thanks to the organisational structure (</a:t>
            </a:r>
            <a:r>
              <a:rPr lang="en-GB" sz="1800" b="0" dirty="0">
                <a:solidFill>
                  <a:srgbClr val="222222"/>
                </a:solidFill>
                <a:effectLst/>
                <a:latin typeface="Times New Roman" panose="02020603050405020304" pitchFamily="18" charset="0"/>
                <a:ea typeface="Calibri" panose="020F0502020204030204" pitchFamily="34" charset="0"/>
              </a:rPr>
              <a:t>Quach and et. Al., 2022)</a:t>
            </a:r>
            <a:r>
              <a:rPr lang="en-GB" sz="1800" b="0" dirty="0">
                <a:solidFill>
                  <a:srgbClr val="000000"/>
                </a:solidFill>
                <a:effectLst/>
                <a:latin typeface="Times New Roman" panose="02020603050405020304" pitchFamily="18" charset="0"/>
                <a:ea typeface="Calibri" panose="020F0502020204030204" pitchFamily="34" charset="0"/>
              </a:rPr>
              <a:t>. Combining these two systems allows us to put the needs of our clients first, which leads to a journey that runs well. As a result of this harmony, consumer satisfaction and loyalty are increased.</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639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Strategic planning: Market developments, the competitive landscape, and customer preferences are all examined while making strategic decisions.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Resource Allocation: They allocate money, people, and other resources among various departments and projects in accordance with strategic priorities and operational requirements.</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81767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Communication: They should also pay attention, encourage conversation, and facilitate effective knowledge transfer.</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Problem- solving: It's crucial to possess the capacity for critical thought, wise decision-making, and situational flexibility.</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Collaboration and teamwork: They must establish a setting where workers feel at ease cooperating to address issues and accomplish objectives.</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96976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They ensure that the strategic objectives of the organisation are taken into consideration when allocating resources and strike a balance between cost-cutting and delivering high-quality services.</a:t>
            </a:r>
            <a:endParaRPr lang="en-IN" sz="1800" b="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They promote employee engagement and fidelity, as well as the identification and development of talent.</a:t>
            </a:r>
            <a:endParaRPr lang="en-IN" sz="1800" b="0" dirty="0">
              <a:solidFill>
                <a:srgbClr val="000000"/>
              </a:solidFill>
              <a:effectLst/>
              <a:latin typeface="Times New Roman" panose="02020603050405020304" pitchFamily="18" charset="0"/>
              <a:ea typeface="Calibri" panose="020F0502020204030204" pitchFamily="34" charset="0"/>
            </a:endParaRPr>
          </a:p>
          <a:p>
            <a:pPr indent="228600"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These examples demonstrate how British Airways management effectively use their authority and knowledge. British Airways managers contribute to the company's success by effectively fulfilling their duties and utilising their knowledge.</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39898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Transformational leadership: At British Airways, transformational leaders are those who encourage innovation and help their team members reach their maximum potential.</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Situational leadership: British Airways managers employ a range of leadership philosophies, including coaching, directing, supporting, and delegating, depending on the needs and skills of their teams.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 </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56013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Customer centric- approach: By motivating staff employees to go above and beyond, transformational leaders assist the company's attempts to retain customers satisfied and loyal.</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Flexibility and adaptability: Leaders who adapt their strategies to their teams' needs and the environment in which they work provide their organisations a better chance of success.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Examples of leadership and their practices</a:t>
            </a:r>
            <a:endParaRPr lang="en-IN" sz="18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Alex Cruz, the former CEO of British Airways, served as a role model for transformative leadership. He promoted innovation and digital change in the workplace while introducing new initiatives to enhance the level of customer service.</a:t>
            </a:r>
            <a:endParaRPr lang="en-IN" sz="1800" b="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Carol Buchanan (Head of Cabin Crew): Carol Buchanan demonstrated situational leadership while serving as the Head of Cabin Crew at British Airways by adapting her strategy to the demands of her staff. She served as a leader, encouraging both new and seasoned crew members to take charge of their roles.</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385263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Group and team behaviour and their significance </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The norms and values that have emerged via group dynamics at British Airways have an impact on how individuals approach collaboration, communication, decision-making, and achieving shared objectives. Better problem-solving, inventiveness, and efficiency are facilitated by team members' trust, cooperation, and synergy.</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390703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Organizational culture: The distinctive culture of British Airways has a significant impact on group and team relationships (</a:t>
            </a:r>
            <a:r>
              <a:rPr lang="en-GB" sz="1800" b="0" dirty="0" err="1">
                <a:solidFill>
                  <a:srgbClr val="222222"/>
                </a:solidFill>
                <a:effectLst/>
                <a:latin typeface="Times New Roman" panose="02020603050405020304" pitchFamily="18" charset="0"/>
                <a:ea typeface="Calibri" panose="020F0502020204030204" pitchFamily="34" charset="0"/>
              </a:rPr>
              <a:t>Ikonne</a:t>
            </a:r>
            <a:r>
              <a:rPr lang="en-GB" sz="1800" b="0" dirty="0">
                <a:solidFill>
                  <a:srgbClr val="222222"/>
                </a:solidFill>
                <a:effectLst/>
                <a:latin typeface="Times New Roman" panose="02020603050405020304" pitchFamily="18" charset="0"/>
                <a:ea typeface="Calibri" panose="020F0502020204030204" pitchFamily="34" charset="0"/>
              </a:rPr>
              <a:t> and </a:t>
            </a:r>
            <a:r>
              <a:rPr lang="en-GB" sz="1800" b="0" dirty="0" err="1">
                <a:solidFill>
                  <a:srgbClr val="222222"/>
                </a:solidFill>
                <a:effectLst/>
                <a:latin typeface="Times New Roman" panose="02020603050405020304" pitchFamily="18" charset="0"/>
                <a:ea typeface="Calibri" panose="020F0502020204030204" pitchFamily="34" charset="0"/>
              </a:rPr>
              <a:t>Ikonne</a:t>
            </a:r>
            <a:r>
              <a:rPr lang="en-GB" sz="1800" b="0" dirty="0">
                <a:solidFill>
                  <a:srgbClr val="222222"/>
                </a:solidFill>
                <a:effectLst/>
                <a:latin typeface="Times New Roman" panose="02020603050405020304" pitchFamily="18" charset="0"/>
                <a:ea typeface="Calibri" panose="020F0502020204030204" pitchFamily="34" charset="0"/>
              </a:rPr>
              <a:t>, 2021)</a:t>
            </a:r>
            <a:r>
              <a:rPr lang="en-GB" sz="1800" b="0" dirty="0">
                <a:solidFill>
                  <a:srgbClr val="000000"/>
                </a:solidFill>
                <a:effectLst/>
                <a:latin typeface="Times New Roman" panose="02020603050405020304" pitchFamily="18" charset="0"/>
                <a:ea typeface="Calibri" panose="020F0502020204030204" pitchFamily="34" charset="0"/>
              </a:rPr>
              <a:t>. A culture that encourages teamwork, open communication, and mutual respect is more likely to generate positive behaviour than one that emphasises competition or segregated working.</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 </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Leadership style: The leadership style employed by British Airways has a direct impact on group and team dynamics. Under supportive and collaborative leadership, trust, open communication, and teamwork grow. Autocratic or directive leadership stances may hinder team interaction and stifle innovation.</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Communication and information flow: In order to foster effective cooperation, communication between team members must be open. The quick and open internal communication channels of British Airways enhance knowledge sharing, teamwork, and problem solving (</a:t>
            </a:r>
            <a:r>
              <a:rPr lang="en-GB" sz="1800" b="0" dirty="0">
                <a:solidFill>
                  <a:srgbClr val="222222"/>
                </a:solidFill>
                <a:effectLst/>
                <a:latin typeface="Times New Roman" panose="02020603050405020304" pitchFamily="18" charset="0"/>
                <a:ea typeface="Calibri" panose="020F0502020204030204" pitchFamily="34" charset="0"/>
              </a:rPr>
              <a:t>Lu and </a:t>
            </a:r>
            <a:r>
              <a:rPr lang="en-GB" sz="1800" b="0" dirty="0" err="1">
                <a:solidFill>
                  <a:srgbClr val="222222"/>
                </a:solidFill>
                <a:effectLst/>
                <a:latin typeface="Times New Roman" panose="02020603050405020304" pitchFamily="18" charset="0"/>
                <a:ea typeface="Calibri" panose="020F0502020204030204" pitchFamily="34" charset="0"/>
              </a:rPr>
              <a:t>Jin</a:t>
            </a:r>
            <a:r>
              <a:rPr lang="en-GB" sz="1800" b="0" dirty="0">
                <a:solidFill>
                  <a:srgbClr val="222222"/>
                </a:solidFill>
                <a:effectLst/>
                <a:latin typeface="Times New Roman" panose="02020603050405020304" pitchFamily="18" charset="0"/>
                <a:ea typeface="Calibri" panose="020F0502020204030204" pitchFamily="34" charset="0"/>
              </a:rPr>
              <a:t>, 2020)</a:t>
            </a:r>
            <a:r>
              <a:rPr lang="en-GB" sz="1800" b="0" dirty="0">
                <a:solidFill>
                  <a:srgbClr val="000000"/>
                </a:solidFill>
                <a:effectLst/>
                <a:latin typeface="Times New Roman" panose="02020603050405020304" pitchFamily="18" charset="0"/>
                <a:ea typeface="Calibri" panose="020F0502020204030204" pitchFamily="34" charset="0"/>
              </a:rPr>
              <a:t>. However, if individuals are unable to communicate well, it may lead to conflicts and a breakdown in teamwork.</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1" dirty="0">
                <a:solidFill>
                  <a:srgbClr val="000000"/>
                </a:solidFill>
                <a:effectLst/>
                <a:latin typeface="Times New Roman" panose="02020603050405020304" pitchFamily="18" charset="0"/>
                <a:ea typeface="Calibri" panose="020F0502020204030204" pitchFamily="34" charset="0"/>
              </a:rPr>
              <a:t>Impact of factors </a:t>
            </a:r>
            <a:endParaRPr lang="en-IN" sz="180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The good group and team behaviours that are produced by an embracing culture, supportive leadership, and transparent and open channels of communication all enhance collaboration, problem-solving, and decision-making. The team is able to do more and work more effectively as a whole as a result.</a:t>
            </a:r>
            <a:endParaRPr lang="en-IN" sz="1800" b="0" dirty="0">
              <a:solidFill>
                <a:srgbClr val="000000"/>
              </a:solidFill>
              <a:effectLst/>
              <a:latin typeface="Times New Roman" panose="02020603050405020304" pitchFamily="18" charset="0"/>
              <a:ea typeface="Calibri" panose="020F0502020204030204" pitchFamily="34" charset="0"/>
            </a:endParaRPr>
          </a:p>
          <a:p>
            <a:pPr marL="342900" lvl="0" indent="-342900" algn="just">
              <a:lnSpc>
                <a:spcPct val="150000"/>
              </a:lnSpc>
              <a:buFont typeface="Symbol" panose="05050102010706020507" pitchFamily="18" charset="2"/>
              <a:buChar char=""/>
            </a:pPr>
            <a:r>
              <a:rPr lang="en-GB" sz="1800" b="0" dirty="0">
                <a:solidFill>
                  <a:srgbClr val="000000"/>
                </a:solidFill>
                <a:effectLst/>
                <a:latin typeface="Times New Roman" panose="02020603050405020304" pitchFamily="18" charset="0"/>
                <a:ea typeface="Calibri" panose="020F0502020204030204" pitchFamily="34" charset="0"/>
              </a:rPr>
              <a:t>At British Airways, having a varied group of minds on the job might result in more innovative solutions to issues. However, it is necessary to do so in a friendly environment that appreciates diversity and ensures equal involvement if you want to fully benefit from different team dynamics.</a:t>
            </a:r>
            <a:endParaRPr lang="en-IN" sz="1800" b="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b="0" dirty="0">
                <a:solidFill>
                  <a:srgbClr val="000000"/>
                </a:solidFill>
                <a:effectLst/>
                <a:latin typeface="Times New Roman" panose="02020603050405020304" pitchFamily="18" charset="0"/>
                <a:ea typeface="Calibri" panose="020F0502020204030204" pitchFamily="34" charset="0"/>
              </a:rPr>
              <a:t> </a:t>
            </a:r>
            <a:endParaRPr lang="en-IN" sz="1800" b="0" dirty="0">
              <a:solidFill>
                <a:srgbClr val="000000"/>
              </a:solidFill>
              <a:effectLst/>
              <a:latin typeface="Times New Roman" panose="02020603050405020304" pitchFamily="18" charset="0"/>
              <a:ea typeface="Calibri" panose="020F0502020204030204" pitchFamily="34" charset="0"/>
            </a:endParaRPr>
          </a:p>
          <a:p>
            <a:endParaRPr lang="en-IN" b="0"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5236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It has been realised how important the upper management of British Airways was to moving the company forward when we examined their roles and skills. Strategic planning, resource allocation, decision-making, team management, and stakeholder engagement are fundamental managerial duties that have arisen. A set of skills has been identified—leadership, communication, problem solving, teamwork, and flexibility—that are essential to good managerial performance in addition to these duties.</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000000"/>
                </a:solidFill>
                <a:effectLst/>
                <a:latin typeface="Times New Roman" panose="02020603050405020304" pitchFamily="18" charset="0"/>
                <a:ea typeface="Calibri" panose="020F050202020403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852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rPr>
              <a:t>Orbe</a:t>
            </a:r>
            <a:r>
              <a:rPr lang="en-GB" sz="1800" dirty="0">
                <a:solidFill>
                  <a:srgbClr val="222222"/>
                </a:solidFill>
                <a:effectLst/>
                <a:latin typeface="Times New Roman" panose="02020603050405020304" pitchFamily="18" charset="0"/>
                <a:ea typeface="Calibri" panose="020F0502020204030204" pitchFamily="34" charset="0"/>
              </a:rPr>
              <a:t>, M.P. and Harris, T.M., 2022. </a:t>
            </a:r>
            <a:r>
              <a:rPr lang="en-GB" sz="1800" i="1" dirty="0">
                <a:solidFill>
                  <a:srgbClr val="222222"/>
                </a:solidFill>
                <a:effectLst/>
                <a:latin typeface="Times New Roman" panose="02020603050405020304" pitchFamily="18" charset="0"/>
                <a:ea typeface="Calibri" panose="020F0502020204030204" pitchFamily="34" charset="0"/>
              </a:rPr>
              <a:t>Interracial communication: Theory into practice</a:t>
            </a:r>
            <a:r>
              <a:rPr lang="en-GB" sz="1800" dirty="0">
                <a:solidFill>
                  <a:srgbClr val="222222"/>
                </a:solidFill>
                <a:effectLst/>
                <a:latin typeface="Times New Roman" panose="02020603050405020304" pitchFamily="18" charset="0"/>
                <a:ea typeface="Calibri" panose="020F0502020204030204" pitchFamily="34" charset="0"/>
              </a:rPr>
              <a:t>. Waveland Press.</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Kalra, S. and Arora, N., 2021. Leadership in the Pandemic Times (Covid-19)-Pandemic Style Leadership: Proposed Practices to be Embodied by the Leaders. </a:t>
            </a:r>
            <a:r>
              <a:rPr lang="en-GB" sz="1800" i="1" dirty="0" err="1">
                <a:solidFill>
                  <a:srgbClr val="222222"/>
                </a:solidFill>
                <a:effectLst/>
                <a:latin typeface="Times New Roman" panose="02020603050405020304" pitchFamily="18" charset="0"/>
                <a:ea typeface="Calibri" panose="020F0502020204030204" pitchFamily="34" charset="0"/>
              </a:rPr>
              <a:t>Webology</a:t>
            </a:r>
            <a:r>
              <a:rPr lang="en-GB" sz="1800" dirty="0">
                <a:solidFill>
                  <a:srgbClr val="222222"/>
                </a:solidFill>
                <a:effectLst/>
                <a:latin typeface="Times New Roman" panose="02020603050405020304" pitchFamily="18" charset="0"/>
                <a:ea typeface="Calibri" panose="020F0502020204030204" pitchFamily="34" charset="0"/>
              </a:rPr>
              <a:t>, </a:t>
            </a:r>
            <a:r>
              <a:rPr lang="en-GB" sz="1800" i="1" dirty="0">
                <a:solidFill>
                  <a:srgbClr val="222222"/>
                </a:solidFill>
                <a:effectLst/>
                <a:latin typeface="Times New Roman" panose="02020603050405020304" pitchFamily="18" charset="0"/>
                <a:ea typeface="Calibri" panose="020F0502020204030204" pitchFamily="34" charset="0"/>
              </a:rPr>
              <a:t>18</a:t>
            </a:r>
            <a:r>
              <a:rPr lang="en-GB" sz="1800" dirty="0">
                <a:solidFill>
                  <a:srgbClr val="222222"/>
                </a:solidFill>
                <a:effectLst/>
                <a:latin typeface="Times New Roman" panose="02020603050405020304" pitchFamily="18" charset="0"/>
                <a:ea typeface="Calibri" panose="020F0502020204030204" pitchFamily="34" charset="0"/>
              </a:rPr>
              <a:t>(2).</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err="1">
                <a:solidFill>
                  <a:srgbClr val="222222"/>
                </a:solidFill>
                <a:effectLst/>
                <a:latin typeface="Times New Roman" panose="02020603050405020304" pitchFamily="18" charset="0"/>
                <a:ea typeface="Calibri" panose="020F0502020204030204" pitchFamily="34" charset="0"/>
              </a:rPr>
              <a:t>Ikonne</a:t>
            </a:r>
            <a:r>
              <a:rPr lang="en-GB" sz="1800" dirty="0">
                <a:solidFill>
                  <a:srgbClr val="222222"/>
                </a:solidFill>
                <a:effectLst/>
                <a:latin typeface="Times New Roman" panose="02020603050405020304" pitchFamily="18" charset="0"/>
                <a:ea typeface="Calibri" panose="020F0502020204030204" pitchFamily="34" charset="0"/>
              </a:rPr>
              <a:t>, E.C. and </a:t>
            </a:r>
            <a:r>
              <a:rPr lang="en-GB" sz="1800" dirty="0" err="1">
                <a:solidFill>
                  <a:srgbClr val="222222"/>
                </a:solidFill>
                <a:effectLst/>
                <a:latin typeface="Times New Roman" panose="02020603050405020304" pitchFamily="18" charset="0"/>
                <a:ea typeface="Calibri" panose="020F0502020204030204" pitchFamily="34" charset="0"/>
              </a:rPr>
              <a:t>Ikonne</a:t>
            </a:r>
            <a:r>
              <a:rPr lang="en-GB" sz="1800" dirty="0">
                <a:solidFill>
                  <a:srgbClr val="222222"/>
                </a:solidFill>
                <a:effectLst/>
                <a:latin typeface="Times New Roman" panose="02020603050405020304" pitchFamily="18" charset="0"/>
                <a:ea typeface="Calibri" panose="020F0502020204030204" pitchFamily="34" charset="0"/>
              </a:rPr>
              <a:t>, E.C., 2021. Organizational Culture: Friend or Foe?. </a:t>
            </a:r>
            <a:r>
              <a:rPr lang="en-GB" sz="1800" i="1" dirty="0">
                <a:solidFill>
                  <a:srgbClr val="222222"/>
                </a:solidFill>
                <a:effectLst/>
                <a:latin typeface="Times New Roman" panose="02020603050405020304" pitchFamily="18" charset="0"/>
                <a:ea typeface="Calibri" panose="020F0502020204030204" pitchFamily="34" charset="0"/>
              </a:rPr>
              <a:t>Becoming a Leader in Product Development: An Evidence-Based Guide to the Essentials</a:t>
            </a:r>
            <a:r>
              <a:rPr lang="en-GB" sz="1800" dirty="0">
                <a:solidFill>
                  <a:srgbClr val="222222"/>
                </a:solidFill>
                <a:effectLst/>
                <a:latin typeface="Times New Roman" panose="02020603050405020304" pitchFamily="18" charset="0"/>
                <a:ea typeface="Calibri" panose="020F0502020204030204" pitchFamily="34" charset="0"/>
              </a:rPr>
              <a:t>, pp.65-93.</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Lu, X. and </a:t>
            </a:r>
            <a:r>
              <a:rPr lang="en-GB" sz="1800" dirty="0" err="1">
                <a:solidFill>
                  <a:srgbClr val="222222"/>
                </a:solidFill>
                <a:effectLst/>
                <a:latin typeface="Times New Roman" panose="02020603050405020304" pitchFamily="18" charset="0"/>
                <a:ea typeface="Calibri" panose="020F0502020204030204" pitchFamily="34" charset="0"/>
              </a:rPr>
              <a:t>Jin</a:t>
            </a:r>
            <a:r>
              <a:rPr lang="en-GB" sz="1800" dirty="0">
                <a:solidFill>
                  <a:srgbClr val="222222"/>
                </a:solidFill>
                <a:effectLst/>
                <a:latin typeface="Times New Roman" panose="02020603050405020304" pitchFamily="18" charset="0"/>
                <a:ea typeface="Calibri" panose="020F0502020204030204" pitchFamily="34" charset="0"/>
              </a:rPr>
              <a:t>, Y., 2020. Information vetting as a key component in social-mediated crisis communication: An exploratory study to examine the initial conceptualization. </a:t>
            </a:r>
            <a:r>
              <a:rPr lang="en-GB" sz="1800" i="1" dirty="0">
                <a:solidFill>
                  <a:srgbClr val="222222"/>
                </a:solidFill>
                <a:effectLst/>
                <a:latin typeface="Times New Roman" panose="02020603050405020304" pitchFamily="18" charset="0"/>
                <a:ea typeface="Calibri" panose="020F0502020204030204" pitchFamily="34" charset="0"/>
              </a:rPr>
              <a:t>Public relations review</a:t>
            </a:r>
            <a:r>
              <a:rPr lang="en-GB" sz="1800" dirty="0">
                <a:solidFill>
                  <a:srgbClr val="222222"/>
                </a:solidFill>
                <a:effectLst/>
                <a:latin typeface="Times New Roman" panose="02020603050405020304" pitchFamily="18" charset="0"/>
                <a:ea typeface="Calibri" panose="020F0502020204030204" pitchFamily="34" charset="0"/>
              </a:rPr>
              <a:t>, </a:t>
            </a:r>
            <a:r>
              <a:rPr lang="en-GB" sz="1800" i="1" dirty="0">
                <a:solidFill>
                  <a:srgbClr val="222222"/>
                </a:solidFill>
                <a:effectLst/>
                <a:latin typeface="Times New Roman" panose="02020603050405020304" pitchFamily="18" charset="0"/>
                <a:ea typeface="Calibri" panose="020F0502020204030204" pitchFamily="34" charset="0"/>
              </a:rPr>
              <a:t>46</a:t>
            </a:r>
            <a:r>
              <a:rPr lang="en-GB" sz="1800" dirty="0">
                <a:solidFill>
                  <a:srgbClr val="222222"/>
                </a:solidFill>
                <a:effectLst/>
                <a:latin typeface="Times New Roman" panose="02020603050405020304" pitchFamily="18" charset="0"/>
                <a:ea typeface="Calibri" panose="020F0502020204030204" pitchFamily="34" charset="0"/>
              </a:rPr>
              <a:t>(2), p.101891.</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pPr>
            <a:r>
              <a:rPr lang="en-GB" sz="1800" dirty="0">
                <a:solidFill>
                  <a:srgbClr val="222222"/>
                </a:solidFill>
                <a:effectLst/>
                <a:latin typeface="Times New Roman" panose="02020603050405020304" pitchFamily="18" charset="0"/>
                <a:ea typeface="Calibri" panose="020F0502020204030204" pitchFamily="34" charset="0"/>
              </a:rPr>
              <a:t> </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5DA5138-F0B0-4FA6-ABA4-A6795CC3C676}" type="slidenum">
              <a:rPr kumimoji="0" lang="en-IN"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IN"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94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9905-0C19-47AD-B061-EDD80A0294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AE2128D-F6CA-49A0-9AA1-5EC54610D6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60839C-AC06-4F1C-8853-8111F5EBFF13}"/>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0DCBCED3-58D0-4FB0-9887-B94E4C4406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A0F283-D599-4C26-A001-71A32949A958}"/>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38791296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905B4-73CD-40A5-893A-7391D611AD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9BE7F-1E3B-432F-AE82-C720F8263FE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DDC010-4BC9-4B18-B010-7FDBB8C72B81}"/>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5FC21B54-8645-4ABD-8B69-2ED880D3D0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9F95DA-1B1F-49C9-B2A2-695FD3194F30}"/>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510874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0F1A8-E14D-4B90-A6B1-38E84157817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71C5716-650C-469A-9E2E-2228844BE05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15B6BF3-694F-4418-9AE4-09878870F257}"/>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5D49FB65-0274-4069-B845-18E97DF1B3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8CC123-C97E-4A73-8DB9-EF0255271056}"/>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35313396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10EBE-576B-4A22-84A3-0C22FC9A4D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7B93034-66B4-4269-A63E-4E7CDF01372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8A3D7D-CCD1-4D73-B0F2-B4DC26417BD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57C88C-D4B4-4B91-9E3A-965D620F03C6}"/>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6" name="Footer Placeholder 5">
            <a:extLst>
              <a:ext uri="{FF2B5EF4-FFF2-40B4-BE49-F238E27FC236}">
                <a16:creationId xmlns:a16="http://schemas.microsoft.com/office/drawing/2014/main" id="{3AD6E4DA-4B61-4C6C-8FAC-A56413A26E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D47640-64FF-4AEE-8332-5D0A1EA96349}"/>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1577729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80FFE-49E6-4C9D-82B8-CF0120CE849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C61895-A155-4E62-9CB4-1AD8C7A389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C067936-C507-4F27-88D6-5D18394DE6A2}"/>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7C9128F-823A-4022-BCC6-04A73C058C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4361B3D0-30B8-4C0C-A0E9-7C55B945DA16}"/>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737D40-1E5D-4014-92C7-75E19E7B276F}"/>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8" name="Footer Placeholder 7">
            <a:extLst>
              <a:ext uri="{FF2B5EF4-FFF2-40B4-BE49-F238E27FC236}">
                <a16:creationId xmlns:a16="http://schemas.microsoft.com/office/drawing/2014/main" id="{383DD91B-A3D7-459A-9EFF-549CE37BF4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97D895-BE75-4E18-A19E-97C3C2311ED8}"/>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30569362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2D597-9DAC-4F11-A914-C8AEE07231A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3555085-7F1F-4030-8211-118FF0CA0C82}"/>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4" name="Footer Placeholder 3">
            <a:extLst>
              <a:ext uri="{FF2B5EF4-FFF2-40B4-BE49-F238E27FC236}">
                <a16:creationId xmlns:a16="http://schemas.microsoft.com/office/drawing/2014/main" id="{70E38AE4-8752-4D36-8A94-3CE88FB9B1C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7EB1D2-6CB7-4144-B62F-BD078D502EFB}"/>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10603441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A396EF-DC93-4784-A951-BA2C7B2159D0}"/>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3" name="Footer Placeholder 2">
            <a:extLst>
              <a:ext uri="{FF2B5EF4-FFF2-40B4-BE49-F238E27FC236}">
                <a16:creationId xmlns:a16="http://schemas.microsoft.com/office/drawing/2014/main" id="{E9369D36-5557-4ED5-AA54-12047F835F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C7E2703-AA35-42C2-82F8-7B4AFEB53020}"/>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64046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C50B0-61F5-4E35-A9E7-AE2A413761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F008318-B5BD-4FEF-ABFD-0B7E347E1D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0C93E7-AB12-4AC6-81A3-2F8BA8119F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86B8DE0-5757-424B-9580-95A4A064E18B}"/>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6" name="Footer Placeholder 5">
            <a:extLst>
              <a:ext uri="{FF2B5EF4-FFF2-40B4-BE49-F238E27FC236}">
                <a16:creationId xmlns:a16="http://schemas.microsoft.com/office/drawing/2014/main" id="{17053E7F-8840-40AF-9B3B-7537CD68D69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E83590-374E-421B-82E0-035A614D669A}"/>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433734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B5683-C057-4B4A-8214-07AA6ACA03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EBC130-A0E6-44A9-9050-1CC12D253B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468C3E-997B-4992-9F1A-E038784091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B06767D1-1AD2-49A8-8468-241281A7FB8B}"/>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6" name="Footer Placeholder 5">
            <a:extLst>
              <a:ext uri="{FF2B5EF4-FFF2-40B4-BE49-F238E27FC236}">
                <a16:creationId xmlns:a16="http://schemas.microsoft.com/office/drawing/2014/main" id="{ACEF2618-C139-494A-94DC-D9F5C34B7C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C876EA-8197-4906-A769-0305557F9F05}"/>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22711256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F21E6-2D3D-486A-A7FC-97AE68128B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0B550D-49AB-4D5E-B094-FE4318D943C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2BBF0-FEC7-4451-ACF2-EB96C488E2CB}"/>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DDCD3983-8992-4759-8AA2-CA77FD0B39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1C13C2-B748-4E41-8B78-E6F440F58F3C}"/>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759954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811F11-803A-4199-BD00-2C745F31883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EA4D74-1E89-4D20-9BBF-0CB34D542D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2C4171-296B-4B98-8F73-D100E288229C}"/>
              </a:ext>
            </a:extLst>
          </p:cNvPr>
          <p:cNvSpPr>
            <a:spLocks noGrp="1"/>
          </p:cNvSpPr>
          <p:nvPr>
            <p:ph type="dt" sz="half" idx="10"/>
          </p:nvPr>
        </p:nvSpPr>
        <p:spPr/>
        <p:txBody>
          <a:body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A6C4BE9F-5625-44FB-B5AE-3346CF5980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972A28-1548-4112-8B9A-44DC3FB11794}"/>
              </a:ext>
            </a:extLst>
          </p:cNvPr>
          <p:cNvSpPr>
            <a:spLocks noGrp="1"/>
          </p:cNvSpPr>
          <p:nvPr>
            <p:ph type="sldNum" sz="quarter" idx="12"/>
          </p:nvPr>
        </p:nvSpPr>
        <p:spPr/>
        <p:txBody>
          <a:bodyPr/>
          <a:lstStyle/>
          <a:p>
            <a:fld id="{7FA734F5-D815-4F25-8AB0-30A780C37C39}" type="slidenum">
              <a:rPr lang="en-GB" smtClean="0"/>
              <a:t>‹#›</a:t>
            </a:fld>
            <a:endParaRPr lang="en-GB"/>
          </a:p>
        </p:txBody>
      </p:sp>
    </p:spTree>
    <p:extLst>
      <p:ext uri="{BB962C8B-B14F-4D97-AF65-F5344CB8AC3E}">
        <p14:creationId xmlns:p14="http://schemas.microsoft.com/office/powerpoint/2010/main" val="38762468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IN"/>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40645095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4127902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23447759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1FC7236-8DC4-46F9-9CF2-A376D4CAC847}" type="datetimeFigureOut">
              <a:rPr lang="en-IN" smtClean="0"/>
              <a:t>24-07-2023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29516023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1FC7236-8DC4-46F9-9CF2-A376D4CAC847}" type="datetimeFigureOut">
              <a:rPr lang="en-IN" smtClean="0"/>
              <a:t>24-07-2023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2239278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1FC7236-8DC4-46F9-9CF2-A376D4CAC847}" type="datetimeFigureOut">
              <a:rPr lang="en-IN" smtClean="0"/>
              <a:t>24-07-2023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41711433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1FC7236-8DC4-46F9-9CF2-A376D4CAC847}" type="datetimeFigureOut">
              <a:rPr lang="en-IN" smtClean="0"/>
              <a:t>24-07-2023</a:t>
            </a:fld>
            <a:endParaRPr lang="en-IN"/>
          </a:p>
        </p:txBody>
      </p:sp>
      <p:sp>
        <p:nvSpPr>
          <p:cNvPr id="3" name="Footer Placeholder 2"/>
          <p:cNvSpPr>
            <a:spLocks noGrp="1"/>
          </p:cNvSpPr>
          <p:nvPr>
            <p:ph type="ftr" sz="quarter" idx="11"/>
          </p:nvPr>
        </p:nvSpPr>
        <p:spPr/>
        <p:txBody>
          <a:bodyPr/>
          <a:lstStyle/>
          <a:p>
            <a:endParaRPr lang="en-IN"/>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76890067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FC7236-8DC4-46F9-9CF2-A376D4CAC847}" type="datetimeFigureOut">
              <a:rPr lang="en-IN" smtClean="0"/>
              <a:t>24-07-2023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4316585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FC7236-8DC4-46F9-9CF2-A376D4CAC847}" type="datetimeFigureOut">
              <a:rPr lang="en-IN" smtClean="0"/>
              <a:t>24-07-2023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4390536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1FC7236-8DC4-46F9-9CF2-A376D4CAC847}" type="datetimeFigureOut">
              <a:rPr lang="en-IN" smtClean="0"/>
              <a:t>24-07-2023</a:t>
            </a:fld>
            <a:endParaRPr lang="en-IN"/>
          </a:p>
        </p:txBody>
      </p:sp>
      <p:sp>
        <p:nvSpPr>
          <p:cNvPr id="6" name="Footer Placeholder 5"/>
          <p:cNvSpPr>
            <a:spLocks noGrp="1"/>
          </p:cNvSpPr>
          <p:nvPr>
            <p:ph type="ftr" sz="quarter" idx="11"/>
          </p:nvPr>
        </p:nvSpPr>
        <p:spPr/>
        <p:txBody>
          <a:bodyPr/>
          <a:lstStyle/>
          <a:p>
            <a:endParaRPr lang="en-IN"/>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3805301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41235357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262221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49391475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1FC7236-8DC4-46F9-9CF2-A376D4CAC847}" type="datetimeFigureOut">
              <a:rPr lang="en-IN" smtClean="0"/>
              <a:t>24-07-2023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3417523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1FC7236-8DC4-46F9-9CF2-A376D4CAC847}" type="datetimeFigureOut">
              <a:rPr lang="en-IN" smtClean="0"/>
              <a:t>24-07-2023</a:t>
            </a:fld>
            <a:endParaRPr lang="en-IN"/>
          </a:p>
        </p:txBody>
      </p:sp>
      <p:sp>
        <p:nvSpPr>
          <p:cNvPr id="8" name="Footer Placeholder 7"/>
          <p:cNvSpPr>
            <a:spLocks noGrp="1"/>
          </p:cNvSpPr>
          <p:nvPr>
            <p:ph type="ftr" sz="quarter" idx="11"/>
          </p:nvPr>
        </p:nvSpPr>
        <p:spPr>
          <a:xfrm>
            <a:off x="561111" y="6391838"/>
            <a:ext cx="3644282" cy="304801"/>
          </a:xfrm>
        </p:spPr>
        <p:txBody>
          <a:bodyPr/>
          <a:lstStyle/>
          <a:p>
            <a:endParaRPr lang="en-IN"/>
          </a:p>
        </p:txBody>
      </p:sp>
      <p:sp>
        <p:nvSpPr>
          <p:cNvPr id="9" name="Slide Number Placeholder 8"/>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119163913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124477691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81FC7236-8DC4-46F9-9CF2-A376D4CAC847}" type="datetimeFigureOut">
              <a:rPr lang="en-IN" smtClean="0"/>
              <a:t>24-07-2023</a:t>
            </a:fld>
            <a:endParaRPr lang="en-IN"/>
          </a:p>
        </p:txBody>
      </p:sp>
      <p:sp>
        <p:nvSpPr>
          <p:cNvPr id="5" name="Footer Placeholder 4"/>
          <p:cNvSpPr>
            <a:spLocks noGrp="1"/>
          </p:cNvSpPr>
          <p:nvPr>
            <p:ph type="ftr" sz="quarter" idx="11"/>
          </p:nvPr>
        </p:nvSpPr>
        <p:spPr/>
        <p:txBody>
          <a:bodyPr/>
          <a:lstStyle/>
          <a:p>
            <a:endParaRPr lang="en-IN"/>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5FEFB4-A9AE-4C31-94E2-015111CD90F6}" type="slidenum">
              <a:rPr lang="en-IN" smtClean="0"/>
              <a:t>‹#›</a:t>
            </a:fld>
            <a:endParaRPr lang="en-IN"/>
          </a:p>
        </p:txBody>
      </p:sp>
    </p:spTree>
    <p:extLst>
      <p:ext uri="{BB962C8B-B14F-4D97-AF65-F5344CB8AC3E}">
        <p14:creationId xmlns:p14="http://schemas.microsoft.com/office/powerpoint/2010/main" val="2985415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19" Type="http://schemas.openxmlformats.org/officeDocument/2006/relationships/image" Target="../media/image1.jpeg"/><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ED1D6E-CEF9-43F6-8B4A-F760A2BA9E4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51F9944-87C0-4CC2-B1E1-2AE8C781270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EDD8D5-FB7A-4EF9-970D-D8109DD370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124FC47-E456-4D31-BDD3-370A9E17CC3D}" type="datetimeFigureOut">
              <a:rPr lang="en-GB" smtClean="0"/>
              <a:t>24/07/2023</a:t>
            </a:fld>
            <a:endParaRPr lang="en-GB"/>
          </a:p>
        </p:txBody>
      </p:sp>
      <p:sp>
        <p:nvSpPr>
          <p:cNvPr id="5" name="Footer Placeholder 4">
            <a:extLst>
              <a:ext uri="{FF2B5EF4-FFF2-40B4-BE49-F238E27FC236}">
                <a16:creationId xmlns:a16="http://schemas.microsoft.com/office/drawing/2014/main" id="{5F1AE0FF-6D40-428C-AE2C-48A7B84474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29F08E-EAAB-43F0-83DE-FDDC6E03FDE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A734F5-D815-4F25-8AB0-30A780C37C39}" type="slidenum">
              <a:rPr lang="en-GB" smtClean="0"/>
              <a:t>‹#›</a:t>
            </a:fld>
            <a:endParaRPr lang="en-GB"/>
          </a:p>
        </p:txBody>
      </p:sp>
    </p:spTree>
    <p:extLst>
      <p:ext uri="{BB962C8B-B14F-4D97-AF65-F5344CB8AC3E}">
        <p14:creationId xmlns:p14="http://schemas.microsoft.com/office/powerpoint/2010/main" val="40833474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81FC7236-8DC4-46F9-9CF2-A376D4CAC847}" type="datetimeFigureOut">
              <a:rPr lang="en-IN" smtClean="0"/>
              <a:t>24-07-2023</a:t>
            </a:fld>
            <a:endParaRPr lang="en-IN"/>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IN"/>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EE5FEFB4-A9AE-4C31-94E2-015111CD90F6}" type="slidenum">
              <a:rPr lang="en-IN" smtClean="0"/>
              <a:t>‹#›</a:t>
            </a:fld>
            <a:endParaRPr lang="en-IN"/>
          </a:p>
        </p:txBody>
      </p:sp>
    </p:spTree>
    <p:extLst>
      <p:ext uri="{BB962C8B-B14F-4D97-AF65-F5344CB8AC3E}">
        <p14:creationId xmlns:p14="http://schemas.microsoft.com/office/powerpoint/2010/main" val="11050582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BBD51-6293-4FD7-A08E-D81B03367BE2}"/>
              </a:ext>
            </a:extLst>
          </p:cNvPr>
          <p:cNvSpPr>
            <a:spLocks noGrp="1"/>
          </p:cNvSpPr>
          <p:nvPr>
            <p:ph type="title"/>
          </p:nvPr>
        </p:nvSpPr>
        <p:spPr/>
        <p:txBody>
          <a:bodyPr/>
          <a:lstStyle/>
          <a:p>
            <a:r>
              <a:rPr lang="en-GB" dirty="0"/>
              <a:t>Presentation</a:t>
            </a:r>
          </a:p>
        </p:txBody>
      </p:sp>
      <p:sp>
        <p:nvSpPr>
          <p:cNvPr id="4" name="Rectangle 2">
            <a:extLst>
              <a:ext uri="{FF2B5EF4-FFF2-40B4-BE49-F238E27FC236}">
                <a16:creationId xmlns:a16="http://schemas.microsoft.com/office/drawing/2014/main" id="{4BA2EDA5-D326-48B5-B557-B8AF3168CF75}"/>
              </a:ext>
            </a:extLst>
          </p:cNvPr>
          <p:cNvSpPr>
            <a:spLocks noChangeArrowheads="1"/>
          </p:cNvSpPr>
          <p:nvPr/>
        </p:nvSpPr>
        <p:spPr bwMode="auto">
          <a:xfrm>
            <a:off x="3647661"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1025" name="Picture 1">
            <a:extLst>
              <a:ext uri="{FF2B5EF4-FFF2-40B4-BE49-F238E27FC236}">
                <a16:creationId xmlns:a16="http://schemas.microsoft.com/office/drawing/2014/main" id="{43434662-94BD-477F-9D5C-1F1D509467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22359" y="2337746"/>
            <a:ext cx="3763963" cy="2508574"/>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4F92980B-CED4-4971-BE36-A826E70FA3AE}"/>
              </a:ext>
            </a:extLst>
          </p:cNvPr>
          <p:cNvSpPr>
            <a:spLocks noChangeArrowheads="1"/>
          </p:cNvSpPr>
          <p:nvPr/>
        </p:nvSpPr>
        <p:spPr bwMode="auto">
          <a:xfrm>
            <a:off x="705678" y="2688341"/>
            <a:ext cx="15133983" cy="32932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Name : Petrica Dana  </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 ID - 2215984</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Name: Bianca Florentina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Mirica</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Student ID - 2030299</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Name: Maria Ramona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Petrache</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 ID - 2215627</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Name: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Rogozea</a:t>
            </a: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Marius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Alexandru</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 ID -2216574</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Name: Maria Elena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Preda</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Student ID - 2132075</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Module code -LCBB4003</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Module name – Introducing the </a:t>
            </a:r>
            <a:r>
              <a:rPr kumimoji="0" lang="en-GB" altLang="zh-CN" sz="1600" b="0" i="0" u="none" strike="noStrike" kern="1200" cap="none" spc="0" normalizeH="0" baseline="0" noProof="0" dirty="0" err="1">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Moder</a:t>
            </a: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Workplace </a:t>
            </a:r>
            <a:endParaRPr kumimoji="0" lang="en-GB" altLang="zh-CN" sz="800" b="0" i="0" u="none" strike="noStrike" kern="1200" cap="none" spc="0" normalizeH="0" baseline="0" noProof="0" dirty="0">
              <a:ln>
                <a:noFill/>
              </a:ln>
              <a:solidFill>
                <a:prstClr val="black"/>
              </a:solidFill>
              <a:effectLst/>
              <a:uLnTx/>
              <a:uFillTx/>
              <a:latin typeface="Century Gothic" panose="020B0502020202020204"/>
              <a:ea typeface="宋体" panose="02010600030101010101" pitchFamily="2" charset="-122"/>
              <a:cs typeface="+mn-cs"/>
            </a:endParaRPr>
          </a:p>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altLang="zh-CN" sz="1600" b="0" i="0"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Times New Roman" panose="02020603050405020304" pitchFamily="18" charset="0"/>
              </a:rPr>
              <a:t>                                                                       Lecturer-Dr Dudley Ofori</a:t>
            </a:r>
            <a:endParaRPr kumimoji="0" lang="en-GB" altLang="zh-CN" sz="1800" b="0" i="0" u="none" strike="noStrike" kern="1200" cap="none" spc="0" normalizeH="0" baseline="0" noProof="0" dirty="0">
              <a:ln>
                <a:noFill/>
              </a:ln>
              <a:solidFill>
                <a:prstClr val="black"/>
              </a:solidFill>
              <a:effectLst/>
              <a:uLnTx/>
              <a:uFillTx/>
              <a:latin typeface="Arial" panose="020B0604020202020204" pitchFamily="34" charset="0"/>
              <a:ea typeface="宋体" panose="02010600030101010101" pitchFamily="2" charset="-122"/>
              <a:cs typeface="+mn-cs"/>
            </a:endParaRPr>
          </a:p>
        </p:txBody>
      </p:sp>
    </p:spTree>
    <p:extLst>
      <p:ext uri="{BB962C8B-B14F-4D97-AF65-F5344CB8AC3E}">
        <p14:creationId xmlns:p14="http://schemas.microsoft.com/office/powerpoint/2010/main" val="285598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9A71D-BB8D-7D81-6AF8-EA4A2FA13E8E}"/>
              </a:ext>
            </a:extLst>
          </p:cNvPr>
          <p:cNvSpPr>
            <a:spLocks noGrp="1"/>
          </p:cNvSpPr>
          <p:nvPr>
            <p:ph type="ctrTitle"/>
          </p:nvPr>
        </p:nvSpPr>
        <p:spPr>
          <a:xfrm>
            <a:off x="1595269" y="1122362"/>
            <a:ext cx="9001462" cy="3412059"/>
          </a:xfrm>
        </p:spPr>
        <p:txBody>
          <a:bodyPr>
            <a:normAutofit/>
          </a:bodyPr>
          <a:lstStyle/>
          <a:p>
            <a:r>
              <a:rPr lang="en-IN" sz="7200" cap="none" dirty="0">
                <a:latin typeface="Times New Roman" panose="02020603050405020304" pitchFamily="18" charset="0"/>
                <a:cs typeface="Times New Roman" panose="02020603050405020304" pitchFamily="18" charset="0"/>
              </a:rPr>
              <a:t>Introduction To Modern Workplace</a:t>
            </a:r>
          </a:p>
        </p:txBody>
      </p:sp>
    </p:spTree>
    <p:extLst>
      <p:ext uri="{BB962C8B-B14F-4D97-AF65-F5344CB8AC3E}">
        <p14:creationId xmlns:p14="http://schemas.microsoft.com/office/powerpoint/2010/main" val="2941457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F5A9B-3E7B-1D86-D856-617CCD788E2B}"/>
              </a:ext>
            </a:extLst>
          </p:cNvPr>
          <p:cNvSpPr>
            <a:spLocks noGrp="1"/>
          </p:cNvSpPr>
          <p:nvPr>
            <p:ph type="title"/>
          </p:nvPr>
        </p:nvSpPr>
        <p:spPr>
          <a:xfrm>
            <a:off x="913796" y="403639"/>
            <a:ext cx="10353761" cy="1326321"/>
          </a:xfrm>
        </p:spPr>
        <p:txBody>
          <a:bodyPr/>
          <a:lstStyle/>
          <a:p>
            <a:r>
              <a:rPr lang="en-IN" dirty="0">
                <a:latin typeface="Times New Roman" panose="02020603050405020304" pitchFamily="18" charset="0"/>
                <a:cs typeface="Times New Roman" panose="02020603050405020304" pitchFamily="18" charset="0"/>
              </a:rPr>
              <a:t>Table of Content</a:t>
            </a:r>
          </a:p>
        </p:txBody>
      </p:sp>
      <p:sp>
        <p:nvSpPr>
          <p:cNvPr id="5" name="TextBox 4">
            <a:extLst>
              <a:ext uri="{FF2B5EF4-FFF2-40B4-BE49-F238E27FC236}">
                <a16:creationId xmlns:a16="http://schemas.microsoft.com/office/drawing/2014/main" id="{15DA90CB-657E-481D-3ED2-824C7B6EEAEA}"/>
              </a:ext>
            </a:extLst>
          </p:cNvPr>
          <p:cNvSpPr txBox="1"/>
          <p:nvPr/>
        </p:nvSpPr>
        <p:spPr>
          <a:xfrm>
            <a:off x="1300097" y="2779304"/>
            <a:ext cx="9591805" cy="2505942"/>
          </a:xfrm>
          <a:prstGeom prst="rect">
            <a:avLst/>
          </a:prstGeom>
          <a:noFill/>
        </p:spPr>
        <p:txBody>
          <a:bodyPr wrap="square">
            <a:spAutoFit/>
          </a:bodyPr>
          <a:lstStyle/>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1-</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Introduction  PETRICA DANA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pag</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1-7</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2-Overview of British airways relationship between the organizational structure and performance MARIUS ROGOZEA ALEXANDRU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pag</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8-10 </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3-Tasks and skills used by a manager to run the business MARIA RAMONA PETRACHE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pag</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11-13</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4-Application of leadership theories MARIA ELENA PREDA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pag</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14-15</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5-Factors influencing group and team behaviours BIANCA FLORENTINA MIRICA </a:t>
            </a:r>
            <a:r>
              <a:rPr kumimoji="0" lang="en-GB" sz="120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pag</a:t>
            </a: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14-15</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6-Conclusion     - All</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a:p>
            <a:pPr marL="0" marR="0" lvl="0" indent="0" algn="just" defTabSz="457200" rtl="0" eaLnBrk="1" fontAlgn="auto" latinLnBrk="0" hangingPunct="1">
              <a:lnSpc>
                <a:spcPct val="150000"/>
              </a:lnSpc>
              <a:spcBef>
                <a:spcPts val="565"/>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7-References  -    All</a:t>
            </a:r>
            <a:endParaRPr kumimoji="0" lang="en-IN" sz="12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4037486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BCF09-BBBB-9211-F25A-A2D4468E9DE9}"/>
              </a:ext>
            </a:extLst>
          </p:cNvPr>
          <p:cNvSpPr>
            <a:spLocks noGrp="1"/>
          </p:cNvSpPr>
          <p:nvPr>
            <p:ph type="title"/>
          </p:nvPr>
        </p:nvSpPr>
        <p:spPr/>
        <p:txBody>
          <a:bodyPr>
            <a:normAutofit/>
          </a:bodyPr>
          <a:lstStyle/>
          <a:p>
            <a:r>
              <a:rPr lang="en-GB" sz="4000" b="1" kern="0" dirty="0">
                <a:effectLst/>
                <a:latin typeface="Times New Roman" panose="02020603050405020304" pitchFamily="18" charset="0"/>
                <a:ea typeface="Times New Roman" panose="02020603050405020304" pitchFamily="18" charset="0"/>
              </a:rPr>
              <a:t>INTRODUCTION </a:t>
            </a:r>
            <a:endParaRPr lang="en-IN" sz="6000" dirty="0"/>
          </a:p>
        </p:txBody>
      </p:sp>
      <p:sp>
        <p:nvSpPr>
          <p:cNvPr id="3" name="Content Placeholder 2">
            <a:extLst>
              <a:ext uri="{FF2B5EF4-FFF2-40B4-BE49-F238E27FC236}">
                <a16:creationId xmlns:a16="http://schemas.microsoft.com/office/drawing/2014/main" id="{AEDA82DA-E3C9-76FB-3F9B-99B83E7B8BF8}"/>
              </a:ext>
            </a:extLst>
          </p:cNvPr>
          <p:cNvSpPr>
            <a:spLocks noGrp="1"/>
          </p:cNvSpPr>
          <p:nvPr>
            <p:ph idx="1"/>
          </p:nvPr>
        </p:nvSpPr>
        <p:spPr>
          <a:xfrm>
            <a:off x="913795" y="2096064"/>
            <a:ext cx="5962994" cy="3695136"/>
          </a:xfrm>
        </p:spPr>
        <p:txBody>
          <a:bodyPr>
            <a:normAutofit/>
          </a:bodyPr>
          <a:lstStyle/>
          <a:p>
            <a:pPr marL="0" indent="0" algn="just">
              <a:lnSpc>
                <a:spcPct val="150000"/>
              </a:lnSpc>
              <a:buNone/>
            </a:pPr>
            <a:r>
              <a:rPr lang="en-GB" sz="1800" dirty="0">
                <a:effectLst/>
                <a:latin typeface="Times New Roman" panose="02020603050405020304" pitchFamily="18" charset="0"/>
                <a:ea typeface="Calibri" panose="020F0502020204030204" pitchFamily="34" charset="0"/>
              </a:rPr>
              <a:t>Both the idea of the modern office and the dynamics, practises, and technologies that make up today's professional workplaces are continually changing. It illustrates how management styles, collaborative techniques, and communication methods have changed. Understanding the modern workplace is crucial because of the impact it has on employee engagement, productivity, and an organization's overall performance (Sun and </a:t>
            </a:r>
            <a:r>
              <a:rPr lang="en-GB" sz="1800" dirty="0" err="1">
                <a:effectLst/>
                <a:latin typeface="Times New Roman" panose="02020603050405020304" pitchFamily="18" charset="0"/>
                <a:ea typeface="Calibri" panose="020F0502020204030204" pitchFamily="34" charset="0"/>
              </a:rPr>
              <a:t>Bunchapattanasakda</a:t>
            </a:r>
            <a:r>
              <a:rPr lang="en-GB" sz="1800" dirty="0">
                <a:effectLst/>
                <a:latin typeface="Times New Roman" panose="02020603050405020304" pitchFamily="18" charset="0"/>
                <a:ea typeface="Calibri" panose="020F0502020204030204" pitchFamily="34" charset="0"/>
              </a:rPr>
              <a:t>, 2019).</a:t>
            </a:r>
            <a:endParaRPr lang="en-IN" dirty="0"/>
          </a:p>
        </p:txBody>
      </p:sp>
      <p:pic>
        <p:nvPicPr>
          <p:cNvPr id="2050" name="Picture 2" descr="Challenges in your modern workplace - barclaycomms">
            <a:extLst>
              <a:ext uri="{FF2B5EF4-FFF2-40B4-BE49-F238E27FC236}">
                <a16:creationId xmlns:a16="http://schemas.microsoft.com/office/drawing/2014/main" id="{848D1097-D822-8289-FC08-F413DF2138F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002"/>
          <a:stretch/>
        </p:blipFill>
        <p:spPr bwMode="auto">
          <a:xfrm>
            <a:off x="7817996" y="2189967"/>
            <a:ext cx="3783236" cy="360123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2424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E7B29-537F-E6A5-0C8C-014FB0DA279D}"/>
              </a:ext>
            </a:extLst>
          </p:cNvPr>
          <p:cNvSpPr>
            <a:spLocks noGrp="1"/>
          </p:cNvSpPr>
          <p:nvPr>
            <p:ph type="title"/>
          </p:nvPr>
        </p:nvSpPr>
        <p:spPr/>
        <p:txBody>
          <a:bodyPr>
            <a:normAutofit/>
          </a:bodyPr>
          <a:lstStyle/>
          <a:p>
            <a:r>
              <a:rPr lang="en-GB" sz="4000" cap="none" dirty="0">
                <a:effectLst/>
                <a:latin typeface="Times New Roman" panose="02020603050405020304" pitchFamily="18" charset="0"/>
                <a:ea typeface="Times New Roman" panose="02020603050405020304" pitchFamily="18" charset="0"/>
              </a:rPr>
              <a:t>Overview of British airways </a:t>
            </a:r>
            <a:endParaRPr lang="en-IN" sz="6000" cap="none" dirty="0"/>
          </a:p>
        </p:txBody>
      </p:sp>
      <p:sp>
        <p:nvSpPr>
          <p:cNvPr id="5" name="TextBox 4">
            <a:extLst>
              <a:ext uri="{FF2B5EF4-FFF2-40B4-BE49-F238E27FC236}">
                <a16:creationId xmlns:a16="http://schemas.microsoft.com/office/drawing/2014/main" id="{7BC9718E-E888-BC82-D8E2-AAFF30384771}"/>
              </a:ext>
            </a:extLst>
          </p:cNvPr>
          <p:cNvSpPr txBox="1"/>
          <p:nvPr/>
        </p:nvSpPr>
        <p:spPr>
          <a:xfrm>
            <a:off x="653143" y="2161217"/>
            <a:ext cx="4181904" cy="336656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British Airways, also known simply as "BA," is the main airline of the nation and a major player on the international aviation scene. British Airways was created in 1974 as a result of the merger of British European Airways and British Overseas Airways Corporation, beginning a long and illustrious history for the company.</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1026" name="Picture 2" descr="British Airways Logo, symbol, meaning, history, PNG, brand">
            <a:extLst>
              <a:ext uri="{FF2B5EF4-FFF2-40B4-BE49-F238E27FC236}">
                <a16:creationId xmlns:a16="http://schemas.microsoft.com/office/drawing/2014/main" id="{1CC194AE-D2AD-13D9-AE6C-A1CDFD8175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30106" y="1245692"/>
            <a:ext cx="6535801" cy="51175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255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47A1-57D2-20ED-F4CC-DB8227A98A0A}"/>
              </a:ext>
            </a:extLst>
          </p:cNvPr>
          <p:cNvSpPr>
            <a:spLocks noGrp="1"/>
          </p:cNvSpPr>
          <p:nvPr>
            <p:ph type="title"/>
          </p:nvPr>
        </p:nvSpPr>
        <p:spPr/>
        <p:txBody>
          <a:bodyPr>
            <a:normAutofit/>
          </a:bodyPr>
          <a:lstStyle/>
          <a:p>
            <a:r>
              <a:rPr lang="en-GB" sz="4000" b="1" cap="none" dirty="0">
                <a:effectLst/>
                <a:latin typeface="Times New Roman" panose="02020603050405020304" pitchFamily="18" charset="0"/>
                <a:ea typeface="Calibri" panose="020F0502020204030204" pitchFamily="34" charset="0"/>
              </a:rPr>
              <a:t>Performance of British airways </a:t>
            </a:r>
            <a:endParaRPr lang="en-IN" sz="6000" cap="none" dirty="0"/>
          </a:p>
        </p:txBody>
      </p:sp>
      <p:sp>
        <p:nvSpPr>
          <p:cNvPr id="5" name="TextBox 4">
            <a:extLst>
              <a:ext uri="{FF2B5EF4-FFF2-40B4-BE49-F238E27FC236}">
                <a16:creationId xmlns:a16="http://schemas.microsoft.com/office/drawing/2014/main" id="{B513736D-65EB-7376-C9DA-F4B0E72F9FA3}"/>
              </a:ext>
            </a:extLst>
          </p:cNvPr>
          <p:cNvSpPr txBox="1"/>
          <p:nvPr/>
        </p:nvSpPr>
        <p:spPr>
          <a:xfrm>
            <a:off x="162838" y="1935921"/>
            <a:ext cx="6096000" cy="4197559"/>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Revenue</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British Airways has consistently made a tonne of money thanks to its extensive route network, devoted customer base, and high-quality services.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Market share</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In Europe, where it is one of the top airlines in the world, British Airways holds a large share of the market (Woodley, 2022).</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Customer satisfaction: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Giving customers outstanding service is British Airways' primary goal. In an effort to better serve its customers, it has made changes to its aircraft fleet, in-flight services, and digital capabilities.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3074" name="Picture 2" descr="4 Practices To Boost Employee Performance">
            <a:extLst>
              <a:ext uri="{FF2B5EF4-FFF2-40B4-BE49-F238E27FC236}">
                <a16:creationId xmlns:a16="http://schemas.microsoft.com/office/drawing/2014/main" id="{E155E878-0763-632B-FC2D-31EA33AD9EC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4588" y="2101412"/>
            <a:ext cx="4954201" cy="347267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18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6E87-073B-6139-7731-C3510C24D998}"/>
              </a:ext>
            </a:extLst>
          </p:cNvPr>
          <p:cNvSpPr>
            <a:spLocks noGrp="1"/>
          </p:cNvSpPr>
          <p:nvPr>
            <p:ph type="title"/>
          </p:nvPr>
        </p:nvSpPr>
        <p:spPr/>
        <p:txBody>
          <a:bodyPr>
            <a:normAutofit fontScale="90000"/>
          </a:bodyPr>
          <a:lstStyle/>
          <a:p>
            <a:pPr>
              <a:lnSpc>
                <a:spcPct val="150000"/>
              </a:lnSpc>
            </a:pPr>
            <a:r>
              <a:rPr lang="en-GB" sz="4000" b="1" cap="none" dirty="0">
                <a:effectLst/>
                <a:latin typeface="Times New Roman" panose="02020603050405020304" pitchFamily="18" charset="0"/>
                <a:ea typeface="Calibri" panose="020F0502020204030204" pitchFamily="34" charset="0"/>
                <a:cs typeface="Times New Roman" panose="02020603050405020304" pitchFamily="18" charset="0"/>
              </a:rPr>
              <a:t>Competitive landscape</a:t>
            </a:r>
            <a:endParaRPr lang="en-IN" sz="4000" cap="none"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475FB146-47F8-4998-1DB0-AB58E6052A83}"/>
              </a:ext>
            </a:extLst>
          </p:cNvPr>
          <p:cNvSpPr txBox="1"/>
          <p:nvPr/>
        </p:nvSpPr>
        <p:spPr>
          <a:xfrm>
            <a:off x="261570" y="1935921"/>
            <a:ext cx="5425246" cy="4613058"/>
          </a:xfrm>
          <a:prstGeom prst="rect">
            <a:avLst/>
          </a:prstGeom>
          <a:noFill/>
        </p:spPr>
        <p:txBody>
          <a:bodyPr wrap="square">
            <a:spAutoFit/>
          </a:bodyPr>
          <a:lstStyle/>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Other full-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service carriers: Emirates, Lufthansa, and Air France-KLM are the three primary competitors of British Airways, and they are all full-service carriers.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Low- cost carriers:</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British Airways faces competition from low-cost carriers like Ryanair and EasyJet on European short-haul flights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Soyk</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Ringbeck</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and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Spinler</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2021).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Global Alliances: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Under the one world alliance, British Airways is connected to other significant global carriers like American Airlines, Cathay Pacific, and Qantas.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4098" name="Picture 2" descr="How Your Competitors Can Help You Improve Your Performance | VisionEdge  Marketing">
            <a:extLst>
              <a:ext uri="{FF2B5EF4-FFF2-40B4-BE49-F238E27FC236}">
                <a16:creationId xmlns:a16="http://schemas.microsoft.com/office/drawing/2014/main" id="{2D33442E-D8C3-624E-314E-10EF540DBA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883" y="2420696"/>
            <a:ext cx="5176881" cy="356861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094808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38777-1420-C33E-BDAB-99A3D2671447}"/>
              </a:ext>
            </a:extLst>
          </p:cNvPr>
          <p:cNvSpPr>
            <a:spLocks noGrp="1"/>
          </p:cNvSpPr>
          <p:nvPr>
            <p:ph type="title"/>
          </p:nvPr>
        </p:nvSpPr>
        <p:spPr/>
        <p:txBody>
          <a:bodyPr>
            <a:noAutofit/>
          </a:bodyPr>
          <a:lstStyle/>
          <a:p>
            <a:r>
              <a:rPr lang="en-GB" sz="4000" cap="none" dirty="0">
                <a:effectLst/>
                <a:latin typeface="Times New Roman" panose="02020603050405020304" pitchFamily="18" charset="0"/>
                <a:ea typeface="Times New Roman" panose="02020603050405020304" pitchFamily="18" charset="0"/>
              </a:rPr>
              <a:t>Relationship between the organizational structure and performance </a:t>
            </a:r>
            <a:br>
              <a:rPr lang="en-IN" sz="4000" cap="none" dirty="0">
                <a:effectLst/>
                <a:latin typeface="Times New Roman" panose="02020603050405020304" pitchFamily="18" charset="0"/>
                <a:ea typeface="Times New Roman" panose="02020603050405020304" pitchFamily="18" charset="0"/>
              </a:rPr>
            </a:br>
            <a:endParaRPr lang="en-IN" sz="4000" cap="none" dirty="0"/>
          </a:p>
        </p:txBody>
      </p:sp>
      <p:sp>
        <p:nvSpPr>
          <p:cNvPr id="5" name="TextBox 4">
            <a:extLst>
              <a:ext uri="{FF2B5EF4-FFF2-40B4-BE49-F238E27FC236}">
                <a16:creationId xmlns:a16="http://schemas.microsoft.com/office/drawing/2014/main" id="{A3D773AC-A27D-2D6F-C335-33BC882F00A3}"/>
              </a:ext>
            </a:extLst>
          </p:cNvPr>
          <p:cNvSpPr txBox="1"/>
          <p:nvPr/>
        </p:nvSpPr>
        <p:spPr>
          <a:xfrm>
            <a:off x="375249" y="2088893"/>
            <a:ext cx="6098874" cy="336656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Organization structure: The structured mechanism by which a business or other group of people divides up their tasks and responsibilities and defines lines of authority is referred to as a "organisation structure." It details how the various divisions of the business interact and how their activities support the broader objective. Organisational structure is in charge of clarity, simplicity in collaboration and communication, and effective use of resources.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5122" name="Picture 2" descr="Relationship with Organizations : Performance management | synergita">
            <a:extLst>
              <a:ext uri="{FF2B5EF4-FFF2-40B4-BE49-F238E27FC236}">
                <a16:creationId xmlns:a16="http://schemas.microsoft.com/office/drawing/2014/main" id="{C9F3770B-6A8E-41D0-1EC4-4A739A5694F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99614" y="2403736"/>
            <a:ext cx="4467942" cy="273687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436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C0289-3E8F-8DCB-AA2D-4C2847690C5E}"/>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Conti…</a:t>
            </a:r>
          </a:p>
        </p:txBody>
      </p:sp>
      <p:sp>
        <p:nvSpPr>
          <p:cNvPr id="5" name="TextBox 4">
            <a:extLst>
              <a:ext uri="{FF2B5EF4-FFF2-40B4-BE49-F238E27FC236}">
                <a16:creationId xmlns:a16="http://schemas.microsoft.com/office/drawing/2014/main" id="{D0AC02D4-4CFE-9AF4-3742-8529C1A2E04E}"/>
              </a:ext>
            </a:extLst>
          </p:cNvPr>
          <p:cNvSpPr txBox="1"/>
          <p:nvPr/>
        </p:nvSpPr>
        <p:spPr>
          <a:xfrm>
            <a:off x="1964915" y="1823187"/>
            <a:ext cx="8251519" cy="646331"/>
          </a:xfrm>
          <a:prstGeom prst="rect">
            <a:avLst/>
          </a:prstGeom>
          <a:noFill/>
        </p:spPr>
        <p:txBody>
          <a:bodyPr wrap="square">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Organizational structure of British Airways and its impact on performance and efficiency</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7" name="TextBox 6">
            <a:extLst>
              <a:ext uri="{FF2B5EF4-FFF2-40B4-BE49-F238E27FC236}">
                <a16:creationId xmlns:a16="http://schemas.microsoft.com/office/drawing/2014/main" id="{AB436427-3F31-0279-6ADA-E91328AFB061}"/>
              </a:ext>
            </a:extLst>
          </p:cNvPr>
          <p:cNvSpPr txBox="1"/>
          <p:nvPr/>
        </p:nvSpPr>
        <p:spPr>
          <a:xfrm>
            <a:off x="416490" y="2557849"/>
            <a:ext cx="4781811" cy="336656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Like many other airlines, British Airways has a useful organisational structure. Numerous "functional" divisions, such as "Operations," "Marketing," "Finance," "Human Resources," and "Customer Experience," are divided up into the organisational structure. Each division is answerable to a different CEO and is in charge of a different set of duties.</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6146" name="Picture 2" descr="Functional Areas of Business">
            <a:extLst>
              <a:ext uri="{FF2B5EF4-FFF2-40B4-BE49-F238E27FC236}">
                <a16:creationId xmlns:a16="http://schemas.microsoft.com/office/drawing/2014/main" id="{8C183FEA-AC6B-FCE5-1D15-6ABFCCD5E1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41611" y="2614016"/>
            <a:ext cx="4401883" cy="3254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7217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7911A-6362-1E25-9579-BC68DF6F318D}"/>
              </a:ext>
            </a:extLst>
          </p:cNvPr>
          <p:cNvSpPr>
            <a:spLocks noGrp="1"/>
          </p:cNvSpPr>
          <p:nvPr>
            <p:ph type="title"/>
          </p:nvPr>
        </p:nvSpPr>
        <p:spPr>
          <a:xfrm>
            <a:off x="919119" y="272412"/>
            <a:ext cx="10353761" cy="1326321"/>
          </a:xfrm>
        </p:spPr>
        <p:txBody>
          <a:bodyPr>
            <a:normAutofit/>
          </a:bodyPr>
          <a:lstStyle/>
          <a:p>
            <a:r>
              <a:rPr lang="en-IN" sz="4000" dirty="0">
                <a:latin typeface="Times New Roman" panose="02020603050405020304" pitchFamily="18" charset="0"/>
                <a:cs typeface="Times New Roman" panose="02020603050405020304" pitchFamily="18" charset="0"/>
              </a:rPr>
              <a:t>CONTI…</a:t>
            </a:r>
          </a:p>
        </p:txBody>
      </p:sp>
      <p:sp>
        <p:nvSpPr>
          <p:cNvPr id="5" name="TextBox 4">
            <a:extLst>
              <a:ext uri="{FF2B5EF4-FFF2-40B4-BE49-F238E27FC236}">
                <a16:creationId xmlns:a16="http://schemas.microsoft.com/office/drawing/2014/main" id="{1993D700-BC97-B2EC-1210-9CC077387063}"/>
              </a:ext>
            </a:extLst>
          </p:cNvPr>
          <p:cNvSpPr txBox="1"/>
          <p:nvPr/>
        </p:nvSpPr>
        <p:spPr>
          <a:xfrm>
            <a:off x="616906" y="2056807"/>
            <a:ext cx="4656552" cy="336656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Clear roles and responsibilities: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The organisational structure's functional design makes it apparent what each department's roles and responsibilities are (Han, Yu and Kim, 2019).</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Specialize and expertise: The departmentalized organisational structure allows each unit's employees to develop domain-specific expertise.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7" name="TextBox 6">
            <a:extLst>
              <a:ext uri="{FF2B5EF4-FFF2-40B4-BE49-F238E27FC236}">
                <a16:creationId xmlns:a16="http://schemas.microsoft.com/office/drawing/2014/main" id="{B2A2B89B-F3E2-6B23-34C0-3C55834BB290}"/>
              </a:ext>
            </a:extLst>
          </p:cNvPr>
          <p:cNvSpPr txBox="1"/>
          <p:nvPr/>
        </p:nvSpPr>
        <p:spPr>
          <a:xfrm>
            <a:off x="-101774" y="1598733"/>
            <a:ext cx="6093912" cy="458074"/>
          </a:xfrm>
          <a:prstGeom prst="rect">
            <a:avLst/>
          </a:prstGeom>
          <a:noFill/>
        </p:spPr>
        <p:txBody>
          <a:bodyPr wrap="square">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Impacts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7170" name="Picture 2" descr="Team Performance: Clear Roles and Processes">
            <a:extLst>
              <a:ext uri="{FF2B5EF4-FFF2-40B4-BE49-F238E27FC236}">
                <a16:creationId xmlns:a16="http://schemas.microsoft.com/office/drawing/2014/main" id="{61A40541-2FFD-9BEF-0948-EAA2F98A01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2254" y="2056807"/>
            <a:ext cx="6096000" cy="37147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585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6AFCE-A1C1-570E-C950-C540DE645E6C}"/>
              </a:ext>
            </a:extLst>
          </p:cNvPr>
          <p:cNvSpPr>
            <a:spLocks noGrp="1"/>
          </p:cNvSpPr>
          <p:nvPr>
            <p:ph type="title"/>
          </p:nvPr>
        </p:nvSpPr>
        <p:spPr/>
        <p:txBody>
          <a:bodyPr>
            <a:noAutofit/>
          </a:bodyPr>
          <a:lstStyle/>
          <a:p>
            <a:r>
              <a:rPr lang="en-GB" sz="4000" cap="none" dirty="0">
                <a:effectLst/>
                <a:latin typeface="Times New Roman" panose="02020603050405020304" pitchFamily="18" charset="0"/>
                <a:ea typeface="Times New Roman" panose="02020603050405020304" pitchFamily="18" charset="0"/>
              </a:rPr>
              <a:t>Tasks and skills used by a manager to run the business </a:t>
            </a:r>
            <a:endParaRPr lang="en-IN" sz="4000" cap="none" dirty="0"/>
          </a:p>
        </p:txBody>
      </p:sp>
      <p:sp>
        <p:nvSpPr>
          <p:cNvPr id="5" name="TextBox 4">
            <a:extLst>
              <a:ext uri="{FF2B5EF4-FFF2-40B4-BE49-F238E27FC236}">
                <a16:creationId xmlns:a16="http://schemas.microsoft.com/office/drawing/2014/main" id="{37033A9E-DDE7-85A2-71E6-A9F390F45274}"/>
              </a:ext>
            </a:extLst>
          </p:cNvPr>
          <p:cNvSpPr txBox="1"/>
          <p:nvPr/>
        </p:nvSpPr>
        <p:spPr>
          <a:xfrm>
            <a:off x="278704" y="1707646"/>
            <a:ext cx="1712934" cy="456550"/>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Key tasks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7" name="TextBox 6">
            <a:extLst>
              <a:ext uri="{FF2B5EF4-FFF2-40B4-BE49-F238E27FC236}">
                <a16:creationId xmlns:a16="http://schemas.microsoft.com/office/drawing/2014/main" id="{CC2E2572-CC9A-F0B1-79DE-A53B4FE926C0}"/>
              </a:ext>
            </a:extLst>
          </p:cNvPr>
          <p:cNvSpPr txBox="1"/>
          <p:nvPr/>
        </p:nvSpPr>
        <p:spPr>
          <a:xfrm>
            <a:off x="667011" y="2576715"/>
            <a:ext cx="3904989" cy="2535566"/>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Strategic planning: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It is a tool used by managers to set long-term goals and objectives for British Airways.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Resource Allocation:</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British Airways managers are responsible for wisely allocating the company's resources.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8194" name="Picture 2">
            <a:extLst>
              <a:ext uri="{FF2B5EF4-FFF2-40B4-BE49-F238E27FC236}">
                <a16:creationId xmlns:a16="http://schemas.microsoft.com/office/drawing/2014/main" id="{0E9BAC08-057E-D890-A43F-62687B6AC9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8989" y="2661266"/>
            <a:ext cx="6096000" cy="26162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4669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17A8D-E9D9-DBDA-4C74-C6D5655783F1}"/>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CONTI…</a:t>
            </a:r>
          </a:p>
        </p:txBody>
      </p:sp>
      <p:sp>
        <p:nvSpPr>
          <p:cNvPr id="5" name="TextBox 4">
            <a:extLst>
              <a:ext uri="{FF2B5EF4-FFF2-40B4-BE49-F238E27FC236}">
                <a16:creationId xmlns:a16="http://schemas.microsoft.com/office/drawing/2014/main" id="{D73E9585-60B5-40B6-0C32-6493EFBC5780}"/>
              </a:ext>
            </a:extLst>
          </p:cNvPr>
          <p:cNvSpPr txBox="1"/>
          <p:nvPr/>
        </p:nvSpPr>
        <p:spPr>
          <a:xfrm>
            <a:off x="316282" y="2050841"/>
            <a:ext cx="5282852" cy="4197559"/>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Communication: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In order to train their teams and take constructive criticism, managers need to have good verbal and written communication skills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Orbe</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and Harris, 2022).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Problem- solving: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Managers must have great problem-solving skills in order to properly research situations, identify the root causes, and provide original solutions.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Collaboration and teamwork: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British Airways managers need to be strong collaborators and team players.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9218" name="Picture 2" descr="98393">
            <a:extLst>
              <a:ext uri="{FF2B5EF4-FFF2-40B4-BE49-F238E27FC236}">
                <a16:creationId xmlns:a16="http://schemas.microsoft.com/office/drawing/2014/main" id="{EDCB2AAC-02F5-8930-5C16-21796D8D9A8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0675" y="2286650"/>
            <a:ext cx="4844547" cy="33665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28903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20992E-6184-EACD-8AFD-7D9FA6439C66}"/>
              </a:ext>
            </a:extLst>
          </p:cNvPr>
          <p:cNvSpPr>
            <a:spLocks noGrp="1"/>
          </p:cNvSpPr>
          <p:nvPr>
            <p:ph type="title"/>
          </p:nvPr>
        </p:nvSpPr>
        <p:spPr/>
        <p:txBody>
          <a:bodyPr>
            <a:noAutofit/>
          </a:bodyPr>
          <a:lstStyle/>
          <a:p>
            <a:r>
              <a:rPr lang="en-GB" sz="4000" b="1" cap="none" dirty="0">
                <a:effectLst/>
                <a:latin typeface="Times New Roman" panose="02020603050405020304" pitchFamily="18" charset="0"/>
                <a:ea typeface="Calibri" panose="020F0502020204030204" pitchFamily="34" charset="0"/>
              </a:rPr>
              <a:t>Examples of managerial tasks and skills at British airways </a:t>
            </a:r>
            <a:br>
              <a:rPr lang="en-IN" sz="4000" cap="none" dirty="0">
                <a:effectLst/>
                <a:latin typeface="Times New Roman" panose="02020603050405020304" pitchFamily="18" charset="0"/>
                <a:ea typeface="Calibri" panose="020F0502020204030204" pitchFamily="34" charset="0"/>
              </a:rPr>
            </a:br>
            <a:endParaRPr lang="en-IN" sz="4000" cap="none" dirty="0"/>
          </a:p>
        </p:txBody>
      </p:sp>
      <p:sp>
        <p:nvSpPr>
          <p:cNvPr id="5" name="TextBox 4">
            <a:extLst>
              <a:ext uri="{FF2B5EF4-FFF2-40B4-BE49-F238E27FC236}">
                <a16:creationId xmlns:a16="http://schemas.microsoft.com/office/drawing/2014/main" id="{9D1ADAFD-3D68-A77A-AF10-2F03AD582C91}"/>
              </a:ext>
            </a:extLst>
          </p:cNvPr>
          <p:cNvSpPr txBox="1"/>
          <p:nvPr/>
        </p:nvSpPr>
        <p:spPr>
          <a:xfrm>
            <a:off x="679537" y="2386514"/>
            <a:ext cx="4969701" cy="3366563"/>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British Airways' management's use of finances to enhance customer service systems and buy new aircraft makes the airline a good example of strategic resource allocation.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As an example, managers at British Airways use performance management tools, hold regular team meetings, coach their teams, and provide ongoing feedback.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10242" name="Picture 2" descr="Work Experience Programmes">
            <a:extLst>
              <a:ext uri="{FF2B5EF4-FFF2-40B4-BE49-F238E27FC236}">
                <a16:creationId xmlns:a16="http://schemas.microsoft.com/office/drawing/2014/main" id="{33DD14CC-CF7C-F44B-5540-4A1DF5E3B05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0674" y="2204200"/>
            <a:ext cx="4819495" cy="373119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43427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04FCF-077E-FDE3-34D3-5065207BD2E7}"/>
              </a:ext>
            </a:extLst>
          </p:cNvPr>
          <p:cNvSpPr>
            <a:spLocks noGrp="1"/>
          </p:cNvSpPr>
          <p:nvPr>
            <p:ph type="title"/>
          </p:nvPr>
        </p:nvSpPr>
        <p:spPr/>
        <p:txBody>
          <a:bodyPr>
            <a:normAutofit fontScale="90000"/>
          </a:bodyPr>
          <a:lstStyle/>
          <a:p>
            <a:r>
              <a:rPr lang="en-GB" sz="4000" cap="none" dirty="0">
                <a:effectLst/>
                <a:latin typeface="Times New Roman" panose="02020603050405020304" pitchFamily="18" charset="0"/>
                <a:ea typeface="Times New Roman" panose="02020603050405020304" pitchFamily="18" charset="0"/>
              </a:rPr>
              <a:t>Application of leadership theories </a:t>
            </a:r>
            <a:br>
              <a:rPr lang="en-IN" sz="4000" cap="none" dirty="0">
                <a:effectLst/>
                <a:latin typeface="Times New Roman" panose="02020603050405020304" pitchFamily="18" charset="0"/>
                <a:ea typeface="Times New Roman" panose="02020603050405020304" pitchFamily="18" charset="0"/>
              </a:rPr>
            </a:br>
            <a:endParaRPr lang="en-IN" sz="4000" cap="none" dirty="0"/>
          </a:p>
        </p:txBody>
      </p:sp>
      <p:sp>
        <p:nvSpPr>
          <p:cNvPr id="5" name="TextBox 4">
            <a:extLst>
              <a:ext uri="{FF2B5EF4-FFF2-40B4-BE49-F238E27FC236}">
                <a16:creationId xmlns:a16="http://schemas.microsoft.com/office/drawing/2014/main" id="{2B3B0E38-B662-70A6-F16C-769780213642}"/>
              </a:ext>
            </a:extLst>
          </p:cNvPr>
          <p:cNvSpPr txBox="1"/>
          <p:nvPr/>
        </p:nvSpPr>
        <p:spPr>
          <a:xfrm>
            <a:off x="291229" y="1990455"/>
            <a:ext cx="5232749" cy="2951064"/>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Transformational leadership</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The core principles of "transformational leadership" centre on motivating and inspiring employees to raise their performance.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Situational leadership: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The situational leadership theory states that a leader's style of leading should change depending on the circumstances and the followers' level of maturity (Kalra and Arora, 2021).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11266" name="Picture 2" descr="Leadership Theories - Charismatic ,Trait, Behavioural and Situational  Theories">
            <a:extLst>
              <a:ext uri="{FF2B5EF4-FFF2-40B4-BE49-F238E27FC236}">
                <a16:creationId xmlns:a16="http://schemas.microsoft.com/office/drawing/2014/main" id="{903BD667-54A8-47B3-502A-BDF02DC68CB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22718" y="2163222"/>
            <a:ext cx="4598097" cy="275885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4537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76542-E336-5427-DDC6-3C56ADD936C1}"/>
              </a:ext>
            </a:extLst>
          </p:cNvPr>
          <p:cNvSpPr>
            <a:spLocks noGrp="1"/>
          </p:cNvSpPr>
          <p:nvPr>
            <p:ph type="title"/>
          </p:nvPr>
        </p:nvSpPr>
        <p:spPr/>
        <p:txBody>
          <a:bodyPr>
            <a:noAutofit/>
          </a:bodyPr>
          <a:lstStyle/>
          <a:p>
            <a:r>
              <a:rPr lang="en-GB" sz="4000" b="1" cap="none" dirty="0">
                <a:effectLst/>
                <a:latin typeface="Times New Roman" panose="02020603050405020304" pitchFamily="18" charset="0"/>
                <a:ea typeface="Calibri" panose="020F0502020204030204" pitchFamily="34" charset="0"/>
              </a:rPr>
              <a:t>Alignment with the goals and values of </a:t>
            </a:r>
            <a:r>
              <a:rPr lang="en-GB" sz="4000" cap="none" dirty="0">
                <a:effectLst/>
                <a:latin typeface="Times New Roman" panose="02020603050405020304" pitchFamily="18" charset="0"/>
                <a:ea typeface="Calibri" panose="020F0502020204030204" pitchFamily="34" charset="0"/>
              </a:rPr>
              <a:t>B</a:t>
            </a:r>
            <a:r>
              <a:rPr lang="en-GB" sz="4000" b="1" cap="none" dirty="0">
                <a:effectLst/>
                <a:latin typeface="Times New Roman" panose="02020603050405020304" pitchFamily="18" charset="0"/>
                <a:ea typeface="Calibri" panose="020F0502020204030204" pitchFamily="34" charset="0"/>
              </a:rPr>
              <a:t>ritish airways </a:t>
            </a:r>
            <a:br>
              <a:rPr lang="en-IN" sz="4000" cap="none" dirty="0">
                <a:effectLst/>
                <a:latin typeface="Times New Roman" panose="02020603050405020304" pitchFamily="18" charset="0"/>
                <a:ea typeface="Calibri" panose="020F0502020204030204" pitchFamily="34" charset="0"/>
              </a:rPr>
            </a:br>
            <a:endParaRPr lang="en-IN" sz="4000" cap="none" dirty="0"/>
          </a:p>
        </p:txBody>
      </p:sp>
      <p:sp>
        <p:nvSpPr>
          <p:cNvPr id="5" name="TextBox 4">
            <a:extLst>
              <a:ext uri="{FF2B5EF4-FFF2-40B4-BE49-F238E27FC236}">
                <a16:creationId xmlns:a16="http://schemas.microsoft.com/office/drawing/2014/main" id="{85444ECE-C4BC-F7B3-DC18-361699AF5B0A}"/>
              </a:ext>
            </a:extLst>
          </p:cNvPr>
          <p:cNvSpPr txBox="1"/>
          <p:nvPr/>
        </p:nvSpPr>
        <p:spPr>
          <a:xfrm>
            <a:off x="913795" y="2161217"/>
            <a:ext cx="4184298" cy="3782061"/>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Customer centric-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approach: British Airways' imaginative leadership supports its commitment to giving its clients top-notch service.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Flexibility and adaptability: </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Situational leadership is consistent with British Airways' plan to quickly adjust to the constantly changing circumstances in the aviation industry.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12290" name="Picture 2" descr="Customer Centricity: Benefits and Implementation Tips | QuestionPro">
            <a:extLst>
              <a:ext uri="{FF2B5EF4-FFF2-40B4-BE49-F238E27FC236}">
                <a16:creationId xmlns:a16="http://schemas.microsoft.com/office/drawing/2014/main" id="{B4031701-84F8-574C-F89F-163265B54E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946"/>
          <a:stretch/>
        </p:blipFill>
        <p:spPr bwMode="auto">
          <a:xfrm>
            <a:off x="5621266" y="2161217"/>
            <a:ext cx="5151118" cy="405217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2295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472E4-AB6C-7F1A-5DEE-01AEE1D21EC4}"/>
              </a:ext>
            </a:extLst>
          </p:cNvPr>
          <p:cNvSpPr>
            <a:spLocks noGrp="1"/>
          </p:cNvSpPr>
          <p:nvPr>
            <p:ph type="title"/>
          </p:nvPr>
        </p:nvSpPr>
        <p:spPr/>
        <p:txBody>
          <a:bodyPr>
            <a:normAutofit fontScale="90000"/>
          </a:bodyPr>
          <a:lstStyle/>
          <a:p>
            <a:r>
              <a:rPr lang="en-GB" sz="4000" cap="none" dirty="0">
                <a:effectLst/>
                <a:latin typeface="Times New Roman" panose="02020603050405020304" pitchFamily="18" charset="0"/>
                <a:ea typeface="Times New Roman" panose="02020603050405020304" pitchFamily="18" charset="0"/>
              </a:rPr>
              <a:t>Factors influencing group and team behaviours </a:t>
            </a:r>
            <a:br>
              <a:rPr lang="en-IN" sz="4000" cap="none" dirty="0">
                <a:effectLst/>
                <a:latin typeface="Times New Roman" panose="02020603050405020304" pitchFamily="18" charset="0"/>
                <a:ea typeface="Times New Roman" panose="02020603050405020304" pitchFamily="18" charset="0"/>
              </a:rPr>
            </a:br>
            <a:endParaRPr lang="en-IN" sz="4000" cap="none" dirty="0"/>
          </a:p>
        </p:txBody>
      </p:sp>
      <p:sp>
        <p:nvSpPr>
          <p:cNvPr id="5" name="TextBox 4">
            <a:extLst>
              <a:ext uri="{FF2B5EF4-FFF2-40B4-BE49-F238E27FC236}">
                <a16:creationId xmlns:a16="http://schemas.microsoft.com/office/drawing/2014/main" id="{DF1AE961-66F5-5A4B-52A0-0AEF6848D993}"/>
              </a:ext>
            </a:extLst>
          </p:cNvPr>
          <p:cNvSpPr txBox="1"/>
          <p:nvPr/>
        </p:nvSpPr>
        <p:spPr>
          <a:xfrm>
            <a:off x="516699" y="2284589"/>
            <a:ext cx="4806864" cy="3366563"/>
          </a:xfrm>
          <a:prstGeom prst="rect">
            <a:avLst/>
          </a:prstGeom>
          <a:noFill/>
        </p:spPr>
        <p:txBody>
          <a:bodyPr wrap="square">
            <a:spAutoFit/>
          </a:bodyPr>
          <a:lstStyle/>
          <a:p>
            <a:pPr marL="0" marR="0" lvl="0" indent="0" algn="ctr" defTabSz="457200" rtl="0" eaLnBrk="1" fontAlgn="auto" latinLnBrk="0" hangingPunct="1">
              <a:lnSpc>
                <a:spcPct val="15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Group and team behaviour and their significance </a:t>
            </a:r>
            <a:endParaRPr kumimoji="0" lang="en-IN"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Times New Roman" panose="02020603050405020304" pitchFamily="18" charset="0"/>
              </a:rPr>
              <a:t>The behaviours, interactions, and dynamics of individuals inside a group are referred to as "group behaviours" and "team behaviours," respectively. These characteristics have a direct impact on British Airways' teamwork, productivity, creativity, and overall performance.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pic>
        <p:nvPicPr>
          <p:cNvPr id="13314" name="Picture 2" descr="Groups vs. Teams: What's the Difference? | Purpose in Leadership">
            <a:extLst>
              <a:ext uri="{FF2B5EF4-FFF2-40B4-BE49-F238E27FC236}">
                <a16:creationId xmlns:a16="http://schemas.microsoft.com/office/drawing/2014/main" id="{DB4C63F2-A461-2F04-BF4C-255EAFF82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3367" y="1858027"/>
            <a:ext cx="4390373" cy="439037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3549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684DA-0D99-7F64-59F6-33DBC0B9E296}"/>
              </a:ext>
            </a:extLst>
          </p:cNvPr>
          <p:cNvSpPr>
            <a:spLocks noGrp="1"/>
          </p:cNvSpPr>
          <p:nvPr>
            <p:ph type="title"/>
          </p:nvPr>
        </p:nvSpPr>
        <p:spPr/>
        <p:txBody>
          <a:bodyPr>
            <a:normAutofit/>
          </a:bodyPr>
          <a:lstStyle/>
          <a:p>
            <a:r>
              <a:rPr lang="en-IN" sz="4000" dirty="0">
                <a:latin typeface="Times New Roman" panose="02020603050405020304" pitchFamily="18" charset="0"/>
                <a:cs typeface="Times New Roman" panose="02020603050405020304" pitchFamily="18" charset="0"/>
              </a:rPr>
              <a:t>CONTI….</a:t>
            </a:r>
          </a:p>
        </p:txBody>
      </p:sp>
      <p:sp>
        <p:nvSpPr>
          <p:cNvPr id="5" name="TextBox 4">
            <a:extLst>
              <a:ext uri="{FF2B5EF4-FFF2-40B4-BE49-F238E27FC236}">
                <a16:creationId xmlns:a16="http://schemas.microsoft.com/office/drawing/2014/main" id="{9DC66798-B244-C7B0-EDC7-229A3D26A1C0}"/>
              </a:ext>
            </a:extLst>
          </p:cNvPr>
          <p:cNvSpPr txBox="1"/>
          <p:nvPr/>
        </p:nvSpPr>
        <p:spPr>
          <a:xfrm>
            <a:off x="3169085" y="1706884"/>
            <a:ext cx="6497876" cy="579967"/>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Factors influencing group and team behaviours </a:t>
            </a:r>
            <a:endParaRPr kumimoji="0" lang="en-IN" sz="24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
        <p:nvSpPr>
          <p:cNvPr id="7" name="TextBox 6">
            <a:extLst>
              <a:ext uri="{FF2B5EF4-FFF2-40B4-BE49-F238E27FC236}">
                <a16:creationId xmlns:a16="http://schemas.microsoft.com/office/drawing/2014/main" id="{2E54D7B3-8679-CF96-BCD1-7E1C868AD5BE}"/>
              </a:ext>
            </a:extLst>
          </p:cNvPr>
          <p:cNvSpPr txBox="1"/>
          <p:nvPr/>
        </p:nvSpPr>
        <p:spPr>
          <a:xfrm>
            <a:off x="779745" y="2930856"/>
            <a:ext cx="6093912" cy="1289071"/>
          </a:xfrm>
          <a:prstGeom prst="rect">
            <a:avLst/>
          </a:prstGeom>
          <a:noFill/>
        </p:spPr>
        <p:txBody>
          <a:bodyPr wrap="square">
            <a:spAutoFit/>
          </a:bodyPr>
          <a:lstStyle/>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Organizational culture: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Leadership style: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285750" marR="0" lvl="0" indent="-285750" algn="just" defTabSz="457200" rtl="0" eaLnBrk="1" fontAlgn="auto" latinLnBrk="0" hangingPunct="1">
              <a:lnSpc>
                <a:spcPct val="15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Communication and information flow: </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pic>
        <p:nvPicPr>
          <p:cNvPr id="14338" name="Picture 2" descr="Process of Team Building - MBA Knowledge Base">
            <a:extLst>
              <a:ext uri="{FF2B5EF4-FFF2-40B4-BE49-F238E27FC236}">
                <a16:creationId xmlns:a16="http://schemas.microsoft.com/office/drawing/2014/main" id="{A81F5D2C-5507-F878-6F09-A32CD5C85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24187" y="2572987"/>
            <a:ext cx="4662055" cy="349204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70265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6DD7E-C799-4543-F7AD-E0E210C49DE6}"/>
              </a:ext>
            </a:extLst>
          </p:cNvPr>
          <p:cNvSpPr>
            <a:spLocks noGrp="1"/>
          </p:cNvSpPr>
          <p:nvPr>
            <p:ph type="title"/>
          </p:nvPr>
        </p:nvSpPr>
        <p:spPr/>
        <p:txBody>
          <a:bodyPr>
            <a:normAutofit fontScale="90000"/>
          </a:bodyPr>
          <a:lstStyle/>
          <a:p>
            <a:pPr>
              <a:lnSpc>
                <a:spcPct val="150000"/>
              </a:lnSpc>
              <a:spcBef>
                <a:spcPts val="565"/>
              </a:spcBef>
            </a:pPr>
            <a:r>
              <a:rPr lang="en-GB" sz="4000" b="1" kern="0" dirty="0">
                <a:effectLst/>
                <a:latin typeface="Times New Roman" panose="02020603050405020304" pitchFamily="18" charset="0"/>
                <a:ea typeface="Times New Roman" panose="02020603050405020304" pitchFamily="18" charset="0"/>
              </a:rPr>
              <a:t>CONCLUSION</a:t>
            </a:r>
            <a:endParaRPr lang="en-IN" sz="4000" b="1" kern="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AF1349C1-BC27-19E0-EE57-85D82498684A}"/>
              </a:ext>
            </a:extLst>
          </p:cNvPr>
          <p:cNvSpPr txBox="1"/>
          <p:nvPr/>
        </p:nvSpPr>
        <p:spPr>
          <a:xfrm>
            <a:off x="1882035" y="2161249"/>
            <a:ext cx="7925844" cy="2951001"/>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From the above report it has been concluded that the examination of British Airways in the context of the contemporary workplace has taught us a lot about the inner workings of the airline. We began by gathering as much information as we could on the company's history, the state of the market, and the major players. Then, after looking at British Airways' organisational structure for hints about its success, applauding the advantages of well-defined roles, teamwork, and strategic resource allocation. </a:t>
            </a:r>
            <a:endParaRPr kumimoji="0" lang="en-IN" sz="18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6867742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4A04A-9232-2CFB-52C1-BC9DF6A236FF}"/>
              </a:ext>
            </a:extLst>
          </p:cNvPr>
          <p:cNvSpPr>
            <a:spLocks noGrp="1"/>
          </p:cNvSpPr>
          <p:nvPr>
            <p:ph type="title"/>
          </p:nvPr>
        </p:nvSpPr>
        <p:spPr/>
        <p:txBody>
          <a:bodyPr>
            <a:normAutofit/>
          </a:bodyPr>
          <a:lstStyle/>
          <a:p>
            <a:r>
              <a:rPr lang="en-GB" sz="4000" dirty="0">
                <a:effectLst/>
                <a:latin typeface="Times New Roman" panose="02020603050405020304" pitchFamily="18" charset="0"/>
                <a:ea typeface="Calibri" panose="020F0502020204030204" pitchFamily="34" charset="0"/>
              </a:rPr>
              <a:t>REFERENCES </a:t>
            </a:r>
            <a:endParaRPr lang="en-IN" sz="4000" dirty="0"/>
          </a:p>
        </p:txBody>
      </p:sp>
      <p:sp>
        <p:nvSpPr>
          <p:cNvPr id="5" name="TextBox 4">
            <a:extLst>
              <a:ext uri="{FF2B5EF4-FFF2-40B4-BE49-F238E27FC236}">
                <a16:creationId xmlns:a16="http://schemas.microsoft.com/office/drawing/2014/main" id="{980F9B6D-1223-4063-A09A-20C26357C52B}"/>
              </a:ext>
            </a:extLst>
          </p:cNvPr>
          <p:cNvSpPr txBox="1"/>
          <p:nvPr/>
        </p:nvSpPr>
        <p:spPr>
          <a:xfrm>
            <a:off x="1440493" y="1522156"/>
            <a:ext cx="9015608" cy="4613058"/>
          </a:xfrm>
          <a:prstGeom prst="rect">
            <a:avLst/>
          </a:prstGeom>
          <a:noFill/>
        </p:spPr>
        <p:txBody>
          <a:bodyPr wrap="square">
            <a:spAutoFit/>
          </a:bodyPr>
          <a:lstStyle/>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Sun, L. and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Bunchapattanasakda</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C., 2019. Employee engagement: A literature review.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International Journal of Human Resource Studies</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9</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(1), pp.63-80.</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Woodley, C., 2022.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British Midland Airways</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Key Publishing.</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Soyk</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C.,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Ringbeck</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J. and </a:t>
            </a:r>
            <a:r>
              <a:rPr kumimoji="0" lang="en-GB" sz="1800" b="0" i="0" u="none" strike="noStrike" kern="1200" cap="none" spc="0" normalizeH="0" baseline="0" noProof="0" dirty="0" err="1">
                <a:ln>
                  <a:noFill/>
                </a:ln>
                <a:solidFill>
                  <a:prstClr val="black"/>
                </a:solidFill>
                <a:effectLst/>
                <a:uLnTx/>
                <a:uFillTx/>
                <a:latin typeface="Times New Roman" panose="02020603050405020304" pitchFamily="18" charset="0"/>
                <a:ea typeface="Calibri" panose="020F0502020204030204" pitchFamily="34" charset="0"/>
                <a:cs typeface="+mn-cs"/>
              </a:rPr>
              <a:t>Spinler</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S., 2021. Effect of long-haul low-cost carriers on North Atlantic air fares.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Transportation Research Part E: Logistics and Transportation Review</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152</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p.102415.</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Han, H., Yu, J. and Kim, W., 2019. Environmental corporate social responsibility and the strategy to boost the airline’s image and customer loyalty intentions.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Journal of Travel &amp; Tourism Marketing</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36</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(3), pp.371-383.</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a:p>
            <a:pPr marL="0" marR="0" lvl="0" indent="0" algn="just" defTabSz="457200" rtl="0" eaLnBrk="1" fontAlgn="auto" latinLnBrk="0" hangingPunct="1">
              <a:lnSpc>
                <a:spcPct val="15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Quach and et. Al., 2022. Service integration in omnichannel retailing and its impact on customer experience.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Journal of Retailing and Consumer Services</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a:t>
            </a:r>
            <a:r>
              <a:rPr kumimoji="0" lang="en-GB" sz="1800" b="0" i="1"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65</a:t>
            </a:r>
            <a:r>
              <a:rPr kumimoji="0" lang="en-GB"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rPr>
              <a:t>, p.102267.</a:t>
            </a:r>
            <a:endParaRPr kumimoji="0" lang="en-IN" sz="1800" b="0" i="0" u="none" strike="noStrike" kern="1200" cap="none" spc="0" normalizeH="0" baseline="0" noProof="0" dirty="0">
              <a:ln>
                <a:noFill/>
              </a:ln>
              <a:solidFill>
                <a:prstClr val="black"/>
              </a:solidFill>
              <a:effectLst/>
              <a:uLnTx/>
              <a:uFillTx/>
              <a:latin typeface="Times New Roman" panose="02020603050405020304" pitchFamily="18" charset="0"/>
              <a:ea typeface="Calibri" panose="020F0502020204030204" pitchFamily="34" charset="0"/>
              <a:cs typeface="+mn-cs"/>
            </a:endParaRPr>
          </a:p>
        </p:txBody>
      </p:sp>
    </p:spTree>
    <p:extLst>
      <p:ext uri="{BB962C8B-B14F-4D97-AF65-F5344CB8AC3E}">
        <p14:creationId xmlns:p14="http://schemas.microsoft.com/office/powerpoint/2010/main" val="24234943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A Huge Thank You&quot; — Here's What You Need to Know">
            <a:extLst>
              <a:ext uri="{FF2B5EF4-FFF2-40B4-BE49-F238E27FC236}">
                <a16:creationId xmlns:a16="http://schemas.microsoft.com/office/drawing/2014/main" id="{747CA4A2-BDB2-99B6-5849-BF76DDA268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28409" y="1005214"/>
            <a:ext cx="813435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091925"/>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2865</Words>
  <Application>Microsoft Office PowerPoint</Application>
  <PresentationFormat>Widescreen</PresentationFormat>
  <Paragraphs>145</Paragraphs>
  <Slides>20</Slides>
  <Notes>16</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20</vt:i4>
      </vt:variant>
    </vt:vector>
  </HeadingPairs>
  <TitlesOfParts>
    <vt:vector size="30" baseType="lpstr">
      <vt:lpstr>宋体</vt:lpstr>
      <vt:lpstr>Arial</vt:lpstr>
      <vt:lpstr>Calibri</vt:lpstr>
      <vt:lpstr>Calibri Light</vt:lpstr>
      <vt:lpstr>Century Gothic</vt:lpstr>
      <vt:lpstr>Symbol</vt:lpstr>
      <vt:lpstr>Times New Roman</vt:lpstr>
      <vt:lpstr>Wingdings 3</vt:lpstr>
      <vt:lpstr>Office Theme</vt:lpstr>
      <vt:lpstr>Ion Boardroom</vt:lpstr>
      <vt:lpstr>Presentation</vt:lpstr>
      <vt:lpstr>Introduction To Modern Workplace</vt:lpstr>
      <vt:lpstr>Table of Content</vt:lpstr>
      <vt:lpstr>INTRODUCTION </vt:lpstr>
      <vt:lpstr>Overview of British airways </vt:lpstr>
      <vt:lpstr>Performance of British airways </vt:lpstr>
      <vt:lpstr>Competitive landscape</vt:lpstr>
      <vt:lpstr>Relationship between the organizational structure and performance  </vt:lpstr>
      <vt:lpstr>Conti…</vt:lpstr>
      <vt:lpstr>CONTI…</vt:lpstr>
      <vt:lpstr>Tasks and skills used by a manager to run the business </vt:lpstr>
      <vt:lpstr>CONTI…</vt:lpstr>
      <vt:lpstr>Examples of managerial tasks and skills at British airways  </vt:lpstr>
      <vt:lpstr>Application of leadership theories  </vt:lpstr>
      <vt:lpstr>Alignment with the goals and values of British airways  </vt:lpstr>
      <vt:lpstr>Factors influencing group and team behaviours  </vt:lpstr>
      <vt:lpstr>CONTI….</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dc:title>
  <dc:creator>Petrica Dana</dc:creator>
  <cp:lastModifiedBy>Petrica Dana</cp:lastModifiedBy>
  <cp:revision>1</cp:revision>
  <dcterms:created xsi:type="dcterms:W3CDTF">2023-07-24T19:53:01Z</dcterms:created>
  <dcterms:modified xsi:type="dcterms:W3CDTF">2023-07-24T20:06:33Z</dcterms:modified>
</cp:coreProperties>
</file>