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71" r:id="rId5"/>
    <p:sldId id="287" r:id="rId6"/>
    <p:sldId id="307" r:id="rId7"/>
    <p:sldId id="285" r:id="rId8"/>
    <p:sldId id="308" r:id="rId9"/>
    <p:sldId id="306" r:id="rId10"/>
    <p:sldId id="313" r:id="rId11"/>
    <p:sldId id="290" r:id="rId12"/>
    <p:sldId id="292" r:id="rId13"/>
    <p:sldId id="309" r:id="rId14"/>
    <p:sldId id="305" r:id="rId15"/>
    <p:sldId id="319" r:id="rId16"/>
    <p:sldId id="258" r:id="rId17"/>
    <p:sldId id="338" r:id="rId18"/>
    <p:sldId id="261" r:id="rId19"/>
    <p:sldId id="340" r:id="rId20"/>
    <p:sldId id="281" r:id="rId21"/>
    <p:sldId id="280" r:id="rId22"/>
    <p:sldId id="327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555" autoAdjust="0"/>
    <p:restoredTop sz="65517" autoAdjust="0"/>
  </p:normalViewPr>
  <p:slideViewPr>
    <p:cSldViewPr>
      <p:cViewPr varScale="1">
        <p:scale>
          <a:sx n="56" d="100"/>
          <a:sy n="56" d="100"/>
        </p:scale>
        <p:origin x="2131" y="53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510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697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59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important text for you to access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48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important text for you to access for assignment 1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74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baseline="0" dirty="0"/>
              <a:t> few recommendations: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Travis Bradbury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Simon Sinek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Daniel Goleman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312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94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183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682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00FC3D-4A72-4D21-B7FC-885ABF622848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/>
            <a:r>
              <a:rPr lang="en-US" sz="1800" dirty="0"/>
              <a:t>A process (therefore not a trait</a:t>
            </a:r>
            <a:r>
              <a:rPr lang="en-US" sz="1800" baseline="0" dirty="0"/>
              <a:t> or characteristic but a transactional event) Interactive m-to-m</a:t>
            </a:r>
            <a:endParaRPr lang="en-US" sz="1800" dirty="0"/>
          </a:p>
          <a:p>
            <a:pPr marL="228600" indent="-228600"/>
            <a:r>
              <a:rPr lang="en-US" sz="1800" dirty="0"/>
              <a:t>Involves influence – affects followers</a:t>
            </a:r>
          </a:p>
          <a:p>
            <a:pPr marL="228600" indent="-228600"/>
            <a:r>
              <a:rPr lang="en-US" sz="1800" dirty="0"/>
              <a:t>Occurs in groups – groups are the context not </a:t>
            </a:r>
            <a:r>
              <a:rPr lang="en-US" sz="1800" dirty="0" err="1"/>
              <a:t>indiv</a:t>
            </a:r>
            <a:r>
              <a:rPr lang="en-US" sz="1800" dirty="0"/>
              <a:t>.</a:t>
            </a:r>
            <a:r>
              <a:rPr lang="en-US" sz="1800" baseline="0" dirty="0"/>
              <a:t> Lead themselves</a:t>
            </a:r>
            <a:endParaRPr lang="en-US" sz="1800" dirty="0"/>
          </a:p>
          <a:p>
            <a:pPr marL="228600" indent="-228600"/>
            <a:r>
              <a:rPr lang="en-US" sz="1800" dirty="0"/>
              <a:t>Involves common goals – a mutual</a:t>
            </a:r>
            <a:r>
              <a:rPr lang="en-US" sz="1800" baseline="0" dirty="0"/>
              <a:t> purpose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199712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A process (therefore not a trait</a:t>
            </a:r>
            <a:r>
              <a:rPr lang="en-US" sz="1200" baseline="0" dirty="0"/>
              <a:t> or characteristic but a transactional event)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1011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F1C9DE-68B7-4B92-A1F2-14A99D098876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486400" cy="4084638"/>
          </a:xfrm>
          <a:noFill/>
        </p:spPr>
        <p:txBody>
          <a:bodyPr/>
          <a:lstStyle/>
          <a:p>
            <a:pPr marL="228600" indent="-228600"/>
            <a:r>
              <a:rPr lang="en-US" dirty="0"/>
              <a:t>Leaders and followers terms commonly</a:t>
            </a:r>
            <a:r>
              <a:rPr lang="en-US" baseline="0" dirty="0"/>
              <a:t> used.</a:t>
            </a:r>
          </a:p>
          <a:p>
            <a:pPr marL="228600" indent="-228600"/>
            <a:r>
              <a:rPr lang="en-US" baseline="0" dirty="0"/>
              <a:t>Leader creates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98389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6CA15A17-34EF-4676-B4E0-C76CB98D0AC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F1F60628-80FE-49D2-AA3F-ABF120F3262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professional titles have the “right” to lead others in the organization. </a:t>
            </a:r>
          </a:p>
          <a:p>
            <a:r>
              <a:rPr lang="en-GB" altLang="en-US" dirty="0"/>
              <a:t>Less of </a:t>
            </a:r>
            <a:r>
              <a:rPr lang="en-GB" altLang="en-US" b="1" dirty="0"/>
              <a:t>leaders </a:t>
            </a:r>
            <a:r>
              <a:rPr lang="en-GB" altLang="en-US" dirty="0"/>
              <a:t>focus on </a:t>
            </a:r>
            <a:r>
              <a:rPr lang="en-GB" altLang="en-US" b="1" dirty="0"/>
              <a:t>leadership</a:t>
            </a:r>
            <a:r>
              <a:rPr lang="en-GB" altLang="en-US" dirty="0"/>
              <a:t>. Referring to leaders and managers gives the impression that only those “titled” team members should lead or manage. </a:t>
            </a:r>
          </a:p>
          <a:p>
            <a:r>
              <a:rPr lang="en-GB" altLang="en-US" dirty="0"/>
              <a:t>These people weren’t necessarily leaders but </a:t>
            </a:r>
            <a:r>
              <a:rPr lang="en-GB" altLang="en-US" dirty="0" err="1"/>
              <a:t>exibited</a:t>
            </a:r>
            <a:r>
              <a:rPr lang="en-GB" altLang="en-US" dirty="0"/>
              <a:t> leadership</a:t>
            </a:r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E92317F4-C63A-4909-A30F-87DA8C3C7C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C583513-77F1-4323-AACD-894410F745C1}" type="slidenum">
              <a:rPr lang="en-GB" altLang="en-US" sz="1200"/>
              <a:pPr/>
              <a:t>17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2317656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964439CB-EC9F-4E04-91AD-E370841E67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21034536-FFA6-4CAC-9F80-7EC00D6DAE2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Volatile, uncertain, complex and ambiguous</a:t>
            </a:r>
          </a:p>
          <a:p>
            <a:r>
              <a:rPr lang="en-GB" altLang="en-US" dirty="0"/>
              <a:t>VUCA environments require leadership</a:t>
            </a:r>
          </a:p>
          <a:p>
            <a:endParaRPr lang="en-US" altLang="en-US" dirty="0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F892EB0B-EAC9-473A-9818-75CBB401AD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995FABA-7F5A-4A0D-B495-F363FD3454C7}" type="slidenum">
              <a:rPr lang="en-GB" altLang="en-US" sz="1200"/>
              <a:pPr/>
              <a:t>18</a:t>
            </a:fld>
            <a:endParaRPr lang="en-GB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0C26B57-131A-4C09-A3C1-1342FBC9C455}" type="datetime1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10960-C2EF-49F5-BCDA-6BA40DAB3D7C}" type="datetime1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5CAE-1354-4002-89A7-024A4E5CA2DD}" type="datetime1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D6F33-FA05-4040-A509-243317ACBD57}" type="datetime1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2DDB-99BA-48A5-85EC-79C4F6F9FEDD}" type="datetime1">
              <a:rPr lang="en-GB" smtClean="0"/>
              <a:t>30/09/2021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103B-2DC7-40E2-9332-26E026721B19}" type="datetime1">
              <a:rPr lang="en-GB" smtClean="0"/>
              <a:t>30/09/2021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53D1-0BD1-42AC-A87C-C84D513F4AD3}" type="datetime1">
              <a:rPr lang="en-GB" smtClean="0"/>
              <a:t>30/09/2021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24D1-31C3-48B4-B5D4-2A060FC998DD}" type="datetime1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EDB7C-D664-4F81-9837-20E0E2C48916}" type="datetime1">
              <a:rPr lang="en-GB" smtClean="0"/>
              <a:t>30/09/2021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0D221-3DBC-47FE-989A-00B482892CA5}" type="datetime1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7672F-B611-4B00-860A-B2D974C4058C}" type="datetime1">
              <a:rPr lang="en-GB" smtClean="0"/>
              <a:t>30/09/2021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5348-6718-47C1-84C8-E8C9ED725366}" type="datetime1">
              <a:rPr lang="en-GB" smtClean="0"/>
              <a:t>30/09/2021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dge.sagepub.com/northouse7e/student-resources/chapter-1/video-and-multimedi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podcasts/dan-pink-on-leadership-ace-specia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to Module and Assessment</a:t>
            </a:r>
            <a:br>
              <a:rPr lang="en-GB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Overview: Part 1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751155796"/>
              </p:ext>
            </p:extLst>
          </p:nvPr>
        </p:nvGraphicFramePr>
        <p:xfrm>
          <a:off x="413156" y="1304764"/>
          <a:ext cx="8310562" cy="17430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Learning Outcomes &amp; Reading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Assignment Details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dirty="0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791935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Module Aims and Learning Outcomes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Review and critically evaluate major contemporary research and debates in the fields of human resource management (HRM) and human resource development (HRD). </a:t>
            </a:r>
          </a:p>
          <a:p>
            <a:pPr lvl="0"/>
            <a:r>
              <a:rPr lang="en-GB" dirty="0"/>
              <a:t>Evaluate major theories relating to motivation, commitment and engagement at work and how these are put into practice by organisations. </a:t>
            </a:r>
          </a:p>
          <a:p>
            <a:pPr lvl="0"/>
            <a:r>
              <a:rPr lang="en-GB" dirty="0"/>
              <a:t>Debate and critically evaluate the characteristics of effective leadership and the methods used to develop leaders in organisations. </a:t>
            </a:r>
          </a:p>
          <a:p>
            <a:pPr lvl="0"/>
            <a:r>
              <a:rPr lang="en-GB" dirty="0"/>
              <a:t>Contribute to the promotion of flexible working and effective change management in organisations. </a:t>
            </a:r>
          </a:p>
          <a:p>
            <a:pPr lvl="0"/>
            <a:r>
              <a:rPr lang="en-GB" dirty="0"/>
              <a:t>Critically discuss the aims and objectives of the HRM and HRD function in organisations and how these are met in practice. </a:t>
            </a:r>
          </a:p>
          <a:p>
            <a:pPr lvl="0"/>
            <a:r>
              <a:rPr lang="en-GB" dirty="0"/>
              <a:t>Assess the contribution made by HRM and HRD specialists in different types of organisation. </a:t>
            </a:r>
          </a:p>
          <a:p>
            <a:pPr lvl="0"/>
            <a:r>
              <a:rPr lang="en-GB" dirty="0"/>
              <a:t>Promote professionalism and an ethical approach to HRM and HRD practice in organisations. </a:t>
            </a:r>
          </a:p>
          <a:p>
            <a:pPr lvl="0"/>
            <a:r>
              <a:rPr lang="en-GB" dirty="0"/>
              <a:t>Major debates about professionalism and ethics in organisations; common ethical dilemmas faced by managers and ways of resolving these; equity and fair-dealing; managing within the expectations of the law.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46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Module Aims and Learning Outcomes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 full set of learning outcomes and assessment criteria are provided on the Moodle page for this module.</a:t>
            </a:r>
          </a:p>
          <a:p>
            <a:pPr lvl="0"/>
            <a:r>
              <a:rPr lang="en-GB" dirty="0"/>
              <a:t>Achievement of learning outcomes will be assessed formally via an exam and informally during classroom sessions. 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703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124744"/>
            <a:ext cx="8458200" cy="415401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dirty="0"/>
              <a:t>Rees, G and French, R. (eds). (2016) </a:t>
            </a:r>
            <a:r>
              <a:rPr lang="en-GB" sz="2800" i="1" dirty="0"/>
              <a:t>Leading, Managing and Developing People</a:t>
            </a:r>
            <a:r>
              <a:rPr lang="en-GB" sz="2800" dirty="0"/>
              <a:t>. 5th Ed. London: Chartered Institute of Personnel and Development.</a:t>
            </a:r>
            <a:endParaRPr lang="en-US"/>
          </a:p>
          <a:p>
            <a:pPr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McCord, P., 2017. </a:t>
            </a:r>
            <a:r>
              <a:rPr lang="en-GB" sz="2800" i="1" dirty="0">
                <a:ea typeface="+mn-lt"/>
                <a:cs typeface="+mn-lt"/>
              </a:rPr>
              <a:t>Powerful: Building a Culture of Freedom and Responsibility. </a:t>
            </a:r>
            <a:r>
              <a:rPr lang="en-GB" sz="2800" dirty="0">
                <a:ea typeface="+mn-lt"/>
                <a:cs typeface="+mn-lt"/>
              </a:rPr>
              <a:t>United States of America: Group West.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Minnaar, J. &amp; De </a:t>
            </a:r>
            <a:r>
              <a:rPr lang="en-GB" sz="2800" dirty="0" err="1">
                <a:ea typeface="+mn-lt"/>
                <a:cs typeface="+mn-lt"/>
              </a:rPr>
              <a:t>Moree</a:t>
            </a:r>
            <a:r>
              <a:rPr lang="en-GB" sz="2800" dirty="0">
                <a:ea typeface="+mn-lt"/>
                <a:cs typeface="+mn-lt"/>
              </a:rPr>
              <a:t>, P., 2019. </a:t>
            </a:r>
            <a:r>
              <a:rPr lang="en-GB" sz="2800" i="1" dirty="0">
                <a:ea typeface="+mn-lt"/>
                <a:cs typeface="+mn-lt"/>
              </a:rPr>
              <a:t>Corporate Rebels: Make Work More Fun. </a:t>
            </a:r>
            <a:r>
              <a:rPr lang="en-GB" sz="2800" dirty="0">
                <a:ea typeface="+mn-lt"/>
                <a:cs typeface="+mn-lt"/>
              </a:rPr>
              <a:t>The Netherlands: Corporate Rebels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332656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Essential Reading</a:t>
            </a:r>
          </a:p>
        </p:txBody>
      </p:sp>
    </p:spTree>
    <p:extLst>
      <p:ext uri="{BB962C8B-B14F-4D97-AF65-F5344CB8AC3E}">
        <p14:creationId xmlns:p14="http://schemas.microsoft.com/office/powerpoint/2010/main" val="3666943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124744"/>
            <a:ext cx="8458200" cy="41540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/>
              <a:t>Peter G. Northouse – Leadership: Theory &amp; Practice, 8</a:t>
            </a:r>
            <a:r>
              <a:rPr lang="en-GB" sz="2800" baseline="30000" dirty="0"/>
              <a:t>th</a:t>
            </a:r>
            <a:r>
              <a:rPr lang="en-GB" sz="2800" dirty="0"/>
              <a:t> Edition. Sage Edge </a:t>
            </a:r>
          </a:p>
          <a:p>
            <a:pPr marL="0" indent="0">
              <a:buNone/>
            </a:pPr>
            <a:r>
              <a:rPr lang="en-GB" sz="2800" dirty="0"/>
              <a:t>Companion web site</a:t>
            </a: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https://edge.sagepub.com/northouse7e/student-resources/chapter-1/video-and-multimedia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332656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Recommended Reading –</a:t>
            </a:r>
          </a:p>
        </p:txBody>
      </p:sp>
    </p:spTree>
    <p:extLst>
      <p:ext uri="{BB962C8B-B14F-4D97-AF65-F5344CB8AC3E}">
        <p14:creationId xmlns:p14="http://schemas.microsoft.com/office/powerpoint/2010/main" val="2586935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83568" y="4659213"/>
            <a:ext cx="7772400" cy="1362075"/>
          </a:xfrm>
        </p:spPr>
        <p:txBody>
          <a:bodyPr/>
          <a:lstStyle/>
          <a:p>
            <a:pPr algn="ctr"/>
            <a:r>
              <a:rPr lang="en-GB" dirty="0"/>
              <a:t>Our # is...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pic>
        <p:nvPicPr>
          <p:cNvPr id="1026" name="Picture 2" descr="Image result for social media log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531" y="710754"/>
            <a:ext cx="532447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077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2. Assessment Details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791669" y="1413259"/>
            <a:ext cx="7704259" cy="254915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15000"/>
              </a:lnSpc>
            </a:pPr>
            <a:r>
              <a:rPr lang="en-GB" sz="2000" dirty="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Assessment will be by a 3 hour examination on a date to be confirmed where 50% will be to examine a pre-issued case study on which students will be expected to base a critical evaluation of leadership and practice in a changing environment.  The remaining 50% will consist of examination questions that will address topics in leading, managing and developing people.</a:t>
            </a:r>
            <a:endParaRPr lang="en-GB" sz="2000" dirty="0"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57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1258" y="853407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tx2"/>
                </a:solidFill>
              </a:rPr>
              <a:t>4. Why Study Leadership and Management? </a:t>
            </a:r>
            <a:br>
              <a:rPr lang="en-GB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68190" y="1680329"/>
            <a:ext cx="8435280" cy="4320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Why is this topic important to you?</a:t>
            </a:r>
          </a:p>
          <a:p>
            <a:pPr marL="0" lvl="0" indent="0">
              <a:buNone/>
            </a:pPr>
            <a:r>
              <a:rPr lang="en-GB" i="1" dirty="0"/>
              <a:t>Write down 4 objectives for yourself that you expect to achieve as a result of studying this module.</a:t>
            </a:r>
          </a:p>
          <a:p>
            <a:pPr marL="0" lvl="0" indent="0">
              <a:buNone/>
            </a:pPr>
            <a:endParaRPr lang="en-GB" i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5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to Leadership Theory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38441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47" y="2586745"/>
            <a:ext cx="2580657" cy="30024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464" y="205704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dirty="0"/>
              <a:t>“</a:t>
            </a:r>
            <a:r>
              <a:rPr lang="en-GB" sz="3975" b="1" dirty="0"/>
              <a:t>Leadership</a:t>
            </a:r>
            <a:r>
              <a:rPr lang="en-GB" dirty="0"/>
              <a:t> is like the </a:t>
            </a:r>
            <a:r>
              <a:rPr lang="en-GB" sz="4500" b="1" dirty="0"/>
              <a:t>abominable snowman </a:t>
            </a:r>
            <a:r>
              <a:rPr lang="en-GB" dirty="0"/>
              <a:t>whose footprints are everywhere, but is nowhere to be seen.”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(Warren Bennis, 1985)</a:t>
            </a:r>
            <a:br>
              <a:rPr lang="en-GB" sz="36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29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1: Definition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many millions of hits would you get on a Google search for ‘leadership’?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How many thousands of books does Amazon UK stock under the title ‘leadership’?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45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2B70061F-AA27-41F8-AC2B-F77DB7C9B6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Leadership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2622D17-6153-49F5-8247-A2F814F84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Finish this sentence: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“Leadership is……………..”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>
                <a:latin typeface="+mj-lt"/>
              </a:rPr>
              <a:t>Leadership Defined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en-US" sz="3600" i="1" dirty="0">
                <a:solidFill>
                  <a:schemeClr val="tx2">
                    <a:lumMod val="50000"/>
                  </a:schemeClr>
                </a:solidFill>
              </a:rPr>
              <a:t>“A process whereby an individual influences a group of individuals to achieve a common goal.”</a:t>
            </a:r>
          </a:p>
          <a:p>
            <a:pPr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dirty="0"/>
              <a:t>.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Northouse leadership is: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5373216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113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121217E-50B6-4400-A153-1B4C92169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Key components of leadership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C5FE6E0-C181-4669-9A48-293023D364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/>
              <a:t>Leadership is a process</a:t>
            </a:r>
          </a:p>
        </p:txBody>
      </p:sp>
      <p:pic>
        <p:nvPicPr>
          <p:cNvPr id="4" name="Picture 3" descr="http://c.asstatic.com/images/1327841_634642387093815000-1.jpg">
            <a:extLst>
              <a:ext uri="{FF2B5EF4-FFF2-40B4-BE49-F238E27FC236}">
                <a16:creationId xmlns:a16="http://schemas.microsoft.com/office/drawing/2014/main" id="{71992CDA-E8F9-4557-BE1C-80BDC0D96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38" y="2500313"/>
            <a:ext cx="4929187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32656"/>
            <a:ext cx="9067800" cy="10668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Components Central to the  Phenomenon of Leadership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216622"/>
            <a:ext cx="33528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Is a process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Involves influence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Occurs within a group context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Attends to common goals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990600" y="1484784"/>
            <a:ext cx="2667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Leadership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410200" y="1484784"/>
            <a:ext cx="213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4419600" y="2216622"/>
            <a:ext cx="4343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are involved together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need each other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Often initiate and maintain the relationship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 Are not above or better than followers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551028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4294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38A8A07-B66E-4A6B-A28C-0EE714CDD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Leaders v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296EB-4518-498A-B7D9-2EAAFB94F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/>
              <a:t>Supervisor					Manager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/>
          </a:p>
          <a:p>
            <a:pPr>
              <a:buFont typeface="Arial" panose="020B0604020202020204" pitchFamily="34" charset="0"/>
              <a:buNone/>
            </a:pPr>
            <a:r>
              <a:rPr lang="en-GB" altLang="en-US"/>
              <a:t>Director					CEO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/>
              <a:t>  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/>
              <a:t> Empowering for the person with the title, but what does it say to those being managed?</a:t>
            </a:r>
            <a:br>
              <a:rPr lang="en-GB" altLang="en-US"/>
            </a:br>
            <a:br>
              <a:rPr lang="en-GB" altLang="en-US"/>
            </a:br>
            <a:endParaRPr lang="en-GB" altLang="en-US" sz="1100"/>
          </a:p>
        </p:txBody>
      </p:sp>
      <p:pic>
        <p:nvPicPr>
          <p:cNvPr id="6148" name="Picture 3" descr="https://encrypted-tbn2.gstatic.com/images?q=tbn:ANd9GcRN5PsZvvfboK-68e_XxzHAmWdzOTdhjddqwq_KH1c0KK60w7HX">
            <a:extLst>
              <a:ext uri="{FF2B5EF4-FFF2-40B4-BE49-F238E27FC236}">
                <a16:creationId xmlns:a16="http://schemas.microsoft.com/office/drawing/2014/main" id="{0FDAD6B7-07BE-4EEF-A5EF-2AF9F2947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1571625"/>
            <a:ext cx="2846387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400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40CB31B-0A8A-4D70-BDA2-66596E44D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6627" name="Picture 2">
            <a:extLst>
              <a:ext uri="{FF2B5EF4-FFF2-40B4-BE49-F238E27FC236}">
                <a16:creationId xmlns:a16="http://schemas.microsoft.com/office/drawing/2014/main" id="{D3E11427-6B54-49FB-B6A2-023B0E4E7D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58" t="17361" r="8379" b="10681"/>
          <a:stretch>
            <a:fillRect/>
          </a:stretch>
        </p:blipFill>
        <p:spPr>
          <a:xfrm>
            <a:off x="1285875" y="428625"/>
            <a:ext cx="6786563" cy="535781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260648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Can anyone be a leader?</a:t>
            </a:r>
          </a:p>
        </p:txBody>
      </p:sp>
      <p:sp>
        <p:nvSpPr>
          <p:cNvPr id="3" name="Rectangle 2"/>
          <p:cNvSpPr/>
          <p:nvPr/>
        </p:nvSpPr>
        <p:spPr>
          <a:xfrm>
            <a:off x="2339752" y="20608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https://www.cipd.co.uk/podcasts/dan-pink-on-leadership-ace-special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057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1460</TotalTime>
  <Words>918</Words>
  <Application>Microsoft Office PowerPoint</Application>
  <PresentationFormat>On-screen Show (4:3)</PresentationFormat>
  <Paragraphs>114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Rounded MT Bold</vt:lpstr>
      <vt:lpstr>Calibri</vt:lpstr>
      <vt:lpstr>Myriad Pro</vt:lpstr>
      <vt:lpstr>Times New Roman</vt:lpstr>
      <vt:lpstr>Wingdings</vt:lpstr>
      <vt:lpstr>20140311PresentationUWTSDTemplate</vt:lpstr>
      <vt:lpstr>Introduction to Module and Assessment </vt:lpstr>
      <vt:lpstr>Session Overview: Part 1</vt:lpstr>
      <vt:lpstr>1. Module Aims and Learning Outcomes</vt:lpstr>
      <vt:lpstr>1. Module Aims and Learning Outcomes</vt:lpstr>
      <vt:lpstr>1. Essential Reading</vt:lpstr>
      <vt:lpstr>1. Recommended Reading –</vt:lpstr>
      <vt:lpstr>Our # is...</vt:lpstr>
      <vt:lpstr>2. Assessment Details</vt:lpstr>
      <vt:lpstr>4. Why Study Leadership and Management?  </vt:lpstr>
      <vt:lpstr>Introduction to Leadership Theory</vt:lpstr>
      <vt:lpstr>“Leadership is like the abominable snowman whose footprints are everywhere, but is nowhere to be seen.”  (Warren Bennis, 1985) </vt:lpstr>
      <vt:lpstr>1: Definition of Leadership</vt:lpstr>
      <vt:lpstr>Leadership</vt:lpstr>
      <vt:lpstr>Leadership Defined</vt:lpstr>
      <vt:lpstr>Key components of leadership</vt:lpstr>
      <vt:lpstr>Components Central to the  Phenomenon of Leadership</vt:lpstr>
      <vt:lpstr>Leaders v Leadership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95</cp:revision>
  <cp:lastPrinted>2016-11-03T10:04:23Z</cp:lastPrinted>
  <dcterms:created xsi:type="dcterms:W3CDTF">2015-04-14T15:21:28Z</dcterms:created>
  <dcterms:modified xsi:type="dcterms:W3CDTF">2021-09-30T13:36:50Z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