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2" r:id="rId4"/>
    <p:sldId id="263" r:id="rId5"/>
    <p:sldId id="264" r:id="rId6"/>
    <p:sldId id="283" r:id="rId7"/>
    <p:sldId id="265" r:id="rId8"/>
    <p:sldId id="266" r:id="rId9"/>
    <p:sldId id="267" r:id="rId10"/>
    <p:sldId id="268" r:id="rId11"/>
    <p:sldId id="269" r:id="rId12"/>
    <p:sldId id="274" r:id="rId13"/>
    <p:sldId id="276" r:id="rId14"/>
    <p:sldId id="277" r:id="rId15"/>
    <p:sldId id="278" r:id="rId16"/>
    <p:sldId id="273" r:id="rId17"/>
    <p:sldId id="280" r:id="rId18"/>
    <p:sldId id="282" r:id="rId19"/>
    <p:sldId id="281" r:id="rId20"/>
    <p:sldId id="275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5" r:id="rId32"/>
    <p:sldId id="27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6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C19D130-28D8-453D-A519-FD3314057F1F}" type="datetimeFigureOut">
              <a:rPr lang="en-US" smtClean="0"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6533E07-506C-418D-9DE6-734078B2188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uk-politics-21490542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BN7ml6b-e4&amp;feature=player_detailpage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ainduncansmith.org/" TargetMode="External"/><Relationship Id="rId2" Type="http://schemas.openxmlformats.org/officeDocument/2006/relationships/hyperlink" Target="http://www.army.mod.uk/training_education/training/17070.aspx%20%5b1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SJSI5018</a:t>
            </a:r>
            <a:br>
              <a:rPr lang="en-GB" sz="3200" dirty="0"/>
            </a:br>
            <a:r>
              <a:rPr lang="en-GB" sz="3200" i="1" dirty="0"/>
              <a:t>Individuals &amp; Groups in Society </a:t>
            </a:r>
            <a:endParaRPr lang="en-US" sz="32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marL="26988" lvl="1">
              <a:spcBef>
                <a:spcPct val="0"/>
              </a:spcBef>
              <a:defRPr/>
            </a:pPr>
            <a:r>
              <a:rPr lang="cy-GB" sz="3800" dirty="0">
                <a:solidFill>
                  <a:schemeClr val="tx1"/>
                </a:solidFill>
              </a:rPr>
              <a:t>Sesiwn </a:t>
            </a:r>
            <a:r>
              <a:rPr lang="cy-GB" sz="3800" dirty="0">
                <a:solidFill>
                  <a:schemeClr val="tx1"/>
                </a:solidFill>
              </a:rPr>
              <a:t>3</a:t>
            </a:r>
            <a:endParaRPr lang="cy-GB" sz="3800" dirty="0" smtClean="0">
              <a:solidFill>
                <a:schemeClr val="tx1"/>
              </a:solidFill>
            </a:endParaRPr>
          </a:p>
          <a:p>
            <a:pPr marL="26988" lvl="1">
              <a:spcBef>
                <a:spcPct val="0"/>
              </a:spcBef>
              <a:defRPr/>
            </a:pPr>
            <a:r>
              <a:rPr lang="en-GB" sz="3800" i="1" dirty="0" smtClean="0">
                <a:solidFill>
                  <a:schemeClr val="tx1"/>
                </a:solidFill>
              </a:rPr>
              <a:t>Session </a:t>
            </a:r>
            <a:r>
              <a:rPr lang="en-GB" sz="3800" i="1" dirty="0" smtClean="0">
                <a:solidFill>
                  <a:schemeClr val="tx1"/>
                </a:solidFill>
              </a:rPr>
              <a:t>3</a:t>
            </a:r>
            <a:endParaRPr lang="en-GB" sz="3800" i="1" dirty="0" smtClean="0">
              <a:solidFill>
                <a:schemeClr val="tx1"/>
              </a:solidFill>
            </a:endParaRPr>
          </a:p>
          <a:p>
            <a:pPr marL="26988" lvl="1">
              <a:defRPr/>
            </a:pPr>
            <a:r>
              <a:rPr lang="en-GB" sz="2700" i="1" dirty="0" smtClean="0">
                <a:solidFill>
                  <a:schemeClr val="accent1"/>
                </a:solidFill>
              </a:rPr>
              <a:t>Class </a:t>
            </a:r>
            <a:r>
              <a:rPr lang="en-GB" sz="2700" i="1" dirty="0">
                <a:solidFill>
                  <a:schemeClr val="accent1"/>
                </a:solidFill>
              </a:rPr>
              <a:t>&amp; Social Stratification</a:t>
            </a:r>
          </a:p>
          <a:p>
            <a:pPr marL="26988" fontAlgn="auto">
              <a:spcAft>
                <a:spcPts val="0"/>
              </a:spcAft>
              <a:defRPr/>
            </a:pPr>
            <a:r>
              <a:rPr lang="en-GB" sz="2600" dirty="0" smtClean="0">
                <a:solidFill>
                  <a:srgbClr val="320E04"/>
                </a:solidFill>
              </a:rPr>
              <a:t>Dr </a:t>
            </a:r>
            <a:r>
              <a:rPr lang="en-GB" sz="2600" dirty="0">
                <a:solidFill>
                  <a:srgbClr val="320E04"/>
                </a:solidFill>
              </a:rPr>
              <a:t>Caroline Lohmann-Hancock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07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(Re)Production Individual &amp; Group Identities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Reproduction</a:t>
            </a:r>
          </a:p>
          <a:p>
            <a:r>
              <a:rPr lang="en-GB" dirty="0" smtClean="0"/>
              <a:t>Cultural reproduction </a:t>
            </a:r>
          </a:p>
          <a:p>
            <a:r>
              <a:rPr lang="en-GB" dirty="0" smtClean="0"/>
              <a:t>Group Identities</a:t>
            </a:r>
          </a:p>
          <a:p>
            <a:pPr lvl="1"/>
            <a:r>
              <a:rPr lang="en-GB" dirty="0" smtClean="0"/>
              <a:t>Focus on the theories which support these concepts including:</a:t>
            </a:r>
          </a:p>
          <a:p>
            <a:pPr lvl="1"/>
            <a:endParaRPr lang="en-GB" dirty="0"/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Seidman</a:t>
            </a:r>
            <a:r>
              <a:rPr lang="en-GB" dirty="0"/>
              <a:t>, </a:t>
            </a:r>
            <a:r>
              <a:rPr lang="en-GB" dirty="0" smtClean="0"/>
              <a:t>2013).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3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are Inequalities Reproduced in Society?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Bourdieu (</a:t>
            </a:r>
            <a:r>
              <a:rPr lang="en-GB" dirty="0" err="1" smtClean="0"/>
              <a:t>Seidman</a:t>
            </a:r>
            <a:r>
              <a:rPr lang="en-GB" dirty="0" smtClean="0"/>
              <a:t>, 2013, p. 147):</a:t>
            </a:r>
          </a:p>
          <a:p>
            <a:pPr lvl="1"/>
            <a:r>
              <a:rPr lang="en-GB" dirty="0" smtClean="0"/>
              <a:t>Culture</a:t>
            </a:r>
          </a:p>
          <a:p>
            <a:pPr lvl="2"/>
            <a:r>
              <a:rPr lang="en-GB" dirty="0" smtClean="0"/>
              <a:t>Symbols</a:t>
            </a:r>
          </a:p>
          <a:p>
            <a:pPr lvl="2"/>
            <a:r>
              <a:rPr lang="en-GB" dirty="0" smtClean="0"/>
              <a:t>Meanings</a:t>
            </a:r>
          </a:p>
          <a:p>
            <a:pPr lvl="2"/>
            <a:r>
              <a:rPr lang="en-GB" dirty="0" smtClean="0"/>
              <a:t>Cultural goods (music, clothing and high/low literature, media to food and furniture)</a:t>
            </a:r>
          </a:p>
          <a:p>
            <a:pPr lvl="1"/>
            <a:r>
              <a:rPr lang="en-GB" dirty="0" smtClean="0"/>
              <a:t>Always ‘stamped’ by social class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Seidman</a:t>
            </a:r>
            <a:r>
              <a:rPr lang="en-GB" dirty="0"/>
              <a:t>, 2013).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57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Culture reproduces class domination</a:t>
            </a:r>
          </a:p>
          <a:p>
            <a:pPr lvl="1"/>
            <a:r>
              <a:rPr lang="en-GB" dirty="0" smtClean="0"/>
              <a:t>Those with power (dominating classes) can impose their cultural values, standards, and tastes on the whole society</a:t>
            </a:r>
          </a:p>
          <a:p>
            <a:pPr lvl="1"/>
            <a:r>
              <a:rPr lang="en-GB" dirty="0" smtClean="0"/>
              <a:t>At the very least install cultural preferences as the standard of what is the highest, best and most legitimate in national culture.</a:t>
            </a:r>
          </a:p>
          <a:p>
            <a:pPr marL="365760" lvl="1" indent="0" algn="r">
              <a:buNone/>
            </a:pPr>
            <a:r>
              <a:rPr lang="en-GB" dirty="0" smtClean="0"/>
              <a:t>(Bourdieu, 1984)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364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Domination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. . . is accomplished . . . </a:t>
            </a:r>
            <a:r>
              <a:rPr lang="en-GB" dirty="0"/>
              <a:t>t</a:t>
            </a:r>
            <a:r>
              <a:rPr lang="en-GB" dirty="0" smtClean="0"/>
              <a:t>hrough </a:t>
            </a:r>
            <a:r>
              <a:rPr lang="en-GB" dirty="0"/>
              <a:t>the dominate class </a:t>
            </a:r>
            <a:r>
              <a:rPr lang="en-GB" dirty="0" smtClean="0"/>
              <a:t>defining what is socially </a:t>
            </a:r>
            <a:r>
              <a:rPr lang="en-GB" dirty="0"/>
              <a:t>legitimate and </a:t>
            </a:r>
            <a:r>
              <a:rPr lang="en-GB" dirty="0" smtClean="0"/>
              <a:t>dominant in society.</a:t>
            </a:r>
          </a:p>
          <a:p>
            <a:endParaRPr lang="en-GB" dirty="0" smtClean="0"/>
          </a:p>
          <a:p>
            <a:r>
              <a:rPr lang="en-GB" dirty="0" smtClean="0"/>
              <a:t>Therefore they give a value to particular types of . . .</a:t>
            </a:r>
          </a:p>
          <a:p>
            <a:pPr lvl="1"/>
            <a:r>
              <a:rPr lang="en-GB" dirty="0" smtClean="0"/>
              <a:t>Knowledge</a:t>
            </a:r>
            <a:endParaRPr lang="en-GB" dirty="0"/>
          </a:p>
          <a:p>
            <a:pPr lvl="1"/>
            <a:r>
              <a:rPr lang="en-GB" dirty="0" smtClean="0"/>
              <a:t>Lifestyles</a:t>
            </a:r>
          </a:p>
          <a:p>
            <a:pPr lvl="1"/>
            <a:r>
              <a:rPr lang="en-GB" dirty="0" smtClean="0"/>
              <a:t>Tastes</a:t>
            </a:r>
          </a:p>
          <a:p>
            <a:pPr lvl="1"/>
            <a:r>
              <a:rPr lang="en-GB" dirty="0" smtClean="0"/>
              <a:t>Aesthetic judgements</a:t>
            </a:r>
          </a:p>
          <a:p>
            <a:pPr lvl="1"/>
            <a:r>
              <a:rPr lang="en-GB" dirty="0" smtClean="0"/>
              <a:t>Social mannerisms 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dirty="0" smtClean="0"/>
              <a:t>(Bourdieu, 1984).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26719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Class?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Class as</a:t>
            </a:r>
          </a:p>
          <a:p>
            <a:pPr lvl="1"/>
            <a:r>
              <a:rPr lang="en-GB" dirty="0" smtClean="0"/>
              <a:t>Prestige, status, culture or ‘lifestyles’</a:t>
            </a:r>
          </a:p>
          <a:p>
            <a:pPr lvl="1"/>
            <a:r>
              <a:rPr lang="en-GB" dirty="0" smtClean="0"/>
              <a:t>Structured social and economic inequality</a:t>
            </a:r>
          </a:p>
          <a:p>
            <a:pPr lvl="2"/>
            <a:r>
              <a:rPr lang="en-GB" dirty="0" smtClean="0"/>
              <a:t>Related to the possession of economic and power resources</a:t>
            </a:r>
          </a:p>
          <a:p>
            <a:pPr lvl="1"/>
            <a:r>
              <a:rPr lang="en-GB" dirty="0" smtClean="0"/>
              <a:t>‘classes’ as actual or potential social and political actors</a:t>
            </a:r>
          </a:p>
          <a:p>
            <a:pPr marL="685800" lvl="2" indent="0">
              <a:buNone/>
            </a:pPr>
            <a:endParaRPr lang="en-GB" sz="1600" dirty="0" smtClean="0"/>
          </a:p>
          <a:p>
            <a:pPr marL="685800" lvl="2" indent="0">
              <a:buNone/>
            </a:pPr>
            <a:r>
              <a:rPr lang="en-GB" sz="1600" dirty="0" smtClean="0"/>
              <a:t>(</a:t>
            </a:r>
            <a:r>
              <a:rPr lang="en-GB" sz="1600" dirty="0"/>
              <a:t>Bourdieu, 1986, p. 310 </a:t>
            </a:r>
            <a:r>
              <a:rPr lang="en-GB" sz="1600" i="1" dirty="0"/>
              <a:t>cited in </a:t>
            </a:r>
            <a:r>
              <a:rPr lang="en-GB" sz="1600" dirty="0"/>
              <a:t>Crompton, </a:t>
            </a:r>
            <a:r>
              <a:rPr lang="en-GB" sz="1600" dirty="0" smtClean="0"/>
              <a:t>2008, </a:t>
            </a:r>
            <a:r>
              <a:rPr lang="en-GB" sz="1600" dirty="0"/>
              <a:t>p. 105)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80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Glass and Mirrors!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Rather than saying “This is the best because . . .”</a:t>
            </a:r>
          </a:p>
          <a:p>
            <a:pPr lvl="1"/>
            <a:r>
              <a:rPr lang="en-GB" dirty="0" smtClean="0"/>
              <a:t>Class domination is disguised through a ‘ideology’ which is used to justify value being given to those things which support those who inhabit the highest status in society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dirty="0"/>
              <a:t>(Bourdieu, 1984).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931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this Justified?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ideology of class domination is disguised through promoting the most desired and valued cultural forms and practices</a:t>
            </a:r>
          </a:p>
          <a:p>
            <a:r>
              <a:rPr lang="en-GB" dirty="0" smtClean="0"/>
              <a:t>As the product of;</a:t>
            </a:r>
          </a:p>
          <a:p>
            <a:pPr lvl="1"/>
            <a:r>
              <a:rPr lang="en-GB" dirty="0" smtClean="0"/>
              <a:t>Gifted, talented, even charismatic individuals</a:t>
            </a:r>
          </a:p>
          <a:p>
            <a:pPr marL="365760" lvl="1" indent="0" algn="r">
              <a:buNone/>
            </a:pPr>
            <a:r>
              <a:rPr lang="en-GB" dirty="0"/>
              <a:t>(Bourdieu, 1984).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58386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Question: </a:t>
            </a:r>
            <a:br>
              <a:rPr lang="en-GB" dirty="0" smtClean="0"/>
            </a:br>
            <a:r>
              <a:rPr lang="en-GB" dirty="0" smtClean="0"/>
              <a:t>Are the Following a . . 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 algn="ctr">
              <a:buFont typeface="+mj-lt"/>
              <a:buAutoNum type="alphaLcParenR"/>
            </a:pPr>
            <a:r>
              <a:rPr lang="en-GB" dirty="0" smtClean="0"/>
              <a:t>A Reflection of Class Inequity?</a:t>
            </a:r>
          </a:p>
          <a:p>
            <a:pPr marL="365760" lvl="1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Or</a:t>
            </a:r>
          </a:p>
          <a:p>
            <a:pPr marL="457200" indent="-457200" algn="ctr">
              <a:buFont typeface="+mj-lt"/>
              <a:buAutoNum type="alphaLcParenR"/>
            </a:pPr>
            <a:r>
              <a:rPr lang="en-GB" dirty="0" smtClean="0"/>
              <a:t>The Creations of Gifted Individuals?</a:t>
            </a:r>
          </a:p>
          <a:p>
            <a:pPr marL="365760" lvl="1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Music</a:t>
            </a:r>
          </a:p>
          <a:p>
            <a:pPr marL="365760" lvl="1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Art</a:t>
            </a:r>
          </a:p>
          <a:p>
            <a:pPr marL="365760" lvl="1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Decorating</a:t>
            </a:r>
          </a:p>
          <a:p>
            <a:pPr marL="365760" lvl="1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Clothes</a:t>
            </a:r>
          </a:p>
          <a:p>
            <a:pPr marL="365760" lvl="1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Food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00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Does this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Bourdieu</a:t>
            </a:r>
          </a:p>
          <a:p>
            <a:pPr lvl="1"/>
            <a:r>
              <a:rPr lang="en-GB" dirty="0" smtClean="0"/>
              <a:t>Particular forms of culture do not have more value of worth than others</a:t>
            </a:r>
          </a:p>
          <a:p>
            <a:pPr lvl="1"/>
            <a:r>
              <a:rPr lang="en-GB" dirty="0" smtClean="0"/>
              <a:t>Cultural practices are set within social conflict and power relations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dirty="0"/>
              <a:t>(Bourdieu, 1984).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9534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Class-Structured and Reproductive of Social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There are different classes and class fractions which reflect different combination of economic and cultural capital</a:t>
            </a:r>
          </a:p>
          <a:p>
            <a:pPr lvl="2"/>
            <a:r>
              <a:rPr lang="en-GB" dirty="0" smtClean="0"/>
              <a:t>Upper class</a:t>
            </a:r>
          </a:p>
          <a:p>
            <a:pPr lvl="2"/>
            <a:r>
              <a:rPr lang="en-GB" dirty="0" smtClean="0"/>
              <a:t>Middle Class</a:t>
            </a:r>
          </a:p>
          <a:p>
            <a:pPr lvl="2"/>
            <a:r>
              <a:rPr lang="en-GB" dirty="0"/>
              <a:t>Petty Bourgeois</a:t>
            </a:r>
          </a:p>
          <a:p>
            <a:pPr lvl="2"/>
            <a:r>
              <a:rPr lang="en-GB" dirty="0" smtClean="0"/>
              <a:t>Working Class </a:t>
            </a:r>
          </a:p>
          <a:p>
            <a:pPr marL="365760" lvl="1" indent="0" algn="r">
              <a:buNone/>
            </a:pPr>
            <a:r>
              <a:rPr lang="en-GB" dirty="0"/>
              <a:t>(Bourdieu, 1984).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755743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Upper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Occupation as a ‘class characteristics’ </a:t>
            </a:r>
          </a:p>
          <a:p>
            <a:pPr lvl="1"/>
            <a:r>
              <a:rPr lang="en-GB" dirty="0" smtClean="0"/>
              <a:t>Intergenerational transmission of class</a:t>
            </a:r>
          </a:p>
          <a:p>
            <a:pPr lvl="1"/>
            <a:r>
              <a:rPr lang="en-GB" dirty="0" smtClean="0"/>
              <a:t>Parents with high prestige occupations </a:t>
            </a:r>
          </a:p>
          <a:p>
            <a:pPr lvl="2"/>
            <a:r>
              <a:rPr lang="en-GB" dirty="0" smtClean="0"/>
              <a:t>Have children with high prestige occupations </a:t>
            </a:r>
          </a:p>
          <a:p>
            <a:endParaRPr lang="en-GB" dirty="0"/>
          </a:p>
          <a:p>
            <a:r>
              <a:rPr lang="en-GB" dirty="0" smtClean="0"/>
              <a:t>Upper Class or the New </a:t>
            </a:r>
            <a:r>
              <a:rPr lang="en-GB" dirty="0"/>
              <a:t>Bourgeoisie</a:t>
            </a:r>
          </a:p>
          <a:p>
            <a:pPr lvl="1"/>
            <a:r>
              <a:rPr lang="en-GB" dirty="0" smtClean="0"/>
              <a:t>High economic and </a:t>
            </a:r>
            <a:r>
              <a:rPr lang="en-GB" dirty="0"/>
              <a:t>cultural </a:t>
            </a:r>
            <a:r>
              <a:rPr lang="en-GB" dirty="0" smtClean="0"/>
              <a:t>capital</a:t>
            </a:r>
          </a:p>
          <a:p>
            <a:r>
              <a:rPr lang="en-GB" dirty="0" smtClean="0"/>
              <a:t>Considered as:</a:t>
            </a:r>
          </a:p>
          <a:p>
            <a:pPr lvl="1"/>
            <a:r>
              <a:rPr lang="en-GB" dirty="0" smtClean="0"/>
              <a:t>‘Embodiment of its human ideal’</a:t>
            </a:r>
            <a:endParaRPr lang="en-GB" dirty="0"/>
          </a:p>
          <a:p>
            <a:endParaRPr lang="en-GB" dirty="0"/>
          </a:p>
          <a:p>
            <a:pPr marL="685800" lvl="2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Keister</a:t>
            </a:r>
            <a:r>
              <a:rPr lang="en-GB" dirty="0" smtClean="0"/>
              <a:t> &amp; Southgate, 2012, p.151)</a:t>
            </a:r>
          </a:p>
        </p:txBody>
      </p:sp>
    </p:spTree>
    <p:extLst>
      <p:ext uri="{BB962C8B-B14F-4D97-AF65-F5344CB8AC3E}">
        <p14:creationId xmlns:p14="http://schemas.microsoft.com/office/powerpoint/2010/main" val="436716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High-Prestige Occupations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High-prestige </a:t>
            </a:r>
            <a:r>
              <a:rPr lang="en-GB" dirty="0"/>
              <a:t>occupation </a:t>
            </a:r>
            <a:r>
              <a:rPr lang="en-GB" dirty="0" smtClean="0"/>
              <a:t>usually </a:t>
            </a:r>
            <a:r>
              <a:rPr lang="en-GB" dirty="0"/>
              <a:t>implies</a:t>
            </a:r>
          </a:p>
          <a:p>
            <a:pPr lvl="1"/>
            <a:r>
              <a:rPr lang="en-GB" dirty="0"/>
              <a:t>A degree of authority over </a:t>
            </a:r>
            <a:r>
              <a:rPr lang="en-GB" dirty="0" smtClean="0"/>
              <a:t>others </a:t>
            </a:r>
            <a:r>
              <a:rPr lang="en-GB" dirty="0"/>
              <a:t>in the work place</a:t>
            </a:r>
          </a:p>
          <a:p>
            <a:pPr lvl="1"/>
            <a:r>
              <a:rPr lang="en-GB" dirty="0"/>
              <a:t>Task autonomy</a:t>
            </a:r>
          </a:p>
          <a:p>
            <a:pPr lvl="1"/>
            <a:r>
              <a:rPr lang="en-GB" dirty="0"/>
              <a:t>Job </a:t>
            </a:r>
            <a:r>
              <a:rPr lang="en-GB" dirty="0" smtClean="0"/>
              <a:t>stability</a:t>
            </a:r>
            <a:endParaRPr lang="en-GB" dirty="0"/>
          </a:p>
          <a:p>
            <a:pPr lvl="1"/>
            <a:r>
              <a:rPr lang="en-GB" dirty="0" smtClean="0"/>
              <a:t>Opportunities </a:t>
            </a:r>
            <a:r>
              <a:rPr lang="en-GB" dirty="0"/>
              <a:t>for advancement </a:t>
            </a:r>
          </a:p>
          <a:p>
            <a:pPr lvl="1"/>
            <a:r>
              <a:rPr lang="en-GB" dirty="0"/>
              <a:t>Career </a:t>
            </a:r>
            <a:r>
              <a:rPr lang="en-GB" dirty="0" smtClean="0"/>
              <a:t>development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Keister</a:t>
            </a:r>
            <a:r>
              <a:rPr lang="en-GB" dirty="0"/>
              <a:t> &amp; Southgate, 2012, p.151)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575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High-Prestige Occupations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Duncan Smith: </a:t>
            </a:r>
            <a:endParaRPr lang="en-GB" b="1" dirty="0" smtClean="0"/>
          </a:p>
          <a:p>
            <a:pPr marL="0" indent="0" algn="ctr">
              <a:buNone/>
            </a:pPr>
            <a:r>
              <a:rPr lang="en-GB" b="1" dirty="0" smtClean="0"/>
              <a:t>Shelf-stacking </a:t>
            </a:r>
          </a:p>
          <a:p>
            <a:pPr marL="0" indent="0" algn="ctr">
              <a:buNone/>
            </a:pPr>
            <a:r>
              <a:rPr lang="en-GB" b="1" dirty="0" smtClean="0"/>
              <a:t>more </a:t>
            </a:r>
            <a:r>
              <a:rPr lang="en-GB" b="1" dirty="0"/>
              <a:t>important than geology</a:t>
            </a:r>
          </a:p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www.bbc.co.uk/news/uk-politics-21490542</a:t>
            </a:r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What do you think?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835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Duncan </a:t>
            </a:r>
            <a:r>
              <a:rPr lang="en-GB" b="1" dirty="0" smtClean="0"/>
              <a:t>Smith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Iain was educated at </a:t>
            </a:r>
            <a:r>
              <a:rPr lang="en-GB" dirty="0" err="1"/>
              <a:t>Dunchurch</a:t>
            </a:r>
            <a:r>
              <a:rPr lang="en-GB" dirty="0"/>
              <a:t> College of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The </a:t>
            </a:r>
            <a:r>
              <a:rPr lang="en-GB" dirty="0"/>
              <a:t>Royal Military Academy at </a:t>
            </a:r>
            <a:r>
              <a:rPr lang="en-GB" dirty="0" err="1" smtClean="0"/>
              <a:t>Sandhurst</a:t>
            </a:r>
            <a:endParaRPr lang="en-GB" dirty="0" smtClean="0"/>
          </a:p>
          <a:p>
            <a:pPr lvl="1"/>
            <a:r>
              <a:rPr lang="en-GB" dirty="0"/>
              <a:t>‘The days of </a:t>
            </a:r>
            <a:r>
              <a:rPr lang="en-GB" dirty="0" err="1"/>
              <a:t>Sandhurst</a:t>
            </a:r>
            <a:r>
              <a:rPr lang="en-GB" dirty="0"/>
              <a:t> being full of cadets educated at private schools have passed and now more than 50% of cadets come from state-funded education, with around 90% holding university </a:t>
            </a:r>
            <a:r>
              <a:rPr lang="en-GB" dirty="0" smtClean="0"/>
              <a:t>degrees’ (Army, 2013).</a:t>
            </a:r>
          </a:p>
          <a:p>
            <a:r>
              <a:rPr lang="en-GB" dirty="0" smtClean="0"/>
              <a:t>The </a:t>
            </a:r>
            <a:r>
              <a:rPr lang="en-GB" dirty="0" err="1"/>
              <a:t>Universita</a:t>
            </a:r>
            <a:r>
              <a:rPr lang="en-GB" dirty="0"/>
              <a:t> per </a:t>
            </a:r>
            <a:r>
              <a:rPr lang="en-GB" dirty="0" err="1"/>
              <a:t>Stranieri</a:t>
            </a:r>
            <a:r>
              <a:rPr lang="en-GB" dirty="0"/>
              <a:t> in </a:t>
            </a:r>
            <a:r>
              <a:rPr lang="en-GB" dirty="0" smtClean="0"/>
              <a:t>Perugia</a:t>
            </a:r>
          </a:p>
          <a:p>
            <a:r>
              <a:rPr lang="en-GB" dirty="0" smtClean="0"/>
              <a:t>HMS </a:t>
            </a:r>
            <a:r>
              <a:rPr lang="en-GB" dirty="0"/>
              <a:t>Conway in </a:t>
            </a:r>
            <a:r>
              <a:rPr lang="en-GB" dirty="0" smtClean="0"/>
              <a:t>Anglesey</a:t>
            </a:r>
          </a:p>
          <a:p>
            <a:pPr marL="0" indent="0" algn="r">
              <a:buNone/>
            </a:pPr>
            <a:r>
              <a:rPr lang="en-GB" dirty="0" smtClean="0"/>
              <a:t>(Iain Duncan Smith,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163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Rise of the New Middle Classes</a:t>
            </a:r>
          </a:p>
          <a:p>
            <a:pPr lvl="1"/>
            <a:r>
              <a:rPr lang="en-GB" dirty="0" smtClean="0"/>
              <a:t>Deindustrialisation and technology change along with the growth in the service industry</a:t>
            </a:r>
          </a:p>
          <a:p>
            <a:pPr lvl="1"/>
            <a:r>
              <a:rPr lang="en-GB" dirty="0" smtClean="0"/>
              <a:t>Increase in occupations traditional considered ‘middle class’</a:t>
            </a:r>
          </a:p>
          <a:p>
            <a:pPr lvl="1"/>
            <a:endParaRPr lang="en-GB" sz="1800" dirty="0"/>
          </a:p>
          <a:p>
            <a:pPr marL="640080" lvl="2" indent="0">
              <a:buNone/>
            </a:pPr>
            <a:r>
              <a:rPr lang="en-GB" sz="1600" dirty="0" smtClean="0"/>
              <a:t>(Bourdieu, 1986, p. 310 </a:t>
            </a:r>
            <a:r>
              <a:rPr lang="en-GB" sz="1600" i="1" dirty="0" smtClean="0"/>
              <a:t>cited in </a:t>
            </a:r>
            <a:r>
              <a:rPr lang="en-GB" sz="1600" dirty="0" smtClean="0"/>
              <a:t>Crompton, 2008, p. 105)</a:t>
            </a:r>
          </a:p>
        </p:txBody>
      </p:sp>
    </p:spTree>
    <p:extLst>
      <p:ext uri="{BB962C8B-B14F-4D97-AF65-F5344CB8AC3E}">
        <p14:creationId xmlns:p14="http://schemas.microsoft.com/office/powerpoint/2010/main" val="4003193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Class Occupations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From  ‘first-line managers (hospitality industry) to social workers and physiotherapists</a:t>
            </a:r>
          </a:p>
          <a:p>
            <a:pPr lvl="2"/>
            <a:r>
              <a:rPr lang="en-GB" dirty="0"/>
              <a:t>The latter linked to the development of the welfare state</a:t>
            </a:r>
          </a:p>
          <a:p>
            <a:pPr lvl="1"/>
            <a:r>
              <a:rPr lang="en-GB" dirty="0" smtClean="0"/>
              <a:t>High </a:t>
            </a:r>
            <a:r>
              <a:rPr lang="en-GB" dirty="0"/>
              <a:t>economic and </a:t>
            </a:r>
            <a:r>
              <a:rPr lang="en-GB" dirty="0" smtClean="0"/>
              <a:t>but low on cultural </a:t>
            </a:r>
            <a:r>
              <a:rPr lang="en-GB" dirty="0"/>
              <a:t>capital</a:t>
            </a:r>
          </a:p>
          <a:p>
            <a:pPr lvl="1"/>
            <a:endParaRPr lang="en-GB" dirty="0"/>
          </a:p>
          <a:p>
            <a:pPr lvl="1"/>
            <a:endParaRPr lang="en-GB" sz="1800" dirty="0"/>
          </a:p>
          <a:p>
            <a:pPr marL="640080" lvl="2" indent="0">
              <a:buNone/>
            </a:pPr>
            <a:r>
              <a:rPr lang="en-GB" sz="1600" dirty="0"/>
              <a:t>(Bourdieu, 1986, p. 310 </a:t>
            </a:r>
            <a:r>
              <a:rPr lang="en-GB" sz="1600" i="1" dirty="0"/>
              <a:t>cited in </a:t>
            </a:r>
            <a:r>
              <a:rPr lang="en-GB" sz="1600" dirty="0"/>
              <a:t>Crompton, </a:t>
            </a:r>
            <a:r>
              <a:rPr lang="en-GB" sz="1600" dirty="0" smtClean="0"/>
              <a:t>2008, </a:t>
            </a:r>
            <a:r>
              <a:rPr lang="en-GB" sz="1600" dirty="0"/>
              <a:t>p. 105)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71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Petty Bourgeois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Possession of relatively high levels of economic capital</a:t>
            </a:r>
          </a:p>
          <a:p>
            <a:pPr lvl="1"/>
            <a:r>
              <a:rPr lang="en-GB" dirty="0" smtClean="0"/>
              <a:t>But differences in ‘job’ indicates differences in cultural capital</a:t>
            </a:r>
          </a:p>
          <a:p>
            <a:pPr lvl="2"/>
            <a:r>
              <a:rPr lang="en-GB" dirty="0" smtClean="0"/>
              <a:t>Business</a:t>
            </a:r>
          </a:p>
          <a:p>
            <a:pPr lvl="3"/>
            <a:r>
              <a:rPr lang="en-GB" dirty="0" smtClean="0"/>
              <a:t>More economic and less cultural capital</a:t>
            </a:r>
          </a:p>
          <a:p>
            <a:pPr lvl="2"/>
            <a:r>
              <a:rPr lang="en-GB" dirty="0" smtClean="0"/>
              <a:t>Intellectual </a:t>
            </a:r>
          </a:p>
          <a:p>
            <a:pPr lvl="3"/>
            <a:r>
              <a:rPr lang="en-GB" dirty="0" smtClean="0"/>
              <a:t>More cultural and less economic capital</a:t>
            </a:r>
          </a:p>
          <a:p>
            <a:pPr marL="1051560" lvl="3" indent="0" algn="r">
              <a:buNone/>
            </a:pPr>
            <a:endParaRPr lang="en-GB" dirty="0" smtClean="0"/>
          </a:p>
          <a:p>
            <a:pPr marL="1051560" lvl="3" indent="0" algn="r">
              <a:buNone/>
            </a:pPr>
            <a:r>
              <a:rPr lang="en-GB" dirty="0" smtClean="0"/>
              <a:t>(</a:t>
            </a:r>
            <a:r>
              <a:rPr lang="en-GB" dirty="0"/>
              <a:t>Bourdieu, 1984).</a:t>
            </a:r>
          </a:p>
          <a:p>
            <a:pPr lvl="3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9339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Labour traditional considered it as representing the working classes</a:t>
            </a:r>
          </a:p>
          <a:p>
            <a:pPr lvl="1"/>
            <a:r>
              <a:rPr lang="en-GB" dirty="0" smtClean="0"/>
              <a:t>New Labour has distanced itself from the concept of class</a:t>
            </a:r>
          </a:p>
          <a:p>
            <a:r>
              <a:rPr lang="en-GB" dirty="0" smtClean="0"/>
              <a:t>Working </a:t>
            </a:r>
            <a:r>
              <a:rPr lang="en-GB" dirty="0"/>
              <a:t>Classes </a:t>
            </a:r>
            <a:endParaRPr lang="en-GB" dirty="0" smtClean="0"/>
          </a:p>
          <a:p>
            <a:pPr lvl="1"/>
            <a:r>
              <a:rPr lang="en-GB" dirty="0" smtClean="0"/>
              <a:t>Relatively </a:t>
            </a:r>
            <a:r>
              <a:rPr lang="en-GB" dirty="0"/>
              <a:t>low on economic capital </a:t>
            </a:r>
            <a:r>
              <a:rPr lang="en-GB" dirty="0" smtClean="0"/>
              <a:t>and upper/middle class </a:t>
            </a:r>
            <a:r>
              <a:rPr lang="en-GB" dirty="0"/>
              <a:t>cultural </a:t>
            </a:r>
            <a:r>
              <a:rPr lang="en-GB" dirty="0" smtClean="0"/>
              <a:t>capital</a:t>
            </a:r>
          </a:p>
          <a:p>
            <a:pPr lvl="1"/>
            <a:r>
              <a:rPr lang="en-GB" dirty="0" smtClean="0"/>
              <a:t>Although this is not to say that the working classes doe not have access to cultural capital </a:t>
            </a:r>
          </a:p>
          <a:p>
            <a:pPr lvl="2"/>
            <a:r>
              <a:rPr lang="en-GB" dirty="0" smtClean="0"/>
              <a:t>rather it tends to be ‘mass’ culture</a:t>
            </a:r>
          </a:p>
          <a:p>
            <a:pPr marL="685800" lvl="2" indent="0" algn="r">
              <a:buNone/>
            </a:pPr>
            <a:r>
              <a:rPr lang="en-GB" dirty="0" smtClean="0"/>
              <a:t>(Crompton, 2008, p. 108)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058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BBC: </a:t>
            </a:r>
            <a:r>
              <a:rPr lang="en-US" smtClean="0"/>
              <a:t>Poor Kids Part I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www.youtube.com/watch?v=8BN7ml6b-e4&amp;feature=player_detailpage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02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Task: </a:t>
            </a:r>
            <a:br>
              <a:rPr lang="en-GB" sz="3600" dirty="0" smtClean="0"/>
            </a:br>
            <a:r>
              <a:rPr lang="en-GB" sz="3600" dirty="0" smtClean="0"/>
              <a:t>Individuals/Groups and Capital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119256"/>
            <a:ext cx="7543800" cy="412914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 the images in your group to consider the following:</a:t>
            </a:r>
          </a:p>
          <a:p>
            <a:pPr lvl="1"/>
            <a:r>
              <a:rPr lang="en-GB" dirty="0" smtClean="0"/>
              <a:t>Consider what types of </a:t>
            </a:r>
            <a:r>
              <a:rPr lang="en-GB" dirty="0"/>
              <a:t>cultural symbols </a:t>
            </a:r>
            <a:r>
              <a:rPr lang="en-GB" dirty="0" smtClean="0"/>
              <a:t>are displayed by each individual/group</a:t>
            </a:r>
          </a:p>
          <a:p>
            <a:pPr lvl="1"/>
            <a:r>
              <a:rPr lang="en-GB" dirty="0" smtClean="0"/>
              <a:t>Consider what types of capital the individual may/may not possess</a:t>
            </a:r>
          </a:p>
          <a:p>
            <a:pPr lvl="1"/>
            <a:r>
              <a:rPr lang="en-GB" dirty="0" smtClean="0"/>
              <a:t>Consider what these symbols/capitals tells you about the likelihood of:</a:t>
            </a:r>
          </a:p>
          <a:p>
            <a:pPr lvl="2"/>
            <a:r>
              <a:rPr lang="en-GB" dirty="0" smtClean="0"/>
              <a:t>Inequity</a:t>
            </a:r>
            <a:endParaRPr lang="en-GB" dirty="0"/>
          </a:p>
          <a:p>
            <a:pPr lvl="2"/>
            <a:r>
              <a:rPr lang="en-GB" dirty="0" smtClean="0"/>
              <a:t>Exclusion</a:t>
            </a:r>
          </a:p>
          <a:p>
            <a:pPr lvl="2"/>
            <a:r>
              <a:rPr lang="en-GB" dirty="0" smtClean="0"/>
              <a:t>And their ability </a:t>
            </a:r>
            <a:r>
              <a:rPr lang="en-GB" dirty="0"/>
              <a:t>to access policy makers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024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Queen Elizabeth II - The Queen and Duke Of Edinburgh Attend The State Opening Of Parlia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1" y="0"/>
            <a:ext cx="4190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6303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uspolicyinabigworld.com/wordpress/wp-content/uploads/President-Obama-in-the-White-H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2255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ofoghlu.net/log/images/20120106_WIT_Graduation_Gradua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"/>
            <a:ext cx="9163412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4562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www.washingtonpost.com/rf/image_606w/2010-2019/WashingtonPost/2012/07/02/CapitalBusiness/Images/CB-Trump0026_13396125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"/>
            <a:ext cx="9168124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8584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Vodafone outsources over 200 call centre jobs to Teleperformance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00" y="0"/>
            <a:ext cx="9169400" cy="687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5442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grenglish.files.wordpress.com/2011/06/claud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296883"/>
            <a:ext cx="4048125" cy="656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​  </a:t>
            </a:r>
            <a:r>
              <a:rPr kumimoji="0" lang="en-US" sz="18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6148" name="Picture 4" descr="Jake Hayday and mum Donna Berg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216" y="1771650"/>
            <a:ext cx="5205984" cy="348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2090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​  </a:t>
            </a:r>
            <a:r>
              <a:rPr kumimoji="0" lang="en-US" sz="18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7172" name="Picture 4" descr="http://justteachers.co.uk/wp-content/uploads/teacher-globe-x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731" y="0"/>
            <a:ext cx="990599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0595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www.thisisleicestershire.co.uk/images/localpeople/ugc-images/275788/Article/images/18155779/45693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280" y="0"/>
            <a:ext cx="102412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796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 descr="http://3.bp.blogspot.com/-D3nWD4RmV9c/Td_GUwi6oOI/AAAAAAAAQSU/2sa1wrQUzZ8/s800/gypsy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-31124"/>
            <a:ext cx="9715431" cy="688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8365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MSERUUExQUFRQWGSAYGBcYGBgYGBgXFxcYGhgaFxgYHCYeGBkjGhgdHy8gIycqLCwsFx8xNTAqNSYsLCkBCQoKDgwOGg8PGiklHyQqLCwsLCwsLCwpLCwsLCwsLCkpLCwpLCwsLCwpLCksLCwsKSwsLCksKSkpLCwsLCwsKf/AABEIAL0BCwMBIgACEQEDEQH/xAAcAAABBQEBAQAAAAAAAAAAAAAFAgMEBgcBAAj/xABFEAACAQIEAwYDBQYFAgQHAAABAhEDIQAEEjEFQVEGEyJhcYEykaEHI0Kx8BRSYsHR4TNygpLxFaJDU7LSFiQ0VGODs//EABkBAAMBAQEAAAAAAAAAAAAAAAABAgMEBf/EACkRAAICAgMAAAUDBQAAAAAAAAABAhEDIRIxQRMiMlFhBJHBBRRCUtH/2gAMAwEAAhEDEQA/AM2HG6378+oU/mMT+H8Rd1rTpJFIsPAkSrJuNMERNjgV+xVP/Lf/AGn+mJ/B8uwZwVYaqVQXUi+kkD1kYhpUaJysjnirc0on/wDVT/8Abifw7iJK1SEpAqmqyAAw6AggbiDgScs/7jf7T/TE7htNvvQVYTScbHcQw97YJJUKLlZPzOfjuR3VI95TLHwbHxSBGw8vM4OfZ4venVAQeIaUAib9eVgYGKxmqbRlDfYqRBtFQ79LHFl+yswsGZDn/wBP98SkaNuy91KAQi55jYDl5CeWF0n8B9cLz62nz/kcR6JGg8r4XTK8JfCzY+uJ9M+NfX+RwP4WIBHnifPiX1GLM2C+BLGezo6sp+dNMWTFc4ZbiWaHWnTb6R/LFkAxnLsqPR6Mex0Y6FxJRiXHuK1KPFMyEZkPekiNmBANxsd+eLZwvOGuoYHS3wuASL2uPL++Kb9o+TI4jWcMo8SsJnnTTyxaeySwG9AfzwTVUxwlaZdjYYiV82hBUspmxAIJvbYYfzNJXHiAMGRImD1HnfEHM1wg5mbBV3Y9F87b7C5NhjY5yDwGkwoVGeqarNUYaioXw06hRbAD8Kz6k4zrtnlpzOZMrvRNyBvR87Y1DKZLustpO92ME7s+ogE3IEwDvAwF4l2epVCxqUXLOFDMDvoGlSPEOWJumWla0QOxOT00DtJp8oPPqMXPLnwL6D8sAOF5VaCaBq+HSJWOdpOo/oYPZb/DX0wk7YNNLZA48s09uf8AI4znOVXWrWAYgT4QCYHiXl6HGjcbP3eM9ORrZjNvTogFrMSxIAEAXPrg9Gk3HQrMUi1MHc6fFe+3TAqqpceEE7bX+cYtVD7Nc5IL16Kj+HUxH0AOKzUr1KT1EZgXpMVMWEiYMe841jN9RIniX1TtEvsosPmjIJKra8j7xImRHyxfXnXSjz/IYp3Z7KACpULEmqAhECF0svMbmBi05xyO7IsQJ/LGU3tlwWlRWuJORTbTAPf0dlBPw1/Inlvg/kKmgUmebUBqney3meeEHNsDCkCbWAGAva2TRkyYZTJ8jb64HJS0Lg4ps52l7QCtQAHgYODGpWkaWv4eh5eeBuS4syrAFxsfXczHLA3h2TLsqExuSfiCiD0PM4NjgkbOWjaKbCP9xGNJfD/yM8cstaZI4PV1MQVUxDCQLMDaJ54Mg9d8Cclw7u21BSTEXYAfITgkGqfwjyk4wnKN/L0dEFKrl2ZbqwT7PtNdR+8GX5owwC/6gvn8sSeH8cSnVR4Y6WBi1xzG+OhrRzxdMeWcT+DkmpEm6OPc02j64CjiydD+vfD+S4+lOoraWIBuLcwR188JrQRewpVzJ7qhc2qHmf3lOLH9mTkVHDEkirFzPQc8VDJ5tatLSARoLPq8gFEQPScWzsFVAzNYAz94DtEeI/0xNGlml8QEp8sQ8uvgjzxNzY8LfrmMQ8vsfUYl9lr6SXw8QTic5uvqPzwP4a9zifWa0++KIINMRxWp/FQQ/JnGLDiu5l44rT/iy5/7XJ/nifmu0+UpuUqZiijrYqzgEWm4PkcTLscegphQwE/+Msj/APd0P94w5lu1mTd1RMzSZ2MBVaST0AGJLsy77UkjO1SRuEI/2Dz8sHOyxgSOaj88DPtZRf2ptQJ+7U2YD94funpiZ2WbwqDzX+eCfSFj7ZeWqT8v1fAxMpU/ai50933YVbmQ2olrREEab/wjE+lUBA9sc/aVmARI3E3HqN8aWZA/OcWqd73GXpmrVA1NBACAxp1EiBIm2KxxPtbmcu5WvRNOd9UEbg+GLEWi3L1M2fL12p5lgiMxrkNqHwjQirBPtPviN2i4RUzuUqd9TFJlk0yGnURMdbEfniHkp0bxxXG0FeyeZyvEcqzUwUrIdLDUT4t0PSGHpsemOZeQgDDS3NZBj3GKv9kuSq5bM1aVWVNSkHVdzCuVkgcwTHvi5Zo6WIbf+uL12jF30wNxmSnhUsegieXUjAbhHD6y1atWkAtR0UAPy0s4PlMRg3xTiCUkLsdh+vQYrHAe2XfVKkDwqBcW+I7Cbk2n2xE+rNcTp0y1VDnXSmoq01eTrELeI6+v0xVO03Z5EqNUKs71GE6bAkUxJiRFxPvgutWgGLmvJI+EKAxI2BIE/wA8VrtT2hqU1R1AbUSACTA3v9PpiFaaN8jVD+Ro1AAtOkFG92ETvMAHB7iFFiEuBaDAm/v/AExSOzXaetVzKo+gJeYnkJFycXnO5lSBDLb+IeXnhz0jnhtkLuOrN84/9MYi55KQUhl1HoLn3JmPS/ph/M5oKshhPXoBufrjN+N9onYlUJVPKxPqcLHG9jnLwuPCay05mmpaSQdXiAMWFuQwYyubSr8Nm/dO5/ykb/TGMCo0zJn1xY+znaBi4pVTufC34p5L6HG0oX2Yxlx6NIJwoDDuVytSqoYFFOzAgHxddjuL7dcShwWr/wCaP9q/+zHLwZ080fPYGHMtk3qMFRWdjsFEn5DCsnQ1uqyF1GNTbAdTjVuA5LJ0gGRwpC+FgQGa4UuzNMeIk9BsMejCPI5oxTezJq+VdGKurKw3DAgj2OEaMa9xLNis1WlTptULIBI0S6RHj1eJRqMyNgRMWOB/B+GZSpkwzIys9PSXBIiB4pBBBEjyFsZSlRp8G9Jld4Z2XzFGmKtSnpp1UbSZEw1MkSoMibb9Rid2OzGnMueoVv5/zxY+HUKuYyYc0QaIpM5YkldFAlX0+OZ1bAAGCOWK9wbIVDW1IngZYU822jz5EX6YhN+jlBKuLNgzBkN0In64hUDZhO+04drVTonqv8sM0R/PA+wXQ5w5vGcVft324qUXFKgYZfitflFjaN+RmxHnYEc6n0kg6TBHIxaJ9sZhnskE7uvWqNXbXpdWEmCGIJO7xEGf7YBODY7wjtrWTNLWdmqMCZmJKtGoCRYkCP8AjGn0+DLmMxWZStyrCQYIakhmQP8AnGNcV7lqqCmpU2DrZVuRADMdyDc7eZxt/ZvLd3qQqQdFIwd5KMDMgH8PMYlxUqEm4XTJPEOA5f8AZtQpoICtIEG5Wb+c4FvwpKVWkQmn71L8j49JjywYzlbUGQzFtvIyPywD/wDmPFUqszUabqwYDVqiqBaPOQdyLYnLjtprw6scJVv3+Sufa7S+/Xzoj6O+E9lzZP8AL/PFx4nxMVyr5dtawQ0JMEGYIIkWOIndMxBal4h+ILpb35HBL5o6MeLxyakqZJHZyi4DFJLCT6nHh2Wy+onu/wAIv6E/1wVyg8CzawtidlMmX6ADmb/TnjRRRk5MB8T4Poy47kFdBlgp0lvPUOfmeuA2Xq1ILONIb4aYbVB6loEk84HzxeOLcPqJSCqdS31Nsfl05YqlTLqsnn9fSN8Y5KTo68LfHYU7LcFamtSpVbXUqmSSdqQnu6Y6KFvHVjgPxWhlxqq1n0ybsz6QSdgOWwsB0xaUy71aGunZ1VgF2k6bLPKbXxhv2g9oTWanTjSaeosAfxzpuORAXY3ucb0pUjj2m2xjtlxelUbu8ux7q2o38RG294ny6YDcL44+W1BVVkaNSGYJHwkEXBH66iBOOY0cE1TI5O7LRlOPLWYBRV1W8Eay1mAChfiJbQNufSTgZxPjbZgwbII0r0gET6mT5bDlgv2B7OU8wcwz5haIp0p3AeA6MXUtZQNN2JsSPOIPa7gCZPMmklQ1EKLUViADpqLqUNBiQIuN+mM4Y4qRcptoZ7OZtKWYWpUkqJkRO4j3xqWV4tlmXUFULyJG8ibc/pjGpxffs2y2UrytRScwtwzG3dggQl7Qd7TfpIw5wXYoSp7JvaWsKhZUK/CAANuRNwLC5xmud4PVHetpLLTaHdbqpJtJG0+eNE7ecGo0F73LoKYLhWCzp1DxTp2XUNwIBjAzg4p/sFSpULDTV0sTINQGkfCpPxsrBWjlblGHFNK0NpN0ym0+z9Y0TV0DQN5ZAwvA8BbVebWvh3JdmcycxTp6CjsQw1kIAAbsWNgB1xbu0BTUC9JQ7U6dRINoLTEJ4QWUTcGZGHqXDK9V6VSnTCL36wpBDhagAcqpGkJaYm0TFjEcpXst448bTLDlOMJRFWmYFRSfuwdTEpN4UTB3BgyL4hJ2oUiTmW9gIibfh6YdH2fFbgaFpzUDuUBNrpUaSNMWkDkNsVStlqbsW7+gC3iiYALXIAg+ETA8oxOhrGn0VihwhhnO4bcVNDR5GDHlzwa4xxDLLUWhl0amKJYd4zFi7STcCAATbyHvKnoluKBurGpI6BWa/Q2jFVr1CWc9ST8ycdK6MFJplk45UKqlRajKzKVdUZhAJ+Ekmb6QY2gDEBOIP3a05OhSSB0BuR/lnxR1JxGfOlggYWJExzAsfc4tGVpmu5ooiKmliAARICGI6N6dDiW1GkjSW3Yd7HcVH/TM4hYg0UqFRy0100kf71B98GeC1y2TRR3S6kgtPjgCxjTvIiJ6XxW/s+7IjOd5TGYZCwK1VVAQqK6tdi1ySoi3Pni55nsK2VpVKtGp3irUCmmwMgKwpySDHmbcsZZXa0bYI/NT9OcG4stbLByykyUnYGJAImN1g++CKwJ8S7fvDE5fs8oZfLMqFi+rXe6FhJgI06RFt8Ca+lYhRfooGEkyG1egR2szxo5V6lGoBUZlpppYFhqa5EbGAROKlX7C5hk7wuVqqviptq1awBqg7TqnysMFvtHLNl6SICWarIUXJhGEBRcmWG2CillosCrpUQMNDMdUr4hMsCoMAwRaRvgk3FKghDm2jIs8/jIgjkwbcNs0j1nGs9jsz+05Sm716gdB3TaXdfDTJCatLCfCdz1xRO0PA/2cUBmEenWIcVUIOrUCStQsbPqLbgmQNxgx2B4TOWd3BKtUhTqdRKqJHhIvcHFyejJLZZ+09SnRoalqOzlgPjqExck3c8hHvi9diOJUm4VSkqAJRtW2oVDb1MiPUYzHtFwlRTDqpKqfH4mbwmBNydja3XEWh24qcOXMZZssYqPrphm0qvSwB1rAWRPKDjLG/ns9TI4/2SV75X/FftstmczlHK5+KLTSrRrpxHdtMAgQPCBy5AnBtuLgLq0+EkKrFkCsSYABLWMzvFxHPGZfZ5m1r16q1VQnQGWQDEGGgnrqHyw9xXtHUFQ0IOihW1DSFAK6gEUrtAOq/Ug8hikqbOX9Tljk4td1Tf3/ACaOOLuUZhTWFLA/ec0JHJDuRix8Fru1CnqTQzSSszBDEe8i+MN4V2hruTl6Q0Co5tYaBqLM0qJERflA2nfdMu/+HY/AD8wTcHFnKuw1ReR+eAHGez4Dd4qggbjp/bBThlaS95hj+jgg8YJRUlQ4TcHaA/A6LKjFvxGw8gAP5Y+b/tCzCvxHMlfhDlfdYDR/qnH1G9IWA/4GKg32TcPdaneUy71Xao1SSG8dTXC8lA+GReJ5k4SkoKiZPk7PmUtBwsHGu9tvsINNDVyDM+kEmjUILkC/3bADUf4TfzO2MeFsap2ST8itM1FFVmSmSA7KNTBeZCyJMcv+MXb7VVyJei+WrNUqvSTXcOpQJCOzzIqEASvuQOefBsEKZLZZh9yBTcPeBWbvBphTEug0gkciZ54mS2mNPVBGh2RrtkHzqiaSNpgQTGzMYMqFMbjnO2/OwdYLmNTMq6Qbs2kXgbyJPlh/K8Yz9PhlRFVjk2YoXIJCMwuoJNgZFoi/U4rGSy4qMqmwJ/lg27sC79vOOF/DTaaYg2PxTq+IgwSDt098VinxWr3QBLsiGVG6oWNwAbDUR7xhmjbK7fEf5n+mGnGhip2nYHnB0/KcC6od7Cec4qpWnAqgwA+rQVkQBpi+mOvTF7PbVkphqiCqAgU6TE1DY+c/19MZw9PUoBMCRJ6XicTyxFfLUlqBlNVWgRE6lAJANz78sS0aN6CXavttmK+X0tSFKk7SGBOplC/C/I3Mzz6YB08vlCqku4OkTCEjVAm585xde32RC5WYT2sbkcuRxmMYa6IumWrgvD2rnNOA7VKVOBpO8hhEE3tew5Hritd2ADrDDVdbbre4ncYOPxR8sar0aqqXGhgpGuJN1I2PnvfHOzvZrN8UYU6IDCkLu7BURSbam39AATvbFp0hHexfDaWbzS06nhpqNW+nYi2x3mMav2X7MUDmRZ0KISpp1TpZgRDgONQMNMbYb7JfZTl8pLPXZ80ZCsgKpTFphTdjY3MeQG+I2ZovReoKiaqisdLywJEDSVJOq3lt9cc2ST5WdEEpR/Ja+x/AKeXzGeFMBVLqwAnwrUXVAnlqB+WDAymrLVxM96jHyBNPSfqJ9cRsnnKeXRq1WnV1ulM1XHiVSFCjdo3JB0g3mcLodjzVprrzWcpkgkolYKqmbqPBMD1xfZKVO5OiYMxrSk82dQf9yTij5hoYg/hJGLjkuy9PJprpd87ILK9Z2BAGwBOlTGxA5YHVOAF6perpQOdRCsdILcgxAJvPLDSfonxtuL0M9lMlSZ++ZFL0f8Oo34C4KtHmR74OZ/h9OuKVbQhqK9Mhio1aRUGoTvETY4h5istNO7RfFyUWg3EE9Z/PBJUzGmNFMbQS7HobwuG1ZMZU7QB7bdj8rnalF8wT93KAKdJfXpgFt4BBNuZ88VvPcCp5NVRF+78WibkeNjBbckTF8E+3daujIGICHxCOTKb+I+fpixcR4eteloaDqEho2frimtUQnRRcvmQymRMW262uNsZP2qzLnMOpiEYqv+WZWetjHtjVaiOgqUnGlxYWMexIuCPzxm/E+Hk8QSmyzrZBBG+oBeX6tjOOmaSuiX9mtSM6PNGH5H+WCnGeEM2aqtqgEiAPK9+t4Pthv7Lk0VsyDcoAs+jsD84xcqnD1ZiZJJPIfo/TA3sVNpUD+wfZktVYkiTCAxcazqbY+QPz642r9hWAI2ED5Riq9m+Diksjeb+RI2t5W98c4p2rak2kIjEfFc2+l/1fFSaS2TGLk6QfRdBa43nf9XxytxBUElreuKXT7Q1KhhELuegkz6DbEv8A+H8xV8VZgn8IMm9hfYfXGSnKXSN5Yox3Jh7h/aGk9TQCSTsINyOntic2amwsZNr+2+9jyxUuKcD7lQaTaKo2ZRJkbyTci98VniH2wNlpp18qzVhJBR4pvMwVkFgBYHc7+WJljkzJuN3E1nvIWR9bWBE/TbHyb2mygpZzMU1YMErOoYCAYc7CT+eNL7Q/aDns2hy+Xoik9RSajawQlMk02TWwA1AyGb8MECYJxkJUgwQQehEfTGuKvuZsUpxMyBBFUd0ah7skEFppaSpNQhdwBIOq3i9MQwMSsgVDHVUakCjCVEydJhCAR4WMAnkDMHGz6Eiw5btG+YyVPhygKSxVWLwkMQ3i1Ew2oQIgeKI61LKPDAkxcX6YNdj80Ez1BjBAef8AtaPrgGvxH1No88L2h+F8o9jGektNaq6RflPM8ztfCOJdhn8VRqqyBMf5R/bB7g9HXl6LdUX8gPzxziHCajIwUrJt4trx5dDhWBQjwypoVpB7wMdMC2kx64h0MpopCujMKiNIjlB39QcXJ+zFcd2Q6gqIMQBG5IGnf3xxOxxC6S2oSSJH9MCYN2UzMdoMzWGipWqOpOxNp5YHGti5t2BqACHUkNNwb7QN/LEBuwNed1w9CAVbhlQEyp/Xpi5/Zjn3y2ZUadS1gVembeFQragTY87eR6jAmrnSfwkdMWH7N+GPmeI0oEJT1VHP8MRH+okL7+WErfZp8qLz2e4tlcgppkVahd3qKCU73QfEJDOPCKYF5vHW2Dud4fQrvl8xTqM9J3iDoZYCuwAbSTp1U4+I2sLYj9tuwwr1qJprTRTKvFpZiDq0xEwnxC/WRgBl+21FaFNBXpAUiGAGXzDsSJ3Z6gDEyZJ64ykq7OjDjnklcP8ApouSMldAAQ+ELAAEWiOVuWDVO0epxU+w3FFzCK0mRqJBUrDEgzzizbAkXxbmFvfG0ejmyJxdMQ9wcUTjdFu/cGSNx5A7fLb2xfSL4rXarhZfTUUwVsfQm31/PDZKYO7P5eaqzfSCxnyFvrGLxo/LFT7M0CpqEmfCBtG5/ti2Mbe04EDKv24yGvLFovTOr2+FvoQfbCezua15dJI+ESejKI/MYP56mGQqdmUg+9v54rPAsqtLVTvvNzN9j/LAIe45wrvV1KIqL0i8fh/mPXzxjvbrMBa2VqqT3iMZkAWV1IEdZn643ZFt8h8tsAOP9lqdRu+CKag3OkEtHQ8jiXH0pTdUZp2Zyy0s9m2UsyOZUARudd/TVA98XnhJLuTAAX87x+U+2In7OBbpb9fq2LF2eytgfP8AIQB874SSbHzdUT2YT3Q1CGHLexLEEcsP1eztCq3eOgLRHO4G09cOUFBMgeUkXj+mCFVoAH6sMOXRMW0xjLcOpqPCqj0EYTmaa339v7YlMIGGn38sCECayz16ScUvtH2dWrIMB0Oqm/7j8j6Ty8h0xojUxiv8Zy0NPXCkhoyXhgrLSNKmdFRX7sMj06YSqW0sWLEkw3jimswGJ07nTuH/AGVcMKKK1Nq9UfHWerU11GtJbS4t0HIfPGB9qXKZ7MaGIisxBFiDJ2I23Iwb4P8AatnaFbvGYVEIVWpkaVIURKx8DnckWJNxsBOPGoX+Ryk5GqdpPs2yCCKXCqlZSPjoZgKwN7FalUTyvffGGdoeBVMpXalVQI4htOtX0hrqCy2LRvjVsz9vNDu5SjVNQj4XCaQfNpNvQe2Ml45x2rnK716zanf5Ko+FVHJQNhjUkZ4dWKVqRWxFRI9dQwQzGdQ5uoqUMuCXImoSqAgwTeoEQEib2vgXlammojdHU/JgcHuy/CaWZ4qaNWq9IPVfQyqGPeBiVWCCACRuR0xElbHejTchlDTpU1YICqgEIIQHfwiBA6DDzLzjHMjwxaK92r1HGonVUIdm1GWYkAW1H674kIm3Lb5n/gYUU0tg9sisl4/X62xwp6H9f0xIYgfIe0GfzOFCmP7/AFvOKEQzS6/r9DHO7/X6OJBAmL44UwgKPT7JT8T/ACUCI8yT88ar9mvZdcplzUg95XhjNyEFkG2xJLe4xU00g+K4ETHxaZvHKYtbF/yXanKkCa1OmZsjsF0qtlEtA26HnhoA1nBL0h5sfkjD82GMVr8SppxZmamnc98V0aRoEeEPp21SNUx1xs1PO0iBU1oRBghlNieoPOBj5644rd5VJBB1k/8Ad/fGP6htVR7/APRscZ/ET/1N57PZaHrOFChwhtzaXDHzJCrfB1D4cVz7Pcy9ThuXd9ypE9QrFVJ9Qs4sNM298dC6PEypxm4vzX7DlQbYi52kGBU7ER8+f88SnNvTEXMtbDMgTwmmVR5sdQB9v+cHmO3ywHaupEpsxJPqPCT8xgnmakQfPAM44lfY/r6YrmbbRWDcjf52P9cGqnEaSyDUpiDzZRv74r+ezqPp0mSsiRt5Qdj7YQgwG5/o4epVA29iOv6+uBvDMwWEHcfliVUpHcWI/I7z5YYEbifAg5lRDdeR9cSstkQihIIUXkbyDz9cS8q5Ivb8sPahhUA1SXD1UzH63OE0yJwo7jES7KQ+FxxlGFqcILdcUIRz5YGdostNPULlTPqOeCithOao6kI6iPngA+RO0DTmq/nVf/1tiCcTe0X/ANXX697U/wD6NiBywAcnChhsnHUnAAtjAxPqZt8vnjVWQ1Orr6T4p5ciD9cD3mDONsy/AMrUpo70KTVGprLMslgFAjoDYXH0wpOmhhHJ5halNaikFXEg+TR/Llh4ee3y/PbEfLUEpoEpoERfhVbAA389zzE3m4w8zR0/v7Te3ngEcKyes+ce2PAjzvaP1z/vhbMAJvEgH5gAf2E89sNBuVo1RHqLTy9r74AODpO5gR5c/rB6eeGXW58UeWkn6kGcSGW09fCdj4pMGfXl5xhxGMC35f1wADKlMH8j/T0/riNmOGUnHiUe9p6Ty9sStU7fFMCAfFfp0i84428wb2jkT6/P19sRYAo8CyykfcqT0O9rT0J8sHszwfKUaFFqwFPv0dGi5VPwsF/CNMGwtOIaUxEEfCRPTVMhV54apcJTWzBV1G7MNx5Annv+ow0y4zlH6XRP4R9otTLU6eXVKVSnTUKHC1FJRYvpYzMc43xfF4s5phkCMCZO/wAJ+Ei/088Zk3CA3KAeW0KBMYt3Y/MaV7tjb8MNcqBAEjaJ/UYpPwmTttse4j2orgGGUXiABNjzmTiN/wBbr1V+IjqLR6xF/TEjMcKCOZlpvJkkydySd8cp0RNuXtiiRl8rrGpSyGPEASIHUdVP0wyeF7SzzuDrO2CIBBtY8vP54dQapEQd4/PTgAGUOHItwJ9cTF29P1vhZpxv89j74ToN+v5jCGKpuQZG+DGSzmsXX9c/TA2hltTADY/TBynQCKPSLXPlihDhrAAQOcfT9fPDeYzK01lyFm17XPL1w1Xzqout4UC3zOw6knpiq5/iD5h/D+FhpUCdRIiJ2m/5euE3Qy48Orh01LcEm/pb85w8SJwjJ0AlNUH4VA9Tz+s47+LGfoyUlSRhNRsIpHC62LEJp3w5UFjhCYcm2AD5b+1LhHc8UzECFqRWX0f4v+8NipxjfPtQ7N0a2uqyTVFJgr+KwUsQLGPxHcc8YHywegNHDijFu+zngS1qtR6lMOippGoSNbEbSCsgdf3sVWtRKMVO6kqfVTB/LAB5KJYhQJLWA8zYY3PgrB8tTB8UU0PWxRYsAJII9b4yTshR1Zyj5MWPoqsx39MatwIlcvQeI+5prtY/dgggAyTeOV8ZZVKlx+5Ua9J5ZiJ62i+4JEwYkHzHLnOPMCJO8Qo84MXa879dwZx6lyEn97e5I63NtvoNhjykkAnmbnbSonmdrem+NCTjMYIESpERsAY/49seqD4hEXDefmQB+fn0x3TqL3N+d4sP4bH5+WGwoAHi5Wg3P+lfyOADveqS3MbzbfeRyGG3q3sfop/M4cqSbE3FwGgzHQCFHzw2UHOnJ6kvJ/2pHywAMBZMFrG25B/0g8sPBYvtaLch0AEyfT+2PFdAvYTEg+EdJB+U3jrhGYlSoYgqxABB0kTsP8tvXEaQHaZ6fKYj1FpPljppGY2Ez4puefOPmLcsOJUGsqTqETaDAmDzOFUBAZfEUBPpFpBm9rjABzubwQATyMGY22O/rO2OqWDiCQRccwYjYH+2+2GwsUVUnxOAImDyM3nYXIw+IL8yF8/CGYebwYX88FAHuG9oFqjRVAVlMavwkwPcWPP54kNkyYaky1EJvBBI9OR+uKrTogrMEFzJJUyJ2ABTeIEcoJxKo1noglH0cghXUOUFpUAWHy9cXYBurliA0ggDrBAt5HHtBlb7Cfy54ayPagNPe6ADADAyC3O29+gnfBWnm6UEqy23ggRabjlbrik0IiJVkQwBv7i+JVPh4JJlgPMRhQz1DfXSvsQVM+kTOItbtTSGqFqNH4ohSD05mPbBaALUaKoDyixP6/LArjHHVp2Ms34aYkD/AFtsOsfTAbPdpatT4fux1WHaPayA9Rf0wMy+Tdp0oWuZCFgdpvzJ36c8LkM7muLVKrankxsFggcrAEEGOgJ88WDspwm5rMB4TCwDdjuSWEkgW9/LAuj2dr1SvghZv3lmUH923K5298XrLZRaaKiiFUQP6nzJv64QCmGPU1jCmGPRvgA9SNzhTthunvhVW2GAtSAMI/aL+WGmqD5YQhkzgArXbJSR6krH72pbgdDAmcfMpGPpztogKEn4VOqLj4QTuATyx8xFsL0DR/ssr/cVV6VAQDABJVeZ5jTNhzGKh2uy4p56uo2Llh/qht7zc4tv2XVYy9e4BFRdMzGooQNjJ25AnAn7Tcnpzatc66YkmblSVPxeUYfoAHgHEO5zFOoRIBgw2kwwKkgjaAZxr3Z4H9lpwY1U0AESNQQAkEkyYGwgCPXGJJbG1cGJGWoIpLsqJIUhlHhEkjw/KZ9cDALBBrCz+G4mD5bQL336e+EBUiDG9hzYjrYEnnYnHmqySsxF2FtR9VebdD5Y4xBUAAlVglblvKVYwR7nywgOiR8X8oHs/i+RJx405YarncgMxAvYgQG+uEUVkG0gnaPh/wAykEg+/TbHaqeEagscolgSejlTpud/rgA4zgbETG+qPrZvZvnjzIJ+Enz0n+TRjzudjqU8j4dYAnyh18h5c9unJfw/LvFHyG2GAxXbWFRRO2roFB3J6nTAjHsxVXeAFUzMG7bAKQAJk/PCXIjRDEm7HTJPyJInblYQMe1AtqJICbKQ6n1Nzb1jzxmx0KuEJEa23JYMEHkWF4v4ZuZ2x0U18InwpczHiNz4jIm97c46Rj1GqZLfE0WFOqTAJ56hA5XnHVzRGpZYsdxAYD/Xcx6meg5YYEijUPxAGSYEk2HKwbfyifPDLuB4Q+lQBYkqx8zqU29ud/PtOkBGlQx2Jp+AAc78/TV7YTTKkEKQOmtfBqv/ALyD5n1wCHhqIBBk8h4CPUlQCcJDnUFIXVufiQf6Uvq33IjzOOV5UwQB/wDkMFjPJFAW/pbyOHcvT0qdB1iJjw6mblqYCP1vhgLamZkkiLRAYjzYmdH+kc8R61BYX/DYHnzv+6CfEff2wqlTVgCvh0mNGmVVhvIJCzfcEdZx7L1AzNqgVFtrEAkHbRpF19Zg74AOZY6jpXWWgeAiXvza3hn1IxZsh2R2NViJ3pgypmebWnY2AwG4bxJ6FQ6Vp7XZxGseRJ1Bt5gEXxbuGdrKFU6JNOoBOlgYI6o0Qw+R8sMBzJ8IpUp0peLk38xv5jErUBzAjoDb16euJgEjyOOOAL4YDCrA9cdXCS8nHi0YkDhN8JY48jY8cMDlOx/XlhyqkjDam8YeqYAIb0/bCqYwl/P9XwqlhAVn7RbZVwACWkbTHge8bzHTHzCrY+pu2zRSQxPiv4itoPMfq+PmPieV7urUT91yvWwJi/pigLt9l58NcHTGpDcEm4Ybj4Rbrjv2lUi9OjV0wAzIDeII1De99PQYY+zCppNcTEhL3JHx3gb+uDvbPJirkqpUBtEP3hEMdBAImZNibwB0wegZapvjbOFV5SlqMDu18LG58Iuscp5X9oxiinGu9leOHM5ewUaIWoggSdwykgwCORmCDcCMDuwDYM+GIE2Xuzex2aN7TMThaTfeQJ0mWqR5E26D+eIlSugWZD05gqajMRBiRzsRcQdrbRiRUe9yugiVbUSynadUWHn7HCAaNOCXMGOmkOJ5VJG0Gfbbnh2iSsnwQdoI7tpvccm+hnnyQ2YDAywV1/8AEVxBtvG0cisbg+WFKwAYhtB3J1DTJAuDoiPSOfPABxWCgKoGhTMsV+Eg3RuoMece2JNMSAQsg7Xp/wBcRHrgDTKpe6lyUZW3i2xnlsfqqlxVI9zzY7EjcJfAAytOATpItJZHaJtsBHzvthvJVNSr3VUFAPhqAfOBB9yDh3M0CokMagG+sJCjqhciSP4p23x6nmErLqRoglQ5I1A72HMbHSYB6YmgOVGMzVWCxgOJM9BJjuxbnb1nC6QcDw+JRbuw4kdPGoAHKxPvhxK0sVuCRPhUnUo5y1gBaQdpF7jEeoVpOAzDQTamW1FWbnpBupMWMgTIjDGPZWojklVAZbGBpCmPxavi9Yx3/qF+7qd3yh/iRmNtIUbN/CT6E3x7iKxTLrAqIpKyo2G4i/qL7gY9moakCO8YiHB2+EahF1X3GAQpKJpEsWOljGvQupb2BN/AfPa3Wzn7M1MlobSxGrU0nUbBgqG/4QRbqOeIvE9NSi3+HsLElzZhY/u9PfCuKr90wOm5CDSGY3I/FM7XnywASqyaCHERIDEqsRsIAMzqgSZgE4Tn62koWZh49IltIOpW/cBOGatQOyqFMFpnQynwjVOt7m4G174kPTl0AibsYPi8NhuNpInDARXzelqbSACSp+JRGkkSz8tSjlJxyr/izYgpB1OYnVYXB6HYX545VU94qjWHEnem0JaSBeJICzbc+h7marahp70uskBk1JJsWMAbCQIPMwDhASOAcUfL1SFvTIBKpVOlDP4QwiT0Ai24kYt2Q41TzP8Ah1gTJEMsGxgxBhr8xil52v4lLEBp0rrVlUEi5uRJI9/riG+X76qI0MifFpGkFxAAZgSSR+6PfkMMDUqVBhvc9cKrA7YzlO0FdC2mrVVV28PeJa5uQediBA99rXw7tPlq2maxQkbEhQT/AJgSDO8TNxhAFwYGPFsR62cQGAZHrOIp4qsWk9LHpy67YYBGm0tiQ2BmVzMuAOczY76Z+V8EmOACLWa+PUnwP41xWnRCtUZVGojxEDYEmJ3MDbCcnxmjUM06tN+RCspIJiJAv/zgAGfaVAyeo7B1n3DDkR8vzx89doKSHMHu9miREQYA6Y+i+3fiyNTTuCpHP8Y/rj594rwWp37wGcfFIUkmeRAFjywwD/YmkUoPpcK7NJMmwWwMSOhv5nBnNxVR6baQzKQHVGbVIgwefoZtzxA4Hw8rSVax7th4oIAYSSQwcnzi3ocT2rmoGVmU6eYBDWMqwOrwn088IDKtPsRvi5fZxW+/dCRDJIkagSpFvKzb+WKvxKmRWqEDw62+pOC3ZjOpRqLUOoWIkXKyAA2m2ocip6+WKA1Oi27AgNsVXUgteDq5wTBgbjlsujULSV1KH8RBK7gRaZAkRPp6yPy2aWoabOWDsDpimCCIvD3Vhzi354m0kJCmoamsEgaQguZFhBkECYJtHlhAJpZibI5ABjSz6NpECVmbdTy5YUKZqUfuyUt8JYWM3VhpPmPK0Y5UqK9QB9cKdS/dzeCrAwJ/F0ggjCaldHqaJCiFaWQqSddx4otYfPCQEqjUfQAmuEbQQShsCAwuJJg29uuPJX0iB3pAtsh2tviPmqSsTT0UoK6tewHiEcom3Xph9cmeVMAG9qlSLmeQjABFyOZJJSoUZ1a0BnJ2IsQLCYna3LC+77usDDTUEEypMrBEKAItInHFZmzLoWPhprcQCZZtreEW5Y5VINamsbMxmTeBt1gzceWABeYDSH0kERvUhtMiQAJW8RE4XxVH7lxCLIAj4pMixgAX2m++F8VeFAYKVmSAInTcCb2mD7YhLUWsyKFFMK2qVC6vBsJj+WACZn3IouLsWUqAF0iWEAEHzOFZw/cnUGEjSNTRdvDcITO8/PCatIGrTF4Ua7kmTMLF4ESTsZ8sP1svNRLsNIY2Y/wj+f65gDdZ9VIJBIJAMU2SmoBkkg7KAu09MJzmbEBtd0kgd25BIBHiAN+cXw9XqO7KuojmdiIXlBG/PpbbDGcD95RQPuSZKgiw6CJPQ8vXCYHv21AFqVXpqxULpIMKZBNiZmYBJ6DHaVBaragKJWIskTe5IB9d5NhtJxH43xF6ARjpqXNiCCLbgyRMeWPcOZM3Luvwmwm3qYAJPqfSMKwJH7N95ZPw6SUZlAgzdpFx0F7mbHCWDCoYeqoEa9I70m1gRDaYFzN77czJylItcMUW40r69Wm/oBhirWalVSnIZWBIsAwjlIsfWMUA89TmIrnl8IKg9B8I57wThipTUtNRVprMA2BY7QWBgCLx9cSa+WXVCjS7f+JJLWne97cjbytiPRfRXIbxlyCGNmUGRpBH4bTAje+EA4KJYqUeack3gAjaJUCQN7+W+IuYZKktUAKCQGXxAx/GPEDvYADzO2HM9TFSt3a/dwA7MPxCdtPw77kgz5YX+0M1QUQQp0k64mApAhVNgfMyPLDAhU6dUDUlRkTkpaY8+ajpF8PUuOVhOtgbwNSmGvyNtRPpzwrN5IU6ZdSSyKX8R1BiN5FvEY+IbY7Uy4qpLEwwB07C9+Vz88CAP9nu0ALhaqaGmE0/CAQNxMgkyNo5Ys1LPo8lHVhtKkNfpbGW0KU5juGZmQ0y29/QndhFsSP+kpR8VL7syFYKAAwYgTHUT+YM8hOwHO1vFxmKpyz0mmm7MDY6wJUMsREX3PPngBl8r+z1FqOCqqwNN20tpbo8GNB6npHng9W4QrMpZnZgZUkgaT1AUAfPfDGTy4qUx3hZ5LKyzpQ6DHwrAgxsZwtgO8QzuaqU/E0CBKhV8QBmSBuQIgAjaMDqqBTKsxqARIEz5MFFx67H3Bm5PI6Sya30pAABixFgT8RgWueWGFHcVzTHiV17waiTpMwQpJmDvfDAZg1ACHM/EAQojkVK6Zj8JHL1E4cNHvUVwV3kb8rEE29NvbbHnzLUwakKQ0AqARfrOo8rewwxk86Hrg6FHeSrC5uIAN+cW2uI6YLAC8Q4EK3iWmuoGDqJBDDcMAN/eLg3G9aPA/EfjABIPh2IJBGNTzOVAqIRI7yVMGBKqXVrbkQR6N5DHanB0KmJBNpmTPI+KZwwK/2ayoUFXWsx+IBRpUQbMpkXaBPPw4O0xAQVO+1EkCCblQxmFmJUTBEcsL4dlFZKT+IFkBsxHxAEjoRiRl8rIDF21Xv4T5cx0wANZej8Lu7hxKw0AEnmBF506vbDeWqFtNQsNeggqB0MwTM2Ij/UcN1cy61tLFWFNgVOmD40i8GLBzyx3NcQBOlkUkaSG/1DrPp6YSdgP5hWdVYhCtnNidrwNxh45df/AC0+S/2wzxDKJ3LMEUWJEWg8vhjniLwvJ95RRzVrywk/enf2w/R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data:image/jpeg;base64,/9j/4AAQSkZJRgABAQAAAQABAAD/2wCEAAkGBhMSERUUExQUFRQWGSAYGBcYGBgYGBgXFxcYGhgaFxgYHCYeGBkjGhgdHy8gIycqLCwsFx8xNTAqNSYsLCkBCQoKDgwOGg8PGiklHyQqLCwsLCwsLCwpLCwsLCwsLCkpLCwpLCwsLCwpLCksLCwsKSwsLCksKSkpLCwsLCwsKf/AABEIAL0BCwMBIgACEQEDEQH/xAAcAAABBQEBAQAAAAAAAAAAAAAFAgMEBgcBAAj/xABFEAACAQIEAwYDBQYFAgQHAAABAhEDIQAEEjEFQVEGEyJhcYEykaEHI0Kx8BRSYsHR4TNygpLxFaJDU7LSFiQ0VGODs//EABkBAAMBAQEAAAAAAAAAAAAAAAABAgMEBf/EACkRAAICAgMAAAUDBQAAAAAAAAABAhEDIRIxQRMiMlFhBJHBBRRCUtH/2gAMAwEAAhEDEQA/AM2HG6378+oU/mMT+H8Rd1rTpJFIsPAkSrJuNMERNjgV+xVP/Lf/AGn+mJ/B8uwZwVYaqVQXUi+kkD1kYhpUaJysjnirc0on/wDVT/8Abifw7iJK1SEpAqmqyAAw6AggbiDgScs/7jf7T/TE7htNvvQVYTScbHcQw97YJJUKLlZPzOfjuR3VI95TLHwbHxSBGw8vM4OfZ4venVAQeIaUAib9eVgYGKxmqbRlDfYqRBtFQ79LHFl+yswsGZDn/wBP98SkaNuy91KAQi55jYDl5CeWF0n8B9cLz62nz/kcR6JGg8r4XTK8JfCzY+uJ9M+NfX+RwP4WIBHnifPiX1GLM2C+BLGezo6sp+dNMWTFc4ZbiWaHWnTb6R/LFkAxnLsqPR6Mex0Y6FxJRiXHuK1KPFMyEZkPekiNmBANxsd+eLZwvOGuoYHS3wuASL2uPL++Kb9o+TI4jWcMo8SsJnnTTyxaeySwG9AfzwTVUxwlaZdjYYiV82hBUspmxAIJvbYYfzNJXHiAMGRImD1HnfEHM1wg5mbBV3Y9F87b7C5NhjY5yDwGkwoVGeqarNUYaioXw06hRbAD8Kz6k4zrtnlpzOZMrvRNyBvR87Y1DKZLustpO92ME7s+ogE3IEwDvAwF4l2epVCxqUXLOFDMDvoGlSPEOWJumWla0QOxOT00DtJp8oPPqMXPLnwL6D8sAOF5VaCaBq+HSJWOdpOo/oYPZb/DX0wk7YNNLZA48s09uf8AI4znOVXWrWAYgT4QCYHiXl6HGjcbP3eM9ORrZjNvTogFrMSxIAEAXPrg9Gk3HQrMUi1MHc6fFe+3TAqqpceEE7bX+cYtVD7Nc5IL16Kj+HUxH0AOKzUr1KT1EZgXpMVMWEiYMe841jN9RIniX1TtEvsosPmjIJKra8j7xImRHyxfXnXSjz/IYp3Z7KACpULEmqAhECF0svMbmBi05xyO7IsQJ/LGU3tlwWlRWuJORTbTAPf0dlBPw1/Inlvg/kKmgUmebUBqney3meeEHNsDCkCbWAGAva2TRkyYZTJ8jb64HJS0Lg4ps52l7QCtQAHgYODGpWkaWv4eh5eeBuS4syrAFxsfXczHLA3h2TLsqExuSfiCiD0PM4NjgkbOWjaKbCP9xGNJfD/yM8cstaZI4PV1MQVUxDCQLMDaJ54Mg9d8Cclw7u21BSTEXYAfITgkGqfwjyk4wnKN/L0dEFKrl2ZbqwT7PtNdR+8GX5owwC/6gvn8sSeH8cSnVR4Y6WBi1xzG+OhrRzxdMeWcT+DkmpEm6OPc02j64CjiydD+vfD+S4+lOoraWIBuLcwR188JrQRewpVzJ7qhc2qHmf3lOLH9mTkVHDEkirFzPQc8VDJ5tatLSARoLPq8gFEQPScWzsFVAzNYAz94DtEeI/0xNGlml8QEp8sQ8uvgjzxNzY8LfrmMQ8vsfUYl9lr6SXw8QTic5uvqPzwP4a9zifWa0++KIINMRxWp/FQQ/JnGLDiu5l44rT/iy5/7XJ/nifmu0+UpuUqZiijrYqzgEWm4PkcTLscegphQwE/+Msj/APd0P94w5lu1mTd1RMzSZ2MBVaST0AGJLsy77UkjO1SRuEI/2Dz8sHOyxgSOaj88DPtZRf2ptQJ+7U2YD94funpiZ2WbwqDzX+eCfSFj7ZeWqT8v1fAxMpU/ai50933YVbmQ2olrREEab/wjE+lUBA9sc/aVmARI3E3HqN8aWZA/OcWqd73GXpmrVA1NBACAxp1EiBIm2KxxPtbmcu5WvRNOd9UEbg+GLEWi3L1M2fL12p5lgiMxrkNqHwjQirBPtPviN2i4RUzuUqd9TFJlk0yGnURMdbEfniHkp0bxxXG0FeyeZyvEcqzUwUrIdLDUT4t0PSGHpsemOZeQgDDS3NZBj3GKv9kuSq5bM1aVWVNSkHVdzCuVkgcwTHvi5Zo6WIbf+uL12jF30wNxmSnhUsegieXUjAbhHD6y1atWkAtR0UAPy0s4PlMRg3xTiCUkLsdh+vQYrHAe2XfVKkDwqBcW+I7Cbk2n2xE+rNcTp0y1VDnXSmoq01eTrELeI6+v0xVO03Z5EqNUKs71GE6bAkUxJiRFxPvgutWgGLmvJI+EKAxI2BIE/wA8VrtT2hqU1R1AbUSACTA3v9PpiFaaN8jVD+Ro1AAtOkFG92ETvMAHB7iFFiEuBaDAm/v/AExSOzXaetVzKo+gJeYnkJFycXnO5lSBDLb+IeXnhz0jnhtkLuOrN84/9MYi55KQUhl1HoLn3JmPS/ph/M5oKshhPXoBufrjN+N9onYlUJVPKxPqcLHG9jnLwuPCay05mmpaSQdXiAMWFuQwYyubSr8Nm/dO5/ykb/TGMCo0zJn1xY+znaBi4pVTufC34p5L6HG0oX2Yxlx6NIJwoDDuVytSqoYFFOzAgHxddjuL7dcShwWr/wCaP9q/+zHLwZ080fPYGHMtk3qMFRWdjsFEn5DCsnQ1uqyF1GNTbAdTjVuA5LJ0gGRwpC+FgQGa4UuzNMeIk9BsMejCPI5oxTezJq+VdGKurKw3DAgj2OEaMa9xLNis1WlTptULIBI0S6RHj1eJRqMyNgRMWOB/B+GZSpkwzIys9PSXBIiB4pBBBEjyFsZSlRp8G9Jld4Z2XzFGmKtSnpp1UbSZEw1MkSoMibb9Rid2OzGnMueoVv5/zxY+HUKuYyYc0QaIpM5YkldFAlX0+OZ1bAAGCOWK9wbIVDW1IngZYU822jz5EX6YhN+jlBKuLNgzBkN0In64hUDZhO+04drVTonqv8sM0R/PA+wXQ5w5vGcVft324qUXFKgYZfitflFjaN+RmxHnYEc6n0kg6TBHIxaJ9sZhnskE7uvWqNXbXpdWEmCGIJO7xEGf7YBODY7wjtrWTNLWdmqMCZmJKtGoCRYkCP8AjGn0+DLmMxWZStyrCQYIakhmQP8AnGNcV7lqqCmpU2DrZVuRADMdyDc7eZxt/ZvLd3qQqQdFIwd5KMDMgH8PMYlxUqEm4XTJPEOA5f8AZtQpoICtIEG5Wb+c4FvwpKVWkQmn71L8j49JjywYzlbUGQzFtvIyPywD/wDmPFUqszUabqwYDVqiqBaPOQdyLYnLjtprw6scJVv3+Sufa7S+/Xzoj6O+E9lzZP8AL/PFx4nxMVyr5dtawQ0JMEGYIIkWOIndMxBal4h+ILpb35HBL5o6MeLxyakqZJHZyi4DFJLCT6nHh2Wy+onu/wAIv6E/1wVyg8CzawtidlMmX6ADmb/TnjRRRk5MB8T4Poy47kFdBlgp0lvPUOfmeuA2Xq1ILONIb4aYbVB6loEk84HzxeOLcPqJSCqdS31Nsfl05YqlTLqsnn9fSN8Y5KTo68LfHYU7LcFamtSpVbXUqmSSdqQnu6Y6KFvHVjgPxWhlxqq1n0ybsz6QSdgOWwsB0xaUy71aGunZ1VgF2k6bLPKbXxhv2g9oTWanTjSaeosAfxzpuORAXY3ucb0pUjj2m2xjtlxelUbu8ux7q2o38RG294ny6YDcL44+W1BVVkaNSGYJHwkEXBH66iBOOY0cE1TI5O7LRlOPLWYBRV1W8Eay1mAChfiJbQNufSTgZxPjbZgwbII0r0gET6mT5bDlgv2B7OU8wcwz5haIp0p3AeA6MXUtZQNN2JsSPOIPa7gCZPMmklQ1EKLUViADpqLqUNBiQIuN+mM4Y4qRcptoZ7OZtKWYWpUkqJkRO4j3xqWV4tlmXUFULyJG8ibc/pjGpxffs2y2UrytRScwtwzG3dggQl7Qd7TfpIw5wXYoSp7JvaWsKhZUK/CAANuRNwLC5xmud4PVHetpLLTaHdbqpJtJG0+eNE7ecGo0F73LoKYLhWCzp1DxTp2XUNwIBjAzg4p/sFSpULDTV0sTINQGkfCpPxsrBWjlblGHFNK0NpN0ym0+z9Y0TV0DQN5ZAwvA8BbVebWvh3JdmcycxTp6CjsQw1kIAAbsWNgB1xbu0BTUC9JQ7U6dRINoLTEJ4QWUTcGZGHqXDK9V6VSnTCL36wpBDhagAcqpGkJaYm0TFjEcpXst448bTLDlOMJRFWmYFRSfuwdTEpN4UTB3BgyL4hJ2oUiTmW9gIibfh6YdH2fFbgaFpzUDuUBNrpUaSNMWkDkNsVStlqbsW7+gC3iiYALXIAg+ETA8oxOhrGn0VihwhhnO4bcVNDR5GDHlzwa4xxDLLUWhl0amKJYd4zFi7STcCAATbyHvKnoluKBurGpI6BWa/Q2jFVr1CWc9ST8ycdK6MFJplk45UKqlRajKzKVdUZhAJ+Ekmb6QY2gDEBOIP3a05OhSSB0BuR/lnxR1JxGfOlggYWJExzAsfc4tGVpmu5ooiKmliAARICGI6N6dDiW1GkjSW3Yd7HcVH/TM4hYg0UqFRy0100kf71B98GeC1y2TRR3S6kgtPjgCxjTvIiJ6XxW/s+7IjOd5TGYZCwK1VVAQqK6tdi1ySoi3Pni55nsK2VpVKtGp3irUCmmwMgKwpySDHmbcsZZXa0bYI/NT9OcG4stbLByykyUnYGJAImN1g++CKwJ8S7fvDE5fs8oZfLMqFi+rXe6FhJgI06RFt8Ca+lYhRfooGEkyG1egR2szxo5V6lGoBUZlpppYFhqa5EbGAROKlX7C5hk7wuVqqviptq1awBqg7TqnysMFvtHLNl6SICWarIUXJhGEBRcmWG2CillosCrpUQMNDMdUr4hMsCoMAwRaRvgk3FKghDm2jIs8/jIgjkwbcNs0j1nGs9jsz+05Sm716gdB3TaXdfDTJCatLCfCdz1xRO0PA/2cUBmEenWIcVUIOrUCStQsbPqLbgmQNxgx2B4TOWd3BKtUhTqdRKqJHhIvcHFyejJLZZ+09SnRoalqOzlgPjqExck3c8hHvi9diOJUm4VSkqAJRtW2oVDb1MiPUYzHtFwlRTDqpKqfH4mbwmBNydja3XEWh24qcOXMZZssYqPrphm0qvSwB1rAWRPKDjLG/ns9TI4/2SV75X/FftstmczlHK5+KLTSrRrpxHdtMAgQPCBy5AnBtuLgLq0+EkKrFkCsSYABLWMzvFxHPGZfZ5m1r16q1VQnQGWQDEGGgnrqHyw9xXtHUFQ0IOihW1DSFAK6gEUrtAOq/Ug8hikqbOX9Tljk4td1Tf3/ACaOOLuUZhTWFLA/ec0JHJDuRix8Fru1CnqTQzSSszBDEe8i+MN4V2hruTl6Q0Co5tYaBqLM0qJERflA2nfdMu/+HY/AD8wTcHFnKuw1ReR+eAHGez4Dd4qggbjp/bBThlaS95hj+jgg8YJRUlQ4TcHaA/A6LKjFvxGw8gAP5Y+b/tCzCvxHMlfhDlfdYDR/qnH1G9IWA/4GKg32TcPdaneUy71Xao1SSG8dTXC8lA+GReJ5k4SkoKiZPk7PmUtBwsHGu9tvsINNDVyDM+kEmjUILkC/3bADUf4TfzO2MeFsap2ST8itM1FFVmSmSA7KNTBeZCyJMcv+MXb7VVyJei+WrNUqvSTXcOpQJCOzzIqEASvuQOefBsEKZLZZh9yBTcPeBWbvBphTEug0gkciZ54mS2mNPVBGh2RrtkHzqiaSNpgQTGzMYMqFMbjnO2/OwdYLmNTMq6Qbs2kXgbyJPlh/K8Yz9PhlRFVjk2YoXIJCMwuoJNgZFoi/U4rGSy4qMqmwJ/lg27sC79vOOF/DTaaYg2PxTq+IgwSDt098VinxWr3QBLsiGVG6oWNwAbDUR7xhmjbK7fEf5n+mGnGhip2nYHnB0/KcC6od7Cec4qpWnAqgwA+rQVkQBpi+mOvTF7PbVkphqiCqAgU6TE1DY+c/19MZw9PUoBMCRJ6XicTyxFfLUlqBlNVWgRE6lAJANz78sS0aN6CXavttmK+X0tSFKk7SGBOplC/C/I3Mzz6YB08vlCqku4OkTCEjVAm585xde32RC5WYT2sbkcuRxmMYa6IumWrgvD2rnNOA7VKVOBpO8hhEE3tew5Hritd2ADrDDVdbbre4ncYOPxR8sar0aqqXGhgpGuJN1I2PnvfHOzvZrN8UYU6IDCkLu7BURSbam39AATvbFp0hHexfDaWbzS06nhpqNW+nYi2x3mMav2X7MUDmRZ0KISpp1TpZgRDgONQMNMbYb7JfZTl8pLPXZ80ZCsgKpTFphTdjY3MeQG+I2ZovReoKiaqisdLywJEDSVJOq3lt9cc2ST5WdEEpR/Ja+x/AKeXzGeFMBVLqwAnwrUXVAnlqB+WDAymrLVxM96jHyBNPSfqJ9cRsnnKeXRq1WnV1ulM1XHiVSFCjdo3JB0g3mcLodjzVprrzWcpkgkolYKqmbqPBMD1xfZKVO5OiYMxrSk82dQf9yTij5hoYg/hJGLjkuy9PJprpd87ILK9Z2BAGwBOlTGxA5YHVOAF6perpQOdRCsdILcgxAJvPLDSfonxtuL0M9lMlSZ++ZFL0f8Oo34C4KtHmR74OZ/h9OuKVbQhqK9Mhio1aRUGoTvETY4h5istNO7RfFyUWg3EE9Z/PBJUzGmNFMbQS7HobwuG1ZMZU7QB7bdj8rnalF8wT93KAKdJfXpgFt4BBNuZ88VvPcCp5NVRF+78WibkeNjBbckTF8E+3daujIGICHxCOTKb+I+fpixcR4eteloaDqEho2frimtUQnRRcvmQymRMW262uNsZP2qzLnMOpiEYqv+WZWetjHtjVaiOgqUnGlxYWMexIuCPzxm/E+Hk8QSmyzrZBBG+oBeX6tjOOmaSuiX9mtSM6PNGH5H+WCnGeEM2aqtqgEiAPK9+t4Pthv7Lk0VsyDcoAs+jsD84xcqnD1ZiZJJPIfo/TA3sVNpUD+wfZktVYkiTCAxcazqbY+QPz642r9hWAI2ED5Riq9m+Diksjeb+RI2t5W98c4p2rak2kIjEfFc2+l/1fFSaS2TGLk6QfRdBa43nf9XxytxBUElreuKXT7Q1KhhELuegkz6DbEv8A+H8xV8VZgn8IMm9hfYfXGSnKXSN5Yox3Jh7h/aGk9TQCSTsINyOntic2amwsZNr+2+9jyxUuKcD7lQaTaKo2ZRJkbyTci98VniH2wNlpp18qzVhJBR4pvMwVkFgBYHc7+WJljkzJuN3E1nvIWR9bWBE/TbHyb2mygpZzMU1YMErOoYCAYc7CT+eNL7Q/aDns2hy+Xoik9RSajawQlMk02TWwA1AyGb8MECYJxkJUgwQQehEfTGuKvuZsUpxMyBBFUd0ah7skEFppaSpNQhdwBIOq3i9MQwMSsgVDHVUakCjCVEydJhCAR4WMAnkDMHGz6Eiw5btG+YyVPhygKSxVWLwkMQ3i1Ew2oQIgeKI61LKPDAkxcX6YNdj80Ez1BjBAef8AtaPrgGvxH1No88L2h+F8o9jGektNaq6RflPM8ztfCOJdhn8VRqqyBMf5R/bB7g9HXl6LdUX8gPzxziHCajIwUrJt4trx5dDhWBQjwypoVpB7wMdMC2kx64h0MpopCujMKiNIjlB39QcXJ+zFcd2Q6gqIMQBG5IGnf3xxOxxC6S2oSSJH9MCYN2UzMdoMzWGipWqOpOxNp5YHGti5t2BqACHUkNNwb7QN/LEBuwNed1w9CAVbhlQEyp/Xpi5/Zjn3y2ZUadS1gVembeFQragTY87eR6jAmrnSfwkdMWH7N+GPmeI0oEJT1VHP8MRH+okL7+WErfZp8qLz2e4tlcgppkVahd3qKCU73QfEJDOPCKYF5vHW2Dud4fQrvl8xTqM9J3iDoZYCuwAbSTp1U4+I2sLYj9tuwwr1qJprTRTKvFpZiDq0xEwnxC/WRgBl+21FaFNBXpAUiGAGXzDsSJ3Z6gDEyZJ64ykq7OjDjnklcP8ApouSMldAAQ+ELAAEWiOVuWDVO0epxU+w3FFzCK0mRqJBUrDEgzzizbAkXxbmFvfG0ejmyJxdMQ9wcUTjdFu/cGSNx5A7fLb2xfSL4rXarhZfTUUwVsfQm31/PDZKYO7P5eaqzfSCxnyFvrGLxo/LFT7M0CpqEmfCBtG5/ti2Mbe04EDKv24yGvLFovTOr2+FvoQfbCezua15dJI+ESejKI/MYP56mGQqdmUg+9v54rPAsqtLVTvvNzN9j/LAIe45wrvV1KIqL0i8fh/mPXzxjvbrMBa2VqqT3iMZkAWV1IEdZn643ZFt8h8tsAOP9lqdRu+CKag3OkEtHQ8jiXH0pTdUZp2Zyy0s9m2UsyOZUARudd/TVA98XnhJLuTAAX87x+U+2In7OBbpb9fq2LF2eytgfP8AIQB874SSbHzdUT2YT3Q1CGHLexLEEcsP1eztCq3eOgLRHO4G09cOUFBMgeUkXj+mCFVoAH6sMOXRMW0xjLcOpqPCqj0EYTmaa339v7YlMIGGn38sCECayz16ScUvtH2dWrIMB0Oqm/7j8j6Ty8h0xojUxiv8Zy0NPXCkhoyXhgrLSNKmdFRX7sMj06YSqW0sWLEkw3jimswGJ07nTuH/AGVcMKKK1Nq9UfHWerU11GtJbS4t0HIfPGB9qXKZ7MaGIisxBFiDJ2I23Iwb4P8AatnaFbvGYVEIVWpkaVIURKx8DnckWJNxsBOPGoX+Ryk5GqdpPs2yCCKXCqlZSPjoZgKwN7FalUTyvffGGdoeBVMpXalVQI4htOtX0hrqCy2LRvjVsz9vNDu5SjVNQj4XCaQfNpNvQe2Ml45x2rnK716zanf5Ko+FVHJQNhjUkZ4dWKVqRWxFRI9dQwQzGdQ5uoqUMuCXImoSqAgwTeoEQEib2vgXlammojdHU/JgcHuy/CaWZ4qaNWq9IPVfQyqGPeBiVWCCACRuR0xElbHejTchlDTpU1YICqgEIIQHfwiBA6DDzLzjHMjwxaK92r1HGonVUIdm1GWYkAW1H674kIm3Lb5n/gYUU0tg9sisl4/X62xwp6H9f0xIYgfIe0GfzOFCmP7/AFvOKEQzS6/r9DHO7/X6OJBAmL44UwgKPT7JT8T/ACUCI8yT88ar9mvZdcplzUg95XhjNyEFkG2xJLe4xU00g+K4ETHxaZvHKYtbF/yXanKkCa1OmZsjsF0qtlEtA26HnhoA1nBL0h5sfkjD82GMVr8SppxZmamnc98V0aRoEeEPp21SNUx1xs1PO0iBU1oRBghlNieoPOBj5644rd5VJBB1k/8Ad/fGP6htVR7/APRscZ/ET/1N57PZaHrOFChwhtzaXDHzJCrfB1D4cVz7Pcy9ThuXd9ypE9QrFVJ9Qs4sNM298dC6PEypxm4vzX7DlQbYi52kGBU7ER8+f88SnNvTEXMtbDMgTwmmVR5sdQB9v+cHmO3ywHaupEpsxJPqPCT8xgnmakQfPAM44lfY/r6YrmbbRWDcjf52P9cGqnEaSyDUpiDzZRv74r+ezqPp0mSsiRt5Qdj7YQgwG5/o4epVA29iOv6+uBvDMwWEHcfliVUpHcWI/I7z5YYEbifAg5lRDdeR9cSstkQihIIUXkbyDz9cS8q5Ivb8sPahhUA1SXD1UzH63OE0yJwo7jES7KQ+FxxlGFqcILdcUIRz5YGdostNPULlTPqOeCithOao6kI6iPngA+RO0DTmq/nVf/1tiCcTe0X/ANXX697U/wD6NiBywAcnChhsnHUnAAtjAxPqZt8vnjVWQ1Orr6T4p5ciD9cD3mDONsy/AMrUpo70KTVGprLMslgFAjoDYXH0wpOmhhHJ5halNaikFXEg+TR/Llh4ee3y/PbEfLUEpoEpoERfhVbAA389zzE3m4w8zR0/v7Te3ngEcKyes+ce2PAjzvaP1z/vhbMAJvEgH5gAf2E89sNBuVo1RHqLTy9r74AODpO5gR5c/rB6eeGXW58UeWkn6kGcSGW09fCdj4pMGfXl5xhxGMC35f1wADKlMH8j/T0/riNmOGUnHiUe9p6Ty9sStU7fFMCAfFfp0i84428wb2jkT6/P19sRYAo8CyykfcqT0O9rT0J8sHszwfKUaFFqwFPv0dGi5VPwsF/CNMGwtOIaUxEEfCRPTVMhV54apcJTWzBV1G7MNx5Annv+ow0y4zlH6XRP4R9otTLU6eXVKVSnTUKHC1FJRYvpYzMc43xfF4s5phkCMCZO/wAJ+Ei/088Zk3CA3KAeW0KBMYt3Y/MaV7tjb8MNcqBAEjaJ/UYpPwmTttse4j2orgGGUXiABNjzmTiN/wBbr1V+IjqLR6xF/TEjMcKCOZlpvJkkydySd8cp0RNuXtiiRl8rrGpSyGPEASIHUdVP0wyeF7SzzuDrO2CIBBtY8vP54dQapEQd4/PTgAGUOHItwJ9cTF29P1vhZpxv89j74ToN+v5jCGKpuQZG+DGSzmsXX9c/TA2hltTADY/TBynQCKPSLXPlihDhrAAQOcfT9fPDeYzK01lyFm17XPL1w1Xzqout4UC3zOw6knpiq5/iD5h/D+FhpUCdRIiJ2m/5euE3Qy48Orh01LcEm/pb85w8SJwjJ0AlNUH4VA9Tz+s47+LGfoyUlSRhNRsIpHC62LEJp3w5UFjhCYcm2AD5b+1LhHc8UzECFqRWX0f4v+8NipxjfPtQ7N0a2uqyTVFJgr+KwUsQLGPxHcc8YHywegNHDijFu+zngS1qtR6lMOippGoSNbEbSCsgdf3sVWtRKMVO6kqfVTB/LAB5KJYhQJLWA8zYY3PgrB8tTB8UU0PWxRYsAJII9b4yTshR1Zyj5MWPoqsx39MatwIlcvQeI+5prtY/dgggAyTeOV8ZZVKlx+5Ua9J5ZiJ62i+4JEwYkHzHLnOPMCJO8Qo84MXa879dwZx6lyEn97e5I63NtvoNhjykkAnmbnbSonmdrem+NCTjMYIESpERsAY/49seqD4hEXDefmQB+fn0x3TqL3N+d4sP4bH5+WGwoAHi5Wg3P+lfyOADveqS3MbzbfeRyGG3q3sfop/M4cqSbE3FwGgzHQCFHzw2UHOnJ6kvJ/2pHywAMBZMFrG25B/0g8sPBYvtaLch0AEyfT+2PFdAvYTEg+EdJB+U3jrhGYlSoYgqxABB0kTsP8tvXEaQHaZ6fKYj1FpPljppGY2Ez4puefOPmLcsOJUGsqTqETaDAmDzOFUBAZfEUBPpFpBm9rjABzubwQATyMGY22O/rO2OqWDiCQRccwYjYH+2+2GwsUVUnxOAImDyM3nYXIw+IL8yF8/CGYebwYX88FAHuG9oFqjRVAVlMavwkwPcWPP54kNkyYaky1EJvBBI9OR+uKrTogrMEFzJJUyJ2ABTeIEcoJxKo1noglH0cghXUOUFpUAWHy9cXYBurliA0ggDrBAt5HHtBlb7Cfy54ayPagNPe6ADADAyC3O29+gnfBWnm6UEqy23ggRabjlbrik0IiJVkQwBv7i+JVPh4JJlgPMRhQz1DfXSvsQVM+kTOItbtTSGqFqNH4ohSD05mPbBaALUaKoDyixP6/LArjHHVp2Ms34aYkD/AFtsOsfTAbPdpatT4fux1WHaPayA9Rf0wMy+Tdp0oWuZCFgdpvzJ36c8LkM7muLVKrankxsFggcrAEEGOgJ88WDspwm5rMB4TCwDdjuSWEkgW9/LAuj2dr1SvghZv3lmUH923K5298XrLZRaaKiiFUQP6nzJv64QCmGPU1jCmGPRvgA9SNzhTthunvhVW2GAtSAMI/aL+WGmqD5YQhkzgArXbJSR6krH72pbgdDAmcfMpGPpztogKEn4VOqLj4QTuATyx8xFsL0DR/ssr/cVV6VAQDABJVeZ5jTNhzGKh2uy4p56uo2Llh/qht7zc4tv2XVYy9e4BFRdMzGooQNjJ25AnAn7Tcnpzatc66YkmblSVPxeUYfoAHgHEO5zFOoRIBgw2kwwKkgjaAZxr3Z4H9lpwY1U0AESNQQAkEkyYGwgCPXGJJbG1cGJGWoIpLsqJIUhlHhEkjw/KZ9cDALBBrCz+G4mD5bQL336e+EBUiDG9hzYjrYEnnYnHmqySsxF2FtR9VebdD5Y4xBUAAlVglblvKVYwR7nywgOiR8X8oHs/i+RJx405YarncgMxAvYgQG+uEUVkG0gnaPh/wAykEg+/TbHaqeEagscolgSejlTpud/rgA4zgbETG+qPrZvZvnjzIJ+Enz0n+TRjzudjqU8j4dYAnyh18h5c9unJfw/LvFHyG2GAxXbWFRRO2roFB3J6nTAjHsxVXeAFUzMG7bAKQAJk/PCXIjRDEm7HTJPyJInblYQMe1AtqJICbKQ6n1Nzb1jzxmx0KuEJEa23JYMEHkWF4v4ZuZ2x0U18InwpczHiNz4jIm97c46Rj1GqZLfE0WFOqTAJ56hA5XnHVzRGpZYsdxAYD/Xcx6meg5YYEijUPxAGSYEk2HKwbfyifPDLuB4Q+lQBYkqx8zqU29ud/PtOkBGlQx2Jp+AAc78/TV7YTTKkEKQOmtfBqv/ALyD5n1wCHhqIBBk8h4CPUlQCcJDnUFIXVufiQf6Uvq33IjzOOV5UwQB/wDkMFjPJFAW/pbyOHcvT0qdB1iJjw6mblqYCP1vhgLamZkkiLRAYjzYmdH+kc8R61BYX/DYHnzv+6CfEff2wqlTVgCvh0mNGmVVhvIJCzfcEdZx7L1AzNqgVFtrEAkHbRpF19Zg74AOZY6jpXWWgeAiXvza3hn1IxZsh2R2NViJ3pgypmebWnY2AwG4bxJ6FQ6Vp7XZxGseRJ1Bt5gEXxbuGdrKFU6JNOoBOlgYI6o0Qw+R8sMBzJ8IpUp0peLk38xv5jErUBzAjoDb16euJgEjyOOOAL4YDCrA9cdXCS8nHi0YkDhN8JY48jY8cMDlOx/XlhyqkjDam8YeqYAIb0/bCqYwl/P9XwqlhAVn7RbZVwACWkbTHge8bzHTHzCrY+pu2zRSQxPiv4itoPMfq+PmPieV7urUT91yvWwJi/pigLt9l58NcHTGpDcEm4Ybj4Rbrjv2lUi9OjV0wAzIDeII1De99PQYY+zCppNcTEhL3JHx3gb+uDvbPJirkqpUBtEP3hEMdBAImZNibwB0wegZapvjbOFV5SlqMDu18LG58Iuscp5X9oxiinGu9leOHM5ewUaIWoggSdwykgwCORmCDcCMDuwDYM+GIE2Xuzex2aN7TMThaTfeQJ0mWqR5E26D+eIlSugWZD05gqajMRBiRzsRcQdrbRiRUe9yugiVbUSynadUWHn7HCAaNOCXMGOmkOJ5VJG0Gfbbnh2iSsnwQdoI7tpvccm+hnnyQ2YDAywV1/8AEVxBtvG0cisbg+WFKwAYhtB3J1DTJAuDoiPSOfPABxWCgKoGhTMsV+Eg3RuoMece2JNMSAQsg7Xp/wBcRHrgDTKpe6lyUZW3i2xnlsfqqlxVI9zzY7EjcJfAAytOATpItJZHaJtsBHzvthvJVNSr3VUFAPhqAfOBB9yDh3M0CokMagG+sJCjqhciSP4p23x6nmErLqRoglQ5I1A72HMbHSYB6YmgOVGMzVWCxgOJM9BJjuxbnb1nC6QcDw+JRbuw4kdPGoAHKxPvhxK0sVuCRPhUnUo5y1gBaQdpF7jEeoVpOAzDQTamW1FWbnpBupMWMgTIjDGPZWojklVAZbGBpCmPxavi9Yx3/qF+7qd3yh/iRmNtIUbN/CT6E3x7iKxTLrAqIpKyo2G4i/qL7gY9moakCO8YiHB2+EahF1X3GAQpKJpEsWOljGvQupb2BN/AfPa3Wzn7M1MlobSxGrU0nUbBgqG/4QRbqOeIvE9NSi3+HsLElzZhY/u9PfCuKr90wOm5CDSGY3I/FM7XnywASqyaCHERIDEqsRsIAMzqgSZgE4Tn62koWZh49IltIOpW/cBOGatQOyqFMFpnQynwjVOt7m4G174kPTl0AibsYPi8NhuNpInDARXzelqbSACSp+JRGkkSz8tSjlJxyr/izYgpB1OYnVYXB6HYX545VU94qjWHEnem0JaSBeJICzbc+h7marahp70uskBk1JJsWMAbCQIPMwDhASOAcUfL1SFvTIBKpVOlDP4QwiT0Ai24kYt2Q41TzP8Ah1gTJEMsGxgxBhr8xil52v4lLEBp0rrVlUEi5uRJI9/riG+X76qI0MifFpGkFxAAZgSSR+6PfkMMDUqVBhvc9cKrA7YzlO0FdC2mrVVV28PeJa5uQediBA99rXw7tPlq2maxQkbEhQT/AJgSDO8TNxhAFwYGPFsR62cQGAZHrOIp4qsWk9LHpy67YYBGm0tiQ2BmVzMuAOczY76Z+V8EmOACLWa+PUnwP41xWnRCtUZVGojxEDYEmJ3MDbCcnxmjUM06tN+RCspIJiJAv/zgAGfaVAyeo7B1n3DDkR8vzx89doKSHMHu9miREQYA6Y+i+3fiyNTTuCpHP8Y/rj594rwWp37wGcfFIUkmeRAFjywwD/YmkUoPpcK7NJMmwWwMSOhv5nBnNxVR6baQzKQHVGbVIgwefoZtzxA4Hw8rSVax7th4oIAYSSQwcnzi3ocT2rmoGVmU6eYBDWMqwOrwn088IDKtPsRvi5fZxW+/dCRDJIkagSpFvKzb+WKvxKmRWqEDw62+pOC3ZjOpRqLUOoWIkXKyAA2m2ocip6+WKA1Oi27AgNsVXUgteDq5wTBgbjlsujULSV1KH8RBK7gRaZAkRPp6yPy2aWoabOWDsDpimCCIvD3Vhzi354m0kJCmoamsEgaQguZFhBkECYJtHlhAJpZibI5ABjSz6NpECVmbdTy5YUKZqUfuyUt8JYWM3VhpPmPK0Y5UqK9QB9cKdS/dzeCrAwJ/F0ggjCaldHqaJCiFaWQqSddx4otYfPCQEqjUfQAmuEbQQShsCAwuJJg29uuPJX0iB3pAtsh2tviPmqSsTT0UoK6tewHiEcom3Xph9cmeVMAG9qlSLmeQjABFyOZJJSoUZ1a0BnJ2IsQLCYna3LC+77usDDTUEEypMrBEKAItInHFZmzLoWPhprcQCZZtreEW5Y5VINamsbMxmTeBt1gzceWABeYDSH0kERvUhtMiQAJW8RE4XxVH7lxCLIAj4pMixgAX2m++F8VeFAYKVmSAInTcCb2mD7YhLUWsyKFFMK2qVC6vBsJj+WACZn3IouLsWUqAF0iWEAEHzOFZw/cnUGEjSNTRdvDcITO8/PCatIGrTF4Ua7kmTMLF4ESTsZ8sP1svNRLsNIY2Y/wj+f65gDdZ9VIJBIJAMU2SmoBkkg7KAu09MJzmbEBtd0kgd25BIBHiAN+cXw9XqO7KuojmdiIXlBG/PpbbDGcD95RQPuSZKgiw6CJPQ8vXCYHv21AFqVXpqxULpIMKZBNiZmYBJ6DHaVBaragKJWIskTe5IB9d5NhtJxH43xF6ARjpqXNiCCLbgyRMeWPcOZM3Luvwmwm3qYAJPqfSMKwJH7N95ZPw6SUZlAgzdpFx0F7mbHCWDCoYeqoEa9I70m1gRDaYFzN77czJylItcMUW40r69Wm/oBhirWalVSnIZWBIsAwjlIsfWMUA89TmIrnl8IKg9B8I57wThipTUtNRVprMA2BY7QWBgCLx9cSa+WXVCjS7f+JJLWne97cjbytiPRfRXIbxlyCGNmUGRpBH4bTAje+EA4KJYqUeack3gAjaJUCQN7+W+IuYZKktUAKCQGXxAx/GPEDvYADzO2HM9TFSt3a/dwA7MPxCdtPw77kgz5YX+0M1QUQQp0k64mApAhVNgfMyPLDAhU6dUDUlRkTkpaY8+ajpF8PUuOVhOtgbwNSmGvyNtRPpzwrN5IU6ZdSSyKX8R1BiN5FvEY+IbY7Uy4qpLEwwB07C9+Vz88CAP9nu0ALhaqaGmE0/CAQNxMgkyNo5Ys1LPo8lHVhtKkNfpbGW0KU5juGZmQ0y29/QndhFsSP+kpR8VL7syFYKAAwYgTHUT+YM8hOwHO1vFxmKpyz0mmm7MDY6wJUMsREX3PPngBl8r+z1FqOCqqwNN20tpbo8GNB6npHng9W4QrMpZnZgZUkgaT1AUAfPfDGTy4qUx3hZ5LKyzpQ6DHwrAgxsZwtgO8QzuaqU/E0CBKhV8QBmSBuQIgAjaMDqqBTKsxqARIEz5MFFx67H3Bm5PI6Sya30pAABixFgT8RgWueWGFHcVzTHiV17waiTpMwQpJmDvfDAZg1ACHM/EAQojkVK6Zj8JHL1E4cNHvUVwV3kb8rEE29NvbbHnzLUwakKQ0AqARfrOo8rewwxk86Hrg6FHeSrC5uIAN+cW2uI6YLAC8Q4EK3iWmuoGDqJBDDcMAN/eLg3G9aPA/EfjABIPh2IJBGNTzOVAqIRI7yVMGBKqXVrbkQR6N5DHanB0KmJBNpmTPI+KZwwK/2ayoUFXWsx+IBRpUQbMpkXaBPPw4O0xAQVO+1EkCCblQxmFmJUTBEcsL4dlFZKT+IFkBsxHxAEjoRiRl8rIDF21Xv4T5cx0wANZej8Lu7hxKw0AEnmBF506vbDeWqFtNQsNeggqB0MwTM2Ij/UcN1cy61tLFWFNgVOmD40i8GLBzyx3NcQBOlkUkaSG/1DrPp6YSdgP5hWdVYhCtnNidrwNxh45df/AC0+S/2wzxDKJ3LMEUWJEWg8vhjniLwvJ95RRzVrywk/enf2w/RH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data:image/jpeg;base64,/9j/4AAQSkZJRgABAQAAAQABAAD/2wCEAAkGBhMSERUUExQUFRQWGSAYGBcYGBgYGBgXFxcYGhgaFxgYHCYeGBkjGhgdHy8gIycqLCwsFx8xNTAqNSYsLCkBCQoKDgwOGg8PGiklHyQqLCwsLCwsLCwpLCwsLCwsLCkpLCwpLCwsLCwpLCksLCwsKSwsLCksKSkpLCwsLCwsKf/AABEIAL0BCwMBIgACEQEDEQH/xAAcAAABBQEBAQAAAAAAAAAAAAAFAgMEBgcBAAj/xABFEAACAQIEAwYDBQYFAgQHAAABAhEDIQAEEjEFQVEGEyJhcYEykaEHI0Kx8BRSYsHR4TNygpLxFaJDU7LSFiQ0VGODs//EABkBAAMBAQEAAAAAAAAAAAAAAAABAgMEBf/EACkRAAICAgMAAAUDBQAAAAAAAAABAhEDIRIxQRMiMlFhBJHBBRRCUtH/2gAMAwEAAhEDEQA/AM2HG6378+oU/mMT+H8Rd1rTpJFIsPAkSrJuNMERNjgV+xVP/Lf/AGn+mJ/B8uwZwVYaqVQXUi+kkD1kYhpUaJysjnirc0on/wDVT/8Abifw7iJK1SEpAqmqyAAw6AggbiDgScs/7jf7T/TE7htNvvQVYTScbHcQw97YJJUKLlZPzOfjuR3VI95TLHwbHxSBGw8vM4OfZ4venVAQeIaUAib9eVgYGKxmqbRlDfYqRBtFQ79LHFl+yswsGZDn/wBP98SkaNuy91KAQi55jYDl5CeWF0n8B9cLz62nz/kcR6JGg8r4XTK8JfCzY+uJ9M+NfX+RwP4WIBHnifPiX1GLM2C+BLGezo6sp+dNMWTFc4ZbiWaHWnTb6R/LFkAxnLsqPR6Mex0Y6FxJRiXHuK1KPFMyEZkPekiNmBANxsd+eLZwvOGuoYHS3wuASL2uPL++Kb9o+TI4jWcMo8SsJnnTTyxaeySwG9AfzwTVUxwlaZdjYYiV82hBUspmxAIJvbYYfzNJXHiAMGRImD1HnfEHM1wg5mbBV3Y9F87b7C5NhjY5yDwGkwoVGeqarNUYaioXw06hRbAD8Kz6k4zrtnlpzOZMrvRNyBvR87Y1DKZLustpO92ME7s+ogE3IEwDvAwF4l2epVCxqUXLOFDMDvoGlSPEOWJumWla0QOxOT00DtJp8oPPqMXPLnwL6D8sAOF5VaCaBq+HSJWOdpOo/oYPZb/DX0wk7YNNLZA48s09uf8AI4znOVXWrWAYgT4QCYHiXl6HGjcbP3eM9ORrZjNvTogFrMSxIAEAXPrg9Gk3HQrMUi1MHc6fFe+3TAqqpceEE7bX+cYtVD7Nc5IL16Kj+HUxH0AOKzUr1KT1EZgXpMVMWEiYMe841jN9RIniX1TtEvsosPmjIJKra8j7xImRHyxfXnXSjz/IYp3Z7KACpULEmqAhECF0svMbmBi05xyO7IsQJ/LGU3tlwWlRWuJORTbTAPf0dlBPw1/Inlvg/kKmgUmebUBqney3meeEHNsDCkCbWAGAva2TRkyYZTJ8jb64HJS0Lg4ps52l7QCtQAHgYODGpWkaWv4eh5eeBuS4syrAFxsfXczHLA3h2TLsqExuSfiCiD0PM4NjgkbOWjaKbCP9xGNJfD/yM8cstaZI4PV1MQVUxDCQLMDaJ54Mg9d8Cclw7u21BSTEXYAfITgkGqfwjyk4wnKN/L0dEFKrl2ZbqwT7PtNdR+8GX5owwC/6gvn8sSeH8cSnVR4Y6WBi1xzG+OhrRzxdMeWcT+DkmpEm6OPc02j64CjiydD+vfD+S4+lOoraWIBuLcwR188JrQRewpVzJ7qhc2qHmf3lOLH9mTkVHDEkirFzPQc8VDJ5tatLSARoLPq8gFEQPScWzsFVAzNYAz94DtEeI/0xNGlml8QEp8sQ8uvgjzxNzY8LfrmMQ8vsfUYl9lr6SXw8QTic5uvqPzwP4a9zifWa0++KIINMRxWp/FQQ/JnGLDiu5l44rT/iy5/7XJ/nifmu0+UpuUqZiijrYqzgEWm4PkcTLscegphQwE/+Msj/APd0P94w5lu1mTd1RMzSZ2MBVaST0AGJLsy77UkjO1SRuEI/2Dz8sHOyxgSOaj88DPtZRf2ptQJ+7U2YD94funpiZ2WbwqDzX+eCfSFj7ZeWqT8v1fAxMpU/ai50933YVbmQ2olrREEab/wjE+lUBA9sc/aVmARI3E3HqN8aWZA/OcWqd73GXpmrVA1NBACAxp1EiBIm2KxxPtbmcu5WvRNOd9UEbg+GLEWi3L1M2fL12p5lgiMxrkNqHwjQirBPtPviN2i4RUzuUqd9TFJlk0yGnURMdbEfniHkp0bxxXG0FeyeZyvEcqzUwUrIdLDUT4t0PSGHpsemOZeQgDDS3NZBj3GKv9kuSq5bM1aVWVNSkHVdzCuVkgcwTHvi5Zo6WIbf+uL12jF30wNxmSnhUsegieXUjAbhHD6y1atWkAtR0UAPy0s4PlMRg3xTiCUkLsdh+vQYrHAe2XfVKkDwqBcW+I7Cbk2n2xE+rNcTp0y1VDnXSmoq01eTrELeI6+v0xVO03Z5EqNUKs71GE6bAkUxJiRFxPvgutWgGLmvJI+EKAxI2BIE/wA8VrtT2hqU1R1AbUSACTA3v9PpiFaaN8jVD+Ro1AAtOkFG92ETvMAHB7iFFiEuBaDAm/v/AExSOzXaetVzKo+gJeYnkJFycXnO5lSBDLb+IeXnhz0jnhtkLuOrN84/9MYi55KQUhl1HoLn3JmPS/ph/M5oKshhPXoBufrjN+N9onYlUJVPKxPqcLHG9jnLwuPCay05mmpaSQdXiAMWFuQwYyubSr8Nm/dO5/ykb/TGMCo0zJn1xY+znaBi4pVTufC34p5L6HG0oX2Yxlx6NIJwoDDuVytSqoYFFOzAgHxddjuL7dcShwWr/wCaP9q/+zHLwZ080fPYGHMtk3qMFRWdjsFEn5DCsnQ1uqyF1GNTbAdTjVuA5LJ0gGRwpC+FgQGa4UuzNMeIk9BsMejCPI5oxTezJq+VdGKurKw3DAgj2OEaMa9xLNis1WlTptULIBI0S6RHj1eJRqMyNgRMWOB/B+GZSpkwzIys9PSXBIiB4pBBBEjyFsZSlRp8G9Jld4Z2XzFGmKtSnpp1UbSZEw1MkSoMibb9Rid2OzGnMueoVv5/zxY+HUKuYyYc0QaIpM5YkldFAlX0+OZ1bAAGCOWK9wbIVDW1IngZYU822jz5EX6YhN+jlBKuLNgzBkN0In64hUDZhO+04drVTonqv8sM0R/PA+wXQ5w5vGcVft324qUXFKgYZfitflFjaN+RmxHnYEc6n0kg6TBHIxaJ9sZhnskE7uvWqNXbXpdWEmCGIJO7xEGf7YBODY7wjtrWTNLWdmqMCZmJKtGoCRYkCP8AjGn0+DLmMxWZStyrCQYIakhmQP8AnGNcV7lqqCmpU2DrZVuRADMdyDc7eZxt/ZvLd3qQqQdFIwd5KMDMgH8PMYlxUqEm4XTJPEOA5f8AZtQpoICtIEG5Wb+c4FvwpKVWkQmn71L8j49JjywYzlbUGQzFtvIyPywD/wDmPFUqszUabqwYDVqiqBaPOQdyLYnLjtprw6scJVv3+Sufa7S+/Xzoj6O+E9lzZP8AL/PFx4nxMVyr5dtawQ0JMEGYIIkWOIndMxBal4h+ILpb35HBL5o6MeLxyakqZJHZyi4DFJLCT6nHh2Wy+onu/wAIv6E/1wVyg8CzawtidlMmX6ADmb/TnjRRRk5MB8T4Poy47kFdBlgp0lvPUOfmeuA2Xq1ILONIb4aYbVB6loEk84HzxeOLcPqJSCqdS31Nsfl05YqlTLqsnn9fSN8Y5KTo68LfHYU7LcFamtSpVbXUqmSSdqQnu6Y6KFvHVjgPxWhlxqq1n0ybsz6QSdgOWwsB0xaUy71aGunZ1VgF2k6bLPKbXxhv2g9oTWanTjSaeosAfxzpuORAXY3ucb0pUjj2m2xjtlxelUbu8ux7q2o38RG294ny6YDcL44+W1BVVkaNSGYJHwkEXBH66iBOOY0cE1TI5O7LRlOPLWYBRV1W8Eay1mAChfiJbQNufSTgZxPjbZgwbII0r0gET6mT5bDlgv2B7OU8wcwz5haIp0p3AeA6MXUtZQNN2JsSPOIPa7gCZPMmklQ1EKLUViADpqLqUNBiQIuN+mM4Y4qRcptoZ7OZtKWYWpUkqJkRO4j3xqWV4tlmXUFULyJG8ibc/pjGpxffs2y2UrytRScwtwzG3dggQl7Qd7TfpIw5wXYoSp7JvaWsKhZUK/CAANuRNwLC5xmud4PVHetpLLTaHdbqpJtJG0+eNE7ecGo0F73LoKYLhWCzp1DxTp2XUNwIBjAzg4p/sFSpULDTV0sTINQGkfCpPxsrBWjlblGHFNK0NpN0ym0+z9Y0TV0DQN5ZAwvA8BbVebWvh3JdmcycxTp6CjsQw1kIAAbsWNgB1xbu0BTUC9JQ7U6dRINoLTEJ4QWUTcGZGHqXDK9V6VSnTCL36wpBDhagAcqpGkJaYm0TFjEcpXst448bTLDlOMJRFWmYFRSfuwdTEpN4UTB3BgyL4hJ2oUiTmW9gIibfh6YdH2fFbgaFpzUDuUBNrpUaSNMWkDkNsVStlqbsW7+gC3iiYALXIAg+ETA8oxOhrGn0VihwhhnO4bcVNDR5GDHlzwa4xxDLLUWhl0amKJYd4zFi7STcCAATbyHvKnoluKBurGpI6BWa/Q2jFVr1CWc9ST8ycdK6MFJplk45UKqlRajKzKVdUZhAJ+Ekmb6QY2gDEBOIP3a05OhSSB0BuR/lnxR1JxGfOlggYWJExzAsfc4tGVpmu5ooiKmliAARICGI6N6dDiW1GkjSW3Yd7HcVH/TM4hYg0UqFRy0100kf71B98GeC1y2TRR3S6kgtPjgCxjTvIiJ6XxW/s+7IjOd5TGYZCwK1VVAQqK6tdi1ySoi3Pni55nsK2VpVKtGp3irUCmmwMgKwpySDHmbcsZZXa0bYI/NT9OcG4stbLByykyUnYGJAImN1g++CKwJ8S7fvDE5fs8oZfLMqFi+rXe6FhJgI06RFt8Ca+lYhRfooGEkyG1egR2szxo5V6lGoBUZlpppYFhqa5EbGAROKlX7C5hk7wuVqqviptq1awBqg7TqnysMFvtHLNl6SICWarIUXJhGEBRcmWG2CillosCrpUQMNDMdUr4hMsCoMAwRaRvgk3FKghDm2jIs8/jIgjkwbcNs0j1nGs9jsz+05Sm716gdB3TaXdfDTJCatLCfCdz1xRO0PA/2cUBmEenWIcVUIOrUCStQsbPqLbgmQNxgx2B4TOWd3BKtUhTqdRKqJHhIvcHFyejJLZZ+09SnRoalqOzlgPjqExck3c8hHvi9diOJUm4VSkqAJRtW2oVDb1MiPUYzHtFwlRTDqpKqfH4mbwmBNydja3XEWh24qcOXMZZssYqPrphm0qvSwB1rAWRPKDjLG/ns9TI4/2SV75X/FftstmczlHK5+KLTSrRrpxHdtMAgQPCBy5AnBtuLgLq0+EkKrFkCsSYABLWMzvFxHPGZfZ5m1r16q1VQnQGWQDEGGgnrqHyw9xXtHUFQ0IOihW1DSFAK6gEUrtAOq/Ug8hikqbOX9Tljk4td1Tf3/ACaOOLuUZhTWFLA/ec0JHJDuRix8Fru1CnqTQzSSszBDEe8i+MN4V2hruTl6Q0Co5tYaBqLM0qJERflA2nfdMu/+HY/AD8wTcHFnKuw1ReR+eAHGez4Dd4qggbjp/bBThlaS95hj+jgg8YJRUlQ4TcHaA/A6LKjFvxGw8gAP5Y+b/tCzCvxHMlfhDlfdYDR/qnH1G9IWA/4GKg32TcPdaneUy71Xao1SSG8dTXC8lA+GReJ5k4SkoKiZPk7PmUtBwsHGu9tvsINNDVyDM+kEmjUILkC/3bADUf4TfzO2MeFsap2ST8itM1FFVmSmSA7KNTBeZCyJMcv+MXb7VVyJei+WrNUqvSTXcOpQJCOzzIqEASvuQOefBsEKZLZZh9yBTcPeBWbvBphTEug0gkciZ54mS2mNPVBGh2RrtkHzqiaSNpgQTGzMYMqFMbjnO2/OwdYLmNTMq6Qbs2kXgbyJPlh/K8Yz9PhlRFVjk2YoXIJCMwuoJNgZFoi/U4rGSy4qMqmwJ/lg27sC79vOOF/DTaaYg2PxTq+IgwSDt098VinxWr3QBLsiGVG6oWNwAbDUR7xhmjbK7fEf5n+mGnGhip2nYHnB0/KcC6od7Cec4qpWnAqgwA+rQVkQBpi+mOvTF7PbVkphqiCqAgU6TE1DY+c/19MZw9PUoBMCRJ6XicTyxFfLUlqBlNVWgRE6lAJANz78sS0aN6CXavttmK+X0tSFKk7SGBOplC/C/I3Mzz6YB08vlCqku4OkTCEjVAm585xde32RC5WYT2sbkcuRxmMYa6IumWrgvD2rnNOA7VKVOBpO8hhEE3tew5Hritd2ADrDDVdbbre4ncYOPxR8sar0aqqXGhgpGuJN1I2PnvfHOzvZrN8UYU6IDCkLu7BURSbam39AATvbFp0hHexfDaWbzS06nhpqNW+nYi2x3mMav2X7MUDmRZ0KISpp1TpZgRDgONQMNMbYb7JfZTl8pLPXZ80ZCsgKpTFphTdjY3MeQG+I2ZovReoKiaqisdLywJEDSVJOq3lt9cc2ST5WdEEpR/Ja+x/AKeXzGeFMBVLqwAnwrUXVAnlqB+WDAymrLVxM96jHyBNPSfqJ9cRsnnKeXRq1WnV1ulM1XHiVSFCjdo3JB0g3mcLodjzVprrzWcpkgkolYKqmbqPBMD1xfZKVO5OiYMxrSk82dQf9yTij5hoYg/hJGLjkuy9PJprpd87ILK9Z2BAGwBOlTGxA5YHVOAF6perpQOdRCsdILcgxAJvPLDSfonxtuL0M9lMlSZ++ZFL0f8Oo34C4KtHmR74OZ/h9OuKVbQhqK9Mhio1aRUGoTvETY4h5istNO7RfFyUWg3EE9Z/PBJUzGmNFMbQS7HobwuG1ZMZU7QB7bdj8rnalF8wT93KAKdJfXpgFt4BBNuZ88VvPcCp5NVRF+78WibkeNjBbckTF8E+3daujIGICHxCOTKb+I+fpixcR4eteloaDqEho2frimtUQnRRcvmQymRMW262uNsZP2qzLnMOpiEYqv+WZWetjHtjVaiOgqUnGlxYWMexIuCPzxm/E+Hk8QSmyzrZBBG+oBeX6tjOOmaSuiX9mtSM6PNGH5H+WCnGeEM2aqtqgEiAPK9+t4Pthv7Lk0VsyDcoAs+jsD84xcqnD1ZiZJJPIfo/TA3sVNpUD+wfZktVYkiTCAxcazqbY+QPz642r9hWAI2ED5Riq9m+Diksjeb+RI2t5W98c4p2rak2kIjEfFc2+l/1fFSaS2TGLk6QfRdBa43nf9XxytxBUElreuKXT7Q1KhhELuegkz6DbEv8A+H8xV8VZgn8IMm9hfYfXGSnKXSN5Yox3Jh7h/aGk9TQCSTsINyOntic2amwsZNr+2+9jyxUuKcD7lQaTaKo2ZRJkbyTci98VniH2wNlpp18qzVhJBR4pvMwVkFgBYHc7+WJljkzJuN3E1nvIWR9bWBE/TbHyb2mygpZzMU1YMErOoYCAYc7CT+eNL7Q/aDns2hy+Xoik9RSajawQlMk02TWwA1AyGb8MECYJxkJUgwQQehEfTGuKvuZsUpxMyBBFUd0ah7skEFppaSpNQhdwBIOq3i9MQwMSsgVDHVUakCjCVEydJhCAR4WMAnkDMHGz6Eiw5btG+YyVPhygKSxVWLwkMQ3i1Ew2oQIgeKI61LKPDAkxcX6YNdj80Ez1BjBAef8AtaPrgGvxH1No88L2h+F8o9jGektNaq6RflPM8ztfCOJdhn8VRqqyBMf5R/bB7g9HXl6LdUX8gPzxziHCajIwUrJt4trx5dDhWBQjwypoVpB7wMdMC2kx64h0MpopCujMKiNIjlB39QcXJ+zFcd2Q6gqIMQBG5IGnf3xxOxxC6S2oSSJH9MCYN2UzMdoMzWGipWqOpOxNp5YHGti5t2BqACHUkNNwb7QN/LEBuwNed1w9CAVbhlQEyp/Xpi5/Zjn3y2ZUadS1gVembeFQragTY87eR6jAmrnSfwkdMWH7N+GPmeI0oEJT1VHP8MRH+okL7+WErfZp8qLz2e4tlcgppkVahd3qKCU73QfEJDOPCKYF5vHW2Dud4fQrvl8xTqM9J3iDoZYCuwAbSTp1U4+I2sLYj9tuwwr1qJprTRTKvFpZiDq0xEwnxC/WRgBl+21FaFNBXpAUiGAGXzDsSJ3Z6gDEyZJ64ykq7OjDjnklcP8ApouSMldAAQ+ELAAEWiOVuWDVO0epxU+w3FFzCK0mRqJBUrDEgzzizbAkXxbmFvfG0ejmyJxdMQ9wcUTjdFu/cGSNx5A7fLb2xfSL4rXarhZfTUUwVsfQm31/PDZKYO7P5eaqzfSCxnyFvrGLxo/LFT7M0CpqEmfCBtG5/ti2Mbe04EDKv24yGvLFovTOr2+FvoQfbCezua15dJI+ESejKI/MYP56mGQqdmUg+9v54rPAsqtLVTvvNzN9j/LAIe45wrvV1KIqL0i8fh/mPXzxjvbrMBa2VqqT3iMZkAWV1IEdZn643ZFt8h8tsAOP9lqdRu+CKag3OkEtHQ8jiXH0pTdUZp2Zyy0s9m2UsyOZUARudd/TVA98XnhJLuTAAX87x+U+2In7OBbpb9fq2LF2eytgfP8AIQB874SSbHzdUT2YT3Q1CGHLexLEEcsP1eztCq3eOgLRHO4G09cOUFBMgeUkXj+mCFVoAH6sMOXRMW0xjLcOpqPCqj0EYTmaa339v7YlMIGGn38sCECayz16ScUvtH2dWrIMB0Oqm/7j8j6Ty8h0xojUxiv8Zy0NPXCkhoyXhgrLSNKmdFRX7sMj06YSqW0sWLEkw3jimswGJ07nTuH/AGVcMKKK1Nq9UfHWerU11GtJbS4t0HIfPGB9qXKZ7MaGIisxBFiDJ2I23Iwb4P8AatnaFbvGYVEIVWpkaVIURKx8DnckWJNxsBOPGoX+Ryk5GqdpPs2yCCKXCqlZSPjoZgKwN7FalUTyvffGGdoeBVMpXalVQI4htOtX0hrqCy2LRvjVsz9vNDu5SjVNQj4XCaQfNpNvQe2Ml45x2rnK716zanf5Ko+FVHJQNhjUkZ4dWKVqRWxFRI9dQwQzGdQ5uoqUMuCXImoSqAgwTeoEQEib2vgXlammojdHU/JgcHuy/CaWZ4qaNWq9IPVfQyqGPeBiVWCCACRuR0xElbHejTchlDTpU1YICqgEIIQHfwiBA6DDzLzjHMjwxaK92r1HGonVUIdm1GWYkAW1H674kIm3Lb5n/gYUU0tg9sisl4/X62xwp6H9f0xIYgfIe0GfzOFCmP7/AFvOKEQzS6/r9DHO7/X6OJBAmL44UwgKPT7JT8T/ACUCI8yT88ar9mvZdcplzUg95XhjNyEFkG2xJLe4xU00g+K4ETHxaZvHKYtbF/yXanKkCa1OmZsjsF0qtlEtA26HnhoA1nBL0h5sfkjD82GMVr8SppxZmamnc98V0aRoEeEPp21SNUx1xs1PO0iBU1oRBghlNieoPOBj5644rd5VJBB1k/8Ad/fGP6htVR7/APRscZ/ET/1N57PZaHrOFChwhtzaXDHzJCrfB1D4cVz7Pcy9ThuXd9ypE9QrFVJ9Qs4sNM298dC6PEypxm4vzX7DlQbYi52kGBU7ER8+f88SnNvTEXMtbDMgTwmmVR5sdQB9v+cHmO3ywHaupEpsxJPqPCT8xgnmakQfPAM44lfY/r6YrmbbRWDcjf52P9cGqnEaSyDUpiDzZRv74r+ezqPp0mSsiRt5Qdj7YQgwG5/o4epVA29iOv6+uBvDMwWEHcfliVUpHcWI/I7z5YYEbifAg5lRDdeR9cSstkQihIIUXkbyDz9cS8q5Ivb8sPahhUA1SXD1UzH63OE0yJwo7jES7KQ+FxxlGFqcILdcUIRz5YGdostNPULlTPqOeCithOao6kI6iPngA+RO0DTmq/nVf/1tiCcTe0X/ANXX697U/wD6NiBywAcnChhsnHUnAAtjAxPqZt8vnjVWQ1Orr6T4p5ciD9cD3mDONsy/AMrUpo70KTVGprLMslgFAjoDYXH0wpOmhhHJ5halNaikFXEg+TR/Llh4ee3y/PbEfLUEpoEpoERfhVbAA389zzE3m4w8zR0/v7Te3ngEcKyes+ce2PAjzvaP1z/vhbMAJvEgH5gAf2E89sNBuVo1RHqLTy9r74AODpO5gR5c/rB6eeGXW58UeWkn6kGcSGW09fCdj4pMGfXl5xhxGMC35f1wADKlMH8j/T0/riNmOGUnHiUe9p6Ty9sStU7fFMCAfFfp0i84428wb2jkT6/P19sRYAo8CyykfcqT0O9rT0J8sHszwfKUaFFqwFPv0dGi5VPwsF/CNMGwtOIaUxEEfCRPTVMhV54apcJTWzBV1G7MNx5Annv+ow0y4zlH6XRP4R9otTLU6eXVKVSnTUKHC1FJRYvpYzMc43xfF4s5phkCMCZO/wAJ+Ei/088Zk3CA3KAeW0KBMYt3Y/MaV7tjb8MNcqBAEjaJ/UYpPwmTttse4j2orgGGUXiABNjzmTiN/wBbr1V+IjqLR6xF/TEjMcKCOZlpvJkkydySd8cp0RNuXtiiRl8rrGpSyGPEASIHUdVP0wyeF7SzzuDrO2CIBBtY8vP54dQapEQd4/PTgAGUOHItwJ9cTF29P1vhZpxv89j74ToN+v5jCGKpuQZG+DGSzmsXX9c/TA2hltTADY/TBynQCKPSLXPlihDhrAAQOcfT9fPDeYzK01lyFm17XPL1w1Xzqout4UC3zOw6knpiq5/iD5h/D+FhpUCdRIiJ2m/5euE3Qy48Orh01LcEm/pb85w8SJwjJ0AlNUH4VA9Tz+s47+LGfoyUlSRhNRsIpHC62LEJp3w5UFjhCYcm2AD5b+1LhHc8UzECFqRWX0f4v+8NipxjfPtQ7N0a2uqyTVFJgr+KwUsQLGPxHcc8YHywegNHDijFu+zngS1qtR6lMOippGoSNbEbSCsgdf3sVWtRKMVO6kqfVTB/LAB5KJYhQJLWA8zYY3PgrB8tTB8UU0PWxRYsAJII9b4yTshR1Zyj5MWPoqsx39MatwIlcvQeI+5prtY/dgggAyTeOV8ZZVKlx+5Ua9J5ZiJ62i+4JEwYkHzHLnOPMCJO8Qo84MXa879dwZx6lyEn97e5I63NtvoNhjykkAnmbnbSonmdrem+NCTjMYIESpERsAY/49seqD4hEXDefmQB+fn0x3TqL3N+d4sP4bH5+WGwoAHi5Wg3P+lfyOADveqS3MbzbfeRyGG3q3sfop/M4cqSbE3FwGgzHQCFHzw2UHOnJ6kvJ/2pHywAMBZMFrG25B/0g8sPBYvtaLch0AEyfT+2PFdAvYTEg+EdJB+U3jrhGYlSoYgqxABB0kTsP8tvXEaQHaZ6fKYj1FpPljppGY2Ez4puefOPmLcsOJUGsqTqETaDAmDzOFUBAZfEUBPpFpBm9rjABzubwQATyMGY22O/rO2OqWDiCQRccwYjYH+2+2GwsUVUnxOAImDyM3nYXIw+IL8yF8/CGYebwYX88FAHuG9oFqjRVAVlMavwkwPcWPP54kNkyYaky1EJvBBI9OR+uKrTogrMEFzJJUyJ2ABTeIEcoJxKo1noglH0cghXUOUFpUAWHy9cXYBurliA0ggDrBAt5HHtBlb7Cfy54ayPagNPe6ADADAyC3O29+gnfBWnm6UEqy23ggRabjlbrik0IiJVkQwBv7i+JVPh4JJlgPMRhQz1DfXSvsQVM+kTOItbtTSGqFqNH4ohSD05mPbBaALUaKoDyixP6/LArjHHVp2Ms34aYkD/AFtsOsfTAbPdpatT4fux1WHaPayA9Rf0wMy+Tdp0oWuZCFgdpvzJ36c8LkM7muLVKrankxsFggcrAEEGOgJ88WDspwm5rMB4TCwDdjuSWEkgW9/LAuj2dr1SvghZv3lmUH923K5298XrLZRaaKiiFUQP6nzJv64QCmGPU1jCmGPRvgA9SNzhTthunvhVW2GAtSAMI/aL+WGmqD5YQhkzgArXbJSR6krH72pbgdDAmcfMpGPpztogKEn4VOqLj4QTuATyx8xFsL0DR/ssr/cVV6VAQDABJVeZ5jTNhzGKh2uy4p56uo2Llh/qht7zc4tv2XVYy9e4BFRdMzGooQNjJ25AnAn7Tcnpzatc66YkmblSVPxeUYfoAHgHEO5zFOoRIBgw2kwwKkgjaAZxr3Z4H9lpwY1U0AESNQQAkEkyYGwgCPXGJJbG1cGJGWoIpLsqJIUhlHhEkjw/KZ9cDALBBrCz+G4mD5bQL336e+EBUiDG9hzYjrYEnnYnHmqySsxF2FtR9VebdD5Y4xBUAAlVglblvKVYwR7nywgOiR8X8oHs/i+RJx405YarncgMxAvYgQG+uEUVkG0gnaPh/wAykEg+/TbHaqeEagscolgSejlTpud/rgA4zgbETG+qPrZvZvnjzIJ+Enz0n+TRjzudjqU8j4dYAnyh18h5c9unJfw/LvFHyG2GAxXbWFRRO2roFB3J6nTAjHsxVXeAFUzMG7bAKQAJk/PCXIjRDEm7HTJPyJInblYQMe1AtqJICbKQ6n1Nzb1jzxmx0KuEJEa23JYMEHkWF4v4ZuZ2x0U18InwpczHiNz4jIm97c46Rj1GqZLfE0WFOqTAJ56hA5XnHVzRGpZYsdxAYD/Xcx6meg5YYEijUPxAGSYEk2HKwbfyifPDLuB4Q+lQBYkqx8zqU29ud/PtOkBGlQx2Jp+AAc78/TV7YTTKkEKQOmtfBqv/ALyD5n1wCHhqIBBk8h4CPUlQCcJDnUFIXVufiQf6Uvq33IjzOOV5UwQB/wDkMFjPJFAW/pbyOHcvT0qdB1iJjw6mblqYCP1vhgLamZkkiLRAYjzYmdH+kc8R61BYX/DYHnzv+6CfEff2wqlTVgCvh0mNGmVVhvIJCzfcEdZx7L1AzNqgVFtrEAkHbRpF19Zg74AOZY6jpXWWgeAiXvza3hn1IxZsh2R2NViJ3pgypmebWnY2AwG4bxJ6FQ6Vp7XZxGseRJ1Bt5gEXxbuGdrKFU6JNOoBOlgYI6o0Qw+R8sMBzJ8IpUp0peLk38xv5jErUBzAjoDb16euJgEjyOOOAL4YDCrA9cdXCS8nHi0YkDhN8JY48jY8cMDlOx/XlhyqkjDam8YeqYAIb0/bCqYwl/P9XwqlhAVn7RbZVwACWkbTHge8bzHTHzCrY+pu2zRSQxPiv4itoPMfq+PmPieV7urUT91yvWwJi/pigLt9l58NcHTGpDcEm4Ybj4Rbrjv2lUi9OjV0wAzIDeII1De99PQYY+zCppNcTEhL3JHx3gb+uDvbPJirkqpUBtEP3hEMdBAImZNibwB0wegZapvjbOFV5SlqMDu18LG58Iuscp5X9oxiinGu9leOHM5ewUaIWoggSdwykgwCORmCDcCMDuwDYM+GIE2Xuzex2aN7TMThaTfeQJ0mWqR5E26D+eIlSugWZD05gqajMRBiRzsRcQdrbRiRUe9yugiVbUSynadUWHn7HCAaNOCXMGOmkOJ5VJG0Gfbbnh2iSsnwQdoI7tpvccm+hnnyQ2YDAywV1/8AEVxBtvG0cisbg+WFKwAYhtB3J1DTJAuDoiPSOfPABxWCgKoGhTMsV+Eg3RuoMece2JNMSAQsg7Xp/wBcRHrgDTKpe6lyUZW3i2xnlsfqqlxVI9zzY7EjcJfAAytOATpItJZHaJtsBHzvthvJVNSr3VUFAPhqAfOBB9yDh3M0CokMagG+sJCjqhciSP4p23x6nmErLqRoglQ5I1A72HMbHSYB6YmgOVGMzVWCxgOJM9BJjuxbnb1nC6QcDw+JRbuw4kdPGoAHKxPvhxK0sVuCRPhUnUo5y1gBaQdpF7jEeoVpOAzDQTamW1FWbnpBupMWMgTIjDGPZWojklVAZbGBpCmPxavi9Yx3/qF+7qd3yh/iRmNtIUbN/CT6E3x7iKxTLrAqIpKyo2G4i/qL7gY9moakCO8YiHB2+EahF1X3GAQpKJpEsWOljGvQupb2BN/AfPa3Wzn7M1MlobSxGrU0nUbBgqG/4QRbqOeIvE9NSi3+HsLElzZhY/u9PfCuKr90wOm5CDSGY3I/FM7XnywASqyaCHERIDEqsRsIAMzqgSZgE4Tn62koWZh49IltIOpW/cBOGatQOyqFMFpnQynwjVOt7m4G174kPTl0AibsYPi8NhuNpInDARXzelqbSACSp+JRGkkSz8tSjlJxyr/izYgpB1OYnVYXB6HYX545VU94qjWHEnem0JaSBeJICzbc+h7marahp70uskBk1JJsWMAbCQIPMwDhASOAcUfL1SFvTIBKpVOlDP4QwiT0Ai24kYt2Q41TzP8Ah1gTJEMsGxgxBhr8xil52v4lLEBp0rrVlUEi5uRJI9/riG+X76qI0MifFpGkFxAAZgSSR+6PfkMMDUqVBhvc9cKrA7YzlO0FdC2mrVVV28PeJa5uQediBA99rXw7tPlq2maxQkbEhQT/AJgSDO8TNxhAFwYGPFsR62cQGAZHrOIp4qsWk9LHpy67YYBGm0tiQ2BmVzMuAOczY76Z+V8EmOACLWa+PUnwP41xWnRCtUZVGojxEDYEmJ3MDbCcnxmjUM06tN+RCspIJiJAv/zgAGfaVAyeo7B1n3DDkR8vzx89doKSHMHu9miREQYA6Y+i+3fiyNTTuCpHP8Y/rj594rwWp37wGcfFIUkmeRAFjywwD/YmkUoPpcK7NJMmwWwMSOhv5nBnNxVR6baQzKQHVGbVIgwefoZtzxA4Hw8rSVax7th4oIAYSSQwcnzi3ocT2rmoGVmU6eYBDWMqwOrwn088IDKtPsRvi5fZxW+/dCRDJIkagSpFvKzb+WKvxKmRWqEDw62+pOC3ZjOpRqLUOoWIkXKyAA2m2ocip6+WKA1Oi27AgNsVXUgteDq5wTBgbjlsujULSV1KH8RBK7gRaZAkRPp6yPy2aWoabOWDsDpimCCIvD3Vhzi354m0kJCmoamsEgaQguZFhBkECYJtHlhAJpZibI5ABjSz6NpECVmbdTy5YUKZqUfuyUt8JYWM3VhpPmPK0Y5UqK9QB9cKdS/dzeCrAwJ/F0ggjCaldHqaJCiFaWQqSddx4otYfPCQEqjUfQAmuEbQQShsCAwuJJg29uuPJX0iB3pAtsh2tviPmqSsTT0UoK6tewHiEcom3Xph9cmeVMAG9qlSLmeQjABFyOZJJSoUZ1a0BnJ2IsQLCYna3LC+77usDDTUEEypMrBEKAItInHFZmzLoWPhprcQCZZtreEW5Y5VINamsbMxmTeBt1gzceWABeYDSH0kERvUhtMiQAJW8RE4XxVH7lxCLIAj4pMixgAX2m++F8VeFAYKVmSAInTcCb2mD7YhLUWsyKFFMK2qVC6vBsJj+WACZn3IouLsWUqAF0iWEAEHzOFZw/cnUGEjSNTRdvDcITO8/PCatIGrTF4Ua7kmTMLF4ESTsZ8sP1svNRLsNIY2Y/wj+f65gDdZ9VIJBIJAMU2SmoBkkg7KAu09MJzmbEBtd0kgd25BIBHiAN+cXw9XqO7KuojmdiIXlBG/PpbbDGcD95RQPuSZKgiw6CJPQ8vXCYHv21AFqVXpqxULpIMKZBNiZmYBJ6DHaVBaragKJWIskTe5IB9d5NhtJxH43xF6ARjpqXNiCCLbgyRMeWPcOZM3Luvwmwm3qYAJPqfSMKwJH7N95ZPw6SUZlAgzdpFx0F7mbHCWDCoYeqoEa9I70m1gRDaYFzN77czJylItcMUW40r69Wm/oBhirWalVSnIZWBIsAwjlIsfWMUA89TmIrnl8IKg9B8I57wThipTUtNRVprMA2BY7QWBgCLx9cSa+WXVCjS7f+JJLWne97cjbytiPRfRXIbxlyCGNmUGRpBH4bTAje+EA4KJYqUeack3gAjaJUCQN7+W+IuYZKktUAKCQGXxAx/GPEDvYADzO2HM9TFSt3a/dwA7MPxCdtPw77kgz5YX+0M1QUQQp0k64mApAhVNgfMyPLDAhU6dUDUlRkTkpaY8+ajpF8PUuOVhOtgbwNSmGvyNtRPpzwrN5IU6ZdSSyKX8R1BiN5FvEY+IbY7Uy4qpLEwwB07C9+Vz88CAP9nu0ALhaqaGmE0/CAQNxMgkyNo5Ys1LPo8lHVhtKkNfpbGW0KU5juGZmQ0y29/QndhFsSP+kpR8VL7syFYKAAwYgTHUT+YM8hOwHO1vFxmKpyz0mmm7MDY6wJUMsREX3PPngBl8r+z1FqOCqqwNN20tpbo8GNB6npHng9W4QrMpZnZgZUkgaT1AUAfPfDGTy4qUx3hZ5LKyzpQ6DHwrAgxsZwtgO8QzuaqU/E0CBKhV8QBmSBuQIgAjaMDqqBTKsxqARIEz5MFFx67H3Bm5PI6Sya30pAABixFgT8RgWueWGFHcVzTHiV17waiTpMwQpJmDvfDAZg1ACHM/EAQojkVK6Zj8JHL1E4cNHvUVwV3kb8rEE29NvbbHnzLUwakKQ0AqARfrOo8rewwxk86Hrg6FHeSrC5uIAN+cW2uI6YLAC8Q4EK3iWmuoGDqJBDDcMAN/eLg3G9aPA/EfjABIPh2IJBGNTzOVAqIRI7yVMGBKqXVrbkQR6N5DHanB0KmJBNpmTPI+KZwwK/2ayoUFXWsx+IBRpUQbMpkXaBPPw4O0xAQVO+1EkCCblQxmFmJUTBEcsL4dlFZKT+IFkBsxHxAEjoRiRl8rIDF21Xv4T5cx0wANZej8Lu7hxKw0AEnmBF506vbDeWqFtNQsNeggqB0MwTM2Ij/UcN1cy61tLFWFNgVOmD40i8GLBzyx3NcQBOlkUkaSG/1DrPp6YSdgP5hWdVYhCtnNidrwNxh45df/AC0+S/2wzxDKJ3LMEUWJEWg8vhjniLwvJ95RRzVrywk/enf2w/RH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 descr="data:image/jpeg;base64,/9j/4AAQSkZJRgABAQAAAQABAAD/2wCEAAkGBhMSERUUExQUFRQWGSAYGBcYGBgYGBgXFxcYGhgaFxgYHCYeGBkjGhgdHy8gIycqLCwsFx8xNTAqNSYsLCkBCQoKDgwOGg8PGiklHyQqLCwsLCwsLCwpLCwsLCwsLCkpLCwpLCwsLCwpLCksLCwsKSwsLCksKSkpLCwsLCwsKf/AABEIAL0BCwMBIgACEQEDEQH/xAAcAAABBQEBAQAAAAAAAAAAAAAFAgMEBgcBAAj/xABFEAACAQIEAwYDBQYFAgQHAAABAhEDIQAEEjEFQVEGEyJhcYEykaEHI0Kx8BRSYsHR4TNygpLxFaJDU7LSFiQ0VGODs//EABkBAAMBAQEAAAAAAAAAAAAAAAABAgMEBf/EACkRAAICAgMAAAUDBQAAAAAAAAABAhEDIRIxQRMiMlFhBJHBBRRCUtH/2gAMAwEAAhEDEQA/AM2HG6378+oU/mMT+H8Rd1rTpJFIsPAkSrJuNMERNjgV+xVP/Lf/AGn+mJ/B8uwZwVYaqVQXUi+kkD1kYhpUaJysjnirc0on/wDVT/8Abifw7iJK1SEpAqmqyAAw6AggbiDgScs/7jf7T/TE7htNvvQVYTScbHcQw97YJJUKLlZPzOfjuR3VI95TLHwbHxSBGw8vM4OfZ4venVAQeIaUAib9eVgYGKxmqbRlDfYqRBtFQ79LHFl+yswsGZDn/wBP98SkaNuy91KAQi55jYDl5CeWF0n8B9cLz62nz/kcR6JGg8r4XTK8JfCzY+uJ9M+NfX+RwP4WIBHnifPiX1GLM2C+BLGezo6sp+dNMWTFc4ZbiWaHWnTb6R/LFkAxnLsqPR6Mex0Y6FxJRiXHuK1KPFMyEZkPekiNmBANxsd+eLZwvOGuoYHS3wuASL2uPL++Kb9o+TI4jWcMo8SsJnnTTyxaeySwG9AfzwTVUxwlaZdjYYiV82hBUspmxAIJvbYYfzNJXHiAMGRImD1HnfEHM1wg5mbBV3Y9F87b7C5NhjY5yDwGkwoVGeqarNUYaioXw06hRbAD8Kz6k4zrtnlpzOZMrvRNyBvR87Y1DKZLustpO92ME7s+ogE3IEwDvAwF4l2epVCxqUXLOFDMDvoGlSPEOWJumWla0QOxOT00DtJp8oPPqMXPLnwL6D8sAOF5VaCaBq+HSJWOdpOo/oYPZb/DX0wk7YNNLZA48s09uf8AI4znOVXWrWAYgT4QCYHiXl6HGjcbP3eM9ORrZjNvTogFrMSxIAEAXPrg9Gk3HQrMUi1MHc6fFe+3TAqqpceEE7bX+cYtVD7Nc5IL16Kj+HUxH0AOKzUr1KT1EZgXpMVMWEiYMe841jN9RIniX1TtEvsosPmjIJKra8j7xImRHyxfXnXSjz/IYp3Z7KACpULEmqAhECF0svMbmBi05xyO7IsQJ/LGU3tlwWlRWuJORTbTAPf0dlBPw1/Inlvg/kKmgUmebUBqney3meeEHNsDCkCbWAGAva2TRkyYZTJ8jb64HJS0Lg4ps52l7QCtQAHgYODGpWkaWv4eh5eeBuS4syrAFxsfXczHLA3h2TLsqExuSfiCiD0PM4NjgkbOWjaKbCP9xGNJfD/yM8cstaZI4PV1MQVUxDCQLMDaJ54Mg9d8Cclw7u21BSTEXYAfITgkGqfwjyk4wnKN/L0dEFKrl2ZbqwT7PtNdR+8GX5owwC/6gvn8sSeH8cSnVR4Y6WBi1xzG+OhrRzxdMeWcT+DkmpEm6OPc02j64CjiydD+vfD+S4+lOoraWIBuLcwR188JrQRewpVzJ7qhc2qHmf3lOLH9mTkVHDEkirFzPQc8VDJ5tatLSARoLPq8gFEQPScWzsFVAzNYAz94DtEeI/0xNGlml8QEp8sQ8uvgjzxNzY8LfrmMQ8vsfUYl9lr6SXw8QTic5uvqPzwP4a9zifWa0++KIINMRxWp/FQQ/JnGLDiu5l44rT/iy5/7XJ/nifmu0+UpuUqZiijrYqzgEWm4PkcTLscegphQwE/+Msj/APd0P94w5lu1mTd1RMzSZ2MBVaST0AGJLsy77UkjO1SRuEI/2Dz8sHOyxgSOaj88DPtZRf2ptQJ+7U2YD94funpiZ2WbwqDzX+eCfSFj7ZeWqT8v1fAxMpU/ai50933YVbmQ2olrREEab/wjE+lUBA9sc/aVmARI3E3HqN8aWZA/OcWqd73GXpmrVA1NBACAxp1EiBIm2KxxPtbmcu5WvRNOd9UEbg+GLEWi3L1M2fL12p5lgiMxrkNqHwjQirBPtPviN2i4RUzuUqd9TFJlk0yGnURMdbEfniHkp0bxxXG0FeyeZyvEcqzUwUrIdLDUT4t0PSGHpsemOZeQgDDS3NZBj3GKv9kuSq5bM1aVWVNSkHVdzCuVkgcwTHvi5Zo6WIbf+uL12jF30wNxmSnhUsegieXUjAbhHD6y1atWkAtR0UAPy0s4PlMRg3xTiCUkLsdh+vQYrHAe2XfVKkDwqBcW+I7Cbk2n2xE+rNcTp0y1VDnXSmoq01eTrELeI6+v0xVO03Z5EqNUKs71GE6bAkUxJiRFxPvgutWgGLmvJI+EKAxI2BIE/wA8VrtT2hqU1R1AbUSACTA3v9PpiFaaN8jVD+Ro1AAtOkFG92ETvMAHB7iFFiEuBaDAm/v/AExSOzXaetVzKo+gJeYnkJFycXnO5lSBDLb+IeXnhz0jnhtkLuOrN84/9MYi55KQUhl1HoLn3JmPS/ph/M5oKshhPXoBufrjN+N9onYlUJVPKxPqcLHG9jnLwuPCay05mmpaSQdXiAMWFuQwYyubSr8Nm/dO5/ykb/TGMCo0zJn1xY+znaBi4pVTufC34p5L6HG0oX2Yxlx6NIJwoDDuVytSqoYFFOzAgHxddjuL7dcShwWr/wCaP9q/+zHLwZ080fPYGHMtk3qMFRWdjsFEn5DCsnQ1uqyF1GNTbAdTjVuA5LJ0gGRwpC+FgQGa4UuzNMeIk9BsMejCPI5oxTezJq+VdGKurKw3DAgj2OEaMa9xLNis1WlTptULIBI0S6RHj1eJRqMyNgRMWOB/B+GZSpkwzIys9PSXBIiB4pBBBEjyFsZSlRp8G9Jld4Z2XzFGmKtSnpp1UbSZEw1MkSoMibb9Rid2OzGnMueoVv5/zxY+HUKuYyYc0QaIpM5YkldFAlX0+OZ1bAAGCOWK9wbIVDW1IngZYU822jz5EX6YhN+jlBKuLNgzBkN0In64hUDZhO+04drVTonqv8sM0R/PA+wXQ5w5vGcVft324qUXFKgYZfitflFjaN+RmxHnYEc6n0kg6TBHIxaJ9sZhnskE7uvWqNXbXpdWEmCGIJO7xEGf7YBODY7wjtrWTNLWdmqMCZmJKtGoCRYkCP8AjGn0+DLmMxWZStyrCQYIakhmQP8AnGNcV7lqqCmpU2DrZVuRADMdyDc7eZxt/ZvLd3qQqQdFIwd5KMDMgH8PMYlxUqEm4XTJPEOA5f8AZtQpoICtIEG5Wb+c4FvwpKVWkQmn71L8j49JjywYzlbUGQzFtvIyPywD/wDmPFUqszUabqwYDVqiqBaPOQdyLYnLjtprw6scJVv3+Sufa7S+/Xzoj6O+E9lzZP8AL/PFx4nxMVyr5dtawQ0JMEGYIIkWOIndMxBal4h+ILpb35HBL5o6MeLxyakqZJHZyi4DFJLCT6nHh2Wy+onu/wAIv6E/1wVyg8CzawtidlMmX6ADmb/TnjRRRk5MB8T4Poy47kFdBlgp0lvPUOfmeuA2Xq1ILONIb4aYbVB6loEk84HzxeOLcPqJSCqdS31Nsfl05YqlTLqsnn9fSN8Y5KTo68LfHYU7LcFamtSpVbXUqmSSdqQnu6Y6KFvHVjgPxWhlxqq1n0ybsz6QSdgOWwsB0xaUy71aGunZ1VgF2k6bLPKbXxhv2g9oTWanTjSaeosAfxzpuORAXY3ucb0pUjj2m2xjtlxelUbu8ux7q2o38RG294ny6YDcL44+W1BVVkaNSGYJHwkEXBH66iBOOY0cE1TI5O7LRlOPLWYBRV1W8Eay1mAChfiJbQNufSTgZxPjbZgwbII0r0gET6mT5bDlgv2B7OU8wcwz5haIp0p3AeA6MXUtZQNN2JsSPOIPa7gCZPMmklQ1EKLUViADpqLqUNBiQIuN+mM4Y4qRcptoZ7OZtKWYWpUkqJkRO4j3xqWV4tlmXUFULyJG8ibc/pjGpxffs2y2UrytRScwtwzG3dggQl7Qd7TfpIw5wXYoSp7JvaWsKhZUK/CAANuRNwLC5xmud4PVHetpLLTaHdbqpJtJG0+eNE7ecGo0F73LoKYLhWCzp1DxTp2XUNwIBjAzg4p/sFSpULDTV0sTINQGkfCpPxsrBWjlblGHFNK0NpN0ym0+z9Y0TV0DQN5ZAwvA8BbVebWvh3JdmcycxTp6CjsQw1kIAAbsWNgB1xbu0BTUC9JQ7U6dRINoLTEJ4QWUTcGZGHqXDK9V6VSnTCL36wpBDhagAcqpGkJaYm0TFjEcpXst448bTLDlOMJRFWmYFRSfuwdTEpN4UTB3BgyL4hJ2oUiTmW9gIibfh6YdH2fFbgaFpzUDuUBNrpUaSNMWkDkNsVStlqbsW7+gC3iiYALXIAg+ETA8oxOhrGn0VihwhhnO4bcVNDR5GDHlzwa4xxDLLUWhl0amKJYd4zFi7STcCAATbyHvKnoluKBurGpI6BWa/Q2jFVr1CWc9ST8ycdK6MFJplk45UKqlRajKzKVdUZhAJ+Ekmb6QY2gDEBOIP3a05OhSSB0BuR/lnxR1JxGfOlggYWJExzAsfc4tGVpmu5ooiKmliAARICGI6N6dDiW1GkjSW3Yd7HcVH/TM4hYg0UqFRy0100kf71B98GeC1y2TRR3S6kgtPjgCxjTvIiJ6XxW/s+7IjOd5TGYZCwK1VVAQqK6tdi1ySoi3Pni55nsK2VpVKtGp3irUCmmwMgKwpySDHmbcsZZXa0bYI/NT9OcG4stbLByykyUnYGJAImN1g++CKwJ8S7fvDE5fs8oZfLMqFi+rXe6FhJgI06RFt8Ca+lYhRfooGEkyG1egR2szxo5V6lGoBUZlpppYFhqa5EbGAROKlX7C5hk7wuVqqviptq1awBqg7TqnysMFvtHLNl6SICWarIUXJhGEBRcmWG2CillosCrpUQMNDMdUr4hMsCoMAwRaRvgk3FKghDm2jIs8/jIgjkwbcNs0j1nGs9jsz+05Sm716gdB3TaXdfDTJCatLCfCdz1xRO0PA/2cUBmEenWIcVUIOrUCStQsbPqLbgmQNxgx2B4TOWd3BKtUhTqdRKqJHhIvcHFyejJLZZ+09SnRoalqOzlgPjqExck3c8hHvi9diOJUm4VSkqAJRtW2oVDb1MiPUYzHtFwlRTDqpKqfH4mbwmBNydja3XEWh24qcOXMZZssYqPrphm0qvSwB1rAWRPKDjLG/ns9TI4/2SV75X/FftstmczlHK5+KLTSrRrpxHdtMAgQPCBy5AnBtuLgLq0+EkKrFkCsSYABLWMzvFxHPGZfZ5m1r16q1VQnQGWQDEGGgnrqHyw9xXtHUFQ0IOihW1DSFAK6gEUrtAOq/Ug8hikqbOX9Tljk4td1Tf3/ACaOOLuUZhTWFLA/ec0JHJDuRix8Fru1CnqTQzSSszBDEe8i+MN4V2hruTl6Q0Co5tYaBqLM0qJERflA2nfdMu/+HY/AD8wTcHFnKuw1ReR+eAHGez4Dd4qggbjp/bBThlaS95hj+jgg8YJRUlQ4TcHaA/A6LKjFvxGw8gAP5Y+b/tCzCvxHMlfhDlfdYDR/qnH1G9IWA/4GKg32TcPdaneUy71Xao1SSG8dTXC8lA+GReJ5k4SkoKiZPk7PmUtBwsHGu9tvsINNDVyDM+kEmjUILkC/3bADUf4TfzO2MeFsap2ST8itM1FFVmSmSA7KNTBeZCyJMcv+MXb7VVyJei+WrNUqvSTXcOpQJCOzzIqEASvuQOefBsEKZLZZh9yBTcPeBWbvBphTEug0gkciZ54mS2mNPVBGh2RrtkHzqiaSNpgQTGzMYMqFMbjnO2/OwdYLmNTMq6Qbs2kXgbyJPlh/K8Yz9PhlRFVjk2YoXIJCMwuoJNgZFoi/U4rGSy4qMqmwJ/lg27sC79vOOF/DTaaYg2PxTq+IgwSDt098VinxWr3QBLsiGVG6oWNwAbDUR7xhmjbK7fEf5n+mGnGhip2nYHnB0/KcC6od7Cec4qpWnAqgwA+rQVkQBpi+mOvTF7PbVkphqiCqAgU6TE1DY+c/19MZw9PUoBMCRJ6XicTyxFfLUlqBlNVWgRE6lAJANz78sS0aN6CXavttmK+X0tSFKk7SGBOplC/C/I3Mzz6YB08vlCqku4OkTCEjVAm585xde32RC5WYT2sbkcuRxmMYa6IumWrgvD2rnNOA7VKVOBpO8hhEE3tew5Hritd2ADrDDVdbbre4ncYOPxR8sar0aqqXGhgpGuJN1I2PnvfHOzvZrN8UYU6IDCkLu7BURSbam39AATvbFp0hHexfDaWbzS06nhpqNW+nYi2x3mMav2X7MUDmRZ0KISpp1TpZgRDgONQMNMbYb7JfZTl8pLPXZ80ZCsgKpTFphTdjY3MeQG+I2ZovReoKiaqisdLywJEDSVJOq3lt9cc2ST5WdEEpR/Ja+x/AKeXzGeFMBVLqwAnwrUXVAnlqB+WDAymrLVxM96jHyBNPSfqJ9cRsnnKeXRq1WnV1ulM1XHiVSFCjdo3JB0g3mcLodjzVprrzWcpkgkolYKqmbqPBMD1xfZKVO5OiYMxrSk82dQf9yTij5hoYg/hJGLjkuy9PJprpd87ILK9Z2BAGwBOlTGxA5YHVOAF6perpQOdRCsdILcgxAJvPLDSfonxtuL0M9lMlSZ++ZFL0f8Oo34C4KtHmR74OZ/h9OuKVbQhqK9Mhio1aRUGoTvETY4h5istNO7RfFyUWg3EE9Z/PBJUzGmNFMbQS7HobwuG1ZMZU7QB7bdj8rnalF8wT93KAKdJfXpgFt4BBNuZ88VvPcCp5NVRF+78WibkeNjBbckTF8E+3daujIGICHxCOTKb+I+fpixcR4eteloaDqEho2frimtUQnRRcvmQymRMW262uNsZP2qzLnMOpiEYqv+WZWetjHtjVaiOgqUnGlxYWMexIuCPzxm/E+Hk8QSmyzrZBBG+oBeX6tjOOmaSuiX9mtSM6PNGH5H+WCnGeEM2aqtqgEiAPK9+t4Pthv7Lk0VsyDcoAs+jsD84xcqnD1ZiZJJPIfo/TA3sVNpUD+wfZktVYkiTCAxcazqbY+QPz642r9hWAI2ED5Riq9m+Diksjeb+RI2t5W98c4p2rak2kIjEfFc2+l/1fFSaS2TGLk6QfRdBa43nf9XxytxBUElreuKXT7Q1KhhELuegkz6DbEv8A+H8xV8VZgn8IMm9hfYfXGSnKXSN5Yox3Jh7h/aGk9TQCSTsINyOntic2amwsZNr+2+9jyxUuKcD7lQaTaKo2ZRJkbyTci98VniH2wNlpp18qzVhJBR4pvMwVkFgBYHc7+WJljkzJuN3E1nvIWR9bWBE/TbHyb2mygpZzMU1YMErOoYCAYc7CT+eNL7Q/aDns2hy+Xoik9RSajawQlMk02TWwA1AyGb8MECYJxkJUgwQQehEfTGuKvuZsUpxMyBBFUd0ah7skEFppaSpNQhdwBIOq3i9MQwMSsgVDHVUakCjCVEydJhCAR4WMAnkDMHGz6Eiw5btG+YyVPhygKSxVWLwkMQ3i1Ew2oQIgeKI61LKPDAkxcX6YNdj80Ez1BjBAef8AtaPrgGvxH1No88L2h+F8o9jGektNaq6RflPM8ztfCOJdhn8VRqqyBMf5R/bB7g9HXl6LdUX8gPzxziHCajIwUrJt4trx5dDhWBQjwypoVpB7wMdMC2kx64h0MpopCujMKiNIjlB39QcXJ+zFcd2Q6gqIMQBG5IGnf3xxOxxC6S2oSSJH9MCYN2UzMdoMzWGipWqOpOxNp5YHGti5t2BqACHUkNNwb7QN/LEBuwNed1w9CAVbhlQEyp/Xpi5/Zjn3y2ZUadS1gVembeFQragTY87eR6jAmrnSfwkdMWH7N+GPmeI0oEJT1VHP8MRH+okL7+WErfZp8qLz2e4tlcgppkVahd3qKCU73QfEJDOPCKYF5vHW2Dud4fQrvl8xTqM9J3iDoZYCuwAbSTp1U4+I2sLYj9tuwwr1qJprTRTKvFpZiDq0xEwnxC/WRgBl+21FaFNBXpAUiGAGXzDsSJ3Z6gDEyZJ64ykq7OjDjnklcP8ApouSMldAAQ+ELAAEWiOVuWDVO0epxU+w3FFzCK0mRqJBUrDEgzzizbAkXxbmFvfG0ejmyJxdMQ9wcUTjdFu/cGSNx5A7fLb2xfSL4rXarhZfTUUwVsfQm31/PDZKYO7P5eaqzfSCxnyFvrGLxo/LFT7M0CpqEmfCBtG5/ti2Mbe04EDKv24yGvLFovTOr2+FvoQfbCezua15dJI+ESejKI/MYP56mGQqdmUg+9v54rPAsqtLVTvvNzN9j/LAIe45wrvV1KIqL0i8fh/mPXzxjvbrMBa2VqqT3iMZkAWV1IEdZn643ZFt8h8tsAOP9lqdRu+CKag3OkEtHQ8jiXH0pTdUZp2Zyy0s9m2UsyOZUARudd/TVA98XnhJLuTAAX87x+U+2In7OBbpb9fq2LF2eytgfP8AIQB874SSbHzdUT2YT3Q1CGHLexLEEcsP1eztCq3eOgLRHO4G09cOUFBMgeUkXj+mCFVoAH6sMOXRMW0xjLcOpqPCqj0EYTmaa339v7YlMIGGn38sCECayz16ScUvtH2dWrIMB0Oqm/7j8j6Ty8h0xojUxiv8Zy0NPXCkhoyXhgrLSNKmdFRX7sMj06YSqW0sWLEkw3jimswGJ07nTuH/AGVcMKKK1Nq9UfHWerU11GtJbS4t0HIfPGB9qXKZ7MaGIisxBFiDJ2I23Iwb4P8AatnaFbvGYVEIVWpkaVIURKx8DnckWJNxsBOPGoX+Ryk5GqdpPs2yCCKXCqlZSPjoZgKwN7FalUTyvffGGdoeBVMpXalVQI4htOtX0hrqCy2LRvjVsz9vNDu5SjVNQj4XCaQfNpNvQe2Ml45x2rnK716zanf5Ko+FVHJQNhjUkZ4dWKVqRWxFRI9dQwQzGdQ5uoqUMuCXImoSqAgwTeoEQEib2vgXlammojdHU/JgcHuy/CaWZ4qaNWq9IPVfQyqGPeBiVWCCACRuR0xElbHejTchlDTpU1YICqgEIIQHfwiBA6DDzLzjHMjwxaK92r1HGonVUIdm1GWYkAW1H674kIm3Lb5n/gYUU0tg9sisl4/X62xwp6H9f0xIYgfIe0GfzOFCmP7/AFvOKEQzS6/r9DHO7/X6OJBAmL44UwgKPT7JT8T/ACUCI8yT88ar9mvZdcplzUg95XhjNyEFkG2xJLe4xU00g+K4ETHxaZvHKYtbF/yXanKkCa1OmZsjsF0qtlEtA26HnhoA1nBL0h5sfkjD82GMVr8SppxZmamnc98V0aRoEeEPp21SNUx1xs1PO0iBU1oRBghlNieoPOBj5644rd5VJBB1k/8Ad/fGP6htVR7/APRscZ/ET/1N57PZaHrOFChwhtzaXDHzJCrfB1D4cVz7Pcy9ThuXd9ypE9QrFVJ9Qs4sNM298dC6PEypxm4vzX7DlQbYi52kGBU7ER8+f88SnNvTEXMtbDMgTwmmVR5sdQB9v+cHmO3ywHaupEpsxJPqPCT8xgnmakQfPAM44lfY/r6YrmbbRWDcjf52P9cGqnEaSyDUpiDzZRv74r+ezqPp0mSsiRt5Qdj7YQgwG5/o4epVA29iOv6+uBvDMwWEHcfliVUpHcWI/I7z5YYEbifAg5lRDdeR9cSstkQihIIUXkbyDz9cS8q5Ivb8sPahhUA1SXD1UzH63OE0yJwo7jES7KQ+FxxlGFqcILdcUIRz5YGdostNPULlTPqOeCithOao6kI6iPngA+RO0DTmq/nVf/1tiCcTe0X/ANXX697U/wD6NiBywAcnChhsnHUnAAtjAxPqZt8vnjVWQ1Orr6T4p5ciD9cD3mDONsy/AMrUpo70KTVGprLMslgFAjoDYXH0wpOmhhHJ5halNaikFXEg+TR/Llh4ee3y/PbEfLUEpoEpoERfhVbAA389zzE3m4w8zR0/v7Te3ngEcKyes+ce2PAjzvaP1z/vhbMAJvEgH5gAf2E89sNBuVo1RHqLTy9r74AODpO5gR5c/rB6eeGXW58UeWkn6kGcSGW09fCdj4pMGfXl5xhxGMC35f1wADKlMH8j/T0/riNmOGUnHiUe9p6Ty9sStU7fFMCAfFfp0i84428wb2jkT6/P19sRYAo8CyykfcqT0O9rT0J8sHszwfKUaFFqwFPv0dGi5VPwsF/CNMGwtOIaUxEEfCRPTVMhV54apcJTWzBV1G7MNx5Annv+ow0y4zlH6XRP4R9otTLU6eXVKVSnTUKHC1FJRYvpYzMc43xfF4s5phkCMCZO/wAJ+Ei/088Zk3CA3KAeW0KBMYt3Y/MaV7tjb8MNcqBAEjaJ/UYpPwmTttse4j2orgGGUXiABNjzmTiN/wBbr1V+IjqLR6xF/TEjMcKCOZlpvJkkydySd8cp0RNuXtiiRl8rrGpSyGPEASIHUdVP0wyeF7SzzuDrO2CIBBtY8vP54dQapEQd4/PTgAGUOHItwJ9cTF29P1vhZpxv89j74ToN+v5jCGKpuQZG+DGSzmsXX9c/TA2hltTADY/TBynQCKPSLXPlihDhrAAQOcfT9fPDeYzK01lyFm17XPL1w1Xzqout4UC3zOw6knpiq5/iD5h/D+FhpUCdRIiJ2m/5euE3Qy48Orh01LcEm/pb85w8SJwjJ0AlNUH4VA9Tz+s47+LGfoyUlSRhNRsIpHC62LEJp3w5UFjhCYcm2AD5b+1LhHc8UzECFqRWX0f4v+8NipxjfPtQ7N0a2uqyTVFJgr+KwUsQLGPxHcc8YHywegNHDijFu+zngS1qtR6lMOippGoSNbEbSCsgdf3sVWtRKMVO6kqfVTB/LAB5KJYhQJLWA8zYY3PgrB8tTB8UU0PWxRYsAJII9b4yTshR1Zyj5MWPoqsx39MatwIlcvQeI+5prtY/dgggAyTeOV8ZZVKlx+5Ua9J5ZiJ62i+4JEwYkHzHLnOPMCJO8Qo84MXa879dwZx6lyEn97e5I63NtvoNhjykkAnmbnbSonmdrem+NCTjMYIESpERsAY/49seqD4hEXDefmQB+fn0x3TqL3N+d4sP4bH5+WGwoAHi5Wg3P+lfyOADveqS3MbzbfeRyGG3q3sfop/M4cqSbE3FwGgzHQCFHzw2UHOnJ6kvJ/2pHywAMBZMFrG25B/0g8sPBYvtaLch0AEyfT+2PFdAvYTEg+EdJB+U3jrhGYlSoYgqxABB0kTsP8tvXEaQHaZ6fKYj1FpPljppGY2Ez4puefOPmLcsOJUGsqTqETaDAmDzOFUBAZfEUBPpFpBm9rjABzubwQATyMGY22O/rO2OqWDiCQRccwYjYH+2+2GwsUVUnxOAImDyM3nYXIw+IL8yF8/CGYebwYX88FAHuG9oFqjRVAVlMavwkwPcWPP54kNkyYaky1EJvBBI9OR+uKrTogrMEFzJJUyJ2ABTeIEcoJxKo1noglH0cghXUOUFpUAWHy9cXYBurliA0ggDrBAt5HHtBlb7Cfy54ayPagNPe6ADADAyC3O29+gnfBWnm6UEqy23ggRabjlbrik0IiJVkQwBv7i+JVPh4JJlgPMRhQz1DfXSvsQVM+kTOItbtTSGqFqNH4ohSD05mPbBaALUaKoDyixP6/LArjHHVp2Ms34aYkD/AFtsOsfTAbPdpatT4fux1WHaPayA9Rf0wMy+Tdp0oWuZCFgdpvzJ36c8LkM7muLVKrankxsFggcrAEEGOgJ88WDspwm5rMB4TCwDdjuSWEkgW9/LAuj2dr1SvghZv3lmUH923K5298XrLZRaaKiiFUQP6nzJv64QCmGPU1jCmGPRvgA9SNzhTthunvhVW2GAtSAMI/aL+WGmqD5YQhkzgArXbJSR6krH72pbgdDAmcfMpGPpztogKEn4VOqLj4QTuATyx8xFsL0DR/ssr/cVV6VAQDABJVeZ5jTNhzGKh2uy4p56uo2Llh/qht7zc4tv2XVYy9e4BFRdMzGooQNjJ25AnAn7Tcnpzatc66YkmblSVPxeUYfoAHgHEO5zFOoRIBgw2kwwKkgjaAZxr3Z4H9lpwY1U0AESNQQAkEkyYGwgCPXGJJbG1cGJGWoIpLsqJIUhlHhEkjw/KZ9cDALBBrCz+G4mD5bQL336e+EBUiDG9hzYjrYEnnYnHmqySsxF2FtR9VebdD5Y4xBUAAlVglblvKVYwR7nywgOiR8X8oHs/i+RJx405YarncgMxAvYgQG+uEUVkG0gnaPh/wAykEg+/TbHaqeEagscolgSejlTpud/rgA4zgbETG+qPrZvZvnjzIJ+Enz0n+TRjzudjqU8j4dYAnyh18h5c9unJfw/LvFHyG2GAxXbWFRRO2roFB3J6nTAjHsxVXeAFUzMG7bAKQAJk/PCXIjRDEm7HTJPyJInblYQMe1AtqJICbKQ6n1Nzb1jzxmx0KuEJEa23JYMEHkWF4v4ZuZ2x0U18InwpczHiNz4jIm97c46Rj1GqZLfE0WFOqTAJ56hA5XnHVzRGpZYsdxAYD/Xcx6meg5YYEijUPxAGSYEk2HKwbfyifPDLuB4Q+lQBYkqx8zqU29ud/PtOkBGlQx2Jp+AAc78/TV7YTTKkEKQOmtfBqv/ALyD5n1wCHhqIBBk8h4CPUlQCcJDnUFIXVufiQf6Uvq33IjzOOV5UwQB/wDkMFjPJFAW/pbyOHcvT0qdB1iJjw6mblqYCP1vhgLamZkkiLRAYjzYmdH+kc8R61BYX/DYHnzv+6CfEff2wqlTVgCvh0mNGmVVhvIJCzfcEdZx7L1AzNqgVFtrEAkHbRpF19Zg74AOZY6jpXWWgeAiXvza3hn1IxZsh2R2NViJ3pgypmebWnY2AwG4bxJ6FQ6Vp7XZxGseRJ1Bt5gEXxbuGdrKFU6JNOoBOlgYI6o0Qw+R8sMBzJ8IpUp0peLk38xv5jErUBzAjoDb16euJgEjyOOOAL4YDCrA9cdXCS8nHi0YkDhN8JY48jY8cMDlOx/XlhyqkjDam8YeqYAIb0/bCqYwl/P9XwqlhAVn7RbZVwACWkbTHge8bzHTHzCrY+pu2zRSQxPiv4itoPMfq+PmPieV7urUT91yvWwJi/pigLt9l58NcHTGpDcEm4Ybj4Rbrjv2lUi9OjV0wAzIDeII1De99PQYY+zCppNcTEhL3JHx3gb+uDvbPJirkqpUBtEP3hEMdBAImZNibwB0wegZapvjbOFV5SlqMDu18LG58Iuscp5X9oxiinGu9leOHM5ewUaIWoggSdwykgwCORmCDcCMDuwDYM+GIE2Xuzex2aN7TMThaTfeQJ0mWqR5E26D+eIlSugWZD05gqajMRBiRzsRcQdrbRiRUe9yugiVbUSynadUWHn7HCAaNOCXMGOmkOJ5VJG0Gfbbnh2iSsnwQdoI7tpvccm+hnnyQ2YDAywV1/8AEVxBtvG0cisbg+WFKwAYhtB3J1DTJAuDoiPSOfPABxWCgKoGhTMsV+Eg3RuoMece2JNMSAQsg7Xp/wBcRHrgDTKpe6lyUZW3i2xnlsfqqlxVI9zzY7EjcJfAAytOATpItJZHaJtsBHzvthvJVNSr3VUFAPhqAfOBB9yDh3M0CokMagG+sJCjqhciSP4p23x6nmErLqRoglQ5I1A72HMbHSYB6YmgOVGMzVWCxgOJM9BJjuxbnb1nC6QcDw+JRbuw4kdPGoAHKxPvhxK0sVuCRPhUnUo5y1gBaQdpF7jEeoVpOAzDQTamW1FWbnpBupMWMgTIjDGPZWojklVAZbGBpCmPxavi9Yx3/qF+7qd3yh/iRmNtIUbN/CT6E3x7iKxTLrAqIpKyo2G4i/qL7gY9moakCO8YiHB2+EahF1X3GAQpKJpEsWOljGvQupb2BN/AfPa3Wzn7M1MlobSxGrU0nUbBgqG/4QRbqOeIvE9NSi3+HsLElzZhY/u9PfCuKr90wOm5CDSGY3I/FM7XnywASqyaCHERIDEqsRsIAMzqgSZgE4Tn62koWZh49IltIOpW/cBOGatQOyqFMFpnQynwjVOt7m4G174kPTl0AibsYPi8NhuNpInDARXzelqbSACSp+JRGkkSz8tSjlJxyr/izYgpB1OYnVYXB6HYX545VU94qjWHEnem0JaSBeJICzbc+h7marahp70uskBk1JJsWMAbCQIPMwDhASOAcUfL1SFvTIBKpVOlDP4QwiT0Ai24kYt2Q41TzP8Ah1gTJEMsGxgxBhr8xil52v4lLEBp0rrVlUEi5uRJI9/riG+X76qI0MifFpGkFxAAZgSSR+6PfkMMDUqVBhvc9cKrA7YzlO0FdC2mrVVV28PeJa5uQediBA99rXw7tPlq2maxQkbEhQT/AJgSDO8TNxhAFwYGPFsR62cQGAZHrOIp4qsWk9LHpy67YYBGm0tiQ2BmVzMuAOczY76Z+V8EmOACLWa+PUnwP41xWnRCtUZVGojxEDYEmJ3MDbCcnxmjUM06tN+RCspIJiJAv/zgAGfaVAyeo7B1n3DDkR8vzx89doKSHMHu9miREQYA6Y+i+3fiyNTTuCpHP8Y/rj594rwWp37wGcfFIUkmeRAFjywwD/YmkUoPpcK7NJMmwWwMSOhv5nBnNxVR6baQzKQHVGbVIgwefoZtzxA4Hw8rSVax7th4oIAYSSQwcnzi3ocT2rmoGVmU6eYBDWMqwOrwn088IDKtPsRvi5fZxW+/dCRDJIkagSpFvKzb+WKvxKmRWqEDw62+pOC3ZjOpRqLUOoWIkXKyAA2m2ocip6+WKA1Oi27AgNsVXUgteDq5wTBgbjlsujULSV1KH8RBK7gRaZAkRPp6yPy2aWoabOWDsDpimCCIvD3Vhzi354m0kJCmoamsEgaQguZFhBkECYJtHlhAJpZibI5ABjSz6NpECVmbdTy5YUKZqUfuyUt8JYWM3VhpPmPK0Y5UqK9QB9cKdS/dzeCrAwJ/F0ggjCaldHqaJCiFaWQqSddx4otYfPCQEqjUfQAmuEbQQShsCAwuJJg29uuPJX0iB3pAtsh2tviPmqSsTT0UoK6tewHiEcom3Xph9cmeVMAG9qlSLmeQjABFyOZJJSoUZ1a0BnJ2IsQLCYna3LC+77usDDTUEEypMrBEKAItInHFZmzLoWPhprcQCZZtreEW5Y5VINamsbMxmTeBt1gzceWABeYDSH0kERvUhtMiQAJW8RE4XxVH7lxCLIAj4pMixgAX2m++F8VeFAYKVmSAInTcCb2mD7YhLUWsyKFFMK2qVC6vBsJj+WACZn3IouLsWUqAF0iWEAEHzOFZw/cnUGEjSNTRdvDcITO8/PCatIGrTF4Ua7kmTMLF4ESTsZ8sP1svNRLsNIY2Y/wj+f65gDdZ9VIJBIJAMU2SmoBkkg7KAu09MJzmbEBtd0kgd25BIBHiAN+cXw9XqO7KuojmdiIXlBG/PpbbDGcD95RQPuSZKgiw6CJPQ8vXCYHv21AFqVXpqxULpIMKZBNiZmYBJ6DHaVBaragKJWIskTe5IB9d5NhtJxH43xF6ARjpqXNiCCLbgyRMeWPcOZM3Luvwmwm3qYAJPqfSMKwJH7N95ZPw6SUZlAgzdpFx0F7mbHCWDCoYeqoEa9I70m1gRDaYFzN77czJylItcMUW40r69Wm/oBhirWalVSnIZWBIsAwjlIsfWMUA89TmIrnl8IKg9B8I57wThipTUtNRVprMA2BY7QWBgCLx9cSa+WXVCjS7f+JJLWne97cjbytiPRfRXIbxlyCGNmUGRpBH4bTAje+EA4KJYqUeack3gAjaJUCQN7+W+IuYZKktUAKCQGXxAx/GPEDvYADzO2HM9TFSt3a/dwA7MPxCdtPw77kgz5YX+0M1QUQQp0k64mApAhVNgfMyPLDAhU6dUDUlRkTkpaY8+ajpF8PUuOVhOtgbwNSmGvyNtRPpzwrN5IU6ZdSSyKX8R1BiN5FvEY+IbY7Uy4qpLEwwB07C9+Vz88CAP9nu0ALhaqaGmE0/CAQNxMgkyNo5Ys1LPo8lHVhtKkNfpbGW0KU5juGZmQ0y29/QndhFsSP+kpR8VL7syFYKAAwYgTHUT+YM8hOwHO1vFxmKpyz0mmm7MDY6wJUMsREX3PPngBl8r+z1FqOCqqwNN20tpbo8GNB6npHng9W4QrMpZnZgZUkgaT1AUAfPfDGTy4qUx3hZ5LKyzpQ6DHwrAgxsZwtgO8QzuaqU/E0CBKhV8QBmSBuQIgAjaMDqqBTKsxqARIEz5MFFx67H3Bm5PI6Sya30pAABixFgT8RgWueWGFHcVzTHiV17waiTpMwQpJmDvfDAZg1ACHM/EAQojkVK6Zj8JHL1E4cNHvUVwV3kb8rEE29NvbbHnzLUwakKQ0AqARfrOo8rewwxk86Hrg6FHeSrC5uIAN+cW2uI6YLAC8Q4EK3iWmuoGDqJBDDcMAN/eLg3G9aPA/EfjABIPh2IJBGNTzOVAqIRI7yVMGBKqXVrbkQR6N5DHanB0KmJBNpmTPI+KZwwK/2ayoUFXWsx+IBRpUQbMpkXaBPPw4O0xAQVO+1EkCCblQxmFmJUTBEcsL4dlFZKT+IFkBsxHxAEjoRiRl8rIDF21Xv4T5cx0wANZej8Lu7hxKw0AEnmBF506vbDeWqFtNQsNeggqB0MwTM2Ij/UcN1cy61tLFWFNgVOmD40i8GLBzyx3NcQBOlkUkaSG/1DrPp6YSdgP5hWdVYhCtnNidrwNxh45df/AC0+S/2wzxDKJ3LMEUWJEWg8vhjniLwvJ95RRzVrywk/enf2w/RH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74" name="Picture 10" descr="http://www.kentappenden.co.uk/Uploads/pr-marie-therese-1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7937"/>
            <a:ext cx="9527396" cy="68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8321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12914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dirty="0"/>
              <a:t>Army (2013) </a:t>
            </a:r>
            <a:r>
              <a:rPr lang="en-GB" i="1" dirty="0"/>
              <a:t>RMA </a:t>
            </a:r>
            <a:r>
              <a:rPr lang="en-GB" i="1" dirty="0" err="1"/>
              <a:t>Sandhurst</a:t>
            </a:r>
            <a:r>
              <a:rPr lang="en-GB" i="1" dirty="0"/>
              <a:t>, </a:t>
            </a:r>
            <a:r>
              <a:rPr lang="en-GB" u="sng" dirty="0">
                <a:hlinkClick r:id="rId2"/>
              </a:rPr>
              <a:t>http://www.army.mod.uk/training_education/training/17070.aspx </a:t>
            </a:r>
            <a:r>
              <a:rPr lang="en-GB" dirty="0"/>
              <a:t>[16 Feb 2013].</a:t>
            </a:r>
          </a:p>
          <a:p>
            <a:r>
              <a:rPr lang="en-GB" dirty="0"/>
              <a:t>Bourdieu, P., (1984) </a:t>
            </a:r>
            <a:r>
              <a:rPr lang="en-GB" i="1" dirty="0"/>
              <a:t>Distinction: A Social Critique of the Judgement of Taste, </a:t>
            </a:r>
            <a:r>
              <a:rPr lang="en-GB" dirty="0"/>
              <a:t>Cambridge, MA: Harvard University Press.</a:t>
            </a:r>
          </a:p>
          <a:p>
            <a:r>
              <a:rPr lang="en-GB" dirty="0"/>
              <a:t>Crompton R (2008) </a:t>
            </a:r>
            <a:r>
              <a:rPr lang="en-GB" i="1" dirty="0"/>
              <a:t>Class and Stratification, </a:t>
            </a:r>
            <a:r>
              <a:rPr lang="en-GB" dirty="0"/>
              <a:t>Cambridge: Polity Press.</a:t>
            </a:r>
          </a:p>
          <a:p>
            <a:r>
              <a:rPr lang="en-GB" dirty="0"/>
              <a:t>Iain Duncan Smith (2013) </a:t>
            </a:r>
            <a:r>
              <a:rPr lang="en-GB" i="1" dirty="0"/>
              <a:t>‘Iain Duncan Smith’,</a:t>
            </a:r>
            <a:r>
              <a:rPr lang="en-GB" dirty="0"/>
              <a:t> </a:t>
            </a:r>
            <a:r>
              <a:rPr lang="en-GB" u="sng" dirty="0">
                <a:hlinkClick r:id="rId3"/>
              </a:rPr>
              <a:t>http://www.iainduncansmith.org/</a:t>
            </a:r>
            <a:r>
              <a:rPr lang="en-GB" dirty="0"/>
              <a:t> [16 Feb 2013].</a:t>
            </a:r>
          </a:p>
          <a:p>
            <a:r>
              <a:rPr lang="en-GB" dirty="0" err="1"/>
              <a:t>Keister</a:t>
            </a:r>
            <a:r>
              <a:rPr lang="en-GB" dirty="0"/>
              <a:t> LA &amp; Southgate DE (2012) </a:t>
            </a:r>
            <a:r>
              <a:rPr lang="en-GB" i="1" dirty="0"/>
              <a:t>Inequality: A Contemporary Approach to Race, Class, and Gender, </a:t>
            </a:r>
            <a:r>
              <a:rPr lang="en-GB" dirty="0"/>
              <a:t>New York: Cambridge </a:t>
            </a:r>
            <a:r>
              <a:rPr lang="en-GB" dirty="0" err="1"/>
              <a:t>Univesrity</a:t>
            </a:r>
            <a:r>
              <a:rPr lang="en-GB" dirty="0"/>
              <a:t> Press.</a:t>
            </a:r>
          </a:p>
          <a:p>
            <a:r>
              <a:rPr lang="en-GB" dirty="0" err="1"/>
              <a:t>Seidman</a:t>
            </a:r>
            <a:r>
              <a:rPr lang="en-GB" dirty="0"/>
              <a:t>, S., (2013) </a:t>
            </a:r>
            <a:r>
              <a:rPr lang="en-GB" i="1" dirty="0"/>
              <a:t>Contested Knowledge: Social Theory Today, </a:t>
            </a:r>
            <a:r>
              <a:rPr lang="en-GB" dirty="0"/>
              <a:t>Chichester, West Sussex: Wiley-Blackwell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614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Custom 2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210</TotalTime>
  <Words>884</Words>
  <Application>Microsoft Office PowerPoint</Application>
  <PresentationFormat>On-screen Show (4:3)</PresentationFormat>
  <Paragraphs>163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Brush Script MT</vt:lpstr>
      <vt:lpstr>Comic Sans MS</vt:lpstr>
      <vt:lpstr>Rage Italic</vt:lpstr>
      <vt:lpstr>Pushpin</vt:lpstr>
      <vt:lpstr>SJSI5018 Individuals &amp; Groups in Society </vt:lpstr>
      <vt:lpstr>(Re)Production Individual &amp; Group Identities</vt:lpstr>
      <vt:lpstr>How are Inequalities Reproduced in Society?</vt:lpstr>
      <vt:lpstr>Reproduction </vt:lpstr>
      <vt:lpstr>Class Domination</vt:lpstr>
      <vt:lpstr>What is Class?</vt:lpstr>
      <vt:lpstr>Glass and Mirrors!</vt:lpstr>
      <vt:lpstr>How is this Justified?</vt:lpstr>
      <vt:lpstr>Question:  Are the Following a . . .</vt:lpstr>
      <vt:lpstr>So What Does this Mean?</vt:lpstr>
      <vt:lpstr>Class-Structured and Reproductive of Social Class</vt:lpstr>
      <vt:lpstr>Upper Class</vt:lpstr>
      <vt:lpstr>High-Prestige Occupations</vt:lpstr>
      <vt:lpstr>High-Prestige Occupations</vt:lpstr>
      <vt:lpstr>Duncan Smith</vt:lpstr>
      <vt:lpstr>Middle Class</vt:lpstr>
      <vt:lpstr>Middle Class Occupations</vt:lpstr>
      <vt:lpstr>Petty Bourgeois</vt:lpstr>
      <vt:lpstr>Working Classes</vt:lpstr>
      <vt:lpstr>BBC: Poor Kids Part I</vt:lpstr>
      <vt:lpstr>Task:  Individuals/Groups and Capital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Phill Morgan</cp:lastModifiedBy>
  <cp:revision>25</cp:revision>
  <dcterms:created xsi:type="dcterms:W3CDTF">2012-11-29T09:46:39Z</dcterms:created>
  <dcterms:modified xsi:type="dcterms:W3CDTF">2016-09-28T16:32:54Z</dcterms:modified>
</cp:coreProperties>
</file>