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8" d="100"/>
          <a:sy n="88" d="100"/>
        </p:scale>
        <p:origin x="57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905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58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734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880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385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878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17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44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87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523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104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42876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944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408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379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9440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213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BE1E2CF-A344-4472-952F-1E460018894D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589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38726" y="1524000"/>
            <a:ext cx="8825658" cy="1522552"/>
          </a:xfrm>
        </p:spPr>
        <p:txBody>
          <a:bodyPr>
            <a:normAutofit/>
          </a:bodyPr>
          <a:lstStyle/>
          <a:p>
            <a:r>
              <a:rPr lang="en-US" sz="4000" dirty="0" smtClean="0"/>
              <a:t>Essential Concepts </a:t>
            </a:r>
            <a:r>
              <a:rPr lang="en-US" sz="4000" dirty="0"/>
              <a:t>and </a:t>
            </a:r>
            <a:r>
              <a:rPr lang="en-US" sz="4000" dirty="0" smtClean="0"/>
              <a:t>Principles </a:t>
            </a:r>
            <a:r>
              <a:rPr lang="en-US" sz="4000" dirty="0" smtClean="0"/>
              <a:t>of Modelling </a:t>
            </a:r>
            <a:r>
              <a:rPr lang="en-US" sz="4000" dirty="0"/>
              <a:t>and </a:t>
            </a:r>
            <a:r>
              <a:rPr lang="en-US" sz="4000" dirty="0" err="1" smtClean="0"/>
              <a:t>Analysing</a:t>
            </a:r>
            <a:r>
              <a:rPr lang="en-US" sz="4000" dirty="0" smtClean="0"/>
              <a:t> </a:t>
            </a:r>
            <a:r>
              <a:rPr lang="en-US" sz="4000" dirty="0"/>
              <a:t>data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4184" y="3886200"/>
            <a:ext cx="8825658" cy="2264228"/>
          </a:xfrm>
        </p:spPr>
        <p:txBody>
          <a:bodyPr>
            <a:noAutofit/>
          </a:bodyPr>
          <a:lstStyle/>
          <a:p>
            <a:pPr algn="ctr"/>
            <a:endParaRPr lang="en-GB" sz="4000" dirty="0" smtClean="0">
              <a:solidFill>
                <a:schemeClr val="tx1"/>
              </a:solidFill>
            </a:endParaRPr>
          </a:p>
          <a:p>
            <a:pPr algn="ctr"/>
            <a:r>
              <a:rPr lang="en-GB" sz="4000" dirty="0" smtClean="0">
                <a:solidFill>
                  <a:schemeClr val="tx1"/>
                </a:solidFill>
              </a:rPr>
              <a:t>Assignment 2 Guidance</a:t>
            </a:r>
            <a:endParaRPr lang="en-GB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863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Link Scenarios to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569" y="1563061"/>
            <a:ext cx="10392002" cy="4195481"/>
          </a:xfrm>
        </p:spPr>
        <p:txBody>
          <a:bodyPr>
            <a:noAutofit/>
          </a:bodyPr>
          <a:lstStyle/>
          <a:p>
            <a:r>
              <a:rPr lang="en-GB" sz="2600" dirty="0" smtClean="0"/>
              <a:t>Scenario Part 1</a:t>
            </a:r>
          </a:p>
          <a:p>
            <a:r>
              <a:rPr lang="en-GB" sz="2600" dirty="0" smtClean="0"/>
              <a:t>Discuss theory in relation to analysis of two files (1000 words)</a:t>
            </a:r>
          </a:p>
          <a:p>
            <a:pPr lvl="1"/>
            <a:r>
              <a:rPr lang="en-US" sz="2600" dirty="0"/>
              <a:t>Homework task 1 </a:t>
            </a:r>
            <a:r>
              <a:rPr lang="en-US" sz="2600" dirty="0" smtClean="0"/>
              <a:t>- Collated Prosumer survey file. </a:t>
            </a:r>
            <a:endParaRPr lang="en-GB" sz="2600" dirty="0"/>
          </a:p>
          <a:p>
            <a:pPr lvl="1"/>
            <a:r>
              <a:rPr lang="en-US" sz="2600" dirty="0"/>
              <a:t>Homework task 2 - </a:t>
            </a:r>
            <a:r>
              <a:rPr lang="en-US" sz="2600" dirty="0"/>
              <a:t>Collated </a:t>
            </a:r>
            <a:r>
              <a:rPr lang="en-US" sz="2600" dirty="0" smtClean="0"/>
              <a:t>Appliance </a:t>
            </a:r>
            <a:r>
              <a:rPr lang="en-US" sz="2600" dirty="0"/>
              <a:t>carbon data </a:t>
            </a:r>
            <a:r>
              <a:rPr lang="en-US" sz="2600" dirty="0" smtClean="0"/>
              <a:t>list file.</a:t>
            </a:r>
            <a:endParaRPr lang="en-GB" sz="2600" dirty="0"/>
          </a:p>
          <a:p>
            <a:pPr marL="0" indent="0">
              <a:buNone/>
            </a:pPr>
            <a:endParaRPr lang="en-GB" sz="2600" dirty="0" smtClean="0"/>
          </a:p>
          <a:p>
            <a:r>
              <a:rPr lang="en-GB" sz="2600" dirty="0" smtClean="0"/>
              <a:t>Scenario Part 2</a:t>
            </a:r>
          </a:p>
          <a:p>
            <a:r>
              <a:rPr lang="en-GB" sz="2600" dirty="0"/>
              <a:t>Discuss theory in relation to analysis of two </a:t>
            </a:r>
            <a:r>
              <a:rPr lang="en-GB" sz="2600" dirty="0" smtClean="0"/>
              <a:t>files (1500 words)</a:t>
            </a:r>
            <a:endParaRPr lang="en-GB" sz="2600" dirty="0"/>
          </a:p>
          <a:p>
            <a:pPr lvl="1"/>
            <a:r>
              <a:rPr lang="en-US" sz="2600" dirty="0"/>
              <a:t>Weather list file </a:t>
            </a:r>
            <a:endParaRPr lang="en-US" sz="2600" dirty="0" smtClean="0"/>
          </a:p>
          <a:p>
            <a:pPr lvl="1"/>
            <a:r>
              <a:rPr lang="en-US" sz="2600" dirty="0" smtClean="0"/>
              <a:t>Electrical </a:t>
            </a:r>
            <a:r>
              <a:rPr lang="en-US" sz="2600" dirty="0"/>
              <a:t>data file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343852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7277" y="0"/>
            <a:ext cx="9404723" cy="1400530"/>
          </a:xfrm>
        </p:spPr>
        <p:txBody>
          <a:bodyPr/>
          <a:lstStyle/>
          <a:p>
            <a:pPr algn="ctr"/>
            <a:r>
              <a:rPr lang="en-GB" dirty="0" smtClean="0"/>
              <a:t>Headings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114" y="1160289"/>
            <a:ext cx="12039600" cy="5294940"/>
          </a:xfrm>
        </p:spPr>
        <p:txBody>
          <a:bodyPr>
            <a:noAutofit/>
          </a:bodyPr>
          <a:lstStyle/>
          <a:p>
            <a:r>
              <a:rPr lang="en-GB" sz="2500" dirty="0" smtClean="0"/>
              <a:t>Theory ideas</a:t>
            </a:r>
          </a:p>
          <a:p>
            <a:pPr lvl="1"/>
            <a:r>
              <a:rPr lang="en-GB" sz="2500" dirty="0" smtClean="0"/>
              <a:t>Spreadsheet models</a:t>
            </a:r>
          </a:p>
          <a:p>
            <a:pPr lvl="1"/>
            <a:r>
              <a:rPr lang="en-GB" sz="2500" dirty="0" smtClean="0"/>
              <a:t>Categories of data in the files</a:t>
            </a:r>
          </a:p>
          <a:p>
            <a:pPr lvl="1"/>
            <a:r>
              <a:rPr lang="en-GB" sz="2500" dirty="0" smtClean="0"/>
              <a:t>Data analytics – link to functions</a:t>
            </a:r>
          </a:p>
          <a:p>
            <a:pPr lvl="1"/>
            <a:r>
              <a:rPr lang="en-GB" sz="2500" dirty="0" smtClean="0"/>
              <a:t>Data visualisation – Link to </a:t>
            </a:r>
            <a:r>
              <a:rPr lang="en-GB" sz="2500" dirty="0"/>
              <a:t>functions</a:t>
            </a:r>
            <a:endParaRPr lang="en-GB" sz="2500" dirty="0" smtClean="0"/>
          </a:p>
          <a:p>
            <a:pPr lvl="1"/>
            <a:r>
              <a:rPr lang="en-GB" sz="2500" dirty="0" smtClean="0"/>
              <a:t>Stages of modelling – report all stages - </a:t>
            </a:r>
            <a:r>
              <a:rPr lang="en-US" sz="2500" dirty="0" smtClean="0"/>
              <a:t>Part </a:t>
            </a:r>
            <a:r>
              <a:rPr lang="en-US" sz="2500" dirty="0"/>
              <a:t>1 and Part 2 requires that you demonstrate how you can use Microsoft Excel™ basic and advanced functions such as: IF, LOOKUP, PIVOT TABLES and </a:t>
            </a:r>
            <a:r>
              <a:rPr lang="en-US" sz="2500" dirty="0" smtClean="0"/>
              <a:t>graphs etc.</a:t>
            </a:r>
            <a:endParaRPr lang="en-GB" sz="2500" dirty="0"/>
          </a:p>
          <a:p>
            <a:pPr lvl="1"/>
            <a:r>
              <a:rPr lang="en-US" sz="2500" dirty="0" smtClean="0"/>
              <a:t>Strengths </a:t>
            </a:r>
            <a:r>
              <a:rPr lang="en-US" sz="2500" dirty="0"/>
              <a:t>of using a spreadsheet for decision making purposes</a:t>
            </a:r>
            <a:endParaRPr lang="en-GB" sz="2500" dirty="0"/>
          </a:p>
          <a:p>
            <a:r>
              <a:rPr lang="en-GB" sz="2500" dirty="0" smtClean="0"/>
              <a:t>Refer to papers reported in the teaching weeks as </a:t>
            </a:r>
            <a:r>
              <a:rPr lang="en-GB" sz="2500" dirty="0"/>
              <a:t>well as </a:t>
            </a:r>
            <a:r>
              <a:rPr lang="en-GB" sz="2500" dirty="0" smtClean="0"/>
              <a:t>additional reading .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364451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3569" y="93489"/>
            <a:ext cx="9404723" cy="1400530"/>
          </a:xfrm>
        </p:spPr>
        <p:txBody>
          <a:bodyPr/>
          <a:lstStyle/>
          <a:p>
            <a:pPr algn="ctr"/>
            <a:r>
              <a:rPr lang="en-GB" dirty="0" smtClean="0"/>
              <a:t>Format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1751" y="1203832"/>
            <a:ext cx="8946541" cy="4195481"/>
          </a:xfrm>
        </p:spPr>
        <p:txBody>
          <a:bodyPr>
            <a:noAutofit/>
          </a:bodyPr>
          <a:lstStyle/>
          <a:p>
            <a:r>
              <a:rPr lang="en-GB" sz="2500" dirty="0" smtClean="0"/>
              <a:t>Report format</a:t>
            </a:r>
          </a:p>
          <a:p>
            <a:r>
              <a:rPr lang="en-GB" sz="2500" dirty="0" smtClean="0"/>
              <a:t>Title page</a:t>
            </a:r>
          </a:p>
          <a:p>
            <a:r>
              <a:rPr lang="en-GB" sz="2500" dirty="0" smtClean="0"/>
              <a:t>Contents</a:t>
            </a:r>
          </a:p>
          <a:p>
            <a:r>
              <a:rPr lang="en-GB" sz="2500" dirty="0" smtClean="0"/>
              <a:t>Executive summary</a:t>
            </a:r>
          </a:p>
          <a:p>
            <a:r>
              <a:rPr lang="en-GB" sz="2500" dirty="0" smtClean="0"/>
              <a:t>Headings – including Introduction and Conclusion - Times New Roman, font size 12, left justified</a:t>
            </a:r>
          </a:p>
          <a:p>
            <a:r>
              <a:rPr lang="en-GB" sz="2500" dirty="0" smtClean="0"/>
              <a:t>Text - </a:t>
            </a:r>
            <a:r>
              <a:rPr lang="en-GB" sz="2500" dirty="0"/>
              <a:t>Times New Roman, font size 12, </a:t>
            </a:r>
            <a:r>
              <a:rPr lang="en-GB" sz="2500" dirty="0" smtClean="0"/>
              <a:t>justified both sides.</a:t>
            </a:r>
          </a:p>
          <a:p>
            <a:r>
              <a:rPr lang="en-GB" sz="2500" dirty="0" smtClean="0"/>
              <a:t>Page numbers</a:t>
            </a:r>
          </a:p>
          <a:p>
            <a:r>
              <a:rPr lang="en-GB" sz="2500" dirty="0" smtClean="0"/>
              <a:t>References </a:t>
            </a:r>
          </a:p>
          <a:p>
            <a:r>
              <a:rPr lang="en-GB" sz="2500" dirty="0" smtClean="0"/>
              <a:t>Appendix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75269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Submission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169" y="1853248"/>
            <a:ext cx="10119859" cy="4195481"/>
          </a:xfrm>
        </p:spPr>
        <p:txBody>
          <a:bodyPr>
            <a:normAutofit/>
          </a:bodyPr>
          <a:lstStyle/>
          <a:p>
            <a:r>
              <a:rPr lang="en-US" sz="2500" dirty="0"/>
              <a:t>The </a:t>
            </a:r>
            <a:r>
              <a:rPr lang="en-US" sz="2500" b="1" dirty="0"/>
              <a:t>four complete </a:t>
            </a:r>
            <a:r>
              <a:rPr lang="en-US" sz="2500" b="1" dirty="0" err="1"/>
              <a:t>analysed</a:t>
            </a:r>
            <a:r>
              <a:rPr lang="en-US" sz="2500" b="1" dirty="0"/>
              <a:t> files</a:t>
            </a:r>
            <a:r>
              <a:rPr lang="en-US" sz="2500" dirty="0"/>
              <a:t> should be uploaded to </a:t>
            </a:r>
            <a:r>
              <a:rPr lang="en-US" sz="2500" dirty="0" err="1"/>
              <a:t>moodle</a:t>
            </a:r>
            <a:r>
              <a:rPr lang="en-US" sz="2500" dirty="0"/>
              <a:t> in a zip file.</a:t>
            </a:r>
            <a:endParaRPr lang="en-GB" sz="2500" dirty="0"/>
          </a:p>
          <a:p>
            <a:r>
              <a:rPr lang="en-US" sz="2500" b="1" dirty="0"/>
              <a:t>One report</a:t>
            </a:r>
            <a:r>
              <a:rPr lang="en-US" sz="2500" dirty="0"/>
              <a:t> consisting of </a:t>
            </a:r>
            <a:r>
              <a:rPr lang="en-US" sz="2500" dirty="0" smtClean="0"/>
              <a:t>Part </a:t>
            </a:r>
            <a:r>
              <a:rPr lang="en-US" sz="2500" dirty="0"/>
              <a:t>1 and Part 2 should be uploaded to </a:t>
            </a:r>
            <a:r>
              <a:rPr lang="en-US" sz="2500" dirty="0" err="1"/>
              <a:t>moodle</a:t>
            </a:r>
            <a:r>
              <a:rPr lang="en-US" sz="2500" dirty="0"/>
              <a:t>.</a:t>
            </a:r>
            <a:endParaRPr lang="en-GB" sz="2500" dirty="0"/>
          </a:p>
          <a:p>
            <a:endParaRPr lang="en-GB" sz="2500" dirty="0"/>
          </a:p>
          <a:p>
            <a:r>
              <a:rPr lang="en-US" sz="2500" dirty="0"/>
              <a:t>Assessment 2 Deadline for submission:  			</a:t>
            </a:r>
            <a:r>
              <a:rPr lang="en-US" sz="2500" b="1" dirty="0"/>
              <a:t>4</a:t>
            </a:r>
            <a:r>
              <a:rPr lang="en-US" sz="2500" b="1" baseline="30000" dirty="0"/>
              <a:t>th</a:t>
            </a:r>
            <a:r>
              <a:rPr lang="en-US" sz="2500" b="1" dirty="0"/>
              <a:t> May 2018</a:t>
            </a:r>
            <a:endParaRPr lang="en-GB" sz="2500" dirty="0"/>
          </a:p>
          <a:p>
            <a:r>
              <a:rPr lang="en-US" sz="2500" dirty="0"/>
              <a:t>Submission to Moodle </a:t>
            </a:r>
            <a:r>
              <a:rPr lang="en-US" sz="2500" dirty="0" err="1"/>
              <a:t>Turnitin</a:t>
            </a:r>
            <a:r>
              <a:rPr lang="en-US" sz="2500" dirty="0"/>
              <a:t>:				</a:t>
            </a:r>
            <a:r>
              <a:rPr lang="en-US" sz="2500" dirty="0" smtClean="0"/>
              <a:t>		</a:t>
            </a:r>
            <a:r>
              <a:rPr lang="en-US" sz="2500" b="1" dirty="0" smtClean="0"/>
              <a:t>4</a:t>
            </a:r>
            <a:r>
              <a:rPr lang="en-US" sz="2500" b="1" baseline="30000" dirty="0" smtClean="0"/>
              <a:t>th</a:t>
            </a:r>
            <a:r>
              <a:rPr lang="en-US" sz="2500" b="1" dirty="0" smtClean="0"/>
              <a:t> </a:t>
            </a:r>
            <a:r>
              <a:rPr lang="en-US" sz="2500" b="1" dirty="0"/>
              <a:t>May </a:t>
            </a:r>
            <a:r>
              <a:rPr lang="en-US" sz="2500" b="1" dirty="0" smtClean="0"/>
              <a:t>2018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053825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43</TotalTime>
  <Words>245</Words>
  <Application>Microsoft Office PowerPoint</Application>
  <PresentationFormat>Widescreen</PresentationFormat>
  <Paragraphs>38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Essential Concepts and Principles of Modelling and Analysing data</vt:lpstr>
      <vt:lpstr>Link Scenarios to Theory</vt:lpstr>
      <vt:lpstr>Headings to Consider</vt:lpstr>
      <vt:lpstr>Format Instructions</vt:lpstr>
      <vt:lpstr>Submission Instructions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Concepts and Principles by Modelling and Analysing data</dc:title>
  <dc:creator>L0237_User</dc:creator>
  <cp:lastModifiedBy>L0237_User</cp:lastModifiedBy>
  <cp:revision>7</cp:revision>
  <dcterms:created xsi:type="dcterms:W3CDTF">2018-01-23T11:50:46Z</dcterms:created>
  <dcterms:modified xsi:type="dcterms:W3CDTF">2018-02-28T17:23:03Z</dcterms:modified>
</cp:coreProperties>
</file>