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4.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2.xml" ContentType="application/vnd.openxmlformats-officedocument.presentationml.comments+xml"/>
  <Override PartName="/ppt/notesSlides/notesSlide13.xml" ContentType="application/vnd.openxmlformats-officedocument.presentationml.notesSlide+xml"/>
  <Override PartName="/ppt/comments/comment3.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comment4.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 id="2147483706" r:id="rId5"/>
    <p:sldMasterId id="2147483724" r:id="rId6"/>
    <p:sldMasterId id="2147483736" r:id="rId7"/>
    <p:sldMasterId id="2147483748" r:id="rId8"/>
  </p:sldMasterIdLst>
  <p:notesMasterIdLst>
    <p:notesMasterId r:id="rId54"/>
  </p:notesMasterIdLst>
  <p:handoutMasterIdLst>
    <p:handoutMasterId r:id="rId55"/>
  </p:handoutMasterIdLst>
  <p:sldIdLst>
    <p:sldId id="275" r:id="rId9"/>
    <p:sldId id="276" r:id="rId10"/>
    <p:sldId id="327" r:id="rId11"/>
    <p:sldId id="312" r:id="rId12"/>
    <p:sldId id="313" r:id="rId13"/>
    <p:sldId id="277" r:id="rId14"/>
    <p:sldId id="315" r:id="rId15"/>
    <p:sldId id="316" r:id="rId16"/>
    <p:sldId id="314" r:id="rId17"/>
    <p:sldId id="291" r:id="rId18"/>
    <p:sldId id="292" r:id="rId19"/>
    <p:sldId id="261" r:id="rId20"/>
    <p:sldId id="263" r:id="rId21"/>
    <p:sldId id="323" r:id="rId22"/>
    <p:sldId id="324" r:id="rId23"/>
    <p:sldId id="325" r:id="rId24"/>
    <p:sldId id="326" r:id="rId25"/>
    <p:sldId id="265" r:id="rId26"/>
    <p:sldId id="296" r:id="rId27"/>
    <p:sldId id="303" r:id="rId28"/>
    <p:sldId id="304" r:id="rId29"/>
    <p:sldId id="305" r:id="rId30"/>
    <p:sldId id="306" r:id="rId31"/>
    <p:sldId id="307" r:id="rId32"/>
    <p:sldId id="287" r:id="rId33"/>
    <p:sldId id="288" r:id="rId34"/>
    <p:sldId id="271" r:id="rId35"/>
    <p:sldId id="267" r:id="rId36"/>
    <p:sldId id="256" r:id="rId37"/>
    <p:sldId id="297" r:id="rId38"/>
    <p:sldId id="298" r:id="rId39"/>
    <p:sldId id="259" r:id="rId40"/>
    <p:sldId id="299" r:id="rId41"/>
    <p:sldId id="264" r:id="rId42"/>
    <p:sldId id="300" r:id="rId43"/>
    <p:sldId id="301" r:id="rId44"/>
    <p:sldId id="321" r:id="rId45"/>
    <p:sldId id="319" r:id="rId46"/>
    <p:sldId id="320" r:id="rId47"/>
    <p:sldId id="283" r:id="rId48"/>
    <p:sldId id="322" r:id="rId49"/>
    <p:sldId id="284" r:id="rId50"/>
    <p:sldId id="302" r:id="rId51"/>
    <p:sldId id="309" r:id="rId52"/>
    <p:sldId id="317"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8B2ADF6-672C-4531-9780-07687809DE59}">
          <p14:sldIdLst>
            <p14:sldId id="275"/>
            <p14:sldId id="276"/>
            <p14:sldId id="327"/>
            <p14:sldId id="312"/>
            <p14:sldId id="313"/>
            <p14:sldId id="277"/>
            <p14:sldId id="315"/>
            <p14:sldId id="316"/>
            <p14:sldId id="314"/>
            <p14:sldId id="291"/>
            <p14:sldId id="292"/>
            <p14:sldId id="261"/>
            <p14:sldId id="263"/>
            <p14:sldId id="323"/>
            <p14:sldId id="324"/>
            <p14:sldId id="325"/>
            <p14:sldId id="326"/>
            <p14:sldId id="265"/>
            <p14:sldId id="296"/>
            <p14:sldId id="303"/>
            <p14:sldId id="304"/>
            <p14:sldId id="305"/>
            <p14:sldId id="306"/>
            <p14:sldId id="307"/>
            <p14:sldId id="287"/>
            <p14:sldId id="288"/>
            <p14:sldId id="271"/>
            <p14:sldId id="267"/>
            <p14:sldId id="256"/>
            <p14:sldId id="297"/>
            <p14:sldId id="298"/>
            <p14:sldId id="259"/>
            <p14:sldId id="299"/>
            <p14:sldId id="264"/>
            <p14:sldId id="300"/>
            <p14:sldId id="301"/>
            <p14:sldId id="321"/>
            <p14:sldId id="319"/>
            <p14:sldId id="320"/>
            <p14:sldId id="283"/>
            <p14:sldId id="322"/>
            <p14:sldId id="284"/>
            <p14:sldId id="302"/>
            <p14:sldId id="309"/>
            <p14:sldId id="31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2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E45BD9-1D87-4993-9A12-CF94E39D4045}" v="46" dt="2020-10-14T19:21:36.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94" autoAdjust="0"/>
    <p:restoredTop sz="93135" autoAdjust="0"/>
  </p:normalViewPr>
  <p:slideViewPr>
    <p:cSldViewPr snapToGrid="0">
      <p:cViewPr varScale="1">
        <p:scale>
          <a:sx n="68" d="100"/>
          <a:sy n="68" d="100"/>
        </p:scale>
        <p:origin x="594" y="66"/>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handoutMaster" Target="handoutMasters/handout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slide" Target="slides/slide33.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presProps" Target="presProps.xml"/><Relationship Id="rId61"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commentAuthors" Target="commentAuthor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0-10-11T23:43:25.149" idx="13">
    <p:pos x="10" y="10"/>
    <p:text>Please see the heading of slide 15 &amp; 16 and change accordingly</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0-10-11T23:47:48.760" idx="17">
    <p:pos x="10" y="10"/>
    <p:text>In-text citations missing</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20-10-11T23:48:06.856" idx="18">
    <p:pos x="10" y="10"/>
    <p:text>Same as previous policy limitation slide  you need to bring in at least one source to support your points</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20-10-11T23:58:32.669" idx="27">
    <p:pos x="10" y="10"/>
    <p:text>You haven't concluded how key workers are affected + need of the small scale project. refer to your case-study outlined in your Assignment brief</p:text>
    <p:extLst>
      <p:ext uri="{C676402C-5697-4E1C-873F-D02D1690AC5C}">
        <p15:threadingInfo xmlns:p15="http://schemas.microsoft.com/office/powerpoint/2012/main" timeZoneBias="-60"/>
      </p:ext>
    </p:extLst>
  </p:cm>
</p:cmLst>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 Id="rId4" Type="http://schemas.openxmlformats.org/officeDocument/2006/relationships/image" Target="../media/image3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 Id="rId4"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720856-93F0-4CC7-B7FD-2466914A11D4}" type="doc">
      <dgm:prSet loTypeId="urn:microsoft.com/office/officeart/2005/8/layout/vProcess5" loCatId="process" qsTypeId="urn:microsoft.com/office/officeart/2005/8/quickstyle/simple4" qsCatId="simple" csTypeId="urn:microsoft.com/office/officeart/2005/8/colors/accent0_3" csCatId="mainScheme" phldr="1"/>
      <dgm:spPr/>
    </dgm:pt>
    <dgm:pt modelId="{4AF52931-E4CA-4429-AACB-B8747CDB2409}">
      <dgm:prSet phldrT="[Text]"/>
      <dgm:spPr/>
      <dgm:t>
        <a:bodyPr/>
        <a:lstStyle/>
        <a:p>
          <a:pPr>
            <a:defRPr cap="all"/>
          </a:pPr>
          <a:r>
            <a:rPr lang="en-US" b="1"/>
            <a:t> </a:t>
          </a:r>
          <a:r>
            <a:rPr lang="en-US" b="1">
              <a:latin typeface="Arial" panose="020B0604020202020204" pitchFamily="34" charset="0"/>
              <a:cs typeface="Arial" panose="020B0604020202020204" pitchFamily="34" charset="0"/>
            </a:rPr>
            <a:t>policies</a:t>
          </a:r>
        </a:p>
      </dgm:t>
    </dgm:pt>
    <dgm:pt modelId="{67B2FC97-2FAE-4EFE-9DEE-E4216C657F35}" type="parTrans" cxnId="{F82329C8-C3B2-4E9B-9033-528488D72705}">
      <dgm:prSet/>
      <dgm:spPr/>
      <dgm:t>
        <a:bodyPr/>
        <a:lstStyle/>
        <a:p>
          <a:endParaRPr lang="en-US" sz="1800" b="1"/>
        </a:p>
      </dgm:t>
    </dgm:pt>
    <dgm:pt modelId="{D86AF01C-9CBC-41F8-9354-48CD82BDFDC9}" type="sibTrans" cxnId="{F82329C8-C3B2-4E9B-9033-528488D72705}">
      <dgm:prSet/>
      <dgm:spPr/>
      <dgm:t>
        <a:bodyPr/>
        <a:lstStyle/>
        <a:p>
          <a:endParaRPr lang="en-US" b="1"/>
        </a:p>
      </dgm:t>
    </dgm:pt>
    <dgm:pt modelId="{81BEB84D-9A77-49C6-9301-B3359FCAC75F}">
      <dgm:prSet phldrT="[Text]"/>
      <dgm:spPr/>
      <dgm:t>
        <a:bodyPr/>
        <a:lstStyle/>
        <a:p>
          <a:pPr>
            <a:defRPr cap="all"/>
          </a:pPr>
          <a:r>
            <a:rPr lang="en-US" b="1">
              <a:latin typeface="Arial" panose="020B0604020202020204" pitchFamily="34" charset="0"/>
              <a:cs typeface="Arial" panose="020B0604020202020204" pitchFamily="34" charset="0"/>
            </a:rPr>
            <a:t>Impact</a:t>
          </a:r>
        </a:p>
      </dgm:t>
    </dgm:pt>
    <dgm:pt modelId="{AE4D0D43-0332-4F79-8D35-BCD8C10758AE}" type="parTrans" cxnId="{420EF6C4-7321-43BE-A2FC-253606B1E06A}">
      <dgm:prSet/>
      <dgm:spPr/>
      <dgm:t>
        <a:bodyPr/>
        <a:lstStyle/>
        <a:p>
          <a:endParaRPr lang="en-US" sz="1800" b="1"/>
        </a:p>
      </dgm:t>
    </dgm:pt>
    <dgm:pt modelId="{5D260F18-25D2-4074-87F1-7E78DDA61C58}" type="sibTrans" cxnId="{420EF6C4-7321-43BE-A2FC-253606B1E06A}">
      <dgm:prSet/>
      <dgm:spPr/>
      <dgm:t>
        <a:bodyPr/>
        <a:lstStyle/>
        <a:p>
          <a:endParaRPr lang="en-US" b="1"/>
        </a:p>
      </dgm:t>
    </dgm:pt>
    <dgm:pt modelId="{BFF9359E-E9B1-4B73-BACC-2C7988765B16}">
      <dgm:prSet phldrT="[Text]"/>
      <dgm:spPr/>
      <dgm:t>
        <a:bodyPr/>
        <a:lstStyle/>
        <a:p>
          <a:pPr>
            <a:defRPr cap="all"/>
          </a:pPr>
          <a:r>
            <a:rPr lang="en-US" b="1" dirty="0"/>
            <a:t> </a:t>
          </a:r>
          <a:r>
            <a:rPr lang="en-US" b="1" dirty="0">
              <a:latin typeface="Arial" panose="020B0604020202020204" pitchFamily="34" charset="0"/>
              <a:cs typeface="Arial" panose="020B0604020202020204" pitchFamily="34" charset="0"/>
            </a:rPr>
            <a:t>solutions and recommendations</a:t>
          </a:r>
        </a:p>
      </dgm:t>
    </dgm:pt>
    <dgm:pt modelId="{6E0A40FA-1B79-4089-8B9A-3BA22865FE4E}" type="parTrans" cxnId="{516EC545-1971-48B3-978C-4756FCDCCFD9}">
      <dgm:prSet/>
      <dgm:spPr/>
      <dgm:t>
        <a:bodyPr/>
        <a:lstStyle/>
        <a:p>
          <a:endParaRPr lang="en-US" sz="1800" b="1"/>
        </a:p>
      </dgm:t>
    </dgm:pt>
    <dgm:pt modelId="{1CEF1965-C516-4C44-BAE3-2FA3F5116930}" type="sibTrans" cxnId="{516EC545-1971-48B3-978C-4756FCDCCFD9}">
      <dgm:prSet/>
      <dgm:spPr/>
      <dgm:t>
        <a:bodyPr/>
        <a:lstStyle/>
        <a:p>
          <a:endParaRPr lang="en-US" b="1"/>
        </a:p>
      </dgm:t>
    </dgm:pt>
    <dgm:pt modelId="{52158F2B-1A54-4542-8FFC-0076A9AA24C7}">
      <dgm:prSet phldrT="[Text]"/>
      <dgm:spPr/>
      <dgm:t>
        <a:bodyPr/>
        <a:lstStyle/>
        <a:p>
          <a:pPr>
            <a:defRPr cap="all"/>
          </a:pPr>
          <a:r>
            <a:rPr lang="en-US" b="1">
              <a:latin typeface="Arial" panose="020B0604020202020204" pitchFamily="34" charset="0"/>
              <a:cs typeface="Arial" panose="020B0604020202020204" pitchFamily="34" charset="0"/>
            </a:rPr>
            <a:t>limitations</a:t>
          </a:r>
        </a:p>
      </dgm:t>
    </dgm:pt>
    <dgm:pt modelId="{EBCD45A8-EEE8-481F-9942-8747EEA14E60}" type="parTrans" cxnId="{D1982A7B-E7C1-46D6-B50F-1200130CFF2F}">
      <dgm:prSet/>
      <dgm:spPr/>
      <dgm:t>
        <a:bodyPr/>
        <a:lstStyle/>
        <a:p>
          <a:endParaRPr lang="en-US"/>
        </a:p>
      </dgm:t>
    </dgm:pt>
    <dgm:pt modelId="{29049899-6B50-479F-89C8-D1E886243678}" type="sibTrans" cxnId="{D1982A7B-E7C1-46D6-B50F-1200130CFF2F}">
      <dgm:prSet/>
      <dgm:spPr/>
      <dgm:t>
        <a:bodyPr/>
        <a:lstStyle/>
        <a:p>
          <a:endParaRPr lang="en-US"/>
        </a:p>
      </dgm:t>
    </dgm:pt>
    <dgm:pt modelId="{E67FCF6F-E44C-49D7-BEE2-B79DBDE278B7}" type="pres">
      <dgm:prSet presAssocID="{C7720856-93F0-4CC7-B7FD-2466914A11D4}" presName="outerComposite" presStyleCnt="0">
        <dgm:presLayoutVars>
          <dgm:chMax val="5"/>
          <dgm:dir/>
          <dgm:resizeHandles val="exact"/>
        </dgm:presLayoutVars>
      </dgm:prSet>
      <dgm:spPr/>
    </dgm:pt>
    <dgm:pt modelId="{CC75F3CF-34E5-49BE-AC6F-CF7778F4B5B7}" type="pres">
      <dgm:prSet presAssocID="{C7720856-93F0-4CC7-B7FD-2466914A11D4}" presName="dummyMaxCanvas" presStyleCnt="0">
        <dgm:presLayoutVars/>
      </dgm:prSet>
      <dgm:spPr/>
    </dgm:pt>
    <dgm:pt modelId="{3ABE9671-CD0D-4851-8D2A-5EDD84431889}" type="pres">
      <dgm:prSet presAssocID="{C7720856-93F0-4CC7-B7FD-2466914A11D4}" presName="FourNodes_1" presStyleLbl="node1" presStyleIdx="0" presStyleCnt="4">
        <dgm:presLayoutVars>
          <dgm:bulletEnabled val="1"/>
        </dgm:presLayoutVars>
      </dgm:prSet>
      <dgm:spPr/>
      <dgm:t>
        <a:bodyPr/>
        <a:lstStyle/>
        <a:p>
          <a:endParaRPr lang="en-US"/>
        </a:p>
      </dgm:t>
    </dgm:pt>
    <dgm:pt modelId="{A68B51EC-00C5-4A9D-8E9D-2509535FCC68}" type="pres">
      <dgm:prSet presAssocID="{C7720856-93F0-4CC7-B7FD-2466914A11D4}" presName="FourNodes_2" presStyleLbl="node1" presStyleIdx="1" presStyleCnt="4">
        <dgm:presLayoutVars>
          <dgm:bulletEnabled val="1"/>
        </dgm:presLayoutVars>
      </dgm:prSet>
      <dgm:spPr/>
      <dgm:t>
        <a:bodyPr/>
        <a:lstStyle/>
        <a:p>
          <a:endParaRPr lang="en-US"/>
        </a:p>
      </dgm:t>
    </dgm:pt>
    <dgm:pt modelId="{14F7D15F-F134-402C-B955-549369764547}" type="pres">
      <dgm:prSet presAssocID="{C7720856-93F0-4CC7-B7FD-2466914A11D4}" presName="FourNodes_3" presStyleLbl="node1" presStyleIdx="2" presStyleCnt="4">
        <dgm:presLayoutVars>
          <dgm:bulletEnabled val="1"/>
        </dgm:presLayoutVars>
      </dgm:prSet>
      <dgm:spPr/>
      <dgm:t>
        <a:bodyPr/>
        <a:lstStyle/>
        <a:p>
          <a:endParaRPr lang="en-US"/>
        </a:p>
      </dgm:t>
    </dgm:pt>
    <dgm:pt modelId="{50AECE22-0884-4CD2-B4C1-258D300FE8BA}" type="pres">
      <dgm:prSet presAssocID="{C7720856-93F0-4CC7-B7FD-2466914A11D4}" presName="FourNodes_4" presStyleLbl="node1" presStyleIdx="3" presStyleCnt="4">
        <dgm:presLayoutVars>
          <dgm:bulletEnabled val="1"/>
        </dgm:presLayoutVars>
      </dgm:prSet>
      <dgm:spPr/>
      <dgm:t>
        <a:bodyPr/>
        <a:lstStyle/>
        <a:p>
          <a:endParaRPr lang="en-US"/>
        </a:p>
      </dgm:t>
    </dgm:pt>
    <dgm:pt modelId="{51BFE143-A4F1-4FBC-9977-81CE7ABF8ACE}" type="pres">
      <dgm:prSet presAssocID="{C7720856-93F0-4CC7-B7FD-2466914A11D4}" presName="FourConn_1-2" presStyleLbl="fgAccFollowNode1" presStyleIdx="0" presStyleCnt="3">
        <dgm:presLayoutVars>
          <dgm:bulletEnabled val="1"/>
        </dgm:presLayoutVars>
      </dgm:prSet>
      <dgm:spPr/>
      <dgm:t>
        <a:bodyPr/>
        <a:lstStyle/>
        <a:p>
          <a:endParaRPr lang="en-US"/>
        </a:p>
      </dgm:t>
    </dgm:pt>
    <dgm:pt modelId="{EC7862A5-1872-45B8-B6FA-62A12DE7BCD1}" type="pres">
      <dgm:prSet presAssocID="{C7720856-93F0-4CC7-B7FD-2466914A11D4}" presName="FourConn_2-3" presStyleLbl="fgAccFollowNode1" presStyleIdx="1" presStyleCnt="3">
        <dgm:presLayoutVars>
          <dgm:bulletEnabled val="1"/>
        </dgm:presLayoutVars>
      </dgm:prSet>
      <dgm:spPr/>
      <dgm:t>
        <a:bodyPr/>
        <a:lstStyle/>
        <a:p>
          <a:endParaRPr lang="en-US"/>
        </a:p>
      </dgm:t>
    </dgm:pt>
    <dgm:pt modelId="{86A508DC-4894-43A1-9A51-F5CA9D86303D}" type="pres">
      <dgm:prSet presAssocID="{C7720856-93F0-4CC7-B7FD-2466914A11D4}" presName="FourConn_3-4" presStyleLbl="fgAccFollowNode1" presStyleIdx="2" presStyleCnt="3">
        <dgm:presLayoutVars>
          <dgm:bulletEnabled val="1"/>
        </dgm:presLayoutVars>
      </dgm:prSet>
      <dgm:spPr/>
      <dgm:t>
        <a:bodyPr/>
        <a:lstStyle/>
        <a:p>
          <a:endParaRPr lang="en-US"/>
        </a:p>
      </dgm:t>
    </dgm:pt>
    <dgm:pt modelId="{7AABE76C-C6F0-4605-95C1-B77FC9B88E89}" type="pres">
      <dgm:prSet presAssocID="{C7720856-93F0-4CC7-B7FD-2466914A11D4}" presName="FourNodes_1_text" presStyleLbl="node1" presStyleIdx="3" presStyleCnt="4">
        <dgm:presLayoutVars>
          <dgm:bulletEnabled val="1"/>
        </dgm:presLayoutVars>
      </dgm:prSet>
      <dgm:spPr/>
      <dgm:t>
        <a:bodyPr/>
        <a:lstStyle/>
        <a:p>
          <a:endParaRPr lang="en-US"/>
        </a:p>
      </dgm:t>
    </dgm:pt>
    <dgm:pt modelId="{DB720398-5A93-470E-8C1A-188AF851BD86}" type="pres">
      <dgm:prSet presAssocID="{C7720856-93F0-4CC7-B7FD-2466914A11D4}" presName="FourNodes_2_text" presStyleLbl="node1" presStyleIdx="3" presStyleCnt="4">
        <dgm:presLayoutVars>
          <dgm:bulletEnabled val="1"/>
        </dgm:presLayoutVars>
      </dgm:prSet>
      <dgm:spPr/>
      <dgm:t>
        <a:bodyPr/>
        <a:lstStyle/>
        <a:p>
          <a:endParaRPr lang="en-US"/>
        </a:p>
      </dgm:t>
    </dgm:pt>
    <dgm:pt modelId="{59FBF186-52AF-49F1-A17B-5196E9F2A1A2}" type="pres">
      <dgm:prSet presAssocID="{C7720856-93F0-4CC7-B7FD-2466914A11D4}" presName="FourNodes_3_text" presStyleLbl="node1" presStyleIdx="3" presStyleCnt="4">
        <dgm:presLayoutVars>
          <dgm:bulletEnabled val="1"/>
        </dgm:presLayoutVars>
      </dgm:prSet>
      <dgm:spPr/>
      <dgm:t>
        <a:bodyPr/>
        <a:lstStyle/>
        <a:p>
          <a:endParaRPr lang="en-US"/>
        </a:p>
      </dgm:t>
    </dgm:pt>
    <dgm:pt modelId="{18B518EC-6795-4698-85C7-E323B2AB826C}" type="pres">
      <dgm:prSet presAssocID="{C7720856-93F0-4CC7-B7FD-2466914A11D4}" presName="FourNodes_4_text" presStyleLbl="node1" presStyleIdx="3" presStyleCnt="4">
        <dgm:presLayoutVars>
          <dgm:bulletEnabled val="1"/>
        </dgm:presLayoutVars>
      </dgm:prSet>
      <dgm:spPr/>
      <dgm:t>
        <a:bodyPr/>
        <a:lstStyle/>
        <a:p>
          <a:endParaRPr lang="en-US"/>
        </a:p>
      </dgm:t>
    </dgm:pt>
  </dgm:ptLst>
  <dgm:cxnLst>
    <dgm:cxn modelId="{B81E06F8-250D-41D7-B4EA-70AF5ADD875E}" type="presOf" srcId="{BFF9359E-E9B1-4B73-BACC-2C7988765B16}" destId="{50AECE22-0884-4CD2-B4C1-258D300FE8BA}" srcOrd="0" destOrd="0" presId="urn:microsoft.com/office/officeart/2005/8/layout/vProcess5"/>
    <dgm:cxn modelId="{BE8402B7-D66B-4A01-940B-F79222704DB3}" type="presOf" srcId="{C7720856-93F0-4CC7-B7FD-2466914A11D4}" destId="{E67FCF6F-E44C-49D7-BEE2-B79DBDE278B7}" srcOrd="0" destOrd="0" presId="urn:microsoft.com/office/officeart/2005/8/layout/vProcess5"/>
    <dgm:cxn modelId="{420EF6C4-7321-43BE-A2FC-253606B1E06A}" srcId="{C7720856-93F0-4CC7-B7FD-2466914A11D4}" destId="{81BEB84D-9A77-49C6-9301-B3359FCAC75F}" srcOrd="1" destOrd="0" parTransId="{AE4D0D43-0332-4F79-8D35-BCD8C10758AE}" sibTransId="{5D260F18-25D2-4074-87F1-7E78DDA61C58}"/>
    <dgm:cxn modelId="{D1982A7B-E7C1-46D6-B50F-1200130CFF2F}" srcId="{C7720856-93F0-4CC7-B7FD-2466914A11D4}" destId="{52158F2B-1A54-4542-8FFC-0076A9AA24C7}" srcOrd="2" destOrd="0" parTransId="{EBCD45A8-EEE8-481F-9942-8747EEA14E60}" sibTransId="{29049899-6B50-479F-89C8-D1E886243678}"/>
    <dgm:cxn modelId="{8F025C7F-69A7-4855-9DE6-BC81E2FB9D96}" type="presOf" srcId="{BFF9359E-E9B1-4B73-BACC-2C7988765B16}" destId="{18B518EC-6795-4698-85C7-E323B2AB826C}" srcOrd="1" destOrd="0" presId="urn:microsoft.com/office/officeart/2005/8/layout/vProcess5"/>
    <dgm:cxn modelId="{B47C4264-768F-4AA6-A3C9-9F673AD2E452}" type="presOf" srcId="{52158F2B-1A54-4542-8FFC-0076A9AA24C7}" destId="{14F7D15F-F134-402C-B955-549369764547}" srcOrd="0" destOrd="0" presId="urn:microsoft.com/office/officeart/2005/8/layout/vProcess5"/>
    <dgm:cxn modelId="{2D7B10AD-FA3E-4471-9A01-84210030B12C}" type="presOf" srcId="{81BEB84D-9A77-49C6-9301-B3359FCAC75F}" destId="{DB720398-5A93-470E-8C1A-188AF851BD86}" srcOrd="1" destOrd="0" presId="urn:microsoft.com/office/officeart/2005/8/layout/vProcess5"/>
    <dgm:cxn modelId="{47B28FF4-7BF8-4DE9-99AC-9E457660FCB4}" type="presOf" srcId="{D86AF01C-9CBC-41F8-9354-48CD82BDFDC9}" destId="{51BFE143-A4F1-4FBC-9977-81CE7ABF8ACE}" srcOrd="0" destOrd="0" presId="urn:microsoft.com/office/officeart/2005/8/layout/vProcess5"/>
    <dgm:cxn modelId="{446DED04-C85C-48E6-A778-91AE66796852}" type="presOf" srcId="{4AF52931-E4CA-4429-AACB-B8747CDB2409}" destId="{7AABE76C-C6F0-4605-95C1-B77FC9B88E89}" srcOrd="1" destOrd="0" presId="urn:microsoft.com/office/officeart/2005/8/layout/vProcess5"/>
    <dgm:cxn modelId="{516EC545-1971-48B3-978C-4756FCDCCFD9}" srcId="{C7720856-93F0-4CC7-B7FD-2466914A11D4}" destId="{BFF9359E-E9B1-4B73-BACC-2C7988765B16}" srcOrd="3" destOrd="0" parTransId="{6E0A40FA-1B79-4089-8B9A-3BA22865FE4E}" sibTransId="{1CEF1965-C516-4C44-BAE3-2FA3F5116930}"/>
    <dgm:cxn modelId="{8F978FAB-659A-46B4-93C2-97C2D058A09D}" type="presOf" srcId="{81BEB84D-9A77-49C6-9301-B3359FCAC75F}" destId="{A68B51EC-00C5-4A9D-8E9D-2509535FCC68}" srcOrd="0" destOrd="0" presId="urn:microsoft.com/office/officeart/2005/8/layout/vProcess5"/>
    <dgm:cxn modelId="{A17FD3CD-4D98-4E0C-9F95-42AED156ABA7}" type="presOf" srcId="{52158F2B-1A54-4542-8FFC-0076A9AA24C7}" destId="{59FBF186-52AF-49F1-A17B-5196E9F2A1A2}" srcOrd="1" destOrd="0" presId="urn:microsoft.com/office/officeart/2005/8/layout/vProcess5"/>
    <dgm:cxn modelId="{07F82E09-6D2E-4C2D-85EE-882B98F7E76C}" type="presOf" srcId="{4AF52931-E4CA-4429-AACB-B8747CDB2409}" destId="{3ABE9671-CD0D-4851-8D2A-5EDD84431889}" srcOrd="0" destOrd="0" presId="urn:microsoft.com/office/officeart/2005/8/layout/vProcess5"/>
    <dgm:cxn modelId="{EA0D7E01-4774-4AB2-9549-49F6C2495183}" type="presOf" srcId="{5D260F18-25D2-4074-87F1-7E78DDA61C58}" destId="{EC7862A5-1872-45B8-B6FA-62A12DE7BCD1}" srcOrd="0" destOrd="0" presId="urn:microsoft.com/office/officeart/2005/8/layout/vProcess5"/>
    <dgm:cxn modelId="{F82329C8-C3B2-4E9B-9033-528488D72705}" srcId="{C7720856-93F0-4CC7-B7FD-2466914A11D4}" destId="{4AF52931-E4CA-4429-AACB-B8747CDB2409}" srcOrd="0" destOrd="0" parTransId="{67B2FC97-2FAE-4EFE-9DEE-E4216C657F35}" sibTransId="{D86AF01C-9CBC-41F8-9354-48CD82BDFDC9}"/>
    <dgm:cxn modelId="{DC426C1E-B338-4657-B52D-2EC15E229F8F}" type="presOf" srcId="{29049899-6B50-479F-89C8-D1E886243678}" destId="{86A508DC-4894-43A1-9A51-F5CA9D86303D}" srcOrd="0" destOrd="0" presId="urn:microsoft.com/office/officeart/2005/8/layout/vProcess5"/>
    <dgm:cxn modelId="{8AA062B0-CD8C-48E8-89C1-A7928F5CCC83}" type="presParOf" srcId="{E67FCF6F-E44C-49D7-BEE2-B79DBDE278B7}" destId="{CC75F3CF-34E5-49BE-AC6F-CF7778F4B5B7}" srcOrd="0" destOrd="0" presId="urn:microsoft.com/office/officeart/2005/8/layout/vProcess5"/>
    <dgm:cxn modelId="{3916E8AF-C224-485B-94B8-82DD7CF8EDAC}" type="presParOf" srcId="{E67FCF6F-E44C-49D7-BEE2-B79DBDE278B7}" destId="{3ABE9671-CD0D-4851-8D2A-5EDD84431889}" srcOrd="1" destOrd="0" presId="urn:microsoft.com/office/officeart/2005/8/layout/vProcess5"/>
    <dgm:cxn modelId="{21898E5C-B73A-4E93-BDD8-B796AAC4662B}" type="presParOf" srcId="{E67FCF6F-E44C-49D7-BEE2-B79DBDE278B7}" destId="{A68B51EC-00C5-4A9D-8E9D-2509535FCC68}" srcOrd="2" destOrd="0" presId="urn:microsoft.com/office/officeart/2005/8/layout/vProcess5"/>
    <dgm:cxn modelId="{F3685B76-62DB-4222-B4D1-7B6C01F5FD86}" type="presParOf" srcId="{E67FCF6F-E44C-49D7-BEE2-B79DBDE278B7}" destId="{14F7D15F-F134-402C-B955-549369764547}" srcOrd="3" destOrd="0" presId="urn:microsoft.com/office/officeart/2005/8/layout/vProcess5"/>
    <dgm:cxn modelId="{BEFE8D45-37EE-40BA-83E1-D1214394C0A8}" type="presParOf" srcId="{E67FCF6F-E44C-49D7-BEE2-B79DBDE278B7}" destId="{50AECE22-0884-4CD2-B4C1-258D300FE8BA}" srcOrd="4" destOrd="0" presId="urn:microsoft.com/office/officeart/2005/8/layout/vProcess5"/>
    <dgm:cxn modelId="{8E9BB3B1-B58B-41CB-9537-BDEF57817780}" type="presParOf" srcId="{E67FCF6F-E44C-49D7-BEE2-B79DBDE278B7}" destId="{51BFE143-A4F1-4FBC-9977-81CE7ABF8ACE}" srcOrd="5" destOrd="0" presId="urn:microsoft.com/office/officeart/2005/8/layout/vProcess5"/>
    <dgm:cxn modelId="{EB177DDF-C4EB-463A-BFC9-D7E2F4A5B6DD}" type="presParOf" srcId="{E67FCF6F-E44C-49D7-BEE2-B79DBDE278B7}" destId="{EC7862A5-1872-45B8-B6FA-62A12DE7BCD1}" srcOrd="6" destOrd="0" presId="urn:microsoft.com/office/officeart/2005/8/layout/vProcess5"/>
    <dgm:cxn modelId="{AD1E07C7-AD25-4FAF-8CE8-F659E40EDB7E}" type="presParOf" srcId="{E67FCF6F-E44C-49D7-BEE2-B79DBDE278B7}" destId="{86A508DC-4894-43A1-9A51-F5CA9D86303D}" srcOrd="7" destOrd="0" presId="urn:microsoft.com/office/officeart/2005/8/layout/vProcess5"/>
    <dgm:cxn modelId="{A7822E1F-1219-418C-B953-69A277C015D1}" type="presParOf" srcId="{E67FCF6F-E44C-49D7-BEE2-B79DBDE278B7}" destId="{7AABE76C-C6F0-4605-95C1-B77FC9B88E89}" srcOrd="8" destOrd="0" presId="urn:microsoft.com/office/officeart/2005/8/layout/vProcess5"/>
    <dgm:cxn modelId="{AF9DA623-5507-4161-A24D-4D916A42E6C5}" type="presParOf" srcId="{E67FCF6F-E44C-49D7-BEE2-B79DBDE278B7}" destId="{DB720398-5A93-470E-8C1A-188AF851BD86}" srcOrd="9" destOrd="0" presId="urn:microsoft.com/office/officeart/2005/8/layout/vProcess5"/>
    <dgm:cxn modelId="{7219E634-9450-4A47-8A3D-E74B775B8C15}" type="presParOf" srcId="{E67FCF6F-E44C-49D7-BEE2-B79DBDE278B7}" destId="{59FBF186-52AF-49F1-A17B-5196E9F2A1A2}" srcOrd="10" destOrd="0" presId="urn:microsoft.com/office/officeart/2005/8/layout/vProcess5"/>
    <dgm:cxn modelId="{27A175D1-DE07-4540-AA7F-AADD56E5FCB2}" type="presParOf" srcId="{E67FCF6F-E44C-49D7-BEE2-B79DBDE278B7}" destId="{18B518EC-6795-4698-85C7-E323B2AB826C}"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720856-93F0-4CC7-B7FD-2466914A11D4}"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pt>
    <dgm:pt modelId="{4AF52931-E4CA-4429-AACB-B8747CDB2409}">
      <dgm:prSet phldrT="[Text]"/>
      <dgm:spPr/>
      <dgm:t>
        <a:bodyPr/>
        <a:lstStyle/>
        <a:p>
          <a:r>
            <a:rPr lang="en-GB"/>
            <a:t> mobile testing centres</a:t>
          </a:r>
          <a:endParaRPr lang="en-US"/>
        </a:p>
      </dgm:t>
    </dgm:pt>
    <dgm:pt modelId="{67B2FC97-2FAE-4EFE-9DEE-E4216C657F35}" type="parTrans" cxnId="{F82329C8-C3B2-4E9B-9033-528488D72705}">
      <dgm:prSet/>
      <dgm:spPr/>
      <dgm:t>
        <a:bodyPr/>
        <a:lstStyle/>
        <a:p>
          <a:endParaRPr lang="en-US"/>
        </a:p>
      </dgm:t>
    </dgm:pt>
    <dgm:pt modelId="{D86AF01C-9CBC-41F8-9354-48CD82BDFDC9}" type="sibTrans" cxnId="{F82329C8-C3B2-4E9B-9033-528488D72705}">
      <dgm:prSet/>
      <dgm:spPr/>
      <dgm:t>
        <a:bodyPr/>
        <a:lstStyle/>
        <a:p>
          <a:endParaRPr lang="en-US"/>
        </a:p>
      </dgm:t>
    </dgm:pt>
    <dgm:pt modelId="{81BEB84D-9A77-49C6-9301-B3359FCAC75F}">
      <dgm:prSet phldrT="[Text]"/>
      <dgm:spPr/>
      <dgm:t>
        <a:bodyPr/>
        <a:lstStyle/>
        <a:p>
          <a:r>
            <a:rPr lang="en-GB"/>
            <a:t> satellite  centres</a:t>
          </a:r>
          <a:endParaRPr lang="en-US"/>
        </a:p>
      </dgm:t>
    </dgm:pt>
    <dgm:pt modelId="{AE4D0D43-0332-4F79-8D35-BCD8C10758AE}" type="parTrans" cxnId="{420EF6C4-7321-43BE-A2FC-253606B1E06A}">
      <dgm:prSet/>
      <dgm:spPr/>
      <dgm:t>
        <a:bodyPr/>
        <a:lstStyle/>
        <a:p>
          <a:endParaRPr lang="en-US"/>
        </a:p>
      </dgm:t>
    </dgm:pt>
    <dgm:pt modelId="{5D260F18-25D2-4074-87F1-7E78DDA61C58}" type="sibTrans" cxnId="{420EF6C4-7321-43BE-A2FC-253606B1E06A}">
      <dgm:prSet/>
      <dgm:spPr/>
      <dgm:t>
        <a:bodyPr/>
        <a:lstStyle/>
        <a:p>
          <a:endParaRPr lang="en-US"/>
        </a:p>
      </dgm:t>
    </dgm:pt>
    <dgm:pt modelId="{BFF9359E-E9B1-4B73-BACC-2C7988765B16}">
      <dgm:prSet phldrT="[Text]"/>
      <dgm:spPr/>
      <dgm:t>
        <a:bodyPr/>
        <a:lstStyle/>
        <a:p>
          <a:r>
            <a:rPr lang="en-US"/>
            <a:t>NHS facilities</a:t>
          </a:r>
        </a:p>
      </dgm:t>
    </dgm:pt>
    <dgm:pt modelId="{6E0A40FA-1B79-4089-8B9A-3BA22865FE4E}" type="parTrans" cxnId="{516EC545-1971-48B3-978C-4756FCDCCFD9}">
      <dgm:prSet/>
      <dgm:spPr/>
      <dgm:t>
        <a:bodyPr/>
        <a:lstStyle/>
        <a:p>
          <a:endParaRPr lang="en-US"/>
        </a:p>
      </dgm:t>
    </dgm:pt>
    <dgm:pt modelId="{1CEF1965-C516-4C44-BAE3-2FA3F5116930}" type="sibTrans" cxnId="{516EC545-1971-48B3-978C-4756FCDCCFD9}">
      <dgm:prSet/>
      <dgm:spPr/>
      <dgm:t>
        <a:bodyPr/>
        <a:lstStyle/>
        <a:p>
          <a:endParaRPr lang="en-US"/>
        </a:p>
      </dgm:t>
    </dgm:pt>
    <dgm:pt modelId="{D71699A2-2E63-4D9E-ACF7-B2805267B94B}">
      <dgm:prSet phldrT="[Text]"/>
      <dgm:spPr/>
      <dgm:t>
        <a:bodyPr/>
        <a:lstStyle/>
        <a:p>
          <a:r>
            <a:rPr lang="en-US" dirty="0"/>
            <a:t>Home testing kits</a:t>
          </a:r>
        </a:p>
      </dgm:t>
    </dgm:pt>
    <dgm:pt modelId="{ACF89284-F996-43FE-A609-625C4DE41DF2}" type="parTrans" cxnId="{E1EF6019-A67B-4581-A26B-A5FAE2FDBECB}">
      <dgm:prSet/>
      <dgm:spPr/>
      <dgm:t>
        <a:bodyPr/>
        <a:lstStyle/>
        <a:p>
          <a:endParaRPr lang="en-US"/>
        </a:p>
      </dgm:t>
    </dgm:pt>
    <dgm:pt modelId="{92EE5882-BD09-4D8F-91D0-61B178F33167}" type="sibTrans" cxnId="{E1EF6019-A67B-4581-A26B-A5FAE2FDBECB}">
      <dgm:prSet/>
      <dgm:spPr/>
      <dgm:t>
        <a:bodyPr/>
        <a:lstStyle/>
        <a:p>
          <a:endParaRPr lang="en-US"/>
        </a:p>
      </dgm:t>
    </dgm:pt>
    <dgm:pt modelId="{6F4DA4D9-01DC-439B-8F27-AAA47846B277}" type="pres">
      <dgm:prSet presAssocID="{C7720856-93F0-4CC7-B7FD-2466914A11D4}" presName="root" presStyleCnt="0">
        <dgm:presLayoutVars>
          <dgm:dir/>
          <dgm:resizeHandles val="exact"/>
        </dgm:presLayoutVars>
      </dgm:prSet>
      <dgm:spPr/>
    </dgm:pt>
    <dgm:pt modelId="{7BD98E3C-315B-4C9C-8D58-D6DB162B58F8}" type="pres">
      <dgm:prSet presAssocID="{4AF52931-E4CA-4429-AACB-B8747CDB2409}" presName="compNode" presStyleCnt="0"/>
      <dgm:spPr/>
    </dgm:pt>
    <dgm:pt modelId="{DD5F79B1-3C2C-4604-AC16-19B868C74020}" type="pres">
      <dgm:prSet presAssocID="{4AF52931-E4CA-4429-AACB-B8747CDB2409}" presName="bgRect" presStyleLbl="bgShp" presStyleIdx="0" presStyleCnt="4"/>
      <dgm:spPr/>
    </dgm:pt>
    <dgm:pt modelId="{B949D2F1-162D-4D02-A732-D01345E22AA4}" type="pres">
      <dgm:prSet presAssocID="{4AF52931-E4CA-4429-AACB-B8747CDB2409}" presName="iconRect" presStyleLbl="node1" presStyleIdx="0" presStyleCnt="4"/>
      <dgm:spPr>
        <a:blipFill rotWithShape="1">
          <a:blip xmlns:r="http://schemas.openxmlformats.org/officeDocument/2006/relationships" r:embed="rId1"/>
          <a:stretch>
            <a:fillRect/>
          </a:stretch>
        </a:blipFill>
        <a:ln>
          <a:noFill/>
        </a:ln>
      </dgm:spPr>
    </dgm:pt>
    <dgm:pt modelId="{B131C359-49F1-4CB8-8E9B-1B1386A2778B}" type="pres">
      <dgm:prSet presAssocID="{4AF52931-E4CA-4429-AACB-B8747CDB2409}" presName="spaceRect" presStyleCnt="0"/>
      <dgm:spPr/>
    </dgm:pt>
    <dgm:pt modelId="{F8F5240A-0D85-485B-9D93-407D1FFAF913}" type="pres">
      <dgm:prSet presAssocID="{4AF52931-E4CA-4429-AACB-B8747CDB2409}" presName="parTx" presStyleLbl="revTx" presStyleIdx="0" presStyleCnt="4">
        <dgm:presLayoutVars>
          <dgm:chMax val="0"/>
          <dgm:chPref val="0"/>
        </dgm:presLayoutVars>
      </dgm:prSet>
      <dgm:spPr/>
      <dgm:t>
        <a:bodyPr/>
        <a:lstStyle/>
        <a:p>
          <a:endParaRPr lang="en-US"/>
        </a:p>
      </dgm:t>
    </dgm:pt>
    <dgm:pt modelId="{D8ABCEC2-390B-429B-9081-E082DA5D0427}" type="pres">
      <dgm:prSet presAssocID="{D86AF01C-9CBC-41F8-9354-48CD82BDFDC9}" presName="sibTrans" presStyleCnt="0"/>
      <dgm:spPr/>
    </dgm:pt>
    <dgm:pt modelId="{F2D54F12-8080-4E0C-BD80-92EA1630D084}" type="pres">
      <dgm:prSet presAssocID="{81BEB84D-9A77-49C6-9301-B3359FCAC75F}" presName="compNode" presStyleCnt="0"/>
      <dgm:spPr/>
    </dgm:pt>
    <dgm:pt modelId="{CBA0401E-7684-42C8-839E-D801768D883C}" type="pres">
      <dgm:prSet presAssocID="{81BEB84D-9A77-49C6-9301-B3359FCAC75F}" presName="bgRect" presStyleLbl="bgShp" presStyleIdx="1" presStyleCnt="4"/>
      <dgm:spPr/>
    </dgm:pt>
    <dgm:pt modelId="{EF3B2503-2995-401B-AD2A-8687192014FC}" type="pres">
      <dgm:prSet presAssocID="{81BEB84D-9A77-49C6-9301-B3359FCAC75F}" presName="iconRect" presStyleLbl="node1" presStyleIdx="1" presStyleCnt="4"/>
      <dgm:spPr>
        <a:blipFill rotWithShape="1">
          <a:blip xmlns:r="http://schemas.openxmlformats.org/officeDocument/2006/relationships" r:embed="rId2"/>
          <a:stretch>
            <a:fillRect/>
          </a:stretch>
        </a:blipFill>
        <a:ln>
          <a:noFill/>
        </a:ln>
      </dgm:spPr>
    </dgm:pt>
    <dgm:pt modelId="{69262E9A-AC8B-4E45-B562-DDB0B7EF679B}" type="pres">
      <dgm:prSet presAssocID="{81BEB84D-9A77-49C6-9301-B3359FCAC75F}" presName="spaceRect" presStyleCnt="0"/>
      <dgm:spPr/>
    </dgm:pt>
    <dgm:pt modelId="{686301C7-6BD3-4366-8AD9-2496B2EDF77C}" type="pres">
      <dgm:prSet presAssocID="{81BEB84D-9A77-49C6-9301-B3359FCAC75F}" presName="parTx" presStyleLbl="revTx" presStyleIdx="1" presStyleCnt="4">
        <dgm:presLayoutVars>
          <dgm:chMax val="0"/>
          <dgm:chPref val="0"/>
        </dgm:presLayoutVars>
      </dgm:prSet>
      <dgm:spPr/>
      <dgm:t>
        <a:bodyPr/>
        <a:lstStyle/>
        <a:p>
          <a:endParaRPr lang="en-US"/>
        </a:p>
      </dgm:t>
    </dgm:pt>
    <dgm:pt modelId="{6ED4671C-AA9A-4E39-8821-8479FB442A42}" type="pres">
      <dgm:prSet presAssocID="{5D260F18-25D2-4074-87F1-7E78DDA61C58}" presName="sibTrans" presStyleCnt="0"/>
      <dgm:spPr/>
    </dgm:pt>
    <dgm:pt modelId="{73B0EF57-FE6C-4349-B546-40C4671BE0AF}" type="pres">
      <dgm:prSet presAssocID="{BFF9359E-E9B1-4B73-BACC-2C7988765B16}" presName="compNode" presStyleCnt="0"/>
      <dgm:spPr/>
    </dgm:pt>
    <dgm:pt modelId="{5865A6BD-F99C-4927-AA71-14438D8BD5FD}" type="pres">
      <dgm:prSet presAssocID="{BFF9359E-E9B1-4B73-BACC-2C7988765B16}" presName="bgRect" presStyleLbl="bgShp" presStyleIdx="2" presStyleCnt="4"/>
      <dgm:spPr/>
    </dgm:pt>
    <dgm:pt modelId="{F7573F21-6CA6-4D82-A5B8-20E46E8BAE44}" type="pres">
      <dgm:prSet presAssocID="{BFF9359E-E9B1-4B73-BACC-2C7988765B16}" presName="iconRect" presStyleLbl="node1" presStyleIdx="2" presStyleCnt="4"/>
      <dgm:spPr>
        <a:blipFill rotWithShape="1">
          <a:blip xmlns:r="http://schemas.openxmlformats.org/officeDocument/2006/relationships" r:embed="rId3"/>
          <a:stretch>
            <a:fillRect/>
          </a:stretch>
        </a:blipFill>
        <a:ln>
          <a:noFill/>
        </a:ln>
      </dgm:spPr>
    </dgm:pt>
    <dgm:pt modelId="{CFA2DEF1-3E86-45A4-93DF-3F3524CE8FA1}" type="pres">
      <dgm:prSet presAssocID="{BFF9359E-E9B1-4B73-BACC-2C7988765B16}" presName="spaceRect" presStyleCnt="0"/>
      <dgm:spPr/>
    </dgm:pt>
    <dgm:pt modelId="{3A277CF8-63F3-4E73-9A0E-6D37315945D9}" type="pres">
      <dgm:prSet presAssocID="{BFF9359E-E9B1-4B73-BACC-2C7988765B16}" presName="parTx" presStyleLbl="revTx" presStyleIdx="2" presStyleCnt="4">
        <dgm:presLayoutVars>
          <dgm:chMax val="0"/>
          <dgm:chPref val="0"/>
        </dgm:presLayoutVars>
      </dgm:prSet>
      <dgm:spPr/>
      <dgm:t>
        <a:bodyPr/>
        <a:lstStyle/>
        <a:p>
          <a:endParaRPr lang="en-US"/>
        </a:p>
      </dgm:t>
    </dgm:pt>
    <dgm:pt modelId="{C3A40164-2E45-4C63-BA73-F21480EA86E6}" type="pres">
      <dgm:prSet presAssocID="{1CEF1965-C516-4C44-BAE3-2FA3F5116930}" presName="sibTrans" presStyleCnt="0"/>
      <dgm:spPr/>
    </dgm:pt>
    <dgm:pt modelId="{2E094A16-285D-4958-B633-CB136DBDB757}" type="pres">
      <dgm:prSet presAssocID="{D71699A2-2E63-4D9E-ACF7-B2805267B94B}" presName="compNode" presStyleCnt="0"/>
      <dgm:spPr/>
    </dgm:pt>
    <dgm:pt modelId="{09E92BF3-EDAE-44CB-99CD-F92373FFE6BC}" type="pres">
      <dgm:prSet presAssocID="{D71699A2-2E63-4D9E-ACF7-B2805267B94B}" presName="bgRect" presStyleLbl="bgShp" presStyleIdx="3" presStyleCnt="4"/>
      <dgm:spPr/>
    </dgm:pt>
    <dgm:pt modelId="{01F8134C-E77B-4429-8F3D-D27D35D8AB0F}" type="pres">
      <dgm:prSet presAssocID="{D71699A2-2E63-4D9E-ACF7-B2805267B94B}" presName="iconRect" presStyleLbl="node1" presStyleIdx="3" presStyleCnt="4"/>
      <dgm:spPr>
        <a:blipFill rotWithShape="1">
          <a:blip xmlns:r="http://schemas.openxmlformats.org/officeDocument/2006/relationships" r:embed="rId4"/>
          <a:stretch>
            <a:fillRect/>
          </a:stretch>
        </a:blipFill>
        <a:ln>
          <a:noFill/>
        </a:ln>
      </dgm:spPr>
    </dgm:pt>
    <dgm:pt modelId="{50669D51-AFD1-43BB-847C-3ED72BADD858}" type="pres">
      <dgm:prSet presAssocID="{D71699A2-2E63-4D9E-ACF7-B2805267B94B}" presName="spaceRect" presStyleCnt="0"/>
      <dgm:spPr/>
    </dgm:pt>
    <dgm:pt modelId="{20E7EBB4-6F49-45A1-A4CD-75572E031D7A}" type="pres">
      <dgm:prSet presAssocID="{D71699A2-2E63-4D9E-ACF7-B2805267B94B}" presName="parTx" presStyleLbl="revTx" presStyleIdx="3" presStyleCnt="4">
        <dgm:presLayoutVars>
          <dgm:chMax val="0"/>
          <dgm:chPref val="0"/>
        </dgm:presLayoutVars>
      </dgm:prSet>
      <dgm:spPr/>
      <dgm:t>
        <a:bodyPr/>
        <a:lstStyle/>
        <a:p>
          <a:endParaRPr lang="en-US"/>
        </a:p>
      </dgm:t>
    </dgm:pt>
  </dgm:ptLst>
  <dgm:cxnLst>
    <dgm:cxn modelId="{420EF6C4-7321-43BE-A2FC-253606B1E06A}" srcId="{C7720856-93F0-4CC7-B7FD-2466914A11D4}" destId="{81BEB84D-9A77-49C6-9301-B3359FCAC75F}" srcOrd="1" destOrd="0" parTransId="{AE4D0D43-0332-4F79-8D35-BCD8C10758AE}" sibTransId="{5D260F18-25D2-4074-87F1-7E78DDA61C58}"/>
    <dgm:cxn modelId="{0FB2B426-F0E1-46AC-8877-C6BC9AFEAA79}" type="presOf" srcId="{81BEB84D-9A77-49C6-9301-B3359FCAC75F}" destId="{686301C7-6BD3-4366-8AD9-2496B2EDF77C}" srcOrd="0" destOrd="0" presId="urn:microsoft.com/office/officeart/2018/2/layout/IconVerticalSolidList"/>
    <dgm:cxn modelId="{E35E8428-56F2-46AB-9E50-4261F022E415}" type="presOf" srcId="{4AF52931-E4CA-4429-AACB-B8747CDB2409}" destId="{F8F5240A-0D85-485B-9D93-407D1FFAF913}" srcOrd="0" destOrd="0" presId="urn:microsoft.com/office/officeart/2018/2/layout/IconVerticalSolidList"/>
    <dgm:cxn modelId="{9AA0145A-3FA6-4E40-B6CD-6DB3507FF368}" type="presOf" srcId="{C7720856-93F0-4CC7-B7FD-2466914A11D4}" destId="{6F4DA4D9-01DC-439B-8F27-AAA47846B277}" srcOrd="0" destOrd="0" presId="urn:microsoft.com/office/officeart/2018/2/layout/IconVerticalSolidList"/>
    <dgm:cxn modelId="{E1EF6019-A67B-4581-A26B-A5FAE2FDBECB}" srcId="{C7720856-93F0-4CC7-B7FD-2466914A11D4}" destId="{D71699A2-2E63-4D9E-ACF7-B2805267B94B}" srcOrd="3" destOrd="0" parTransId="{ACF89284-F996-43FE-A609-625C4DE41DF2}" sibTransId="{92EE5882-BD09-4D8F-91D0-61B178F33167}"/>
    <dgm:cxn modelId="{157D760D-D278-416A-8A95-E1E5E1AC50DD}" type="presOf" srcId="{BFF9359E-E9B1-4B73-BACC-2C7988765B16}" destId="{3A277CF8-63F3-4E73-9A0E-6D37315945D9}" srcOrd="0" destOrd="0" presId="urn:microsoft.com/office/officeart/2018/2/layout/IconVerticalSolidList"/>
    <dgm:cxn modelId="{516EC545-1971-48B3-978C-4756FCDCCFD9}" srcId="{C7720856-93F0-4CC7-B7FD-2466914A11D4}" destId="{BFF9359E-E9B1-4B73-BACC-2C7988765B16}" srcOrd="2" destOrd="0" parTransId="{6E0A40FA-1B79-4089-8B9A-3BA22865FE4E}" sibTransId="{1CEF1965-C516-4C44-BAE3-2FA3F5116930}"/>
    <dgm:cxn modelId="{F82329C8-C3B2-4E9B-9033-528488D72705}" srcId="{C7720856-93F0-4CC7-B7FD-2466914A11D4}" destId="{4AF52931-E4CA-4429-AACB-B8747CDB2409}" srcOrd="0" destOrd="0" parTransId="{67B2FC97-2FAE-4EFE-9DEE-E4216C657F35}" sibTransId="{D86AF01C-9CBC-41F8-9354-48CD82BDFDC9}"/>
    <dgm:cxn modelId="{1AC68138-3F94-4978-B9B2-9D1B89BFFAC6}" type="presOf" srcId="{D71699A2-2E63-4D9E-ACF7-B2805267B94B}" destId="{20E7EBB4-6F49-45A1-A4CD-75572E031D7A}" srcOrd="0" destOrd="0" presId="urn:microsoft.com/office/officeart/2018/2/layout/IconVerticalSolidList"/>
    <dgm:cxn modelId="{AFECB7CA-4E50-4F60-A6FB-C3816E8CAB87}" type="presParOf" srcId="{6F4DA4D9-01DC-439B-8F27-AAA47846B277}" destId="{7BD98E3C-315B-4C9C-8D58-D6DB162B58F8}" srcOrd="0" destOrd="0" presId="urn:microsoft.com/office/officeart/2018/2/layout/IconVerticalSolidList"/>
    <dgm:cxn modelId="{A2217810-9D1C-4BC7-BE87-D83BE419F7B1}" type="presParOf" srcId="{7BD98E3C-315B-4C9C-8D58-D6DB162B58F8}" destId="{DD5F79B1-3C2C-4604-AC16-19B868C74020}" srcOrd="0" destOrd="0" presId="urn:microsoft.com/office/officeart/2018/2/layout/IconVerticalSolidList"/>
    <dgm:cxn modelId="{30B94466-A785-41BF-BAD4-03A089615086}" type="presParOf" srcId="{7BD98E3C-315B-4C9C-8D58-D6DB162B58F8}" destId="{B949D2F1-162D-4D02-A732-D01345E22AA4}" srcOrd="1" destOrd="0" presId="urn:microsoft.com/office/officeart/2018/2/layout/IconVerticalSolidList"/>
    <dgm:cxn modelId="{FFB8D8B5-5828-46DD-BA77-13638195E4D6}" type="presParOf" srcId="{7BD98E3C-315B-4C9C-8D58-D6DB162B58F8}" destId="{B131C359-49F1-4CB8-8E9B-1B1386A2778B}" srcOrd="2" destOrd="0" presId="urn:microsoft.com/office/officeart/2018/2/layout/IconVerticalSolidList"/>
    <dgm:cxn modelId="{11227E96-FF77-4F39-8B07-07E8611C740D}" type="presParOf" srcId="{7BD98E3C-315B-4C9C-8D58-D6DB162B58F8}" destId="{F8F5240A-0D85-485B-9D93-407D1FFAF913}" srcOrd="3" destOrd="0" presId="urn:microsoft.com/office/officeart/2018/2/layout/IconVerticalSolidList"/>
    <dgm:cxn modelId="{FFC4B6D5-9F56-4405-843A-09B40CA888A3}" type="presParOf" srcId="{6F4DA4D9-01DC-439B-8F27-AAA47846B277}" destId="{D8ABCEC2-390B-429B-9081-E082DA5D0427}" srcOrd="1" destOrd="0" presId="urn:microsoft.com/office/officeart/2018/2/layout/IconVerticalSolidList"/>
    <dgm:cxn modelId="{16ACC83C-7034-4747-BC5D-1E635B3C6CE7}" type="presParOf" srcId="{6F4DA4D9-01DC-439B-8F27-AAA47846B277}" destId="{F2D54F12-8080-4E0C-BD80-92EA1630D084}" srcOrd="2" destOrd="0" presId="urn:microsoft.com/office/officeart/2018/2/layout/IconVerticalSolidList"/>
    <dgm:cxn modelId="{8B276A48-7CBD-4E21-9430-CF0A09D6C0BD}" type="presParOf" srcId="{F2D54F12-8080-4E0C-BD80-92EA1630D084}" destId="{CBA0401E-7684-42C8-839E-D801768D883C}" srcOrd="0" destOrd="0" presId="urn:microsoft.com/office/officeart/2018/2/layout/IconVerticalSolidList"/>
    <dgm:cxn modelId="{F08383BF-FD60-4A49-AD77-65D910EFB252}" type="presParOf" srcId="{F2D54F12-8080-4E0C-BD80-92EA1630D084}" destId="{EF3B2503-2995-401B-AD2A-8687192014FC}" srcOrd="1" destOrd="0" presId="urn:microsoft.com/office/officeart/2018/2/layout/IconVerticalSolidList"/>
    <dgm:cxn modelId="{9D8D1D89-E527-4484-AD56-92A94FED0B6C}" type="presParOf" srcId="{F2D54F12-8080-4E0C-BD80-92EA1630D084}" destId="{69262E9A-AC8B-4E45-B562-DDB0B7EF679B}" srcOrd="2" destOrd="0" presId="urn:microsoft.com/office/officeart/2018/2/layout/IconVerticalSolidList"/>
    <dgm:cxn modelId="{6BE50CC8-CADE-45A7-BC96-23D75538F39A}" type="presParOf" srcId="{F2D54F12-8080-4E0C-BD80-92EA1630D084}" destId="{686301C7-6BD3-4366-8AD9-2496B2EDF77C}" srcOrd="3" destOrd="0" presId="urn:microsoft.com/office/officeart/2018/2/layout/IconVerticalSolidList"/>
    <dgm:cxn modelId="{159D78D4-1170-4693-834B-E3B0A1E5AA76}" type="presParOf" srcId="{6F4DA4D9-01DC-439B-8F27-AAA47846B277}" destId="{6ED4671C-AA9A-4E39-8821-8479FB442A42}" srcOrd="3" destOrd="0" presId="urn:microsoft.com/office/officeart/2018/2/layout/IconVerticalSolidList"/>
    <dgm:cxn modelId="{0E014224-8D52-4573-89D1-F50AF2BE6748}" type="presParOf" srcId="{6F4DA4D9-01DC-439B-8F27-AAA47846B277}" destId="{73B0EF57-FE6C-4349-B546-40C4671BE0AF}" srcOrd="4" destOrd="0" presId="urn:microsoft.com/office/officeart/2018/2/layout/IconVerticalSolidList"/>
    <dgm:cxn modelId="{ACBC9EF5-3D90-4A12-AA98-CAAF2742426F}" type="presParOf" srcId="{73B0EF57-FE6C-4349-B546-40C4671BE0AF}" destId="{5865A6BD-F99C-4927-AA71-14438D8BD5FD}" srcOrd="0" destOrd="0" presId="urn:microsoft.com/office/officeart/2018/2/layout/IconVerticalSolidList"/>
    <dgm:cxn modelId="{528DEE1A-B9B3-44B7-9915-05F053EAB214}" type="presParOf" srcId="{73B0EF57-FE6C-4349-B546-40C4671BE0AF}" destId="{F7573F21-6CA6-4D82-A5B8-20E46E8BAE44}" srcOrd="1" destOrd="0" presId="urn:microsoft.com/office/officeart/2018/2/layout/IconVerticalSolidList"/>
    <dgm:cxn modelId="{BBB56E6E-28C7-4B11-9E9C-87BF204F01B2}" type="presParOf" srcId="{73B0EF57-FE6C-4349-B546-40C4671BE0AF}" destId="{CFA2DEF1-3E86-45A4-93DF-3F3524CE8FA1}" srcOrd="2" destOrd="0" presId="urn:microsoft.com/office/officeart/2018/2/layout/IconVerticalSolidList"/>
    <dgm:cxn modelId="{109CAEC4-7E84-44CD-AC12-5A4173227651}" type="presParOf" srcId="{73B0EF57-FE6C-4349-B546-40C4671BE0AF}" destId="{3A277CF8-63F3-4E73-9A0E-6D37315945D9}" srcOrd="3" destOrd="0" presId="urn:microsoft.com/office/officeart/2018/2/layout/IconVerticalSolidList"/>
    <dgm:cxn modelId="{2E0FED0A-9BD9-492F-BBF8-33B574528D04}" type="presParOf" srcId="{6F4DA4D9-01DC-439B-8F27-AAA47846B277}" destId="{C3A40164-2E45-4C63-BA73-F21480EA86E6}" srcOrd="5" destOrd="0" presId="urn:microsoft.com/office/officeart/2018/2/layout/IconVerticalSolidList"/>
    <dgm:cxn modelId="{2F8D7E15-535E-4B0A-9B8A-6730A5DB7951}" type="presParOf" srcId="{6F4DA4D9-01DC-439B-8F27-AAA47846B277}" destId="{2E094A16-285D-4958-B633-CB136DBDB757}" srcOrd="6" destOrd="0" presId="urn:microsoft.com/office/officeart/2018/2/layout/IconVerticalSolidList"/>
    <dgm:cxn modelId="{87405E80-7CA2-417A-A5C4-6FACEB5FD21C}" type="presParOf" srcId="{2E094A16-285D-4958-B633-CB136DBDB757}" destId="{09E92BF3-EDAE-44CB-99CD-F92373FFE6BC}" srcOrd="0" destOrd="0" presId="urn:microsoft.com/office/officeart/2018/2/layout/IconVerticalSolidList"/>
    <dgm:cxn modelId="{2FA479FD-6D26-4CFE-A747-F341419041E8}" type="presParOf" srcId="{2E094A16-285D-4958-B633-CB136DBDB757}" destId="{01F8134C-E77B-4429-8F3D-D27D35D8AB0F}" srcOrd="1" destOrd="0" presId="urn:microsoft.com/office/officeart/2018/2/layout/IconVerticalSolidList"/>
    <dgm:cxn modelId="{63629105-58F9-4225-A3CE-AEAB81A73858}" type="presParOf" srcId="{2E094A16-285D-4958-B633-CB136DBDB757}" destId="{50669D51-AFD1-43BB-847C-3ED72BADD858}" srcOrd="2" destOrd="0" presId="urn:microsoft.com/office/officeart/2018/2/layout/IconVerticalSolidList"/>
    <dgm:cxn modelId="{B0F276ED-A488-4DA2-BC54-1FFC6B56A294}" type="presParOf" srcId="{2E094A16-285D-4958-B633-CB136DBDB757}" destId="{20E7EBB4-6F49-45A1-A4CD-75572E031D7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AB0890-5E60-447A-B8FA-79B126FD33BD}"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833DE182-62DB-4DC0-A4AA-BB9F52E1511F}">
      <dgm:prSet/>
      <dgm:spPr/>
      <dgm:t>
        <a:bodyPr/>
        <a:lstStyle/>
        <a:p>
          <a:r>
            <a:rPr lang="en-GB"/>
            <a:t>Keyworkers refusing or forgetting to wear face mask and gloves. maybe Shortage  of PPE.</a:t>
          </a:r>
          <a:endParaRPr lang="en-US"/>
        </a:p>
      </dgm:t>
    </dgm:pt>
    <dgm:pt modelId="{45BB03E8-A915-459F-8B97-B5ED0F3B07CB}" type="parTrans" cxnId="{9759838D-9E91-4B2F-8C53-A648F0897741}">
      <dgm:prSet/>
      <dgm:spPr/>
      <dgm:t>
        <a:bodyPr/>
        <a:lstStyle/>
        <a:p>
          <a:endParaRPr lang="en-US"/>
        </a:p>
      </dgm:t>
    </dgm:pt>
    <dgm:pt modelId="{FD787D15-000B-47D5-8C7D-467227BFD07E}" type="sibTrans" cxnId="{9759838D-9E91-4B2F-8C53-A648F0897741}">
      <dgm:prSet/>
      <dgm:spPr/>
      <dgm:t>
        <a:bodyPr/>
        <a:lstStyle/>
        <a:p>
          <a:endParaRPr lang="en-US"/>
        </a:p>
      </dgm:t>
    </dgm:pt>
    <dgm:pt modelId="{92CD383A-BBAF-49CE-9ABB-0F94E500D835}">
      <dgm:prSet/>
      <dgm:spPr/>
      <dgm:t>
        <a:bodyPr/>
        <a:lstStyle/>
        <a:p>
          <a:r>
            <a:rPr lang="en-GB" dirty="0"/>
            <a:t>Schooling provided for children of keyworkers. Shortage of staff etc.</a:t>
          </a:r>
          <a:endParaRPr lang="en-US" dirty="0"/>
        </a:p>
      </dgm:t>
    </dgm:pt>
    <dgm:pt modelId="{684B5C25-1EA0-44B7-BB76-C8E07C17DC3A}" type="parTrans" cxnId="{AADC9427-89A9-4106-9FC6-7175A7BE8138}">
      <dgm:prSet/>
      <dgm:spPr/>
      <dgm:t>
        <a:bodyPr/>
        <a:lstStyle/>
        <a:p>
          <a:endParaRPr lang="en-US"/>
        </a:p>
      </dgm:t>
    </dgm:pt>
    <dgm:pt modelId="{1683C302-4843-40D3-8E0E-7AC3D6388FAE}" type="sibTrans" cxnId="{AADC9427-89A9-4106-9FC6-7175A7BE8138}">
      <dgm:prSet/>
      <dgm:spPr/>
      <dgm:t>
        <a:bodyPr/>
        <a:lstStyle/>
        <a:p>
          <a:endParaRPr lang="en-US"/>
        </a:p>
      </dgm:t>
    </dgm:pt>
    <dgm:pt modelId="{85131441-4B40-4394-ACCD-AEC3A295A6E8}">
      <dgm:prSet/>
      <dgm:spPr/>
      <dgm:t>
        <a:bodyPr/>
        <a:lstStyle/>
        <a:p>
          <a:r>
            <a:rPr lang="en-GB" dirty="0"/>
            <a:t>Garages open for key workers cars for repair or given priority.</a:t>
          </a:r>
          <a:endParaRPr lang="en-US" dirty="0"/>
        </a:p>
      </dgm:t>
    </dgm:pt>
    <dgm:pt modelId="{247DC632-F953-4A90-ABF0-077D476DE876}" type="parTrans" cxnId="{8AD993DB-7769-4739-B850-7A0198187A05}">
      <dgm:prSet/>
      <dgm:spPr/>
      <dgm:t>
        <a:bodyPr/>
        <a:lstStyle/>
        <a:p>
          <a:endParaRPr lang="en-US"/>
        </a:p>
      </dgm:t>
    </dgm:pt>
    <dgm:pt modelId="{4BD74744-0D93-44B0-82BF-20DB4803DD5A}" type="sibTrans" cxnId="{8AD993DB-7769-4739-B850-7A0198187A05}">
      <dgm:prSet/>
      <dgm:spPr/>
      <dgm:t>
        <a:bodyPr/>
        <a:lstStyle/>
        <a:p>
          <a:endParaRPr lang="en-US"/>
        </a:p>
      </dgm:t>
    </dgm:pt>
    <dgm:pt modelId="{FD99F4AC-AAB4-4476-A0B6-FDC53D3A3535}">
      <dgm:prSet/>
      <dgm:spPr/>
      <dgm:t>
        <a:bodyPr/>
        <a:lstStyle/>
        <a:p>
          <a:r>
            <a:rPr lang="en-GB"/>
            <a:t>Keyworkers were provided priority in food shopping e.g. time slots. </a:t>
          </a:r>
          <a:endParaRPr lang="en-US"/>
        </a:p>
      </dgm:t>
    </dgm:pt>
    <dgm:pt modelId="{82B9B761-BF26-4247-B11C-82EB41347793}" type="parTrans" cxnId="{997E82A2-CBDC-4890-B255-A345FC597A35}">
      <dgm:prSet/>
      <dgm:spPr/>
      <dgm:t>
        <a:bodyPr/>
        <a:lstStyle/>
        <a:p>
          <a:endParaRPr lang="en-US"/>
        </a:p>
      </dgm:t>
    </dgm:pt>
    <dgm:pt modelId="{FDF39665-6F19-43ED-9CF2-B28B85D5F74D}" type="sibTrans" cxnId="{997E82A2-CBDC-4890-B255-A345FC597A35}">
      <dgm:prSet/>
      <dgm:spPr/>
      <dgm:t>
        <a:bodyPr/>
        <a:lstStyle/>
        <a:p>
          <a:endParaRPr lang="en-US"/>
        </a:p>
      </dgm:t>
    </dgm:pt>
    <dgm:pt modelId="{3CECAE9A-10C9-4AF1-8FFA-571805CFD2AC}">
      <dgm:prSet/>
      <dgm:spPr/>
      <dgm:t>
        <a:bodyPr/>
        <a:lstStyle/>
        <a:p>
          <a:r>
            <a:rPr lang="en-GB"/>
            <a:t>Taxi drivers/bus drivers can get tested but the appointments are full and less testing kits.</a:t>
          </a:r>
          <a:endParaRPr lang="en-US"/>
        </a:p>
      </dgm:t>
    </dgm:pt>
    <dgm:pt modelId="{7E741996-F220-480A-8AC5-E0466EA6DDC9}" type="parTrans" cxnId="{FE51594D-04FD-4D52-B070-9E3588CF617B}">
      <dgm:prSet/>
      <dgm:spPr/>
      <dgm:t>
        <a:bodyPr/>
        <a:lstStyle/>
        <a:p>
          <a:endParaRPr lang="en-US"/>
        </a:p>
      </dgm:t>
    </dgm:pt>
    <dgm:pt modelId="{3869EDEA-067C-4691-9070-C588F56FFB71}" type="sibTrans" cxnId="{FE51594D-04FD-4D52-B070-9E3588CF617B}">
      <dgm:prSet/>
      <dgm:spPr/>
      <dgm:t>
        <a:bodyPr/>
        <a:lstStyle/>
        <a:p>
          <a:endParaRPr lang="en-US"/>
        </a:p>
      </dgm:t>
    </dgm:pt>
    <dgm:pt modelId="{3B7BABF4-4DE0-4A79-9F2D-E6DC32668CB4}">
      <dgm:prSet/>
      <dgm:spPr/>
      <dgm:t>
        <a:bodyPr/>
        <a:lstStyle/>
        <a:p>
          <a:r>
            <a:rPr lang="en-GB" dirty="0"/>
            <a:t>Work is cut down and new furlough is adding more stress.</a:t>
          </a:r>
        </a:p>
        <a:p>
          <a:r>
            <a:rPr lang="en-GB" dirty="0"/>
            <a:t>                                                                                                                                                                                                                                                          </a:t>
          </a:r>
        </a:p>
      </dgm:t>
    </dgm:pt>
    <dgm:pt modelId="{1D38E2D0-8B2C-484E-9917-C3F29A317ECB}" type="parTrans" cxnId="{E699889C-C1DE-46FB-ACD2-38AFD3CC47B4}">
      <dgm:prSet/>
      <dgm:spPr/>
      <dgm:t>
        <a:bodyPr/>
        <a:lstStyle/>
        <a:p>
          <a:endParaRPr lang="en-US"/>
        </a:p>
      </dgm:t>
    </dgm:pt>
    <dgm:pt modelId="{E61F5CC8-B166-4CD6-AA3C-4EE71DD86E56}" type="sibTrans" cxnId="{E699889C-C1DE-46FB-ACD2-38AFD3CC47B4}">
      <dgm:prSet/>
      <dgm:spPr/>
      <dgm:t>
        <a:bodyPr/>
        <a:lstStyle/>
        <a:p>
          <a:endParaRPr lang="en-US"/>
        </a:p>
      </dgm:t>
    </dgm:pt>
    <dgm:pt modelId="{4E84E91E-202D-465E-9186-C3BD80308604}" type="pres">
      <dgm:prSet presAssocID="{A9AB0890-5E60-447A-B8FA-79B126FD33BD}" presName="Name0" presStyleCnt="0">
        <dgm:presLayoutVars>
          <dgm:dir/>
          <dgm:resizeHandles val="exact"/>
        </dgm:presLayoutVars>
      </dgm:prSet>
      <dgm:spPr/>
      <dgm:t>
        <a:bodyPr/>
        <a:lstStyle/>
        <a:p>
          <a:endParaRPr lang="en-US"/>
        </a:p>
      </dgm:t>
    </dgm:pt>
    <dgm:pt modelId="{8D42E506-D32C-40F9-AC23-C34FADBC594F}" type="pres">
      <dgm:prSet presAssocID="{833DE182-62DB-4DC0-A4AA-BB9F52E1511F}" presName="node" presStyleLbl="node1" presStyleIdx="0" presStyleCnt="6">
        <dgm:presLayoutVars>
          <dgm:bulletEnabled val="1"/>
        </dgm:presLayoutVars>
      </dgm:prSet>
      <dgm:spPr/>
      <dgm:t>
        <a:bodyPr/>
        <a:lstStyle/>
        <a:p>
          <a:endParaRPr lang="en-US"/>
        </a:p>
      </dgm:t>
    </dgm:pt>
    <dgm:pt modelId="{50BE22B0-6090-4713-9741-8155E8A9D318}" type="pres">
      <dgm:prSet presAssocID="{FD787D15-000B-47D5-8C7D-467227BFD07E}" presName="sibTrans" presStyleLbl="sibTrans1D1" presStyleIdx="0" presStyleCnt="5"/>
      <dgm:spPr/>
      <dgm:t>
        <a:bodyPr/>
        <a:lstStyle/>
        <a:p>
          <a:endParaRPr lang="en-US"/>
        </a:p>
      </dgm:t>
    </dgm:pt>
    <dgm:pt modelId="{9BA2A3DB-B4A7-41BD-8AC6-2F731CCF61F3}" type="pres">
      <dgm:prSet presAssocID="{FD787D15-000B-47D5-8C7D-467227BFD07E}" presName="connectorText" presStyleLbl="sibTrans1D1" presStyleIdx="0" presStyleCnt="5"/>
      <dgm:spPr/>
      <dgm:t>
        <a:bodyPr/>
        <a:lstStyle/>
        <a:p>
          <a:endParaRPr lang="en-US"/>
        </a:p>
      </dgm:t>
    </dgm:pt>
    <dgm:pt modelId="{84E424B7-55B8-4FC4-B46B-F5B658BD4710}" type="pres">
      <dgm:prSet presAssocID="{92CD383A-BBAF-49CE-9ABB-0F94E500D835}" presName="node" presStyleLbl="node1" presStyleIdx="1" presStyleCnt="6">
        <dgm:presLayoutVars>
          <dgm:bulletEnabled val="1"/>
        </dgm:presLayoutVars>
      </dgm:prSet>
      <dgm:spPr/>
      <dgm:t>
        <a:bodyPr/>
        <a:lstStyle/>
        <a:p>
          <a:endParaRPr lang="en-US"/>
        </a:p>
      </dgm:t>
    </dgm:pt>
    <dgm:pt modelId="{7226E2F8-9A9C-4B2F-9939-A9F2FCD8CE11}" type="pres">
      <dgm:prSet presAssocID="{1683C302-4843-40D3-8E0E-7AC3D6388FAE}" presName="sibTrans" presStyleLbl="sibTrans1D1" presStyleIdx="1" presStyleCnt="5"/>
      <dgm:spPr/>
      <dgm:t>
        <a:bodyPr/>
        <a:lstStyle/>
        <a:p>
          <a:endParaRPr lang="en-US"/>
        </a:p>
      </dgm:t>
    </dgm:pt>
    <dgm:pt modelId="{4BD5701B-27A7-4C6F-9068-1B497BACB757}" type="pres">
      <dgm:prSet presAssocID="{1683C302-4843-40D3-8E0E-7AC3D6388FAE}" presName="connectorText" presStyleLbl="sibTrans1D1" presStyleIdx="1" presStyleCnt="5"/>
      <dgm:spPr/>
      <dgm:t>
        <a:bodyPr/>
        <a:lstStyle/>
        <a:p>
          <a:endParaRPr lang="en-US"/>
        </a:p>
      </dgm:t>
    </dgm:pt>
    <dgm:pt modelId="{45E6AAF6-9E2F-4F1B-8DB7-9DA0204D7138}" type="pres">
      <dgm:prSet presAssocID="{85131441-4B40-4394-ACCD-AEC3A295A6E8}" presName="node" presStyleLbl="node1" presStyleIdx="2" presStyleCnt="6">
        <dgm:presLayoutVars>
          <dgm:bulletEnabled val="1"/>
        </dgm:presLayoutVars>
      </dgm:prSet>
      <dgm:spPr/>
      <dgm:t>
        <a:bodyPr/>
        <a:lstStyle/>
        <a:p>
          <a:endParaRPr lang="en-US"/>
        </a:p>
      </dgm:t>
    </dgm:pt>
    <dgm:pt modelId="{C833E6F7-CF57-47D5-AC89-79EB60A50053}" type="pres">
      <dgm:prSet presAssocID="{4BD74744-0D93-44B0-82BF-20DB4803DD5A}" presName="sibTrans" presStyleLbl="sibTrans1D1" presStyleIdx="2" presStyleCnt="5"/>
      <dgm:spPr/>
      <dgm:t>
        <a:bodyPr/>
        <a:lstStyle/>
        <a:p>
          <a:endParaRPr lang="en-US"/>
        </a:p>
      </dgm:t>
    </dgm:pt>
    <dgm:pt modelId="{D713CF74-42F5-4DD8-BC35-F8B3E41C9352}" type="pres">
      <dgm:prSet presAssocID="{4BD74744-0D93-44B0-82BF-20DB4803DD5A}" presName="connectorText" presStyleLbl="sibTrans1D1" presStyleIdx="2" presStyleCnt="5"/>
      <dgm:spPr/>
      <dgm:t>
        <a:bodyPr/>
        <a:lstStyle/>
        <a:p>
          <a:endParaRPr lang="en-US"/>
        </a:p>
      </dgm:t>
    </dgm:pt>
    <dgm:pt modelId="{A61AE6DB-49CF-440D-9624-E7AA77AEC98E}" type="pres">
      <dgm:prSet presAssocID="{FD99F4AC-AAB4-4476-A0B6-FDC53D3A3535}" presName="node" presStyleLbl="node1" presStyleIdx="3" presStyleCnt="6">
        <dgm:presLayoutVars>
          <dgm:bulletEnabled val="1"/>
        </dgm:presLayoutVars>
      </dgm:prSet>
      <dgm:spPr/>
      <dgm:t>
        <a:bodyPr/>
        <a:lstStyle/>
        <a:p>
          <a:endParaRPr lang="en-US"/>
        </a:p>
      </dgm:t>
    </dgm:pt>
    <dgm:pt modelId="{36D1C6DF-D1CE-437F-B618-75F583F5D2FF}" type="pres">
      <dgm:prSet presAssocID="{FDF39665-6F19-43ED-9CF2-B28B85D5F74D}" presName="sibTrans" presStyleLbl="sibTrans1D1" presStyleIdx="3" presStyleCnt="5"/>
      <dgm:spPr/>
      <dgm:t>
        <a:bodyPr/>
        <a:lstStyle/>
        <a:p>
          <a:endParaRPr lang="en-US"/>
        </a:p>
      </dgm:t>
    </dgm:pt>
    <dgm:pt modelId="{E8C61C68-3F7B-4C3B-8360-8AA032BF6F68}" type="pres">
      <dgm:prSet presAssocID="{FDF39665-6F19-43ED-9CF2-B28B85D5F74D}" presName="connectorText" presStyleLbl="sibTrans1D1" presStyleIdx="3" presStyleCnt="5"/>
      <dgm:spPr/>
      <dgm:t>
        <a:bodyPr/>
        <a:lstStyle/>
        <a:p>
          <a:endParaRPr lang="en-US"/>
        </a:p>
      </dgm:t>
    </dgm:pt>
    <dgm:pt modelId="{2F6C09E9-A3C3-4D39-B566-EB40DD52BFDF}" type="pres">
      <dgm:prSet presAssocID="{3CECAE9A-10C9-4AF1-8FFA-571805CFD2AC}" presName="node" presStyleLbl="node1" presStyleIdx="4" presStyleCnt="6">
        <dgm:presLayoutVars>
          <dgm:bulletEnabled val="1"/>
        </dgm:presLayoutVars>
      </dgm:prSet>
      <dgm:spPr/>
      <dgm:t>
        <a:bodyPr/>
        <a:lstStyle/>
        <a:p>
          <a:endParaRPr lang="en-US"/>
        </a:p>
      </dgm:t>
    </dgm:pt>
    <dgm:pt modelId="{B7A8DA70-9A71-454A-9192-195152CFABFA}" type="pres">
      <dgm:prSet presAssocID="{3869EDEA-067C-4691-9070-C588F56FFB71}" presName="sibTrans" presStyleLbl="sibTrans1D1" presStyleIdx="4" presStyleCnt="5"/>
      <dgm:spPr/>
      <dgm:t>
        <a:bodyPr/>
        <a:lstStyle/>
        <a:p>
          <a:endParaRPr lang="en-US"/>
        </a:p>
      </dgm:t>
    </dgm:pt>
    <dgm:pt modelId="{A8020D0F-1F22-4A1B-944B-163BC218ECCD}" type="pres">
      <dgm:prSet presAssocID="{3869EDEA-067C-4691-9070-C588F56FFB71}" presName="connectorText" presStyleLbl="sibTrans1D1" presStyleIdx="4" presStyleCnt="5"/>
      <dgm:spPr/>
      <dgm:t>
        <a:bodyPr/>
        <a:lstStyle/>
        <a:p>
          <a:endParaRPr lang="en-US"/>
        </a:p>
      </dgm:t>
    </dgm:pt>
    <dgm:pt modelId="{D7F332FE-D547-40D4-85DF-222BA3D066B3}" type="pres">
      <dgm:prSet presAssocID="{3B7BABF4-4DE0-4A79-9F2D-E6DC32668CB4}" presName="node" presStyleLbl="node1" presStyleIdx="5" presStyleCnt="6">
        <dgm:presLayoutVars>
          <dgm:bulletEnabled val="1"/>
        </dgm:presLayoutVars>
      </dgm:prSet>
      <dgm:spPr/>
      <dgm:t>
        <a:bodyPr/>
        <a:lstStyle/>
        <a:p>
          <a:endParaRPr lang="en-US"/>
        </a:p>
      </dgm:t>
    </dgm:pt>
  </dgm:ptLst>
  <dgm:cxnLst>
    <dgm:cxn modelId="{392F9431-8E24-4DF8-BE49-FBC750B8E1A1}" type="presOf" srcId="{833DE182-62DB-4DC0-A4AA-BB9F52E1511F}" destId="{8D42E506-D32C-40F9-AC23-C34FADBC594F}" srcOrd="0" destOrd="0" presId="urn:microsoft.com/office/officeart/2016/7/layout/RepeatingBendingProcessNew"/>
    <dgm:cxn modelId="{9061312F-A596-4121-A6FD-9603071A3C78}" type="presOf" srcId="{FD99F4AC-AAB4-4476-A0B6-FDC53D3A3535}" destId="{A61AE6DB-49CF-440D-9624-E7AA77AEC98E}" srcOrd="0" destOrd="0" presId="urn:microsoft.com/office/officeart/2016/7/layout/RepeatingBendingProcessNew"/>
    <dgm:cxn modelId="{7E2F4AF4-402C-4498-9334-EFDA0FD1CA22}" type="presOf" srcId="{3869EDEA-067C-4691-9070-C588F56FFB71}" destId="{B7A8DA70-9A71-454A-9192-195152CFABFA}" srcOrd="0" destOrd="0" presId="urn:microsoft.com/office/officeart/2016/7/layout/RepeatingBendingProcessNew"/>
    <dgm:cxn modelId="{FAD6A391-3567-47BB-9202-8EEED800C32E}" type="presOf" srcId="{3869EDEA-067C-4691-9070-C588F56FFB71}" destId="{A8020D0F-1F22-4A1B-944B-163BC218ECCD}" srcOrd="1" destOrd="0" presId="urn:microsoft.com/office/officeart/2016/7/layout/RepeatingBendingProcessNew"/>
    <dgm:cxn modelId="{12E1BF16-6972-4B5E-820A-82BF99A3890E}" type="presOf" srcId="{1683C302-4843-40D3-8E0E-7AC3D6388FAE}" destId="{4BD5701B-27A7-4C6F-9068-1B497BACB757}" srcOrd="1" destOrd="0" presId="urn:microsoft.com/office/officeart/2016/7/layout/RepeatingBendingProcessNew"/>
    <dgm:cxn modelId="{1F199011-4F26-411B-9A40-749A47C7ED3A}" type="presOf" srcId="{FD787D15-000B-47D5-8C7D-467227BFD07E}" destId="{9BA2A3DB-B4A7-41BD-8AC6-2F731CCF61F3}" srcOrd="1" destOrd="0" presId="urn:microsoft.com/office/officeart/2016/7/layout/RepeatingBendingProcessNew"/>
    <dgm:cxn modelId="{24365E8F-F0E1-4FFC-BAAC-2E6071E54ED2}" type="presOf" srcId="{85131441-4B40-4394-ACCD-AEC3A295A6E8}" destId="{45E6AAF6-9E2F-4F1B-8DB7-9DA0204D7138}" srcOrd="0" destOrd="0" presId="urn:microsoft.com/office/officeart/2016/7/layout/RepeatingBendingProcessNew"/>
    <dgm:cxn modelId="{DA5C7346-D31F-443D-9625-18E1967D74D1}" type="presOf" srcId="{1683C302-4843-40D3-8E0E-7AC3D6388FAE}" destId="{7226E2F8-9A9C-4B2F-9939-A9F2FCD8CE11}" srcOrd="0" destOrd="0" presId="urn:microsoft.com/office/officeart/2016/7/layout/RepeatingBendingProcessNew"/>
    <dgm:cxn modelId="{2288A1C0-EED4-4A1A-A1A8-0A55D0C0AF22}" type="presOf" srcId="{3B7BABF4-4DE0-4A79-9F2D-E6DC32668CB4}" destId="{D7F332FE-D547-40D4-85DF-222BA3D066B3}" srcOrd="0" destOrd="0" presId="urn:microsoft.com/office/officeart/2016/7/layout/RepeatingBendingProcessNew"/>
    <dgm:cxn modelId="{31F35C86-03C8-4115-A87D-69C6D7E853C6}" type="presOf" srcId="{4BD74744-0D93-44B0-82BF-20DB4803DD5A}" destId="{D713CF74-42F5-4DD8-BC35-F8B3E41C9352}" srcOrd="1" destOrd="0" presId="urn:microsoft.com/office/officeart/2016/7/layout/RepeatingBendingProcessNew"/>
    <dgm:cxn modelId="{9759838D-9E91-4B2F-8C53-A648F0897741}" srcId="{A9AB0890-5E60-447A-B8FA-79B126FD33BD}" destId="{833DE182-62DB-4DC0-A4AA-BB9F52E1511F}" srcOrd="0" destOrd="0" parTransId="{45BB03E8-A915-459F-8B97-B5ED0F3B07CB}" sibTransId="{FD787D15-000B-47D5-8C7D-467227BFD07E}"/>
    <dgm:cxn modelId="{F277BC87-4004-4BAD-9079-D45064411894}" type="presOf" srcId="{4BD74744-0D93-44B0-82BF-20DB4803DD5A}" destId="{C833E6F7-CF57-47D5-AC89-79EB60A50053}" srcOrd="0" destOrd="0" presId="urn:microsoft.com/office/officeart/2016/7/layout/RepeatingBendingProcessNew"/>
    <dgm:cxn modelId="{511403FC-4DCE-4AE1-B51D-6B10BECCE60F}" type="presOf" srcId="{92CD383A-BBAF-49CE-9ABB-0F94E500D835}" destId="{84E424B7-55B8-4FC4-B46B-F5B658BD4710}" srcOrd="0" destOrd="0" presId="urn:microsoft.com/office/officeart/2016/7/layout/RepeatingBendingProcessNew"/>
    <dgm:cxn modelId="{D1718D6E-DAB1-4845-95F4-C63341FBF60E}" type="presOf" srcId="{3CECAE9A-10C9-4AF1-8FFA-571805CFD2AC}" destId="{2F6C09E9-A3C3-4D39-B566-EB40DD52BFDF}" srcOrd="0" destOrd="0" presId="urn:microsoft.com/office/officeart/2016/7/layout/RepeatingBendingProcessNew"/>
    <dgm:cxn modelId="{27290813-27CF-4C39-8622-682F8BFBA6CF}" type="presOf" srcId="{FDF39665-6F19-43ED-9CF2-B28B85D5F74D}" destId="{E8C61C68-3F7B-4C3B-8360-8AA032BF6F68}" srcOrd="1" destOrd="0" presId="urn:microsoft.com/office/officeart/2016/7/layout/RepeatingBendingProcessNew"/>
    <dgm:cxn modelId="{02C91EA1-CD28-4277-8F7C-ED55A76B44E2}" type="presOf" srcId="{A9AB0890-5E60-447A-B8FA-79B126FD33BD}" destId="{4E84E91E-202D-465E-9186-C3BD80308604}" srcOrd="0" destOrd="0" presId="urn:microsoft.com/office/officeart/2016/7/layout/RepeatingBendingProcessNew"/>
    <dgm:cxn modelId="{724D256A-5F7D-494A-A9F7-2469E0D3F5A9}" type="presOf" srcId="{FDF39665-6F19-43ED-9CF2-B28B85D5F74D}" destId="{36D1C6DF-D1CE-437F-B618-75F583F5D2FF}" srcOrd="0" destOrd="0" presId="urn:microsoft.com/office/officeart/2016/7/layout/RepeatingBendingProcessNew"/>
    <dgm:cxn modelId="{E699889C-C1DE-46FB-ACD2-38AFD3CC47B4}" srcId="{A9AB0890-5E60-447A-B8FA-79B126FD33BD}" destId="{3B7BABF4-4DE0-4A79-9F2D-E6DC32668CB4}" srcOrd="5" destOrd="0" parTransId="{1D38E2D0-8B2C-484E-9917-C3F29A317ECB}" sibTransId="{E61F5CC8-B166-4CD6-AA3C-4EE71DD86E56}"/>
    <dgm:cxn modelId="{8AD993DB-7769-4739-B850-7A0198187A05}" srcId="{A9AB0890-5E60-447A-B8FA-79B126FD33BD}" destId="{85131441-4B40-4394-ACCD-AEC3A295A6E8}" srcOrd="2" destOrd="0" parTransId="{247DC632-F953-4A90-ABF0-077D476DE876}" sibTransId="{4BD74744-0D93-44B0-82BF-20DB4803DD5A}"/>
    <dgm:cxn modelId="{EFEC3957-B5A6-4248-90C8-4136D8683A48}" type="presOf" srcId="{FD787D15-000B-47D5-8C7D-467227BFD07E}" destId="{50BE22B0-6090-4713-9741-8155E8A9D318}" srcOrd="0" destOrd="0" presId="urn:microsoft.com/office/officeart/2016/7/layout/RepeatingBendingProcessNew"/>
    <dgm:cxn modelId="{AADC9427-89A9-4106-9FC6-7175A7BE8138}" srcId="{A9AB0890-5E60-447A-B8FA-79B126FD33BD}" destId="{92CD383A-BBAF-49CE-9ABB-0F94E500D835}" srcOrd="1" destOrd="0" parTransId="{684B5C25-1EA0-44B7-BB76-C8E07C17DC3A}" sibTransId="{1683C302-4843-40D3-8E0E-7AC3D6388FAE}"/>
    <dgm:cxn modelId="{FE51594D-04FD-4D52-B070-9E3588CF617B}" srcId="{A9AB0890-5E60-447A-B8FA-79B126FD33BD}" destId="{3CECAE9A-10C9-4AF1-8FFA-571805CFD2AC}" srcOrd="4" destOrd="0" parTransId="{7E741996-F220-480A-8AC5-E0466EA6DDC9}" sibTransId="{3869EDEA-067C-4691-9070-C588F56FFB71}"/>
    <dgm:cxn modelId="{997E82A2-CBDC-4890-B255-A345FC597A35}" srcId="{A9AB0890-5E60-447A-B8FA-79B126FD33BD}" destId="{FD99F4AC-AAB4-4476-A0B6-FDC53D3A3535}" srcOrd="3" destOrd="0" parTransId="{82B9B761-BF26-4247-B11C-82EB41347793}" sibTransId="{FDF39665-6F19-43ED-9CF2-B28B85D5F74D}"/>
    <dgm:cxn modelId="{8CD892EB-332B-4BCD-B463-F4C56E2093E0}" type="presParOf" srcId="{4E84E91E-202D-465E-9186-C3BD80308604}" destId="{8D42E506-D32C-40F9-AC23-C34FADBC594F}" srcOrd="0" destOrd="0" presId="urn:microsoft.com/office/officeart/2016/7/layout/RepeatingBendingProcessNew"/>
    <dgm:cxn modelId="{EB342E28-5E00-4CF4-891B-F9FF0AB80E84}" type="presParOf" srcId="{4E84E91E-202D-465E-9186-C3BD80308604}" destId="{50BE22B0-6090-4713-9741-8155E8A9D318}" srcOrd="1" destOrd="0" presId="urn:microsoft.com/office/officeart/2016/7/layout/RepeatingBendingProcessNew"/>
    <dgm:cxn modelId="{5DB2994B-FADA-4725-A0C0-D515C6B8C6C5}" type="presParOf" srcId="{50BE22B0-6090-4713-9741-8155E8A9D318}" destId="{9BA2A3DB-B4A7-41BD-8AC6-2F731CCF61F3}" srcOrd="0" destOrd="0" presId="urn:microsoft.com/office/officeart/2016/7/layout/RepeatingBendingProcessNew"/>
    <dgm:cxn modelId="{5958C977-CC56-48ED-9591-C2C29C9F4CE2}" type="presParOf" srcId="{4E84E91E-202D-465E-9186-C3BD80308604}" destId="{84E424B7-55B8-4FC4-B46B-F5B658BD4710}" srcOrd="2" destOrd="0" presId="urn:microsoft.com/office/officeart/2016/7/layout/RepeatingBendingProcessNew"/>
    <dgm:cxn modelId="{38325500-5F13-4589-9B9C-DC11808503CE}" type="presParOf" srcId="{4E84E91E-202D-465E-9186-C3BD80308604}" destId="{7226E2F8-9A9C-4B2F-9939-A9F2FCD8CE11}" srcOrd="3" destOrd="0" presId="urn:microsoft.com/office/officeart/2016/7/layout/RepeatingBendingProcessNew"/>
    <dgm:cxn modelId="{FB519D61-80F9-4C0E-AFF8-7B2C90B4FB43}" type="presParOf" srcId="{7226E2F8-9A9C-4B2F-9939-A9F2FCD8CE11}" destId="{4BD5701B-27A7-4C6F-9068-1B497BACB757}" srcOrd="0" destOrd="0" presId="urn:microsoft.com/office/officeart/2016/7/layout/RepeatingBendingProcessNew"/>
    <dgm:cxn modelId="{B19E9DB2-61BC-4116-AD87-ACFFF29FAA84}" type="presParOf" srcId="{4E84E91E-202D-465E-9186-C3BD80308604}" destId="{45E6AAF6-9E2F-4F1B-8DB7-9DA0204D7138}" srcOrd="4" destOrd="0" presId="urn:microsoft.com/office/officeart/2016/7/layout/RepeatingBendingProcessNew"/>
    <dgm:cxn modelId="{5FAED6BE-20DE-4B3C-86F4-5D2A3757278E}" type="presParOf" srcId="{4E84E91E-202D-465E-9186-C3BD80308604}" destId="{C833E6F7-CF57-47D5-AC89-79EB60A50053}" srcOrd="5" destOrd="0" presId="urn:microsoft.com/office/officeart/2016/7/layout/RepeatingBendingProcessNew"/>
    <dgm:cxn modelId="{37920AC7-A677-42C8-A203-373D7EF279BF}" type="presParOf" srcId="{C833E6F7-CF57-47D5-AC89-79EB60A50053}" destId="{D713CF74-42F5-4DD8-BC35-F8B3E41C9352}" srcOrd="0" destOrd="0" presId="urn:microsoft.com/office/officeart/2016/7/layout/RepeatingBendingProcessNew"/>
    <dgm:cxn modelId="{52D27286-5F54-4B38-8D51-92EA4D0CA4BD}" type="presParOf" srcId="{4E84E91E-202D-465E-9186-C3BD80308604}" destId="{A61AE6DB-49CF-440D-9624-E7AA77AEC98E}" srcOrd="6" destOrd="0" presId="urn:microsoft.com/office/officeart/2016/7/layout/RepeatingBendingProcessNew"/>
    <dgm:cxn modelId="{5DE69C4F-8596-413E-B91D-FCEB61777CA8}" type="presParOf" srcId="{4E84E91E-202D-465E-9186-C3BD80308604}" destId="{36D1C6DF-D1CE-437F-B618-75F583F5D2FF}" srcOrd="7" destOrd="0" presId="urn:microsoft.com/office/officeart/2016/7/layout/RepeatingBendingProcessNew"/>
    <dgm:cxn modelId="{358C8DC4-60E3-47F0-AB1C-E277006F2DA1}" type="presParOf" srcId="{36D1C6DF-D1CE-437F-B618-75F583F5D2FF}" destId="{E8C61C68-3F7B-4C3B-8360-8AA032BF6F68}" srcOrd="0" destOrd="0" presId="urn:microsoft.com/office/officeart/2016/7/layout/RepeatingBendingProcessNew"/>
    <dgm:cxn modelId="{6B3E1FBB-17E5-4663-A661-683856F7A294}" type="presParOf" srcId="{4E84E91E-202D-465E-9186-C3BD80308604}" destId="{2F6C09E9-A3C3-4D39-B566-EB40DD52BFDF}" srcOrd="8" destOrd="0" presId="urn:microsoft.com/office/officeart/2016/7/layout/RepeatingBendingProcessNew"/>
    <dgm:cxn modelId="{DB12A62E-4021-4603-AD14-032EB9411191}" type="presParOf" srcId="{4E84E91E-202D-465E-9186-C3BD80308604}" destId="{B7A8DA70-9A71-454A-9192-195152CFABFA}" srcOrd="9" destOrd="0" presId="urn:microsoft.com/office/officeart/2016/7/layout/RepeatingBendingProcessNew"/>
    <dgm:cxn modelId="{C8A15C64-AE03-460A-A950-D1AF38882A70}" type="presParOf" srcId="{B7A8DA70-9A71-454A-9192-195152CFABFA}" destId="{A8020D0F-1F22-4A1B-944B-163BC218ECCD}" srcOrd="0" destOrd="0" presId="urn:microsoft.com/office/officeart/2016/7/layout/RepeatingBendingProcessNew"/>
    <dgm:cxn modelId="{ADA879E7-4145-4372-8E8E-1D924D490E2D}" type="presParOf" srcId="{4E84E91E-202D-465E-9186-C3BD80308604}" destId="{D7F332FE-D547-40D4-85DF-222BA3D066B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E9671-CD0D-4851-8D2A-5EDD84431889}">
      <dsp:nvSpPr>
        <dsp:cNvPr id="0" name=""/>
        <dsp:cNvSpPr/>
      </dsp:nvSpPr>
      <dsp:spPr>
        <a:xfrm>
          <a:off x="0" y="0"/>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defRPr cap="all"/>
          </a:pPr>
          <a:r>
            <a:rPr lang="en-US" sz="1400" b="1" kern="1200"/>
            <a:t> </a:t>
          </a:r>
          <a:r>
            <a:rPr lang="en-US" sz="1400" b="1" kern="1200">
              <a:latin typeface="Arial" panose="020B0604020202020204" pitchFamily="34" charset="0"/>
              <a:cs typeface="Arial" panose="020B0604020202020204" pitchFamily="34" charset="0"/>
            </a:rPr>
            <a:t>policies</a:t>
          </a:r>
        </a:p>
      </dsp:txBody>
      <dsp:txXfrm>
        <a:off x="27995" y="27995"/>
        <a:ext cx="1880232" cy="899833"/>
      </dsp:txXfrm>
    </dsp:sp>
    <dsp:sp modelId="{A68B51EC-00C5-4A9D-8E9D-2509535FCC68}">
      <dsp:nvSpPr>
        <dsp:cNvPr id="0" name=""/>
        <dsp:cNvSpPr/>
      </dsp:nvSpPr>
      <dsp:spPr>
        <a:xfrm>
          <a:off x="250614" y="1129609"/>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defRPr cap="all"/>
          </a:pPr>
          <a:r>
            <a:rPr lang="en-US" sz="1400" b="1" kern="1200">
              <a:latin typeface="Arial" panose="020B0604020202020204" pitchFamily="34" charset="0"/>
              <a:cs typeface="Arial" panose="020B0604020202020204" pitchFamily="34" charset="0"/>
            </a:rPr>
            <a:t>Impact</a:t>
          </a:r>
        </a:p>
      </dsp:txBody>
      <dsp:txXfrm>
        <a:off x="278609" y="1157604"/>
        <a:ext cx="2064518" cy="899833"/>
      </dsp:txXfrm>
    </dsp:sp>
    <dsp:sp modelId="{14F7D15F-F134-402C-B955-549369764547}">
      <dsp:nvSpPr>
        <dsp:cNvPr id="0" name=""/>
        <dsp:cNvSpPr/>
      </dsp:nvSpPr>
      <dsp:spPr>
        <a:xfrm>
          <a:off x="497487" y="2259218"/>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defRPr cap="all"/>
          </a:pPr>
          <a:r>
            <a:rPr lang="en-US" sz="1400" b="1" kern="1200">
              <a:latin typeface="Arial" panose="020B0604020202020204" pitchFamily="34" charset="0"/>
              <a:cs typeface="Arial" panose="020B0604020202020204" pitchFamily="34" charset="0"/>
            </a:rPr>
            <a:t>limitations</a:t>
          </a:r>
        </a:p>
      </dsp:txBody>
      <dsp:txXfrm>
        <a:off x="525482" y="2287213"/>
        <a:ext cx="2068258" cy="899833"/>
      </dsp:txXfrm>
    </dsp:sp>
    <dsp:sp modelId="{50AECE22-0884-4CD2-B4C1-258D300FE8BA}">
      <dsp:nvSpPr>
        <dsp:cNvPr id="0" name=""/>
        <dsp:cNvSpPr/>
      </dsp:nvSpPr>
      <dsp:spPr>
        <a:xfrm>
          <a:off x="748101" y="3388827"/>
          <a:ext cx="2992407" cy="955823"/>
        </a:xfrm>
        <a:prstGeom prst="roundRect">
          <a:avLst>
            <a:gd name="adj" fmla="val 10000"/>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defRPr cap="all"/>
          </a:pPr>
          <a:r>
            <a:rPr lang="en-US" sz="1400" b="1" kern="1200" dirty="0"/>
            <a:t> </a:t>
          </a:r>
          <a:r>
            <a:rPr lang="en-US" sz="1400" b="1" kern="1200" dirty="0">
              <a:latin typeface="Arial" panose="020B0604020202020204" pitchFamily="34" charset="0"/>
              <a:cs typeface="Arial" panose="020B0604020202020204" pitchFamily="34" charset="0"/>
            </a:rPr>
            <a:t>solutions and recommendations</a:t>
          </a:r>
        </a:p>
      </dsp:txBody>
      <dsp:txXfrm>
        <a:off x="776096" y="3416822"/>
        <a:ext cx="2064518" cy="899832"/>
      </dsp:txXfrm>
    </dsp:sp>
    <dsp:sp modelId="{51BFE143-A4F1-4FBC-9977-81CE7ABF8ACE}">
      <dsp:nvSpPr>
        <dsp:cNvPr id="0" name=""/>
        <dsp:cNvSpPr/>
      </dsp:nvSpPr>
      <dsp:spPr>
        <a:xfrm>
          <a:off x="2371122" y="732073"/>
          <a:ext cx="621284" cy="621284"/>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US" sz="3100" b="1" kern="1200"/>
        </a:p>
      </dsp:txBody>
      <dsp:txXfrm>
        <a:off x="2510911" y="732073"/>
        <a:ext cx="341706" cy="467516"/>
      </dsp:txXfrm>
    </dsp:sp>
    <dsp:sp modelId="{EC7862A5-1872-45B8-B6FA-62A12DE7BCD1}">
      <dsp:nvSpPr>
        <dsp:cNvPr id="0" name=""/>
        <dsp:cNvSpPr/>
      </dsp:nvSpPr>
      <dsp:spPr>
        <a:xfrm>
          <a:off x="2621736" y="1861682"/>
          <a:ext cx="621284" cy="621284"/>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US" sz="3100" b="1" kern="1200"/>
        </a:p>
      </dsp:txBody>
      <dsp:txXfrm>
        <a:off x="2761525" y="1861682"/>
        <a:ext cx="341706" cy="467516"/>
      </dsp:txXfrm>
    </dsp:sp>
    <dsp:sp modelId="{86A508DC-4894-43A1-9A51-F5CA9D86303D}">
      <dsp:nvSpPr>
        <dsp:cNvPr id="0" name=""/>
        <dsp:cNvSpPr/>
      </dsp:nvSpPr>
      <dsp:spPr>
        <a:xfrm>
          <a:off x="2868609" y="2991291"/>
          <a:ext cx="621284" cy="621284"/>
        </a:xfrm>
        <a:prstGeom prst="downArrow">
          <a:avLst>
            <a:gd name="adj1" fmla="val 55000"/>
            <a:gd name="adj2" fmla="val 45000"/>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US" sz="3100" kern="1200"/>
        </a:p>
      </dsp:txBody>
      <dsp:txXfrm>
        <a:off x="3008398" y="2991291"/>
        <a:ext cx="341706" cy="4675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F79B1-3C2C-4604-AC16-19B868C74020}">
      <dsp:nvSpPr>
        <dsp:cNvPr id="0" name=""/>
        <dsp:cNvSpPr/>
      </dsp:nvSpPr>
      <dsp:spPr>
        <a:xfrm>
          <a:off x="0" y="1610"/>
          <a:ext cx="3740509" cy="81643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9D2F1-162D-4D02-A732-D01345E22AA4}">
      <dsp:nvSpPr>
        <dsp:cNvPr id="0" name=""/>
        <dsp:cNvSpPr/>
      </dsp:nvSpPr>
      <dsp:spPr>
        <a:xfrm>
          <a:off x="246972" y="185309"/>
          <a:ext cx="449041" cy="449041"/>
        </a:xfrm>
        <a:prstGeom prst="rect">
          <a:avLst/>
        </a:prstGeom>
        <a:blipFill rotWithShape="1">
          <a:blip xmlns:r="http://schemas.openxmlformats.org/officeDocument/2006/relationships" r:embed="rId1"/>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F5240A-0D85-485B-9D93-407D1FFAF913}">
      <dsp:nvSpPr>
        <dsp:cNvPr id="0" name=""/>
        <dsp:cNvSpPr/>
      </dsp:nvSpPr>
      <dsp:spPr>
        <a:xfrm>
          <a:off x="942987" y="1610"/>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lvl="0" algn="l" defTabSz="977900">
            <a:lnSpc>
              <a:spcPct val="90000"/>
            </a:lnSpc>
            <a:spcBef>
              <a:spcPct val="0"/>
            </a:spcBef>
            <a:spcAft>
              <a:spcPct val="35000"/>
            </a:spcAft>
          </a:pPr>
          <a:r>
            <a:rPr lang="en-GB" sz="2200" kern="1200"/>
            <a:t> mobile testing centres</a:t>
          </a:r>
          <a:endParaRPr lang="en-US" sz="2200" kern="1200"/>
        </a:p>
      </dsp:txBody>
      <dsp:txXfrm>
        <a:off x="942987" y="1610"/>
        <a:ext cx="2797521" cy="816439"/>
      </dsp:txXfrm>
    </dsp:sp>
    <dsp:sp modelId="{CBA0401E-7684-42C8-839E-D801768D883C}">
      <dsp:nvSpPr>
        <dsp:cNvPr id="0" name=""/>
        <dsp:cNvSpPr/>
      </dsp:nvSpPr>
      <dsp:spPr>
        <a:xfrm>
          <a:off x="0" y="1022160"/>
          <a:ext cx="3740509" cy="816439"/>
        </a:xfrm>
        <a:prstGeom prst="roundRect">
          <a:avLst>
            <a:gd name="adj" fmla="val 10000"/>
          </a:avLst>
        </a:prstGeom>
        <a:solidFill>
          <a:schemeClr val="accent5">
            <a:hueOff val="5129271"/>
            <a:satOff val="-1832"/>
            <a:lumOff val="2942"/>
            <a:alphaOff val="0"/>
          </a:schemeClr>
        </a:solidFill>
        <a:ln>
          <a:noFill/>
        </a:ln>
        <a:effectLst/>
      </dsp:spPr>
      <dsp:style>
        <a:lnRef idx="0">
          <a:scrgbClr r="0" g="0" b="0"/>
        </a:lnRef>
        <a:fillRef idx="1">
          <a:scrgbClr r="0" g="0" b="0"/>
        </a:fillRef>
        <a:effectRef idx="0">
          <a:scrgbClr r="0" g="0" b="0"/>
        </a:effectRef>
        <a:fontRef idx="minor"/>
      </dsp:style>
    </dsp:sp>
    <dsp:sp modelId="{EF3B2503-2995-401B-AD2A-8687192014FC}">
      <dsp:nvSpPr>
        <dsp:cNvPr id="0" name=""/>
        <dsp:cNvSpPr/>
      </dsp:nvSpPr>
      <dsp:spPr>
        <a:xfrm>
          <a:off x="246972" y="1205859"/>
          <a:ext cx="449041" cy="449041"/>
        </a:xfrm>
        <a:prstGeom prst="rect">
          <a:avLst/>
        </a:prstGeom>
        <a:blipFill rotWithShape="1">
          <a:blip xmlns:r="http://schemas.openxmlformats.org/officeDocument/2006/relationships" r:embed="rId2"/>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6301C7-6BD3-4366-8AD9-2496B2EDF77C}">
      <dsp:nvSpPr>
        <dsp:cNvPr id="0" name=""/>
        <dsp:cNvSpPr/>
      </dsp:nvSpPr>
      <dsp:spPr>
        <a:xfrm>
          <a:off x="942987" y="1022160"/>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lvl="0" algn="l" defTabSz="977900">
            <a:lnSpc>
              <a:spcPct val="90000"/>
            </a:lnSpc>
            <a:spcBef>
              <a:spcPct val="0"/>
            </a:spcBef>
            <a:spcAft>
              <a:spcPct val="35000"/>
            </a:spcAft>
          </a:pPr>
          <a:r>
            <a:rPr lang="en-GB" sz="2200" kern="1200"/>
            <a:t> satellite  centres</a:t>
          </a:r>
          <a:endParaRPr lang="en-US" sz="2200" kern="1200"/>
        </a:p>
      </dsp:txBody>
      <dsp:txXfrm>
        <a:off x="942987" y="1022160"/>
        <a:ext cx="2797521" cy="816439"/>
      </dsp:txXfrm>
    </dsp:sp>
    <dsp:sp modelId="{5865A6BD-F99C-4927-AA71-14438D8BD5FD}">
      <dsp:nvSpPr>
        <dsp:cNvPr id="0" name=""/>
        <dsp:cNvSpPr/>
      </dsp:nvSpPr>
      <dsp:spPr>
        <a:xfrm>
          <a:off x="0" y="2042709"/>
          <a:ext cx="3740509" cy="816439"/>
        </a:xfrm>
        <a:prstGeom prst="roundRect">
          <a:avLst>
            <a:gd name="adj" fmla="val 10000"/>
          </a:avLst>
        </a:prstGeom>
        <a:solidFill>
          <a:schemeClr val="accent5">
            <a:hueOff val="10258542"/>
            <a:satOff val="-3664"/>
            <a:lumOff val="5883"/>
            <a:alphaOff val="0"/>
          </a:schemeClr>
        </a:solidFill>
        <a:ln>
          <a:noFill/>
        </a:ln>
        <a:effectLst/>
      </dsp:spPr>
      <dsp:style>
        <a:lnRef idx="0">
          <a:scrgbClr r="0" g="0" b="0"/>
        </a:lnRef>
        <a:fillRef idx="1">
          <a:scrgbClr r="0" g="0" b="0"/>
        </a:fillRef>
        <a:effectRef idx="0">
          <a:scrgbClr r="0" g="0" b="0"/>
        </a:effectRef>
        <a:fontRef idx="minor"/>
      </dsp:style>
    </dsp:sp>
    <dsp:sp modelId="{F7573F21-6CA6-4D82-A5B8-20E46E8BAE44}">
      <dsp:nvSpPr>
        <dsp:cNvPr id="0" name=""/>
        <dsp:cNvSpPr/>
      </dsp:nvSpPr>
      <dsp:spPr>
        <a:xfrm>
          <a:off x="246972" y="2226408"/>
          <a:ext cx="449041" cy="449041"/>
        </a:xfrm>
        <a:prstGeom prst="rect">
          <a:avLst/>
        </a:prstGeom>
        <a:blipFill rotWithShape="1">
          <a:blip xmlns:r="http://schemas.openxmlformats.org/officeDocument/2006/relationships" r:embed="rId3"/>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277CF8-63F3-4E73-9A0E-6D37315945D9}">
      <dsp:nvSpPr>
        <dsp:cNvPr id="0" name=""/>
        <dsp:cNvSpPr/>
      </dsp:nvSpPr>
      <dsp:spPr>
        <a:xfrm>
          <a:off x="942987" y="2042709"/>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lvl="0" algn="l" defTabSz="977900">
            <a:lnSpc>
              <a:spcPct val="90000"/>
            </a:lnSpc>
            <a:spcBef>
              <a:spcPct val="0"/>
            </a:spcBef>
            <a:spcAft>
              <a:spcPct val="35000"/>
            </a:spcAft>
          </a:pPr>
          <a:r>
            <a:rPr lang="en-US" sz="2200" kern="1200"/>
            <a:t>NHS facilities</a:t>
          </a:r>
        </a:p>
      </dsp:txBody>
      <dsp:txXfrm>
        <a:off x="942987" y="2042709"/>
        <a:ext cx="2797521" cy="816439"/>
      </dsp:txXfrm>
    </dsp:sp>
    <dsp:sp modelId="{09E92BF3-EDAE-44CB-99CD-F92373FFE6BC}">
      <dsp:nvSpPr>
        <dsp:cNvPr id="0" name=""/>
        <dsp:cNvSpPr/>
      </dsp:nvSpPr>
      <dsp:spPr>
        <a:xfrm>
          <a:off x="0" y="3063258"/>
          <a:ext cx="3740509" cy="816439"/>
        </a:xfrm>
        <a:prstGeom prst="roundRect">
          <a:avLst>
            <a:gd name="adj" fmla="val 10000"/>
          </a:avLst>
        </a:prstGeom>
        <a:solidFill>
          <a:schemeClr val="accent5">
            <a:hueOff val="15387812"/>
            <a:satOff val="-5496"/>
            <a:lumOff val="8825"/>
            <a:alphaOff val="0"/>
          </a:schemeClr>
        </a:solidFill>
        <a:ln>
          <a:noFill/>
        </a:ln>
        <a:effectLst/>
      </dsp:spPr>
      <dsp:style>
        <a:lnRef idx="0">
          <a:scrgbClr r="0" g="0" b="0"/>
        </a:lnRef>
        <a:fillRef idx="1">
          <a:scrgbClr r="0" g="0" b="0"/>
        </a:fillRef>
        <a:effectRef idx="0">
          <a:scrgbClr r="0" g="0" b="0"/>
        </a:effectRef>
        <a:fontRef idx="minor"/>
      </dsp:style>
    </dsp:sp>
    <dsp:sp modelId="{01F8134C-E77B-4429-8F3D-D27D35D8AB0F}">
      <dsp:nvSpPr>
        <dsp:cNvPr id="0" name=""/>
        <dsp:cNvSpPr/>
      </dsp:nvSpPr>
      <dsp:spPr>
        <a:xfrm>
          <a:off x="246972" y="3246957"/>
          <a:ext cx="449041" cy="449041"/>
        </a:xfrm>
        <a:prstGeom prst="rect">
          <a:avLst/>
        </a:prstGeom>
        <a:blipFill rotWithShape="1">
          <a:blip xmlns:r="http://schemas.openxmlformats.org/officeDocument/2006/relationships" r:embed="rId4"/>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E7EBB4-6F49-45A1-A4CD-75572E031D7A}">
      <dsp:nvSpPr>
        <dsp:cNvPr id="0" name=""/>
        <dsp:cNvSpPr/>
      </dsp:nvSpPr>
      <dsp:spPr>
        <a:xfrm>
          <a:off x="942987" y="3063258"/>
          <a:ext cx="2797521" cy="816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7" tIns="86407" rIns="86407" bIns="86407" numCol="1" spcCol="1270" anchor="ctr" anchorCtr="0">
          <a:noAutofit/>
        </a:bodyPr>
        <a:lstStyle/>
        <a:p>
          <a:pPr lvl="0" algn="l" defTabSz="977900">
            <a:lnSpc>
              <a:spcPct val="90000"/>
            </a:lnSpc>
            <a:spcBef>
              <a:spcPct val="0"/>
            </a:spcBef>
            <a:spcAft>
              <a:spcPct val="35000"/>
            </a:spcAft>
          </a:pPr>
          <a:r>
            <a:rPr lang="en-US" sz="2200" kern="1200" dirty="0"/>
            <a:t>Home testing kits</a:t>
          </a:r>
        </a:p>
      </dsp:txBody>
      <dsp:txXfrm>
        <a:off x="942987" y="3063258"/>
        <a:ext cx="2797521" cy="8164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E22B0-6090-4713-9741-8155E8A9D318}">
      <dsp:nvSpPr>
        <dsp:cNvPr id="0" name=""/>
        <dsp:cNvSpPr/>
      </dsp:nvSpPr>
      <dsp:spPr>
        <a:xfrm>
          <a:off x="3040792" y="873711"/>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357014" y="915941"/>
        <a:ext cx="34897" cy="6979"/>
      </dsp:txXfrm>
    </dsp:sp>
    <dsp:sp modelId="{8D42E506-D32C-40F9-AC23-C34FADBC594F}">
      <dsp:nvSpPr>
        <dsp:cNvPr id="0" name=""/>
        <dsp:cNvSpPr/>
      </dsp:nvSpPr>
      <dsp:spPr>
        <a:xfrm>
          <a:off x="8061" y="907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lvl="0" algn="ctr" defTabSz="933450">
            <a:lnSpc>
              <a:spcPct val="90000"/>
            </a:lnSpc>
            <a:spcBef>
              <a:spcPct val="0"/>
            </a:spcBef>
            <a:spcAft>
              <a:spcPct val="35000"/>
            </a:spcAft>
          </a:pPr>
          <a:r>
            <a:rPr lang="en-GB" sz="2100" kern="1200"/>
            <a:t>Keyworkers refusing or forgetting to wear face mask and gloves. maybe Shortage  of PPE.</a:t>
          </a:r>
          <a:endParaRPr lang="en-US" sz="2100" kern="1200"/>
        </a:p>
      </dsp:txBody>
      <dsp:txXfrm>
        <a:off x="8061" y="9072"/>
        <a:ext cx="3034531" cy="1820718"/>
      </dsp:txXfrm>
    </dsp:sp>
    <dsp:sp modelId="{7226E2F8-9A9C-4B2F-9939-A9F2FCD8CE11}">
      <dsp:nvSpPr>
        <dsp:cNvPr id="0" name=""/>
        <dsp:cNvSpPr/>
      </dsp:nvSpPr>
      <dsp:spPr>
        <a:xfrm>
          <a:off x="6773265" y="873711"/>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089488" y="915941"/>
        <a:ext cx="34897" cy="6979"/>
      </dsp:txXfrm>
    </dsp:sp>
    <dsp:sp modelId="{84E424B7-55B8-4FC4-B46B-F5B658BD4710}">
      <dsp:nvSpPr>
        <dsp:cNvPr id="0" name=""/>
        <dsp:cNvSpPr/>
      </dsp:nvSpPr>
      <dsp:spPr>
        <a:xfrm>
          <a:off x="3740534" y="9072"/>
          <a:ext cx="3034531" cy="18207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lvl="0" algn="ctr" defTabSz="933450">
            <a:lnSpc>
              <a:spcPct val="90000"/>
            </a:lnSpc>
            <a:spcBef>
              <a:spcPct val="0"/>
            </a:spcBef>
            <a:spcAft>
              <a:spcPct val="35000"/>
            </a:spcAft>
          </a:pPr>
          <a:r>
            <a:rPr lang="en-GB" sz="2100" kern="1200" dirty="0"/>
            <a:t>Schooling provided for children of keyworkers. Shortage of staff etc.</a:t>
          </a:r>
          <a:endParaRPr lang="en-US" sz="2100" kern="1200" dirty="0"/>
        </a:p>
      </dsp:txBody>
      <dsp:txXfrm>
        <a:off x="3740534" y="9072"/>
        <a:ext cx="3034531" cy="1820718"/>
      </dsp:txXfrm>
    </dsp:sp>
    <dsp:sp modelId="{C833E6F7-CF57-47D5-AC89-79EB60A50053}">
      <dsp:nvSpPr>
        <dsp:cNvPr id="0" name=""/>
        <dsp:cNvSpPr/>
      </dsp:nvSpPr>
      <dsp:spPr>
        <a:xfrm>
          <a:off x="1525326" y="1827990"/>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070362" y="2158172"/>
        <a:ext cx="374875" cy="6979"/>
      </dsp:txXfrm>
    </dsp:sp>
    <dsp:sp modelId="{45E6AAF6-9E2F-4F1B-8DB7-9DA0204D7138}">
      <dsp:nvSpPr>
        <dsp:cNvPr id="0" name=""/>
        <dsp:cNvSpPr/>
      </dsp:nvSpPr>
      <dsp:spPr>
        <a:xfrm>
          <a:off x="7473007" y="9072"/>
          <a:ext cx="3034531" cy="18207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lvl="0" algn="ctr" defTabSz="933450">
            <a:lnSpc>
              <a:spcPct val="90000"/>
            </a:lnSpc>
            <a:spcBef>
              <a:spcPct val="0"/>
            </a:spcBef>
            <a:spcAft>
              <a:spcPct val="35000"/>
            </a:spcAft>
          </a:pPr>
          <a:r>
            <a:rPr lang="en-GB" sz="2100" kern="1200" dirty="0"/>
            <a:t>Garages open for key workers cars for repair or given priority.</a:t>
          </a:r>
          <a:endParaRPr lang="en-US" sz="2100" kern="1200" dirty="0"/>
        </a:p>
      </dsp:txBody>
      <dsp:txXfrm>
        <a:off x="7473007" y="9072"/>
        <a:ext cx="3034531" cy="1820718"/>
      </dsp:txXfrm>
    </dsp:sp>
    <dsp:sp modelId="{36D1C6DF-D1CE-437F-B618-75F583F5D2FF}">
      <dsp:nvSpPr>
        <dsp:cNvPr id="0" name=""/>
        <dsp:cNvSpPr/>
      </dsp:nvSpPr>
      <dsp:spPr>
        <a:xfrm>
          <a:off x="3040792" y="3392372"/>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357014" y="3434602"/>
        <a:ext cx="34897" cy="6979"/>
      </dsp:txXfrm>
    </dsp:sp>
    <dsp:sp modelId="{A61AE6DB-49CF-440D-9624-E7AA77AEC98E}">
      <dsp:nvSpPr>
        <dsp:cNvPr id="0" name=""/>
        <dsp:cNvSpPr/>
      </dsp:nvSpPr>
      <dsp:spPr>
        <a:xfrm>
          <a:off x="8061" y="2527733"/>
          <a:ext cx="3034531" cy="18207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lvl="0" algn="ctr" defTabSz="933450">
            <a:lnSpc>
              <a:spcPct val="90000"/>
            </a:lnSpc>
            <a:spcBef>
              <a:spcPct val="0"/>
            </a:spcBef>
            <a:spcAft>
              <a:spcPct val="35000"/>
            </a:spcAft>
          </a:pPr>
          <a:r>
            <a:rPr lang="en-GB" sz="2100" kern="1200"/>
            <a:t>Keyworkers were provided priority in food shopping e.g. time slots. </a:t>
          </a:r>
          <a:endParaRPr lang="en-US" sz="2100" kern="1200"/>
        </a:p>
      </dsp:txBody>
      <dsp:txXfrm>
        <a:off x="8061" y="2527733"/>
        <a:ext cx="3034531" cy="1820718"/>
      </dsp:txXfrm>
    </dsp:sp>
    <dsp:sp modelId="{B7A8DA70-9A71-454A-9192-195152CFABFA}">
      <dsp:nvSpPr>
        <dsp:cNvPr id="0" name=""/>
        <dsp:cNvSpPr/>
      </dsp:nvSpPr>
      <dsp:spPr>
        <a:xfrm>
          <a:off x="6773265" y="3392372"/>
          <a:ext cx="667342" cy="91440"/>
        </a:xfrm>
        <a:custGeom>
          <a:avLst/>
          <a:gdLst/>
          <a:ahLst/>
          <a:cxnLst/>
          <a:rect l="0" t="0" r="0" b="0"/>
          <a:pathLst>
            <a:path>
              <a:moveTo>
                <a:pt x="0" y="45720"/>
              </a:moveTo>
              <a:lnTo>
                <a:pt x="66734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089488" y="3434602"/>
        <a:ext cx="34897" cy="6979"/>
      </dsp:txXfrm>
    </dsp:sp>
    <dsp:sp modelId="{2F6C09E9-A3C3-4D39-B566-EB40DD52BFDF}">
      <dsp:nvSpPr>
        <dsp:cNvPr id="0" name=""/>
        <dsp:cNvSpPr/>
      </dsp:nvSpPr>
      <dsp:spPr>
        <a:xfrm>
          <a:off x="3740534" y="2527733"/>
          <a:ext cx="3034531" cy="18207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lvl="0" algn="ctr" defTabSz="933450">
            <a:lnSpc>
              <a:spcPct val="90000"/>
            </a:lnSpc>
            <a:spcBef>
              <a:spcPct val="0"/>
            </a:spcBef>
            <a:spcAft>
              <a:spcPct val="35000"/>
            </a:spcAft>
          </a:pPr>
          <a:r>
            <a:rPr lang="en-GB" sz="2100" kern="1200"/>
            <a:t>Taxi drivers/bus drivers can get tested but the appointments are full and less testing kits.</a:t>
          </a:r>
          <a:endParaRPr lang="en-US" sz="2100" kern="1200"/>
        </a:p>
      </dsp:txBody>
      <dsp:txXfrm>
        <a:off x="3740534" y="2527733"/>
        <a:ext cx="3034531" cy="1820718"/>
      </dsp:txXfrm>
    </dsp:sp>
    <dsp:sp modelId="{D7F332FE-D547-40D4-85DF-222BA3D066B3}">
      <dsp:nvSpPr>
        <dsp:cNvPr id="0" name=""/>
        <dsp:cNvSpPr/>
      </dsp:nvSpPr>
      <dsp:spPr>
        <a:xfrm>
          <a:off x="7473007" y="2527733"/>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lvl="0" algn="ctr" defTabSz="933450">
            <a:lnSpc>
              <a:spcPct val="90000"/>
            </a:lnSpc>
            <a:spcBef>
              <a:spcPct val="0"/>
            </a:spcBef>
            <a:spcAft>
              <a:spcPct val="35000"/>
            </a:spcAft>
          </a:pPr>
          <a:r>
            <a:rPr lang="en-GB" sz="2100" kern="1200" dirty="0"/>
            <a:t>Work is cut down and new furlough is adding more stress.</a:t>
          </a:r>
        </a:p>
        <a:p>
          <a:pPr lvl="0" algn="ctr" defTabSz="933450">
            <a:lnSpc>
              <a:spcPct val="90000"/>
            </a:lnSpc>
            <a:spcBef>
              <a:spcPct val="0"/>
            </a:spcBef>
            <a:spcAft>
              <a:spcPct val="35000"/>
            </a:spcAft>
          </a:pPr>
          <a:r>
            <a:rPr lang="en-GB" sz="2100" kern="1200" dirty="0"/>
            <a:t>                                                                                                                                                                                                                                                          </a:t>
          </a:r>
        </a:p>
      </dsp:txBody>
      <dsp:txXfrm>
        <a:off x="7473007" y="2527733"/>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AEF700-9B0B-4359-8356-DCE7EE4E41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B9BF05B-06DB-4EC8-B476-CF95F9BD85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33D6361-1E3C-4214-95E1-B8DE93421F8F}" type="datetimeFigureOut">
              <a:rPr lang="en-US" smtClean="0"/>
              <a:t>10/16/2020</a:t>
            </a:fld>
            <a:endParaRPr lang="en-US" dirty="0"/>
          </a:p>
        </p:txBody>
      </p:sp>
      <p:sp>
        <p:nvSpPr>
          <p:cNvPr id="4" name="Footer Placeholder 3">
            <a:extLst>
              <a:ext uri="{FF2B5EF4-FFF2-40B4-BE49-F238E27FC236}">
                <a16:creationId xmlns:a16="http://schemas.microsoft.com/office/drawing/2014/main" id="{6321952E-79CD-4E03-AAEB-C22680419E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3DCA65F-8548-4E36-8331-FD471638BD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8CE0281-66A0-46B8-BDE2-AEF0C7453753}" type="slidenum">
              <a:rPr lang="en-US" smtClean="0"/>
              <a:t>‹#›</a:t>
            </a:fld>
            <a:endParaRPr lang="en-US" dirty="0"/>
          </a:p>
        </p:txBody>
      </p:sp>
    </p:spTree>
    <p:extLst>
      <p:ext uri="{BB962C8B-B14F-4D97-AF65-F5344CB8AC3E}">
        <p14:creationId xmlns:p14="http://schemas.microsoft.com/office/powerpoint/2010/main" val="655735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9CFFA-1E2F-4435-8DD6-9B5CC3FF4505}" type="datetimeFigureOut">
              <a:rPr lang="en-US" smtClean="0"/>
              <a:t>10/16/2020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DED1C-4656-4CF8-AD34-DC4A65BB3913}" type="slidenum">
              <a:rPr lang="en-US" smtClean="0"/>
              <a:t>‹#›</a:t>
            </a:fld>
            <a:endParaRPr lang="en-US" dirty="0"/>
          </a:p>
        </p:txBody>
      </p:sp>
    </p:spTree>
    <p:extLst>
      <p:ext uri="{BB962C8B-B14F-4D97-AF65-F5344CB8AC3E}">
        <p14:creationId xmlns:p14="http://schemas.microsoft.com/office/powerpoint/2010/main" val="389542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2</a:t>
            </a:fld>
            <a:endParaRPr lang="en-US" dirty="0"/>
          </a:p>
        </p:txBody>
      </p:sp>
    </p:spTree>
    <p:extLst>
      <p:ext uri="{BB962C8B-B14F-4D97-AF65-F5344CB8AC3E}">
        <p14:creationId xmlns:p14="http://schemas.microsoft.com/office/powerpoint/2010/main" val="3518260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3</a:t>
            </a:fld>
            <a:endParaRPr lang="en-US" dirty="0"/>
          </a:p>
        </p:txBody>
      </p:sp>
    </p:spTree>
    <p:extLst>
      <p:ext uri="{BB962C8B-B14F-4D97-AF65-F5344CB8AC3E}">
        <p14:creationId xmlns:p14="http://schemas.microsoft.com/office/powerpoint/2010/main" val="2892410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corona virus spread as the pandemic has been gulled the normal livelihood across the world. Since, January 2020, the infected people are increasing their number in the United Kingdom. The United Kingdom has been affected by 289,140 confirm cases as on the first week of June 2020 (Ifs, 2020).  As of the first week of July, the number of affected people were minimised slightly, but from mid August the number has been incremented again. Based on three indicators, the measurement is done to evaluate the Corona Virus spreads that are case, death and case fatality rate etc. The England, London, North West are some affected area that are main sections of United Kingdom to keep an eye on them. The distribution image is showing an overall concept on the spread of corona virus pandemic. Significantly, the case rate increased in the UK once in the March, 2020 and again in the September as well (</a:t>
            </a:r>
            <a:r>
              <a:rPr lang="en-GB" sz="1200" kern="1200" dirty="0" err="1">
                <a:solidFill>
                  <a:schemeClr val="tx1"/>
                </a:solidFill>
                <a:latin typeface="+mn-lt"/>
                <a:ea typeface="+mn-ea"/>
                <a:cs typeface="+mn-cs"/>
              </a:rPr>
              <a:t>Statista</a:t>
            </a:r>
            <a:r>
              <a:rPr lang="en-GB"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corona virus spread rate is evaluated depending on per 10000 or 100000 people of the United Kingdom. The pandemic has been affected the UK mostly, which started spreading from January 2020. The pandemic situation is parted into three segments to keep the information up to date.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335F61-40B8-47A4-8474-FD5260B44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9EDED1C-4656-4CF8-AD34-DC4A65BB39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3078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9EDED1C-4656-4CF8-AD34-DC4A65BB391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607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26</a:t>
            </a:fld>
            <a:endParaRPr lang="en-US" dirty="0"/>
          </a:p>
        </p:txBody>
      </p:sp>
    </p:spTree>
    <p:extLst>
      <p:ext uri="{BB962C8B-B14F-4D97-AF65-F5344CB8AC3E}">
        <p14:creationId xmlns:p14="http://schemas.microsoft.com/office/powerpoint/2010/main" val="41446279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36</a:t>
            </a:fld>
            <a:endParaRPr lang="en-US" dirty="0"/>
          </a:p>
        </p:txBody>
      </p:sp>
    </p:spTree>
    <p:extLst>
      <p:ext uri="{BB962C8B-B14F-4D97-AF65-F5344CB8AC3E}">
        <p14:creationId xmlns:p14="http://schemas.microsoft.com/office/powerpoint/2010/main" val="3253527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40</a:t>
            </a:fld>
            <a:endParaRPr lang="en-US" dirty="0"/>
          </a:p>
        </p:txBody>
      </p:sp>
    </p:spTree>
    <p:extLst>
      <p:ext uri="{BB962C8B-B14F-4D97-AF65-F5344CB8AC3E}">
        <p14:creationId xmlns:p14="http://schemas.microsoft.com/office/powerpoint/2010/main" val="23350777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DED1C-4656-4CF8-AD34-DC4A65BB3913}" type="slidenum">
              <a:rPr lang="en-US" smtClean="0"/>
              <a:t>41</a:t>
            </a:fld>
            <a:endParaRPr lang="en-US" dirty="0"/>
          </a:p>
        </p:txBody>
      </p:sp>
    </p:spTree>
    <p:extLst>
      <p:ext uri="{BB962C8B-B14F-4D97-AF65-F5344CB8AC3E}">
        <p14:creationId xmlns:p14="http://schemas.microsoft.com/office/powerpoint/2010/main" val="19471462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7403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2707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5351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1646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20249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332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3794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85185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82491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6979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422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316108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213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8399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97418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9669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556400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49728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0987274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0468844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5975486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0998942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FAC442-F234-4DCE-9B81-AD508B5FDC03}" type="datetimeFigureOut">
              <a:rPr lang="en-GB" smtClean="0"/>
              <a:t>16/10/2020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2836782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FAC442-F234-4DCE-9B81-AD508B5FDC03}" type="datetimeFigureOut">
              <a:rPr lang="en-GB" smtClean="0"/>
              <a:t>16/10/2020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7895534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FAC442-F234-4DCE-9B81-AD508B5FDC03}" type="datetimeFigureOut">
              <a:rPr lang="en-GB" smtClean="0"/>
              <a:t>16/10/2020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7419668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7284868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2099359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3221331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0255370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7848330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0804626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8821006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4953773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176328247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02394599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30C2-D98E-4CA0-B1FF-8856B6DBA0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C61EF2-2F4F-4A36-989B-97168FFB65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BB9E5A-086D-4554-865C-55B9E5A4EA52}"/>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7157135A-C4E5-47C5-9D5E-828222CC8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F13FD7-6A42-4145-B88F-DE290EED19FD}"/>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42409888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845C7-13C0-4AF3-B6F2-C94E88AFB6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7C6DA8-CD1A-4A61-A708-C7B4F6C6D5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5C2D93-8D79-470A-8C45-488FCBD51138}"/>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835E7571-7FF1-4452-AD93-4A1F05D4FC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EEB5B4-BA9C-459B-8F6C-51E181B97538}"/>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3621359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9388D-E614-4B13-8538-15DE015DB6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61BB3A-D8C7-406D-BF91-378A6AF1B7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5CE952-33E4-4FB3-97DB-EB18BFD0F05B}"/>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AE24237A-B395-480D-8C8F-983697331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D7CDF-5386-459D-8A4C-4961A3E0F300}"/>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42446051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E6E6B-CD55-4B91-8D75-A75E8BED35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FA4075-A5F5-4F57-AC72-BD36626E4A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1261B5-4021-496F-AA2B-DD03E85105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71124B-747C-49F4-A9E1-169AAD7C7B17}"/>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6" name="Footer Placeholder 5">
            <a:extLst>
              <a:ext uri="{FF2B5EF4-FFF2-40B4-BE49-F238E27FC236}">
                <a16:creationId xmlns:a16="http://schemas.microsoft.com/office/drawing/2014/main" id="{5BC30589-3115-467C-9276-405DDEF7DC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B0B359-441C-43A3-9437-F8A239BEC5EC}"/>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38350205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553A5-5BF7-44B8-8591-75C224354F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34C36A-56C4-4D29-B6BE-734A030A4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B8F4C4-63F6-41A1-9DD9-D03619ECAF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CE0AD-5889-41B5-83B7-C7621BC947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FF25E1-A0BF-47FC-9E54-BE876D71A9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1B7166-7B03-4FAD-8222-C6A4CDB1A1B0}"/>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8" name="Footer Placeholder 7">
            <a:extLst>
              <a:ext uri="{FF2B5EF4-FFF2-40B4-BE49-F238E27FC236}">
                <a16:creationId xmlns:a16="http://schemas.microsoft.com/office/drawing/2014/main" id="{1820FBFC-4307-4648-8FC9-2DE4B076FC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5DC8A2-73F4-4FD4-9B86-1A8945FF9B2B}"/>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32332373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225F9-E2DD-4069-BD75-E9EECEB21F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D196E4-ED27-4360-925E-EE2186084F7C}"/>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4" name="Footer Placeholder 3">
            <a:extLst>
              <a:ext uri="{FF2B5EF4-FFF2-40B4-BE49-F238E27FC236}">
                <a16:creationId xmlns:a16="http://schemas.microsoft.com/office/drawing/2014/main" id="{BC515117-EA6B-4A6B-A6CB-1DE6CAF0ED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DBD9D2-D496-4351-9D01-B91F888D131B}"/>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7949684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B6EB91-61F8-4F2F-B73B-DA73AC1C843F}"/>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3" name="Footer Placeholder 2">
            <a:extLst>
              <a:ext uri="{FF2B5EF4-FFF2-40B4-BE49-F238E27FC236}">
                <a16:creationId xmlns:a16="http://schemas.microsoft.com/office/drawing/2014/main" id="{8393ACC5-A83C-49DD-9696-71414FD5D0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E7061D-D9DA-474A-A2A0-A977C799781E}"/>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66332535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67A5-9F68-4293-8999-D816C35E3B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7E613-DD42-4BC8-ACBB-3F3AE21EFE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792C41-89F9-4137-934F-A945A3DFD6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23A39D-4E25-4031-81CA-A21E3A72F145}"/>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6" name="Footer Placeholder 5">
            <a:extLst>
              <a:ext uri="{FF2B5EF4-FFF2-40B4-BE49-F238E27FC236}">
                <a16:creationId xmlns:a16="http://schemas.microsoft.com/office/drawing/2014/main" id="{ADC06B5B-1D77-4CAE-A025-D905BA54C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9C426-A080-430D-A3D1-1F7FE5A3C204}"/>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47774726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3354-8946-4066-AE17-D7E3E8FEF3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992D69-89C5-4C0A-ACD2-A34BFF8760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B45541-0958-45FD-A8B6-780AEE1F0A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411109-15CC-4706-9967-A82A114AAB84}"/>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6" name="Footer Placeholder 5">
            <a:extLst>
              <a:ext uri="{FF2B5EF4-FFF2-40B4-BE49-F238E27FC236}">
                <a16:creationId xmlns:a16="http://schemas.microsoft.com/office/drawing/2014/main" id="{41DBEA87-75F6-471E-BCFA-1F7315F838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F4F959-D710-4157-9270-7C4EFB8CD338}"/>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2706290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8CD59-4F4F-4F28-AA2B-05799C379F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74DBC8-4CA8-464F-8526-D7A922420C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8614C9-4BEE-4D8F-98AF-E10937B2F4E3}"/>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B33CDC6A-5ACF-4AB9-AF33-4B0560215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3E2A1-786C-4601-AC6F-5D4FCE18BC75}"/>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13078258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98B13-C8CE-4BC1-93C4-6ED49977D6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120094-92DF-400A-A7F3-B1D4245C63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84C961-EFD5-4264-A794-58A241666E62}"/>
              </a:ext>
            </a:extLst>
          </p:cNvPr>
          <p:cNvSpPr>
            <a:spLocks noGrp="1"/>
          </p:cNvSpPr>
          <p:nvPr>
            <p:ph type="dt" sz="half" idx="10"/>
          </p:nvPr>
        </p:nvSpPr>
        <p:spPr/>
        <p:txBody>
          <a:body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ED7F9772-3531-4D4F-824A-C97E4AF62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FD0924-5980-4377-87F0-E133EFD0B293}"/>
              </a:ext>
            </a:extLst>
          </p:cNvPr>
          <p:cNvSpPr>
            <a:spLocks noGrp="1"/>
          </p:cNvSpPr>
          <p:nvPr>
            <p:ph type="sldNum" sz="quarter" idx="12"/>
          </p:nvPr>
        </p:nvSpPr>
        <p:spPr/>
        <p:txBody>
          <a:bodyPr/>
          <a:lstStyle/>
          <a:p>
            <a:fld id="{FC199C02-7DEF-487B-BE4A-AD8E617D64FE}" type="slidenum">
              <a:rPr lang="en-GB" smtClean="0"/>
              <a:t>‹#›</a:t>
            </a:fld>
            <a:endParaRPr lang="en-GB"/>
          </a:p>
        </p:txBody>
      </p:sp>
    </p:spTree>
    <p:extLst>
      <p:ext uri="{BB962C8B-B14F-4D97-AF65-F5344CB8AC3E}">
        <p14:creationId xmlns:p14="http://schemas.microsoft.com/office/powerpoint/2010/main" val="299803891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A7998060-0D4A-46E7-BF96-0AF20B1475BE}" type="datetimeFigureOut">
              <a:rPr lang="en-US" smtClean="0"/>
              <a:t>10/16/2020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577812007"/>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28793492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3592023316"/>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7998060-0D4A-46E7-BF96-0AF20B1475BE}" type="datetimeFigureOut">
              <a:rPr lang="en-US" smtClean="0"/>
              <a:t>10/16/2020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187375384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7998060-0D4A-46E7-BF96-0AF20B1475BE}" type="datetimeFigureOut">
              <a:rPr lang="en-US" smtClean="0"/>
              <a:t>10/16/2020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71539871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A7998060-0D4A-46E7-BF96-0AF20B1475BE}" type="datetimeFigureOut">
              <a:rPr lang="en-US" smtClean="0"/>
              <a:t>10/16/2020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42715984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998060-0D4A-46E7-BF96-0AF20B1475BE}" type="datetimeFigureOut">
              <a:rPr lang="en-US" smtClean="0"/>
              <a:t>10/16/2020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38121874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7998060-0D4A-46E7-BF96-0AF20B1475BE}" type="datetimeFigureOut">
              <a:rPr lang="en-US" smtClean="0"/>
              <a:t>10/16/2020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33910646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7998060-0D4A-46E7-BF96-0AF20B1475BE}" type="datetimeFigureOut">
              <a:rPr lang="en-US" smtClean="0"/>
              <a:t>10/16/2020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69600" y="6356351"/>
            <a:ext cx="812800" cy="365125"/>
          </a:xfrm>
        </p:spPr>
        <p:txBody>
          <a:bodyPr/>
          <a:lstStyle/>
          <a:p>
            <a:fld id="{0C98B89F-31B3-4D56-BA6C-37231637B5BD}" type="slidenum">
              <a:rPr lang="en-GB" smtClean="0"/>
              <a:t>‹#›</a:t>
            </a:fld>
            <a:endParaRPr lang="en-GB"/>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135992078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179098477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998060-0D4A-46E7-BF96-0AF20B1475BE}" type="datetimeFigureOut">
              <a:rPr lang="en-US" smtClean="0"/>
              <a:t>10/16/2020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98B89F-31B3-4D56-BA6C-37231637B5BD}" type="slidenum">
              <a:rPr lang="en-GB" smtClean="0"/>
              <a:t>‹#›</a:t>
            </a:fld>
            <a:endParaRPr lang="en-GB"/>
          </a:p>
        </p:txBody>
      </p:sp>
    </p:spTree>
    <p:extLst>
      <p:ext uri="{BB962C8B-B14F-4D97-AF65-F5344CB8AC3E}">
        <p14:creationId xmlns:p14="http://schemas.microsoft.com/office/powerpoint/2010/main" val="237189720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76927947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60733859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11535856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3423379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FAC442-F234-4DCE-9B81-AD508B5FDC03}" type="datetimeFigureOut">
              <a:rPr lang="en-GB" smtClean="0"/>
              <a:t>16/10/2020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6965354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FAC442-F234-4DCE-9B81-AD508B5FDC03}" type="datetimeFigureOut">
              <a:rPr lang="en-GB" smtClean="0"/>
              <a:t>16/10/2020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07081152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FAC442-F234-4DCE-9B81-AD508B5FDC03}" type="datetimeFigureOut">
              <a:rPr lang="en-GB" smtClean="0"/>
              <a:t>16/10/2020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24412890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381214034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FAC442-F234-4DCE-9B81-AD508B5FDC03}"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2253760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256997730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AC442-F234-4DCE-9B81-AD508B5FDC03}"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DF51B7-B8A0-4B3C-B7DB-D5EC58707E7C}" type="slidenum">
              <a:rPr lang="en-GB" smtClean="0"/>
              <a:t>‹#›</a:t>
            </a:fld>
            <a:endParaRPr lang="en-GB"/>
          </a:p>
        </p:txBody>
      </p:sp>
    </p:spTree>
    <p:extLst>
      <p:ext uri="{BB962C8B-B14F-4D97-AF65-F5344CB8AC3E}">
        <p14:creationId xmlns:p14="http://schemas.microsoft.com/office/powerpoint/2010/main" val="4149398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3.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4.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5.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cstate="email">
            <a:alphaModFix/>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10/16/2020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5226178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70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FAC442-F234-4DCE-9B81-AD508B5FDC03}" type="datetimeFigureOut">
              <a:rPr lang="en-GB" smtClean="0"/>
              <a:t>16/10/2020</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DF51B7-B8A0-4B3C-B7DB-D5EC58707E7C}" type="slidenum">
              <a:rPr lang="en-GB" smtClean="0"/>
              <a:t>‹#›</a:t>
            </a:fld>
            <a:endParaRPr lang="en-GB"/>
          </a:p>
        </p:txBody>
      </p:sp>
    </p:spTree>
    <p:extLst>
      <p:ext uri="{BB962C8B-B14F-4D97-AF65-F5344CB8AC3E}">
        <p14:creationId xmlns:p14="http://schemas.microsoft.com/office/powerpoint/2010/main" val="415529400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2A5078-FCEF-4E2E-9CD2-31A699BA9A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85E7C5-2FB8-42A9-9036-AFDD7DDF1C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FA694-8DBE-4276-B5A8-81F04F8EB2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DCC0C7-5C92-42BA-A522-E04AD5770649}" type="datetimeFigureOut">
              <a:rPr lang="en-GB" smtClean="0"/>
              <a:t>16/10/2020</a:t>
            </a:fld>
            <a:endParaRPr lang="en-GB"/>
          </a:p>
        </p:txBody>
      </p:sp>
      <p:sp>
        <p:nvSpPr>
          <p:cNvPr id="5" name="Footer Placeholder 4">
            <a:extLst>
              <a:ext uri="{FF2B5EF4-FFF2-40B4-BE49-F238E27FC236}">
                <a16:creationId xmlns:a16="http://schemas.microsoft.com/office/drawing/2014/main" id="{34E0FC8E-87E8-495D-A7AC-88FAC7002E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0EE233-E509-45DE-BABB-2BC9069E17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199C02-7DEF-487B-BE4A-AD8E617D64FE}" type="slidenum">
              <a:rPr lang="en-GB" smtClean="0"/>
              <a:t>‹#›</a:t>
            </a:fld>
            <a:endParaRPr lang="en-GB"/>
          </a:p>
        </p:txBody>
      </p:sp>
    </p:spTree>
    <p:extLst>
      <p:ext uri="{BB962C8B-B14F-4D97-AF65-F5344CB8AC3E}">
        <p14:creationId xmlns:p14="http://schemas.microsoft.com/office/powerpoint/2010/main" val="108247307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7998060-0D4A-46E7-BF96-0AF20B1475BE}" type="datetimeFigureOut">
              <a:rPr lang="en-US" smtClean="0"/>
              <a:t>10/16/2020</a:t>
            </a:fld>
            <a:endParaRPr lang="en-GB"/>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C98B89F-31B3-4D56-BA6C-37231637B5BD}" type="slidenum">
              <a:rPr lang="en-GB" smtClean="0"/>
              <a:t>‹#›</a:t>
            </a:fld>
            <a:endParaRPr lang="en-GB"/>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spTree>
    <p:extLst>
      <p:ext uri="{BB962C8B-B14F-4D97-AF65-F5344CB8AC3E}">
        <p14:creationId xmlns:p14="http://schemas.microsoft.com/office/powerpoint/2010/main" val="3620804588"/>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FAC442-F234-4DCE-9B81-AD508B5FDC03}" type="datetimeFigureOut">
              <a:rPr lang="en-GB" smtClean="0"/>
              <a:t>16/10/2020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DF51B7-B8A0-4B3C-B7DB-D5EC58707E7C}" type="slidenum">
              <a:rPr lang="en-GB" smtClean="0"/>
              <a:t>‹#›</a:t>
            </a:fld>
            <a:endParaRPr lang="en-GB"/>
          </a:p>
        </p:txBody>
      </p:sp>
    </p:spTree>
    <p:extLst>
      <p:ext uri="{BB962C8B-B14F-4D97-AF65-F5344CB8AC3E}">
        <p14:creationId xmlns:p14="http://schemas.microsoft.com/office/powerpoint/2010/main" val="2849205130"/>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7.xml"/><Relationship Id="rId4" Type="http://schemas.openxmlformats.org/officeDocument/2006/relationships/image" Target="../media/image12.gif"/></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1.png"/><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48.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8.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48.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48.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4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8.xml"/></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png"/><Relationship Id="rId7" Type="http://schemas.openxmlformats.org/officeDocument/2006/relationships/diagramLayout" Target="../diagrams/layout1.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Data" Target="../diagrams/data1.xml"/><Relationship Id="rId5" Type="http://schemas.openxmlformats.org/officeDocument/2006/relationships/image" Target="../media/image22.png"/><Relationship Id="rId10" Type="http://schemas.microsoft.com/office/2007/relationships/diagramDrawing" Target="../diagrams/drawing1.xml"/><Relationship Id="rId4" Type="http://schemas.openxmlformats.org/officeDocument/2006/relationships/image" Target="../media/image21.png"/><Relationship Id="rId9" Type="http://schemas.openxmlformats.org/officeDocument/2006/relationships/diagramColors" Target="../diagrams/colors1.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8.jpeg"/><Relationship Id="rId7" Type="http://schemas.openxmlformats.org/officeDocument/2006/relationships/diagramQuickStyle" Target="../diagrams/quickStyle2.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comments" Target="../comments/comment2.xml"/><Relationship Id="rId4" Type="http://schemas.openxmlformats.org/officeDocument/2006/relationships/image" Target="../media/image21.png"/><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8.xml"/><Relationship Id="rId5" Type="http://schemas.openxmlformats.org/officeDocument/2006/relationships/image" Target="../media/image33.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comments" Target="../comments/comment3.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5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4.jpe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59.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2.jpeg"/><Relationship Id="rId1" Type="http://schemas.openxmlformats.org/officeDocument/2006/relationships/slideLayout" Target="../slideLayouts/slideLayout59.xml"/><Relationship Id="rId4" Type="http://schemas.openxmlformats.org/officeDocument/2006/relationships/hyperlink" Target="https://www.youtube.com/watch?v=qHksVwOrpbE"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59.xml"/></Relationships>
</file>

<file path=ppt/slides/_rels/slide3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4.xml"/><Relationship Id="rId1" Type="http://schemas.openxmlformats.org/officeDocument/2006/relationships/slideLayout" Target="../slideLayouts/slideLayout59.xml"/></Relationships>
</file>

<file path=ppt/slides/_rels/slide3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7.xml"/></Relationships>
</file>

<file path=ppt/slides/_rels/slide3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37.xml"/></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37.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5.xml"/><Relationship Id="rId1" Type="http://schemas.openxmlformats.org/officeDocument/2006/relationships/slideLayout" Target="../slideLayouts/slideLayout37.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6.xml"/><Relationship Id="rId1" Type="http://schemas.openxmlformats.org/officeDocument/2006/relationships/slideLayout" Target="../slideLayouts/slideLayout37.xml"/></Relationships>
</file>

<file path=ppt/slides/_rels/slide42.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50.jpeg"/><Relationship Id="rId1" Type="http://schemas.openxmlformats.org/officeDocument/2006/relationships/slideLayout" Target="../slideLayouts/slideLayout37.xml"/></Relationships>
</file>

<file path=ppt/slides/_rels/slide43.xml.rels><?xml version="1.0" encoding="UTF-8" standalone="yes"?>
<Relationships xmlns="http://schemas.openxmlformats.org/package/2006/relationships"><Relationship Id="rId8" Type="http://schemas.openxmlformats.org/officeDocument/2006/relationships/hyperlink" Target="https://www.ft.com/content/3084e0e4-c5ce-45ab-bcea-1480726fbdb8" TargetMode="External"/><Relationship Id="rId3" Type="http://schemas.openxmlformats.org/officeDocument/2006/relationships/hyperlink" Target="https://www.independent.co.uk/news/health/coronavirus-schools-close-key-workers-critical-education-exams-gcse-level-university-a9412931.html" TargetMode="External"/><Relationship Id="rId7" Type="http://schemas.openxmlformats.org/officeDocument/2006/relationships/hyperlink" Target="http://www.ft.com/" TargetMode="External"/><Relationship Id="rId2" Type="http://schemas.openxmlformats.org/officeDocument/2006/relationships/hyperlink" Target="https://www.bbc.co.uk/news/uk-52401398" TargetMode="External"/><Relationship Id="rId1" Type="http://schemas.openxmlformats.org/officeDocument/2006/relationships/slideLayout" Target="../slideLayouts/slideLayout59.xml"/><Relationship Id="rId6" Type="http://schemas.openxmlformats.org/officeDocument/2006/relationships/hyperlink" Target="https://www.cebm.net/covid-19/european-case-fatality-rates-beyond-lockdown-and-the-uks-outlier-status" TargetMode="External"/><Relationship Id="rId11" Type="http://schemas.openxmlformats.org/officeDocument/2006/relationships/hyperlink" Target="https://www.gov.uk/government/publications/coronavirus-covid-19-maintaining-educational-provision" TargetMode="External"/><Relationship Id="rId5" Type="http://schemas.openxmlformats.org/officeDocument/2006/relationships/hyperlink" Target="https://www.cebm.net/covid-19-ho-many-healthcare" TargetMode="External"/><Relationship Id="rId10" Type="http://schemas.openxmlformats.org/officeDocument/2006/relationships/hyperlink" Target="https://www.gov.uk/government/news/coronavirus-testing-extended-to-all-essential-workers-in-england-who-have-symptoms" TargetMode="External"/><Relationship Id="rId4" Type="http://schemas.openxmlformats.org/officeDocument/2006/relationships/hyperlink" Target="https://www.ifs.org.uk/publications/14788" TargetMode="External"/><Relationship Id="rId9" Type="http://schemas.openxmlformats.org/officeDocument/2006/relationships/hyperlink" Target="https://www.ft.com/content/c685e52b-e18a-4910-b6be-1e8e5b64a4aa"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nice.org.uk/guidance/ng163/chapter/3-General-advice-for-managing-COVID-19-symptoms" TargetMode="External"/><Relationship Id="rId3" Type="http://schemas.openxmlformats.org/officeDocument/2006/relationships/hyperlink" Target="https://www.gov.uk/government/publications/coronavirus-outbreak-faqs-what-you-can-and-cant-do" TargetMode="External"/><Relationship Id="rId7" Type="http://schemas.openxmlformats.org/officeDocument/2006/relationships/hyperlink" Target="https://www.msn.com/en-gb/news/uknews/what-is-covid-19/ar-BBZYqzB" TargetMode="External"/><Relationship Id="rId2" Type="http://schemas.openxmlformats.org/officeDocument/2006/relationships/hyperlink" Target="https://www.gov.uk/government/organisations/public-health-England" TargetMode="External"/><Relationship Id="rId1" Type="http://schemas.openxmlformats.org/officeDocument/2006/relationships/slideLayout" Target="../slideLayouts/slideLayout59.xml"/><Relationship Id="rId6" Type="http://schemas.openxmlformats.org/officeDocument/2006/relationships/hyperlink" Target="https://www.tandfonline.com/doi/full/10.1080/09581596.2020.1797997" TargetMode="External"/><Relationship Id="rId5" Type="http://schemas.openxmlformats.org/officeDocument/2006/relationships/hyperlink" Target="https://sciencebusiness.net/covid-19/international-news/china-was-slammed-initial-covid-19-secrecy-its-scientists-led-way" TargetMode="External"/><Relationship Id="rId10" Type="http://schemas.openxmlformats.org/officeDocument/2006/relationships/hyperlink" Target="https://www.ons.gov.uk/employmentandlabourmarket/peopleinwork/earningsandworkinghours/articles/coronavirusandkeyworkersintheuk/2020-05-15" TargetMode="External"/><Relationship Id="rId4" Type="http://schemas.openxmlformats.org/officeDocument/2006/relationships/hyperlink" Target="https://www.ifs.org.uk/Uploads" TargetMode="External"/><Relationship Id="rId9" Type="http://schemas.openxmlformats.org/officeDocument/2006/relationships/hyperlink" Target="https://www.nhs.uk/conditions/coronavirus-covid-19/testing-and-tracing/nhs-test-and-trace-if-youre-contacted-after-testing-positive-for-coronavirus/"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www.theguardian.com/commentisfree/2020/apr/02/doctors-nurses-lack-of-equipment-johnson-government" TargetMode="External"/><Relationship Id="rId13" Type="http://schemas.openxmlformats.org/officeDocument/2006/relationships/hyperlink" Target="https://www.youtube.com/watch?v=qHksVwOrpbE" TargetMode="External"/><Relationship Id="rId3" Type="http://schemas.openxmlformats.org/officeDocument/2006/relationships/hyperlink" Target="https://www.businessinsider.com/coronavirus-sainsburys-rations-food-as-brits-panic-buy-2020-3?r=US&amp;IR=T" TargetMode="External"/><Relationship Id="rId7" Type="http://schemas.openxmlformats.org/officeDocument/2006/relationships/hyperlink" Target="https://www.statista.com/statistics/1101958/cumulative-coronavirus-cases-in-the-uk/" TargetMode="External"/><Relationship Id="rId12" Type="http://schemas.openxmlformats.org/officeDocument/2006/relationships/hyperlink" Target="https://www.who.int/docs/default-source/coronaviruse/covid-strategy-update-14april2020.pdf?sfvrsn=29da3ba0_19" TargetMode="External"/><Relationship Id="rId2" Type="http://schemas.openxmlformats.org/officeDocument/2006/relationships/hyperlink" Target="https://doi.org/10.1007/s40258-020-00579-4" TargetMode="External"/><Relationship Id="rId1" Type="http://schemas.openxmlformats.org/officeDocument/2006/relationships/slideLayout" Target="../slideLayouts/slideLayout59.xml"/><Relationship Id="rId6" Type="http://schemas.openxmlformats.org/officeDocument/2006/relationships/hyperlink" Target="https://www.statista.com/topics/6112/coronavirus-covid-19-in-the-uk/" TargetMode="External"/><Relationship Id="rId11" Type="http://schemas.openxmlformats.org/officeDocument/2006/relationships/hyperlink" Target="https://www.who.int/health-topics/coronavirus#tab=tab_1" TargetMode="External"/><Relationship Id="rId5" Type="http://schemas.openxmlformats.org/officeDocument/2006/relationships/hyperlink" Target="https://www.statista.com/statistics/1111779/coronavirus-death-rate-europe-by-country/" TargetMode="External"/><Relationship Id="rId10" Type="http://schemas.openxmlformats.org/officeDocument/2006/relationships/hyperlink" Target="https://www.who.int/about/who-we-are/our-values" TargetMode="External"/><Relationship Id="rId4" Type="http://schemas.openxmlformats.org/officeDocument/2006/relationships/hyperlink" Target="https://assets.publishing.service.gov.uk/government/uploads/system/uploads/attachment_data/file/910885/COVID-19_Infection_prevention_and_control_guidance_FINAL_PDF_20082020.pdf" TargetMode="External"/><Relationship Id="rId9" Type="http://schemas.openxmlformats.org/officeDocument/2006/relationships/hyperlink" Target="https://www.sciencedirect.com/science/article/pii/S235246422030095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99EFCD-62FA-4174-B3AF-AB271D1A7BFD}"/>
              </a:ext>
            </a:extLst>
          </p:cNvPr>
          <p:cNvPicPr>
            <a:picLocks noChangeAspect="1"/>
          </p:cNvPicPr>
          <p:nvPr/>
        </p:nvPicPr>
        <p:blipFill rotWithShape="1">
          <a:blip r:embed="rId2"/>
          <a:srcRect r="1" b="36"/>
          <a:stretch/>
        </p:blipFill>
        <p:spPr>
          <a:xfrm>
            <a:off x="-4243" y="10"/>
            <a:ext cx="12196243" cy="6857990"/>
          </a:xfrm>
          <a:prstGeom prst="rect">
            <a:avLst/>
          </a:prstGeom>
        </p:spPr>
      </p:pic>
      <p:sp>
        <p:nvSpPr>
          <p:cNvPr id="16" name="Rectangle 15">
            <a:extLst>
              <a:ext uri="{FF2B5EF4-FFF2-40B4-BE49-F238E27FC236}">
                <a16:creationId xmlns:a16="http://schemas.microsoft.com/office/drawing/2014/main" id="{5707F116-8EC0-4822-9067-186AC8C96E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49F1A7E4-819D-4D21-8E8B-32671A9F98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7 w 5353835"/>
              <a:gd name="connsiteY0" fmla="*/ 5273742 h 5353835"/>
              <a:gd name="connsiteX1" fmla="*/ 4938299 w 5353835"/>
              <a:gd name="connsiteY1" fmla="*/ 5273742 h 5353835"/>
              <a:gd name="connsiteX2" fmla="*/ 4858206 w 5353835"/>
              <a:gd name="connsiteY2" fmla="*/ 5353835 h 5353835"/>
              <a:gd name="connsiteX3" fmla="*/ 770600 w 5353835"/>
              <a:gd name="connsiteY3" fmla="*/ 5353835 h 5353835"/>
              <a:gd name="connsiteX4" fmla="*/ 433255 w 5353835"/>
              <a:gd name="connsiteY4" fmla="*/ 80093 h 5353835"/>
              <a:gd name="connsiteX5" fmla="*/ 513348 w 5353835"/>
              <a:gd name="connsiteY5" fmla="*/ 0 h 5353835"/>
              <a:gd name="connsiteX6" fmla="*/ 5353835 w 5353835"/>
              <a:gd name="connsiteY6" fmla="*/ 0 h 5353835"/>
              <a:gd name="connsiteX7" fmla="*/ 5353835 w 5353835"/>
              <a:gd name="connsiteY7" fmla="*/ 4858206 h 5353835"/>
              <a:gd name="connsiteX8" fmla="*/ 5273742 w 5353835"/>
              <a:gd name="connsiteY8" fmla="*/ 4938299 h 5353835"/>
              <a:gd name="connsiteX9" fmla="*/ 5273742 w 5353835"/>
              <a:gd name="connsiteY9" fmla="*/ 80093 h 5353835"/>
              <a:gd name="connsiteX10" fmla="*/ 0 w 5353835"/>
              <a:gd name="connsiteY10" fmla="*/ 513348 h 5353835"/>
              <a:gd name="connsiteX11" fmla="*/ 80093 w 5353835"/>
              <a:gd name="connsiteY11" fmla="*/ 433255 h 5353835"/>
              <a:gd name="connsiteX12" fmla="*/ 80093 w 5353835"/>
              <a:gd name="connsiteY12" fmla="*/ 4663328 h 5353835"/>
              <a:gd name="connsiteX13" fmla="*/ 0 w 5353835"/>
              <a:gd name="connsiteY13" fmla="*/ 4583235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7" y="5273742"/>
                </a:moveTo>
                <a:lnTo>
                  <a:pt x="4938299" y="5273742"/>
                </a:lnTo>
                <a:lnTo>
                  <a:pt x="4858206" y="5353835"/>
                </a:lnTo>
                <a:lnTo>
                  <a:pt x="770600" y="5353835"/>
                </a:lnTo>
                <a:close/>
                <a:moveTo>
                  <a:pt x="433255" y="80093"/>
                </a:moveTo>
                <a:lnTo>
                  <a:pt x="513348" y="0"/>
                </a:lnTo>
                <a:lnTo>
                  <a:pt x="5353835" y="0"/>
                </a:lnTo>
                <a:lnTo>
                  <a:pt x="5353835" y="4858206"/>
                </a:lnTo>
                <a:lnTo>
                  <a:pt x="5273742" y="4938299"/>
                </a:lnTo>
                <a:lnTo>
                  <a:pt x="5273742" y="80093"/>
                </a:lnTo>
                <a:close/>
                <a:moveTo>
                  <a:pt x="0" y="513348"/>
                </a:moveTo>
                <a:lnTo>
                  <a:pt x="80093" y="433255"/>
                </a:lnTo>
                <a:lnTo>
                  <a:pt x="80093" y="4663328"/>
                </a:lnTo>
                <a:lnTo>
                  <a:pt x="0" y="458323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CF5B1D-F8B2-4D0C-8ADF-2D613E1DC344}"/>
              </a:ext>
            </a:extLst>
          </p:cNvPr>
          <p:cNvSpPr>
            <a:spLocks noGrp="1"/>
          </p:cNvSpPr>
          <p:nvPr>
            <p:ph type="ctrTitle"/>
          </p:nvPr>
        </p:nvSpPr>
        <p:spPr>
          <a:xfrm>
            <a:off x="1079137" y="0"/>
            <a:ext cx="4248318" cy="6501374"/>
          </a:xfrm>
          <a:noFill/>
        </p:spPr>
        <p:txBody>
          <a:bodyPr anchor="ctr">
            <a:normAutofit/>
          </a:bodyPr>
          <a:lstStyle/>
          <a:p>
            <a:r>
              <a:rPr lang="en-US" sz="3200" b="1" dirty="0">
                <a:latin typeface="Arial" panose="020B0604020202020204" pitchFamily="34" charset="0"/>
                <a:cs typeface="Arial" panose="020B0604020202020204" pitchFamily="34" charset="0"/>
              </a:rPr>
              <a:t/>
            </a:r>
            <a:br>
              <a:rPr lang="en-US" sz="3200" b="1" dirty="0">
                <a:latin typeface="Arial" panose="020B0604020202020204" pitchFamily="34" charset="0"/>
                <a:cs typeface="Arial" panose="020B0604020202020204" pitchFamily="34" charset="0"/>
              </a:rPr>
            </a:br>
            <a:r>
              <a:rPr lang="en-US" sz="3000" b="1" dirty="0">
                <a:latin typeface="Arial" panose="020B0604020202020204" pitchFamily="34" charset="0"/>
                <a:cs typeface="Arial" panose="020B0604020202020204" pitchFamily="34" charset="0"/>
              </a:rPr>
              <a:t>INTRODUCTION</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Module Code: BMHP 5013</a:t>
            </a: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Public Health Policy Presentation</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Dolu Miah – 1809541</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Asif Khan – 1808529</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Sofia Sultana – 1713594</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Yasmin Bibi – 1808879</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Lecturer: Dr </a:t>
            </a:r>
            <a:r>
              <a:rPr lang="en-US" sz="1600" dirty="0" err="1">
                <a:latin typeface="Arial" panose="020B0604020202020204" pitchFamily="34" charset="0"/>
                <a:cs typeface="Arial" panose="020B0604020202020204" pitchFamily="34" charset="0"/>
              </a:rPr>
              <a:t>Besty</a:t>
            </a:r>
            <a:r>
              <a:rPr lang="en-US" sz="1600" dirty="0">
                <a:latin typeface="Arial" panose="020B0604020202020204" pitchFamily="34" charset="0"/>
                <a:cs typeface="Arial" panose="020B0604020202020204" pitchFamily="34" charset="0"/>
              </a:rPr>
              <a:t> Jose</a:t>
            </a:r>
            <a:endParaRPr lang="en-GB" sz="1600" dirty="0">
              <a:latin typeface="Arial" panose="020B0604020202020204" pitchFamily="34" charset="0"/>
              <a:cs typeface="Arial" panose="020B0604020202020204" pitchFamily="34" charset="0"/>
            </a:endParaRPr>
          </a:p>
        </p:txBody>
      </p:sp>
      <p:sp>
        <p:nvSpPr>
          <p:cNvPr id="20" name="Freeform: Shape 19">
            <a:extLst>
              <a:ext uri="{FF2B5EF4-FFF2-40B4-BE49-F238E27FC236}">
                <a16:creationId xmlns:a16="http://schemas.microsoft.com/office/drawing/2014/main" id="{B1ECBAC9-8FF8-4D44-BD49-6B81C38167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951582" y="-621194"/>
            <a:ext cx="2495927" cy="1767670"/>
          </a:xfrm>
          <a:custGeom>
            <a:avLst/>
            <a:gdLst>
              <a:gd name="connsiteX0" fmla="*/ 0 w 2495927"/>
              <a:gd name="connsiteY0" fmla="*/ 1767670 h 1767670"/>
              <a:gd name="connsiteX1" fmla="*/ 1767670 w 2495927"/>
              <a:gd name="connsiteY1" fmla="*/ 0 h 1767670"/>
              <a:gd name="connsiteX2" fmla="*/ 2495927 w 2495927"/>
              <a:gd name="connsiteY2" fmla="*/ 728256 h 1767670"/>
              <a:gd name="connsiteX3" fmla="*/ 2495927 w 2495927"/>
              <a:gd name="connsiteY3" fmla="*/ 1767670 h 1767670"/>
            </a:gdLst>
            <a:ahLst/>
            <a:cxnLst>
              <a:cxn ang="0">
                <a:pos x="connsiteX0" y="connsiteY0"/>
              </a:cxn>
              <a:cxn ang="0">
                <a:pos x="connsiteX1" y="connsiteY1"/>
              </a:cxn>
              <a:cxn ang="0">
                <a:pos x="connsiteX2" y="connsiteY2"/>
              </a:cxn>
              <a:cxn ang="0">
                <a:pos x="connsiteX3" y="connsiteY3"/>
              </a:cxn>
            </a:cxnLst>
            <a:rect l="l" t="t" r="r" b="b"/>
            <a:pathLst>
              <a:path w="2495927" h="1767670">
                <a:moveTo>
                  <a:pt x="0" y="1767670"/>
                </a:moveTo>
                <a:lnTo>
                  <a:pt x="1767670" y="0"/>
                </a:lnTo>
                <a:lnTo>
                  <a:pt x="2495927" y="728256"/>
                </a:lnTo>
                <a:lnTo>
                  <a:pt x="2495927" y="176767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530F234A-713C-4B90-B43E-8F10C8B679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136578" y="419910"/>
            <a:ext cx="1130961" cy="113096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4" name="Group 23">
            <a:extLst>
              <a:ext uri="{FF2B5EF4-FFF2-40B4-BE49-F238E27FC236}">
                <a16:creationId xmlns:a16="http://schemas.microsoft.com/office/drawing/2014/main" id="{A2C8816B-132C-4433-807D-BE8737D4604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5609070"/>
            <a:ext cx="780052" cy="747280"/>
            <a:chOff x="7011922" y="4095164"/>
            <a:chExt cx="1203067" cy="1152523"/>
          </a:xfrm>
        </p:grpSpPr>
        <p:sp>
          <p:nvSpPr>
            <p:cNvPr id="25" name="Rectangle 24">
              <a:extLst>
                <a:ext uri="{FF2B5EF4-FFF2-40B4-BE49-F238E27FC236}">
                  <a16:creationId xmlns:a16="http://schemas.microsoft.com/office/drawing/2014/main" id="{3D9E8922-1B3D-4020-A05C-C539C0C550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7135024" y="4167722"/>
              <a:ext cx="1079965" cy="1079965"/>
            </a:xfrm>
            <a:prstGeom prst="rect">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A8064EBB-920B-4259-AC3A-6F286FAF21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7011922" y="4095164"/>
              <a:ext cx="485578" cy="485578"/>
            </a:xfrm>
            <a:prstGeom prst="rect">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8" name="Group 27">
            <a:extLst>
              <a:ext uri="{FF2B5EF4-FFF2-40B4-BE49-F238E27FC236}">
                <a16:creationId xmlns:a16="http://schemas.microsoft.com/office/drawing/2014/main" id="{3FE43375-339B-4A67-BEC7-44D202CA1F7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62597" y="5490560"/>
            <a:ext cx="803394" cy="855268"/>
            <a:chOff x="10246841" y="5975889"/>
            <a:chExt cx="1378553" cy="1467564"/>
          </a:xfrm>
        </p:grpSpPr>
        <p:sp>
          <p:nvSpPr>
            <p:cNvPr id="29" name="Rectangle 28">
              <a:extLst>
                <a:ext uri="{FF2B5EF4-FFF2-40B4-BE49-F238E27FC236}">
                  <a16:creationId xmlns:a16="http://schemas.microsoft.com/office/drawing/2014/main" id="{52329D9A-3D48-4B69-939D-2A480F1478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10246842" y="5975888"/>
              <a:ext cx="1316404" cy="131640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2D5CC4CB-7B78-480A-A0AE-A8A35C08E1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11038860" y="6856918"/>
              <a:ext cx="586534" cy="58653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2" name="Group 31">
            <a:extLst>
              <a:ext uri="{FF2B5EF4-FFF2-40B4-BE49-F238E27FC236}">
                <a16:creationId xmlns:a16="http://schemas.microsoft.com/office/drawing/2014/main" id="{89DECC1B-0AAB-435F-81AE-4C770DACCAF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85867" y="6047150"/>
            <a:ext cx="1636826" cy="818414"/>
            <a:chOff x="8085870" y="5837885"/>
            <a:chExt cx="2055357" cy="1027679"/>
          </a:xfrm>
        </p:grpSpPr>
        <p:sp>
          <p:nvSpPr>
            <p:cNvPr id="33" name="Rectangle 32">
              <a:extLst>
                <a:ext uri="{FF2B5EF4-FFF2-40B4-BE49-F238E27FC236}">
                  <a16:creationId xmlns:a16="http://schemas.microsoft.com/office/drawing/2014/main" id="{DC580C66-5435-4F00-873E-679D3D5049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2700000">
              <a:off x="9241090" y="5965012"/>
              <a:ext cx="696678" cy="69667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Isosceles Triangle 33">
              <a:extLst>
                <a:ext uri="{FF2B5EF4-FFF2-40B4-BE49-F238E27FC236}">
                  <a16:creationId xmlns:a16="http://schemas.microsoft.com/office/drawing/2014/main" id="{B4AFD177-1A38-4FAE-87D4-840AE22C86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085870" y="5837885"/>
              <a:ext cx="2055357" cy="102767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399302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4C14A0F-6C16-4825-A711-A0B2A1983FF0}"/>
              </a:ext>
            </a:extLst>
          </p:cNvPr>
          <p:cNvPicPr>
            <a:picLocks noChangeAspect="1"/>
          </p:cNvPicPr>
          <p:nvPr/>
        </p:nvPicPr>
        <p:blipFill rotWithShape="1">
          <a:blip r:embed="rId3"/>
          <a:srcRect t="9091" r="55324" b="-1"/>
          <a:stretch/>
        </p:blipFill>
        <p:spPr>
          <a:xfrm>
            <a:off x="8032652" y="-478"/>
            <a:ext cx="4159346" cy="6857999"/>
          </a:xfrm>
          <a:prstGeom prst="rect">
            <a:avLst/>
          </a:prstGeom>
        </p:spPr>
      </p:pic>
      <p:sp>
        <p:nvSpPr>
          <p:cNvPr id="64" name="Freeform: Shape 63">
            <a:extLst>
              <a:ext uri="{FF2B5EF4-FFF2-40B4-BE49-F238E27FC236}">
                <a16:creationId xmlns:a16="http://schemas.microsoft.com/office/drawing/2014/main" id="{D928DD85-BB99-450D-A702-2683E02962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40E5BD2-4019-4012-A1AA-628900E659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0" y="0"/>
            <a:ext cx="8229600" cy="6701589"/>
          </a:xfrm>
        </p:spPr>
        <p:txBody>
          <a:bodyPr vert="horz" lIns="91440" tIns="45720" rIns="91440" bIns="45720" rtlCol="0" anchor="t">
            <a:normAutofit fontScale="90000"/>
          </a:bodyPr>
          <a:lstStyle/>
          <a:p>
            <a:pPr marL="342000" indent="-342000">
              <a:lnSpc>
                <a:spcPct val="179000"/>
              </a:lnSpc>
              <a:spcBef>
                <a:spcPts val="1000"/>
              </a:spcBef>
            </a:pPr>
            <a:r>
              <a:rPr lang="en-US" sz="2000" b="1" dirty="0">
                <a:latin typeface="Arial" panose="020B0604020202020204" pitchFamily="34" charset="0"/>
                <a:cs typeface="Arial" panose="020B0604020202020204" pitchFamily="34" charset="0"/>
              </a:rPr>
              <a:t>Overview of COVID-19</a:t>
            </a:r>
            <a:r>
              <a:rPr lang="en-US" sz="1200" dirty="0">
                <a:latin typeface="Arial" panose="020B0604020202020204" pitchFamily="34" charset="0"/>
                <a:cs typeface="Arial" panose="020B0604020202020204" pitchFamily="34" charset="0"/>
              </a:rPr>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What is COVID-19?</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COVID-19 is a new strain of coronavirus not identified in humans before</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Coronavirus comes from a large family of viruses that are known to cause 	illnesses such as Severe Acute Respiratory Syndrome (SARS) and Middle 	East Respiratory Syndrome (MERS)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MERS first reported in 2012 in Saudi Arabia (symptoms like COVID-19, cough, 	fever, shortness of breath)</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COVID-19 is a new virus and the public health authorities across the world are 	learning more and more about it every day. We don’t know yet how 	dangerous Covid-19 actually is?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It is an outbreak of respiratory illness, first detected in Wuhan, Hubei Province, 	in China</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(Lazarus et al, 2020; World Health Organization, 2020b; Aftab et al 2020)</a:t>
            </a:r>
            <a:r>
              <a:rPr lang="en-US" sz="1200" b="1" dirty="0">
                <a:latin typeface="Arial" panose="020B0604020202020204" pitchFamily="34" charset="0"/>
                <a:cs typeface="Arial" panose="020B0604020202020204" pitchFamily="34" charset="0"/>
              </a:rPr>
              <a:t/>
            </a:r>
            <a:br>
              <a:rPr lang="en-US" sz="1200" b="1"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409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91DC736-0EF8-4F87-9146-EBF1D2EE4D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4C14A0F-6C16-4825-A711-A0B2A1983FF0}"/>
              </a:ext>
            </a:extLst>
          </p:cNvPr>
          <p:cNvPicPr>
            <a:picLocks noChangeAspect="1"/>
          </p:cNvPicPr>
          <p:nvPr/>
        </p:nvPicPr>
        <p:blipFill rotWithShape="1">
          <a:blip r:embed="rId3"/>
          <a:srcRect t="9091" r="59782"/>
          <a:stretch/>
        </p:blipFill>
        <p:spPr>
          <a:xfrm>
            <a:off x="8379502" y="10"/>
            <a:ext cx="3812497" cy="6857990"/>
          </a:xfrm>
          <a:prstGeom prst="rect">
            <a:avLst/>
          </a:prstGeom>
        </p:spPr>
      </p:pic>
      <p:sp>
        <p:nvSpPr>
          <p:cNvPr id="73" name="Rectangle 72">
            <a:extLst>
              <a:ext uri="{FF2B5EF4-FFF2-40B4-BE49-F238E27FC236}">
                <a16:creationId xmlns:a16="http://schemas.microsoft.com/office/drawing/2014/main" id="{097CD68E-23E3-4007-8847-CD0944C4F7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481029" y="384648"/>
            <a:ext cx="7523720" cy="6222716"/>
          </a:xfrm>
        </p:spPr>
        <p:txBody>
          <a:bodyPr vert="horz" lIns="91440" tIns="45720" rIns="91440" bIns="45720" rtlCol="0" anchor="b">
            <a:normAutofit/>
          </a:bodyPr>
          <a:lstStyle/>
          <a:p>
            <a:pPr marL="342000" indent="-342000"/>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It all started around December 2019 and since then cases have 	been identified in countries worldwide</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As of 30 June 2020, there were more than 10 million COVID-19 	cases worldwide reported in 188 countries and territories, 	with 505,000 deaths</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The impact of this disease has been devastating and various 	countries are observing quarantines, lockdowns and 	entry 	bans on their citizens while others have global travel ban in 	place such as China, USA, India and Canada</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Mortality rate is about 2% in comparison with seasonal flu which 	is below 1% causing about 400,000 deaths each year globally. 	SARS however had a death rate of more than 10%.</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COVID-19 is a new strain of coronavirus not identified in 	humans 	before</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	According to the World Health Organization, most people 	infected with COVID-19 will experience mild to moderate 	respiratory illness and recover without requiring special 	treatment. Older people and those with underlying medical 	problems like Cardiovascular disease, diabetes, cancer are 	more likely to develop serious illness.</a:t>
            </a: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(Lazarus et al, 2020; World Health Organization, 2020b; Aftab et al 2020)</a:t>
            </a:r>
            <a:r>
              <a:rPr lang="en-US" sz="1200" b="1" dirty="0"/>
              <a:t/>
            </a:r>
            <a:br>
              <a:rPr lang="en-US" sz="1200" b="1" dirty="0"/>
            </a:br>
            <a:endParaRPr lang="en-US" sz="1200" dirty="0"/>
          </a:p>
        </p:txBody>
      </p:sp>
      <p:sp>
        <p:nvSpPr>
          <p:cNvPr id="75" name="Rectangle 74">
            <a:extLst>
              <a:ext uri="{FF2B5EF4-FFF2-40B4-BE49-F238E27FC236}">
                <a16:creationId xmlns:a16="http://schemas.microsoft.com/office/drawing/2014/main"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80251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Freeform: Shape 63">
            <a:extLst>
              <a:ext uri="{FF2B5EF4-FFF2-40B4-BE49-F238E27FC236}">
                <a16:creationId xmlns:a16="http://schemas.microsoft.com/office/drawing/2014/main" id="{D928DD85-BB99-450D-A702-2683E02962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40E5BD2-4019-4012-A1AA-628900E659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0" y="321845"/>
            <a:ext cx="6942221" cy="5378115"/>
          </a:xfrm>
        </p:spPr>
        <p:txBody>
          <a:bodyPr vert="horz" lIns="91440" tIns="45720" rIns="91440" bIns="45720" rtlCol="0" anchor="t">
            <a:normAutofit fontScale="90000"/>
          </a:bodyPr>
          <a:lstStyle/>
          <a:p>
            <a:pPr marL="285750" indent="-285750">
              <a:lnSpc>
                <a:spcPct val="179000"/>
              </a:lnSpc>
              <a:spcBef>
                <a:spcPts val="1000"/>
              </a:spcBef>
              <a:buFont typeface="Arial" panose="020B0604020202020204" pitchFamily="34" charset="0"/>
              <a:buChar char="•"/>
            </a:pPr>
            <a:r>
              <a:rPr lang="en-US" sz="2000" dirty="0">
                <a:latin typeface="Arial" panose="020B0604020202020204" pitchFamily="34" charset="0"/>
                <a:cs typeface="Arial" panose="020B0604020202020204" pitchFamily="34" charset="0"/>
              </a:rPr>
              <a:t>What are the symptoms of COVID-19?</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Cough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Fever</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Headache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Loss of taste or smell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Repeated shaking with chills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Sore throat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Shortness of breath</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Muscle pain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(World Health Organization, 2020b; National Institute for Health and Care Excellence, 2020)</a:t>
            </a:r>
            <a:endParaRPr lang="en-US" sz="1200" dirty="0">
              <a:latin typeface="Arial" panose="020B0604020202020204" pitchFamily="34" charset="0"/>
              <a:cs typeface="Arial" panose="020B0604020202020204" pitchFamily="34" charset="0"/>
            </a:endParaRPr>
          </a:p>
        </p:txBody>
      </p:sp>
      <p:pic>
        <p:nvPicPr>
          <p:cNvPr id="3074" name="Picture 2" descr="See the source image">
            <a:extLst>
              <a:ext uri="{FF2B5EF4-FFF2-40B4-BE49-F238E27FC236}">
                <a16:creationId xmlns:a16="http://schemas.microsoft.com/office/drawing/2014/main" id="{319CE2F5-A44A-459A-901F-BA67C44E18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6525" y="0"/>
            <a:ext cx="570547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05997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Freeform: Shape 63">
            <a:extLst>
              <a:ext uri="{FF2B5EF4-FFF2-40B4-BE49-F238E27FC236}">
                <a16:creationId xmlns:a16="http://schemas.microsoft.com/office/drawing/2014/main" id="{D928DD85-BB99-450D-A702-2683E02962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40E5BD2-4019-4012-A1AA-628900E659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300790" y="216568"/>
            <a:ext cx="7062536" cy="5570621"/>
          </a:xfrm>
        </p:spPr>
        <p:txBody>
          <a:bodyPr vert="horz" lIns="91440" tIns="45720" rIns="91440" bIns="45720" rtlCol="0" anchor="t">
            <a:normAutofit fontScale="90000"/>
          </a:bodyPr>
          <a:lstStyle/>
          <a:p>
            <a:pPr marL="342000" indent="-342000">
              <a:lnSpc>
                <a:spcPct val="179000"/>
              </a:lnSpc>
              <a:spcBef>
                <a:spcPts val="1000"/>
              </a:spcBef>
            </a:pPr>
            <a:r>
              <a:rPr lang="en-US" sz="1800" dirty="0">
                <a:latin typeface="Arial" panose="020B0604020202020204" pitchFamily="34" charset="0"/>
                <a:cs typeface="Arial" panose="020B0604020202020204" pitchFamily="34" charset="0"/>
              </a:rPr>
              <a:t>How to protect yourself from COVID-19:</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Wash your hands multiple times a day for at least 20 seconds 	after sneezing, coughing, blowing your nose, eating, bathroom</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Avoid close contact with people who are sick</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Avoid touching your eyes, nose, mouth with unwashed hands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Clean and disinfect all surfaces and objects you touch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Use alcohol-based hand sanitizer with at least 60% alcohol, if you 	have symptoms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Stay home until you are free of your symptoms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Seek medical attention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Always follow the government guidelines and measures to protect 	yourself and others 	around you</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
            </a:r>
            <a:br>
              <a:rPr lang="en-US" sz="12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(GOV UK, 2020c; </a:t>
            </a:r>
            <a:r>
              <a:rPr lang="en-US" sz="1300" b="1" dirty="0">
                <a:latin typeface="Arial" panose="020B0604020202020204" pitchFamily="34" charset="0"/>
                <a:cs typeface="Arial" panose="020B0604020202020204" pitchFamily="34" charset="0"/>
              </a:rPr>
              <a:t>World Health Organization, 2020)</a:t>
            </a:r>
            <a:br>
              <a:rPr lang="en-US" sz="1300" b="1"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p:txBody>
      </p:sp>
      <p:pic>
        <p:nvPicPr>
          <p:cNvPr id="2050" name="Picture 2" descr="See the source image">
            <a:extLst>
              <a:ext uri="{FF2B5EF4-FFF2-40B4-BE49-F238E27FC236}">
                <a16:creationId xmlns:a16="http://schemas.microsoft.com/office/drawing/2014/main" id="{2CE66CA8-39B7-4984-B585-C7C16798CE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9894" y="0"/>
            <a:ext cx="461210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6860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27">
            <a:extLst>
              <a:ext uri="{FF2B5EF4-FFF2-40B4-BE49-F238E27FC236}">
                <a16:creationId xmlns:a16="http://schemas.microsoft.com/office/drawing/2014/main" id="{75F4D120-3921-42A8-A063-46B023CB0C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BE7E09B-F106-47DE-A410-381C3A435258}"/>
              </a:ext>
            </a:extLst>
          </p:cNvPr>
          <p:cNvPicPr>
            <a:picLocks noChangeAspect="1"/>
          </p:cNvPicPr>
          <p:nvPr/>
        </p:nvPicPr>
        <p:blipFill rotWithShape="1">
          <a:blip r:embed="rId2"/>
          <a:srcRect l="5107" r="4657" b="1"/>
          <a:stretch/>
        </p:blipFill>
        <p:spPr>
          <a:xfrm>
            <a:off x="8043839" y="595421"/>
            <a:ext cx="4023244" cy="5658438"/>
          </a:xfrm>
          <a:prstGeom prst="rect">
            <a:avLst/>
          </a:prstGeom>
        </p:spPr>
      </p:pic>
      <p:pic>
        <p:nvPicPr>
          <p:cNvPr id="57" name="Picture 29">
            <a:extLst>
              <a:ext uri="{FF2B5EF4-FFF2-40B4-BE49-F238E27FC236}">
                <a16:creationId xmlns:a16="http://schemas.microsoft.com/office/drawing/2014/main" id="{9D01B3E5-85F4-41A9-A504-D5E6268DEC1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9" name="TextBox 8">
            <a:extLst>
              <a:ext uri="{FF2B5EF4-FFF2-40B4-BE49-F238E27FC236}">
                <a16:creationId xmlns:a16="http://schemas.microsoft.com/office/drawing/2014/main" id="{B979183E-A05E-4755-B38C-A32EA3EC3D83}"/>
              </a:ext>
            </a:extLst>
          </p:cNvPr>
          <p:cNvSpPr txBox="1"/>
          <p:nvPr/>
        </p:nvSpPr>
        <p:spPr>
          <a:xfrm>
            <a:off x="252665" y="310163"/>
            <a:ext cx="5498986" cy="7278916"/>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Overview of our target population:</a:t>
            </a:r>
          </a:p>
          <a:p>
            <a:endParaRPr lang="en-US" dirty="0"/>
          </a:p>
          <a:p>
            <a:r>
              <a:rPr lang="en-US" b="1" dirty="0"/>
              <a:t>Key Workers – These are employees who provide a vital service, especially in the Police, Health or Education sectors</a:t>
            </a:r>
          </a:p>
          <a:p>
            <a:pPr marL="702000">
              <a:spcBef>
                <a:spcPts val="1000"/>
              </a:spcBef>
            </a:pPr>
            <a:r>
              <a:rPr lang="en-US" dirty="0">
                <a:latin typeface="Arial" panose="020B0604020202020204" pitchFamily="34" charset="0"/>
                <a:cs typeface="Arial" panose="020B0604020202020204" pitchFamily="34" charset="0"/>
              </a:rPr>
              <a:t>•	Key workers, such as </a:t>
            </a:r>
          </a:p>
          <a:p>
            <a:pPr marL="702000">
              <a:spcBef>
                <a:spcPts val="1000"/>
              </a:spcBef>
            </a:pPr>
            <a:r>
              <a:rPr lang="en-US" dirty="0">
                <a:latin typeface="Arial" panose="020B0604020202020204" pitchFamily="34" charset="0"/>
                <a:cs typeface="Arial" panose="020B0604020202020204" pitchFamily="34" charset="0"/>
              </a:rPr>
              <a:t>•	Doctors</a:t>
            </a:r>
          </a:p>
          <a:p>
            <a:pPr marL="702000">
              <a:spcBef>
                <a:spcPts val="1000"/>
              </a:spcBef>
            </a:pPr>
            <a:r>
              <a:rPr lang="en-US" dirty="0">
                <a:latin typeface="Arial" panose="020B0604020202020204" pitchFamily="34" charset="0"/>
                <a:cs typeface="Arial" panose="020B0604020202020204" pitchFamily="34" charset="0"/>
              </a:rPr>
              <a:t>•	Nurses</a:t>
            </a:r>
          </a:p>
          <a:p>
            <a:pPr marL="702000">
              <a:spcBef>
                <a:spcPts val="1000"/>
              </a:spcBef>
            </a:pPr>
            <a:r>
              <a:rPr lang="en-US" dirty="0">
                <a:latin typeface="Arial" panose="020B0604020202020204" pitchFamily="34" charset="0"/>
                <a:cs typeface="Arial" panose="020B0604020202020204" pitchFamily="34" charset="0"/>
              </a:rPr>
              <a:t>•	Midwives</a:t>
            </a:r>
          </a:p>
          <a:p>
            <a:pPr marL="702000">
              <a:spcBef>
                <a:spcPts val="1000"/>
              </a:spcBef>
            </a:pPr>
            <a:r>
              <a:rPr lang="en-US" dirty="0">
                <a:latin typeface="Arial" panose="020B0604020202020204" pitchFamily="34" charset="0"/>
                <a:cs typeface="Arial" panose="020B0604020202020204" pitchFamily="34" charset="0"/>
              </a:rPr>
              <a:t>•	Paramedics</a:t>
            </a:r>
          </a:p>
          <a:p>
            <a:pPr marL="702000">
              <a:spcBef>
                <a:spcPts val="1000"/>
              </a:spcBef>
            </a:pPr>
            <a:r>
              <a:rPr lang="en-US" dirty="0">
                <a:latin typeface="Arial" panose="020B0604020202020204" pitchFamily="34" charset="0"/>
                <a:cs typeface="Arial" panose="020B0604020202020204" pitchFamily="34" charset="0"/>
              </a:rPr>
              <a:t>•	Social workers</a:t>
            </a:r>
          </a:p>
          <a:p>
            <a:pPr marL="702000">
              <a:spcBef>
                <a:spcPts val="1000"/>
              </a:spcBef>
            </a:pPr>
            <a:r>
              <a:rPr lang="en-US" dirty="0">
                <a:latin typeface="Arial" panose="020B0604020202020204" pitchFamily="34" charset="0"/>
                <a:cs typeface="Arial" panose="020B0604020202020204" pitchFamily="34" charset="0"/>
              </a:rPr>
              <a:t>•	Care workers and other frontline health 	and social care staff</a:t>
            </a:r>
          </a:p>
          <a:p>
            <a:pPr marL="702000">
              <a:spcBef>
                <a:spcPts val="1000"/>
              </a:spcBef>
            </a:pPr>
            <a:r>
              <a:rPr lang="en-US" dirty="0">
                <a:latin typeface="Arial" panose="020B0604020202020204" pitchFamily="34" charset="0"/>
                <a:cs typeface="Arial" panose="020B0604020202020204" pitchFamily="34" charset="0"/>
              </a:rPr>
              <a:t>•	Teaching staff</a:t>
            </a:r>
          </a:p>
          <a:p>
            <a:pPr marL="702000">
              <a:spcBef>
                <a:spcPts val="1000"/>
              </a:spcBef>
            </a:pPr>
            <a:r>
              <a:rPr lang="en-US" dirty="0">
                <a:latin typeface="Arial" panose="020B0604020202020204" pitchFamily="34" charset="0"/>
                <a:cs typeface="Arial" panose="020B0604020202020204" pitchFamily="34" charset="0"/>
              </a:rPr>
              <a:t>•	Cleaning workers</a:t>
            </a:r>
          </a:p>
          <a:p>
            <a:endParaRPr lang="en-US" dirty="0"/>
          </a:p>
          <a:p>
            <a:endParaRPr lang="en-US" dirty="0"/>
          </a:p>
          <a:p>
            <a:endParaRPr lang="en-US" dirty="0"/>
          </a:p>
          <a:p>
            <a:r>
              <a:rPr lang="en-US" sz="1200" dirty="0">
                <a:latin typeface="Arial" panose="020B0604020202020204" pitchFamily="34" charset="0"/>
                <a:cs typeface="Arial" panose="020B0604020202020204" pitchFamily="34" charset="0"/>
              </a:rPr>
              <a:t>(GOV UK, 2020d)</a:t>
            </a:r>
          </a:p>
          <a:p>
            <a:endParaRPr lang="en-US" dirty="0"/>
          </a:p>
          <a:p>
            <a:endParaRPr lang="en-US" dirty="0"/>
          </a:p>
          <a:p>
            <a:endParaRPr lang="en-US" dirty="0"/>
          </a:p>
        </p:txBody>
      </p:sp>
      <p:pic>
        <p:nvPicPr>
          <p:cNvPr id="1026" name="Picture 2" descr="See the source image">
            <a:extLst>
              <a:ext uri="{FF2B5EF4-FFF2-40B4-BE49-F238E27FC236}">
                <a16:creationId xmlns:a16="http://schemas.microsoft.com/office/drawing/2014/main" id="{7D3F742D-742A-4212-957D-894C623BFF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6157" y="0"/>
            <a:ext cx="67185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816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27">
            <a:extLst>
              <a:ext uri="{FF2B5EF4-FFF2-40B4-BE49-F238E27FC236}">
                <a16:creationId xmlns:a16="http://schemas.microsoft.com/office/drawing/2014/main" id="{75F4D120-3921-42A8-A063-46B023CB0C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29">
            <a:extLst>
              <a:ext uri="{FF2B5EF4-FFF2-40B4-BE49-F238E27FC236}">
                <a16:creationId xmlns:a16="http://schemas.microsoft.com/office/drawing/2014/main" id="{9D01B3E5-85F4-41A9-A504-D5E6268DEC1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9" name="TextBox 8">
            <a:extLst>
              <a:ext uri="{FF2B5EF4-FFF2-40B4-BE49-F238E27FC236}">
                <a16:creationId xmlns:a16="http://schemas.microsoft.com/office/drawing/2014/main" id="{B979183E-A05E-4755-B38C-A32EA3EC3D83}"/>
              </a:ext>
            </a:extLst>
          </p:cNvPr>
          <p:cNvSpPr txBox="1"/>
          <p:nvPr/>
        </p:nvSpPr>
        <p:spPr>
          <a:xfrm>
            <a:off x="252664" y="310163"/>
            <a:ext cx="6403923" cy="6899325"/>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Why we chose Key Workers:</a:t>
            </a:r>
          </a:p>
          <a:p>
            <a:endParaRPr lang="en-US" dirty="0"/>
          </a:p>
          <a:p>
            <a:r>
              <a:rPr lang="en-US" b="1" dirty="0"/>
              <a:t>We want to highlight to the community why we chose key workers as our target group and the role they played during a pandemic never seen before</a:t>
            </a:r>
          </a:p>
          <a:p>
            <a:pPr marL="702000">
              <a:spcBef>
                <a:spcPts val="1000"/>
              </a:spcBef>
            </a:pPr>
            <a:r>
              <a:rPr lang="en-US"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We want to highlight the importance of our frontline staff in 	bringing the pandemic under control and keeping the country 	running</a:t>
            </a:r>
          </a:p>
          <a:p>
            <a:pPr marL="702000">
              <a:spcBef>
                <a:spcPts val="1000"/>
              </a:spcBef>
            </a:pPr>
            <a:r>
              <a:rPr lang="en-US" sz="1400" dirty="0">
                <a:latin typeface="Arial" panose="020B0604020202020204" pitchFamily="34" charset="0"/>
                <a:cs typeface="Arial" panose="020B0604020202020204" pitchFamily="34" charset="0"/>
              </a:rPr>
              <a:t>•	They played a critical role at the forefront of the fight against this 	pandemic</a:t>
            </a:r>
          </a:p>
          <a:p>
            <a:pPr marL="702000">
              <a:spcBef>
                <a:spcPts val="1000"/>
              </a:spcBef>
            </a:pPr>
            <a:r>
              <a:rPr lang="en-US" sz="1400" dirty="0">
                <a:latin typeface="Arial" panose="020B0604020202020204" pitchFamily="34" charset="0"/>
                <a:cs typeface="Arial" panose="020B0604020202020204" pitchFamily="34" charset="0"/>
              </a:rPr>
              <a:t>•	They did this by risking their own lives and those who live with them</a:t>
            </a:r>
          </a:p>
          <a:p>
            <a:pPr marL="702000">
              <a:spcBef>
                <a:spcPts val="1000"/>
              </a:spcBef>
            </a:pPr>
            <a:r>
              <a:rPr lang="en-US" sz="1400" dirty="0">
                <a:latin typeface="Arial" panose="020B0604020202020204" pitchFamily="34" charset="0"/>
                <a:cs typeface="Arial" panose="020B0604020202020204" pitchFamily="34" charset="0"/>
              </a:rPr>
              <a:t>•	They saved countless lives </a:t>
            </a:r>
          </a:p>
          <a:p>
            <a:pPr marL="702000">
              <a:spcBef>
                <a:spcPts val="1000"/>
              </a:spcBef>
            </a:pPr>
            <a:r>
              <a:rPr lang="en-US" sz="1400" dirty="0">
                <a:latin typeface="Arial" panose="020B0604020202020204" pitchFamily="34" charset="0"/>
                <a:cs typeface="Arial" panose="020B0604020202020204" pitchFamily="34" charset="0"/>
              </a:rPr>
              <a:t>•	Brought the pandemic under control at a time when hospitals could 	not cope </a:t>
            </a:r>
          </a:p>
          <a:p>
            <a:pPr marL="702000">
              <a:spcBef>
                <a:spcPts val="1000"/>
              </a:spcBef>
            </a:pPr>
            <a:r>
              <a:rPr lang="en-US" sz="1400" dirty="0">
                <a:latin typeface="Arial" panose="020B0604020202020204" pitchFamily="34" charset="0"/>
                <a:cs typeface="Arial" panose="020B0604020202020204" pitchFamily="34" charset="0"/>
              </a:rPr>
              <a:t>•	The showed bravery during a very difficult time </a:t>
            </a:r>
          </a:p>
          <a:p>
            <a:pPr marL="702000">
              <a:spcBef>
                <a:spcPts val="1000"/>
              </a:spcBef>
            </a:pPr>
            <a:r>
              <a:rPr lang="en-US" sz="1400" dirty="0">
                <a:latin typeface="Arial" panose="020B0604020202020204" pitchFamily="34" charset="0"/>
                <a:cs typeface="Arial" panose="020B0604020202020204" pitchFamily="34" charset="0"/>
              </a:rPr>
              <a:t>•	Showed pure dedication and commitment against a 	pandemic 	never seen before </a:t>
            </a:r>
          </a:p>
          <a:p>
            <a:endParaRPr lang="en-US" dirty="0"/>
          </a:p>
          <a:p>
            <a:endParaRPr lang="en-US" dirty="0"/>
          </a:p>
          <a:p>
            <a:endParaRPr lang="en-US" dirty="0"/>
          </a:p>
          <a:p>
            <a:r>
              <a:rPr lang="en-US" sz="1200" dirty="0">
                <a:latin typeface="Arial" panose="020B0604020202020204" pitchFamily="34" charset="0"/>
                <a:cs typeface="Arial" panose="020B0604020202020204" pitchFamily="34" charset="0"/>
              </a:rPr>
              <a:t>(GOV UK, 2020d)</a:t>
            </a:r>
          </a:p>
          <a:p>
            <a:endParaRPr lang="en-US" dirty="0"/>
          </a:p>
          <a:p>
            <a:endParaRPr lang="en-US" dirty="0"/>
          </a:p>
          <a:p>
            <a:endParaRPr lang="en-US" dirty="0"/>
          </a:p>
        </p:txBody>
      </p:sp>
      <p:pic>
        <p:nvPicPr>
          <p:cNvPr id="4098" name="Picture 2" descr="See the source image">
            <a:extLst>
              <a:ext uri="{FF2B5EF4-FFF2-40B4-BE49-F238E27FC236}">
                <a16:creationId xmlns:a16="http://schemas.microsoft.com/office/drawing/2014/main" id="{0780DF65-3FFD-4A18-8052-0B3099F222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6586" y="0"/>
            <a:ext cx="55354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7875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B76D444-2756-434F-AE61-96D69830C13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7" name="Straight Connector 136">
            <a:extLst>
              <a:ext uri="{FF2B5EF4-FFF2-40B4-BE49-F238E27FC236}">
                <a16:creationId xmlns:a16="http://schemas.microsoft.com/office/drawing/2014/main" id="{EDF5FE34-0A41-407A-8D94-10FCF68F1D0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5122" name="Picture 2" descr="Image result for covid images">
            <a:extLst>
              <a:ext uri="{FF2B5EF4-FFF2-40B4-BE49-F238E27FC236}">
                <a16:creationId xmlns:a16="http://schemas.microsoft.com/office/drawing/2014/main" id="{35697066-7270-495E-BA21-B30D67D018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726" r="12436" b="-1"/>
          <a:stretch/>
        </p:blipFill>
        <p:spPr bwMode="auto">
          <a:xfrm>
            <a:off x="254839" y="587239"/>
            <a:ext cx="4527024" cy="558644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979183E-A05E-4755-B38C-A32EA3EC3D83}"/>
              </a:ext>
            </a:extLst>
          </p:cNvPr>
          <p:cNvSpPr txBox="1"/>
          <p:nvPr/>
        </p:nvSpPr>
        <p:spPr>
          <a:xfrm>
            <a:off x="5516380" y="164892"/>
            <a:ext cx="6200130" cy="6006254"/>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Impact of COVID-19 on Key Workers:</a:t>
            </a:r>
          </a:p>
          <a:p>
            <a:pPr marL="285750" indent="-228600" defTabSz="914400">
              <a:lnSpc>
                <a:spcPct val="90000"/>
              </a:lnSpc>
              <a:spcAft>
                <a:spcPts val="600"/>
              </a:spcAft>
              <a:buFont typeface="Arial" panose="020B0604020202020204" pitchFamily="34" charset="0"/>
              <a:buChar char="•"/>
            </a:pPr>
            <a:endParaRPr lang="en-US" sz="800" dirty="0"/>
          </a:p>
          <a:p>
            <a:pPr marL="285750" indent="-228600" defTabSz="914400">
              <a:lnSpc>
                <a:spcPct val="90000"/>
              </a:lnSpc>
              <a:spcAft>
                <a:spcPts val="600"/>
              </a:spcAft>
              <a:buFont typeface="Arial" panose="020B0604020202020204" pitchFamily="34" charset="0"/>
              <a:buChar char="•"/>
            </a:pPr>
            <a:r>
              <a:rPr lang="en-US" sz="1600" dirty="0"/>
              <a:t>This insight outlines which workers are the biggest health risk  from COVID-19</a:t>
            </a:r>
          </a:p>
          <a:p>
            <a:pPr marL="285750" indent="-228600" defTabSz="914400">
              <a:lnSpc>
                <a:spcPct val="90000"/>
              </a:lnSpc>
              <a:spcAft>
                <a:spcPts val="600"/>
              </a:spcAft>
              <a:buFont typeface="Arial" panose="020B0604020202020204" pitchFamily="34" charset="0"/>
              <a:buChar char="•"/>
            </a:pPr>
            <a:r>
              <a:rPr lang="en-US" sz="1600" dirty="0"/>
              <a:t>According to the Office for National Statistics (ONS) identified in 2019 a third of the workforce were in key worker occupations </a:t>
            </a:r>
          </a:p>
          <a:p>
            <a:pPr marL="285750" indent="-228600" defTabSz="914400">
              <a:lnSpc>
                <a:spcPct val="90000"/>
              </a:lnSpc>
              <a:spcAft>
                <a:spcPts val="600"/>
              </a:spcAft>
              <a:buFont typeface="Arial" panose="020B0604020202020204" pitchFamily="34" charset="0"/>
              <a:buChar char="•"/>
            </a:pPr>
            <a:r>
              <a:rPr lang="en-US" sz="1600" dirty="0"/>
              <a:t>Key Workers are more likely than average to be from a (Black, Asian, Minority, Ethnic, (BAME) background</a:t>
            </a:r>
          </a:p>
          <a:p>
            <a:pPr marL="285750" indent="-228600" defTabSz="914400">
              <a:lnSpc>
                <a:spcPct val="90000"/>
              </a:lnSpc>
              <a:spcAft>
                <a:spcPts val="600"/>
              </a:spcAft>
              <a:buFont typeface="Arial" panose="020B0604020202020204" pitchFamily="34" charset="0"/>
              <a:buChar char="•"/>
            </a:pPr>
            <a:r>
              <a:rPr lang="en-US" sz="1600" dirty="0"/>
              <a:t>According to ONS Care Workers and Home </a:t>
            </a:r>
            <a:r>
              <a:rPr lang="en-US" sz="1600" dirty="0" err="1"/>
              <a:t>Carers</a:t>
            </a:r>
            <a:r>
              <a:rPr lang="en-US" sz="1600" dirty="0"/>
              <a:t> are most at risk of contracting this disease with 66 deaths in just over a month </a:t>
            </a:r>
          </a:p>
          <a:p>
            <a:pPr marL="285750" indent="-228600" defTabSz="914400">
              <a:lnSpc>
                <a:spcPct val="90000"/>
              </a:lnSpc>
              <a:spcAft>
                <a:spcPts val="600"/>
              </a:spcAft>
              <a:buFont typeface="Arial" panose="020B0604020202020204" pitchFamily="34" charset="0"/>
              <a:buChar char="•"/>
            </a:pPr>
            <a:r>
              <a:rPr lang="en-US" sz="1600" dirty="0"/>
              <a:t>Other major impacts is that teams are stretched to their limits with staff being moved around </a:t>
            </a:r>
          </a:p>
          <a:p>
            <a:pPr marL="285750" indent="-228600" defTabSz="914400">
              <a:lnSpc>
                <a:spcPct val="90000"/>
              </a:lnSpc>
              <a:spcAft>
                <a:spcPts val="600"/>
              </a:spcAft>
              <a:buFont typeface="Arial" panose="020B0604020202020204" pitchFamily="34" charset="0"/>
              <a:buChar char="•"/>
            </a:pPr>
            <a:r>
              <a:rPr lang="en-US" sz="1600" dirty="0"/>
              <a:t>Team spirit is low, due to new staff, new team, physical environment and working condition</a:t>
            </a:r>
          </a:p>
          <a:p>
            <a:pPr marL="285750" indent="-228600" defTabSz="914400">
              <a:lnSpc>
                <a:spcPct val="90000"/>
              </a:lnSpc>
              <a:spcAft>
                <a:spcPts val="600"/>
              </a:spcAft>
              <a:buFont typeface="Arial" panose="020B0604020202020204" pitchFamily="34" charset="0"/>
              <a:buChar char="•"/>
            </a:pPr>
            <a:r>
              <a:rPr lang="en-US" sz="1600" dirty="0"/>
              <a:t>Basic communication due to uncomfortable personal protective equipment</a:t>
            </a:r>
          </a:p>
          <a:p>
            <a:pPr marL="285750" indent="-228600" defTabSz="914400">
              <a:lnSpc>
                <a:spcPct val="90000"/>
              </a:lnSpc>
              <a:spcAft>
                <a:spcPts val="600"/>
              </a:spcAft>
              <a:buFont typeface="Arial" panose="020B0604020202020204" pitchFamily="34" charset="0"/>
              <a:buChar char="•"/>
            </a:pPr>
            <a:r>
              <a:rPr lang="en-US" sz="1600" dirty="0"/>
              <a:t>Increased workload leading to staff sickness and shortages</a:t>
            </a:r>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(GOV UK, 2020d; Francis-Devine, 2020)</a:t>
            </a:r>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800" dirty="0"/>
          </a:p>
          <a:p>
            <a:pPr indent="-228600" defTabSz="914400">
              <a:lnSpc>
                <a:spcPct val="90000"/>
              </a:lnSpc>
              <a:spcAft>
                <a:spcPts val="600"/>
              </a:spcAft>
              <a:buFont typeface="Arial" panose="020B0604020202020204" pitchFamily="34" charset="0"/>
              <a:buChar char="•"/>
            </a:pPr>
            <a:endParaRPr lang="en-US" sz="800" dirty="0"/>
          </a:p>
        </p:txBody>
      </p:sp>
    </p:spTree>
    <p:extLst>
      <p:ext uri="{BB962C8B-B14F-4D97-AF65-F5344CB8AC3E}">
        <p14:creationId xmlns:p14="http://schemas.microsoft.com/office/powerpoint/2010/main" val="36531728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2" name="Freeform: Shape 61">
            <a:extLst>
              <a:ext uri="{FF2B5EF4-FFF2-40B4-BE49-F238E27FC236}">
                <a16:creationId xmlns:a16="http://schemas.microsoft.com/office/drawing/2014/main" id="{357DD0D3-F869-46D0-944C-6EC60E19E3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8BE7E09B-F106-47DE-A410-381C3A435258}"/>
              </a:ext>
            </a:extLst>
          </p:cNvPr>
          <p:cNvPicPr>
            <a:picLocks noChangeAspect="1"/>
          </p:cNvPicPr>
          <p:nvPr/>
        </p:nvPicPr>
        <p:blipFill rotWithShape="1">
          <a:blip r:embed="rId2"/>
          <a:srcRect l="11304" r="10854"/>
          <a:stretch/>
        </p:blipFill>
        <p:spPr>
          <a:xfrm>
            <a:off x="2" y="2"/>
            <a:ext cx="5293094" cy="4499809"/>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9" name="TextBox 8">
            <a:extLst>
              <a:ext uri="{FF2B5EF4-FFF2-40B4-BE49-F238E27FC236}">
                <a16:creationId xmlns:a16="http://schemas.microsoft.com/office/drawing/2014/main" id="{B979183E-A05E-4755-B38C-A32EA3EC3D83}"/>
              </a:ext>
            </a:extLst>
          </p:cNvPr>
          <p:cNvSpPr txBox="1"/>
          <p:nvPr/>
        </p:nvSpPr>
        <p:spPr>
          <a:xfrm>
            <a:off x="5991726" y="1217111"/>
            <a:ext cx="5931569" cy="4898876"/>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Purpose of our presentation</a:t>
            </a:r>
            <a:r>
              <a:rPr lang="en-US" sz="2000" b="1" dirty="0"/>
              <a:t>:</a:t>
            </a:r>
          </a:p>
          <a:p>
            <a:pPr indent="-228600" defTabSz="914400">
              <a:lnSpc>
                <a:spcPct val="90000"/>
              </a:lnSpc>
              <a:spcAft>
                <a:spcPts val="600"/>
              </a:spcAft>
              <a:buFont typeface="Arial" panose="020B0604020202020204" pitchFamily="34" charset="0"/>
              <a:buChar char="•"/>
            </a:pPr>
            <a:endParaRPr lang="en-US" sz="1500" b="1" dirty="0"/>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purpose of our presentation is to outline key social and public health policies and their impact on key workers. We will also look at how the community can support our key workers</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Look at the incidence of COVID-19</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By looking at incidence rates, trends, causes and spread</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Look at different policies and the impact and limitations of these on our target group</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We will also look at agencies and their role (barriers and limitations)</a:t>
            </a:r>
          </a:p>
          <a:p>
            <a:pPr marL="285750"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Recommendations and or solutions</a:t>
            </a:r>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278049668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066800"/>
            <a:ext cx="8229600" cy="1143000"/>
          </a:xfrm>
        </p:spPr>
        <p:txBody>
          <a:bodyPr>
            <a:normAutofit fontScale="90000"/>
          </a:bodyPr>
          <a:lstStyle/>
          <a:p>
            <a:r>
              <a:rPr lang="en-GB" b="1" dirty="0"/>
              <a:t>Geographical distribution of COVID-19 in UK</a:t>
            </a:r>
            <a:r>
              <a:rPr lang="en-US" b="1" dirty="0"/>
              <a:t/>
            </a:r>
            <a:br>
              <a:rPr lang="en-US" b="1" dirty="0"/>
            </a:br>
            <a:endParaRPr lang="en-GB" dirty="0"/>
          </a:p>
        </p:txBody>
      </p:sp>
      <p:sp>
        <p:nvSpPr>
          <p:cNvPr id="3" name="Content Placeholder 2"/>
          <p:cNvSpPr>
            <a:spLocks noGrp="1"/>
          </p:cNvSpPr>
          <p:nvPr>
            <p:ph idx="1"/>
          </p:nvPr>
        </p:nvSpPr>
        <p:spPr>
          <a:xfrm>
            <a:off x="644577" y="1600201"/>
            <a:ext cx="5603823" cy="4525963"/>
          </a:xfrm>
        </p:spPr>
        <p:txBody>
          <a:bodyPr>
            <a:normAutofit/>
          </a:bodyPr>
          <a:lstStyle/>
          <a:p>
            <a:r>
              <a:rPr lang="en-GB" sz="2400" dirty="0">
                <a:latin typeface="Arial" panose="020B0604020202020204" pitchFamily="34" charset="0"/>
                <a:cs typeface="Arial" panose="020B0604020202020204" pitchFamily="34" charset="0"/>
              </a:rPr>
              <a:t>Since January 2020, the corona virus is spreading  the UK livelihood. </a:t>
            </a:r>
          </a:p>
          <a:p>
            <a:r>
              <a:rPr lang="en-GB" sz="2400" dirty="0">
                <a:latin typeface="Arial" panose="020B0604020202020204" pitchFamily="34" charset="0"/>
                <a:cs typeface="Arial" panose="020B0604020202020204" pitchFamily="34" charset="0"/>
              </a:rPr>
              <a:t>289140 confirm cases in June, 2020.</a:t>
            </a:r>
          </a:p>
          <a:p>
            <a:r>
              <a:rPr lang="en-GB" sz="2400" dirty="0">
                <a:latin typeface="Arial" panose="020B0604020202020204" pitchFamily="34" charset="0"/>
                <a:cs typeface="Arial" panose="020B0604020202020204" pitchFamily="34" charset="0"/>
              </a:rPr>
              <a:t>Rapidly increased the number of infected people. </a:t>
            </a:r>
          </a:p>
          <a:p>
            <a:pPr marL="0" indent="0">
              <a:buNone/>
            </a:pPr>
            <a:endParaRPr lang="en-GB"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(Centre Evidence Based Medicine, 2020)</a:t>
            </a:r>
          </a:p>
        </p:txBody>
      </p:sp>
      <p:pic>
        <p:nvPicPr>
          <p:cNvPr id="4" name="Picture 3"/>
          <p:cNvPicPr/>
          <p:nvPr/>
        </p:nvPicPr>
        <p:blipFill>
          <a:blip r:embed="rId3"/>
          <a:srcRect/>
          <a:stretch>
            <a:fillRect/>
          </a:stretch>
        </p:blipFill>
        <p:spPr bwMode="auto">
          <a:xfrm>
            <a:off x="6162676" y="1600201"/>
            <a:ext cx="4505325" cy="4238625"/>
          </a:xfrm>
          <a:prstGeom prst="rect">
            <a:avLst/>
          </a:prstGeom>
          <a:noFill/>
          <a:ln w="9525">
            <a:noFill/>
            <a:miter lim="800000"/>
            <a:headEnd/>
            <a:tailEnd/>
          </a:ln>
        </p:spPr>
      </p:pic>
      <p:sp>
        <p:nvSpPr>
          <p:cNvPr id="6" name="TextBox 5">
            <a:extLst>
              <a:ext uri="{FF2B5EF4-FFF2-40B4-BE49-F238E27FC236}">
                <a16:creationId xmlns:a16="http://schemas.microsoft.com/office/drawing/2014/main" id="{93160433-1BAB-4072-B942-BBA1E49955A5}"/>
              </a:ext>
            </a:extLst>
          </p:cNvPr>
          <p:cNvSpPr txBox="1"/>
          <p:nvPr/>
        </p:nvSpPr>
        <p:spPr>
          <a:xfrm>
            <a:off x="6685670" y="5941498"/>
            <a:ext cx="5004582" cy="369332"/>
          </a:xfrm>
          <a:prstGeom prst="rect">
            <a:avLst/>
          </a:prstGeom>
          <a:noFill/>
        </p:spPr>
        <p:txBody>
          <a:bodyPr wrap="square">
            <a:spAutoFit/>
          </a:bodyPr>
          <a:lstStyle/>
          <a:p>
            <a:r>
              <a:rPr lang="en-GB" dirty="0"/>
              <a:t>(Centre Evidence Based Medicine, 2020)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990600"/>
            <a:ext cx="8229600" cy="1143000"/>
          </a:xfrm>
        </p:spPr>
        <p:txBody>
          <a:bodyPr>
            <a:normAutofit fontScale="90000"/>
          </a:bodyPr>
          <a:lstStyle/>
          <a:p>
            <a:r>
              <a:rPr lang="en-GB" b="1" dirty="0"/>
              <a:t>Incidence rates to control COVID-19 in UK</a:t>
            </a:r>
            <a:r>
              <a:rPr lang="en-US" b="1" dirty="0"/>
              <a:t/>
            </a:r>
            <a:br>
              <a:rPr lang="en-US" b="1" dirty="0"/>
            </a:br>
            <a:endParaRPr lang="en-GB" dirty="0"/>
          </a:p>
        </p:txBody>
      </p:sp>
      <p:sp>
        <p:nvSpPr>
          <p:cNvPr id="3" name="Content Placeholder 2"/>
          <p:cNvSpPr>
            <a:spLocks noGrp="1"/>
          </p:cNvSpPr>
          <p:nvPr>
            <p:ph idx="1"/>
          </p:nvPr>
        </p:nvSpPr>
        <p:spPr>
          <a:xfrm flipH="1">
            <a:off x="327990" y="2219549"/>
            <a:ext cx="3727171" cy="4638451"/>
          </a:xfrm>
        </p:spPr>
        <p:txBody>
          <a:bodyPr>
            <a:normAutofit/>
          </a:bodyPr>
          <a:lstStyle/>
          <a:p>
            <a:r>
              <a:rPr lang="en-GB" sz="2000" dirty="0">
                <a:latin typeface="Arial" panose="020B0604020202020204" pitchFamily="34" charset="0"/>
                <a:cs typeface="Arial" panose="020B0604020202020204" pitchFamily="34" charset="0"/>
              </a:rPr>
              <a:t>Calculated on per 10,000 or 100,000 people. </a:t>
            </a:r>
          </a:p>
          <a:p>
            <a:r>
              <a:rPr lang="en-GB" sz="2000" dirty="0">
                <a:latin typeface="Arial" panose="020B0604020202020204" pitchFamily="34" charset="0"/>
                <a:cs typeface="Arial" panose="020B0604020202020204" pitchFamily="34" charset="0"/>
              </a:rPr>
              <a:t>United Kingdom has been affected largely.</a:t>
            </a:r>
          </a:p>
          <a:p>
            <a:r>
              <a:rPr lang="en-GB" sz="2000" dirty="0">
                <a:latin typeface="Arial" panose="020B0604020202020204" pitchFamily="34" charset="0"/>
                <a:cs typeface="Arial" panose="020B0604020202020204" pitchFamily="34" charset="0"/>
              </a:rPr>
              <a:t>Case, death and fatality rate are measured for controlling the covid-19.</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(International Financial Statistics, 2020)</a:t>
            </a:r>
          </a:p>
        </p:txBody>
      </p:sp>
      <p:pic>
        <p:nvPicPr>
          <p:cNvPr id="4" name="Picture 3"/>
          <p:cNvPicPr/>
          <p:nvPr/>
        </p:nvPicPr>
        <p:blipFill>
          <a:blip r:embed="rId3"/>
          <a:srcRect/>
          <a:stretch>
            <a:fillRect/>
          </a:stretch>
        </p:blipFill>
        <p:spPr bwMode="auto">
          <a:xfrm>
            <a:off x="4724399" y="890153"/>
            <a:ext cx="6937717" cy="4638451"/>
          </a:xfrm>
          <a:prstGeom prst="rect">
            <a:avLst/>
          </a:prstGeom>
          <a:noFill/>
          <a:ln w="9525">
            <a:noFill/>
            <a:miter lim="800000"/>
            <a:headEnd/>
            <a:tailEnd/>
          </a:ln>
        </p:spPr>
      </p:pic>
      <p:sp>
        <p:nvSpPr>
          <p:cNvPr id="6" name="TextBox 5">
            <a:extLst>
              <a:ext uri="{FF2B5EF4-FFF2-40B4-BE49-F238E27FC236}">
                <a16:creationId xmlns:a16="http://schemas.microsoft.com/office/drawing/2014/main" id="{26F4829B-605A-494D-BC5A-662C13FF5DB9}"/>
              </a:ext>
            </a:extLst>
          </p:cNvPr>
          <p:cNvSpPr txBox="1"/>
          <p:nvPr/>
        </p:nvSpPr>
        <p:spPr>
          <a:xfrm>
            <a:off x="6325790" y="5967847"/>
            <a:ext cx="4404123" cy="369332"/>
          </a:xfrm>
          <a:prstGeom prst="rect">
            <a:avLst/>
          </a:prstGeom>
          <a:noFill/>
        </p:spPr>
        <p:txBody>
          <a:bodyPr wrap="square">
            <a:spAutoFit/>
          </a:bodyPr>
          <a:lstStyle/>
          <a:p>
            <a:r>
              <a:rPr lang="en-GB" dirty="0"/>
              <a:t>(International Financial Statistics, 2020)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0376" y="-426912"/>
            <a:ext cx="8419099" cy="2545369"/>
          </a:xfrm>
        </p:spPr>
        <p:txBody>
          <a:bodyPr>
            <a:normAutofit/>
          </a:bodyPr>
          <a:lstStyle/>
          <a:p>
            <a:r>
              <a:rPr lang="en-GB" b="1"/>
              <a:t>Case rate for NHS Staff in the UK</a:t>
            </a:r>
            <a:r>
              <a:rPr lang="en-US" dirty="0"/>
              <a:t/>
            </a:r>
            <a:br>
              <a:rPr lang="en-US" dirty="0"/>
            </a:br>
            <a:endParaRPr lang="en-GB" dirty="0"/>
          </a:p>
        </p:txBody>
      </p:sp>
      <p:sp>
        <p:nvSpPr>
          <p:cNvPr id="3" name="Content Placeholder 2"/>
          <p:cNvSpPr>
            <a:spLocks noGrp="1"/>
          </p:cNvSpPr>
          <p:nvPr>
            <p:ph idx="1"/>
          </p:nvPr>
        </p:nvSpPr>
        <p:spPr>
          <a:xfrm>
            <a:off x="128588" y="1243013"/>
            <a:ext cx="5257800" cy="1885950"/>
          </a:xfrm>
        </p:spPr>
        <p:txBody>
          <a:bodyPr>
            <a:normAutofit fontScale="92500"/>
          </a:bodyPr>
          <a:lstStyle/>
          <a:p>
            <a:pPr marL="0" indent="0">
              <a:buNone/>
            </a:pPr>
            <a:r>
              <a:rPr lang="en-GB" sz="2000" dirty="0">
                <a:latin typeface="Arial" panose="020B0604020202020204" pitchFamily="34" charset="0"/>
                <a:cs typeface="Arial" panose="020B0604020202020204" pitchFamily="34" charset="0"/>
              </a:rPr>
              <a:t> • The number of NHS staff people affected.</a:t>
            </a:r>
          </a:p>
          <a:p>
            <a:r>
              <a:rPr lang="en-GB" sz="2000" dirty="0">
                <a:latin typeface="Arial" panose="020B0604020202020204" pitchFamily="34" charset="0"/>
                <a:cs typeface="Arial" panose="020B0604020202020204" pitchFamily="34" charset="0"/>
              </a:rPr>
              <a:t>On April 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about 6,000 people affected.</a:t>
            </a:r>
          </a:p>
          <a:p>
            <a:r>
              <a:rPr lang="en-GB" sz="2000" dirty="0">
                <a:latin typeface="Arial" panose="020B0604020202020204" pitchFamily="34" charset="0"/>
                <a:cs typeface="Arial" panose="020B0604020202020204" pitchFamily="34" charset="0"/>
              </a:rPr>
              <a:t>Graph is shown for care rate.</a:t>
            </a:r>
          </a:p>
          <a:p>
            <a:pPr marL="0" indent="0">
              <a:buNone/>
            </a:pP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(Centre Evidence Based Medicine, 2020)</a:t>
            </a:r>
          </a:p>
        </p:txBody>
      </p:sp>
      <p:pic>
        <p:nvPicPr>
          <p:cNvPr id="5" name="Picture 5">
            <a:extLst>
              <a:ext uri="{FF2B5EF4-FFF2-40B4-BE49-F238E27FC236}">
                <a16:creationId xmlns:a16="http://schemas.microsoft.com/office/drawing/2014/main" id="{18078F09-B2E2-BD46-9A40-A7DD45AF01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1900" y="1971676"/>
            <a:ext cx="7266712" cy="4004315"/>
          </a:xfrm>
          <a:prstGeom prst="rect">
            <a:avLst/>
          </a:prstGeom>
        </p:spPr>
      </p:pic>
      <p:sp>
        <p:nvSpPr>
          <p:cNvPr id="6" name="TextBox 5">
            <a:extLst>
              <a:ext uri="{FF2B5EF4-FFF2-40B4-BE49-F238E27FC236}">
                <a16:creationId xmlns:a16="http://schemas.microsoft.com/office/drawing/2014/main" id="{C5ACCD0A-B5E1-49AF-8D4E-9138C096D5B3}"/>
              </a:ext>
            </a:extLst>
          </p:cNvPr>
          <p:cNvSpPr txBox="1"/>
          <p:nvPr/>
        </p:nvSpPr>
        <p:spPr>
          <a:xfrm>
            <a:off x="6311503" y="5975991"/>
            <a:ext cx="4432698" cy="369332"/>
          </a:xfrm>
          <a:prstGeom prst="rect">
            <a:avLst/>
          </a:prstGeom>
          <a:noFill/>
        </p:spPr>
        <p:txBody>
          <a:bodyPr wrap="square">
            <a:spAutoFit/>
          </a:bodyPr>
          <a:lstStyle/>
          <a:p>
            <a:r>
              <a:rPr lang="en-GB" dirty="0"/>
              <a:t> (Centre Evidence Based Medicine, 2020)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Death rate for NHS staff in the UK</a:t>
            </a:r>
            <a:r>
              <a:rPr lang="en-US" dirty="0"/>
              <a:t/>
            </a:r>
            <a:br>
              <a:rPr lang="en-US" dirty="0"/>
            </a:br>
            <a:endParaRPr lang="en-GB" dirty="0"/>
          </a:p>
        </p:txBody>
      </p:sp>
      <p:sp>
        <p:nvSpPr>
          <p:cNvPr id="3" name="Content Placeholder 2"/>
          <p:cNvSpPr>
            <a:spLocks noGrp="1"/>
          </p:cNvSpPr>
          <p:nvPr>
            <p:ph idx="1"/>
          </p:nvPr>
        </p:nvSpPr>
        <p:spPr>
          <a:xfrm>
            <a:off x="242888" y="1600201"/>
            <a:ext cx="5142976" cy="3909398"/>
          </a:xfrm>
        </p:spPr>
        <p:txBody>
          <a:bodyPr>
            <a:noAutofit/>
          </a:bodyPr>
          <a:lstStyle/>
          <a:p>
            <a:r>
              <a:rPr lang="en-GB" sz="2000" dirty="0">
                <a:latin typeface="Arial" panose="020B0604020202020204" pitchFamily="34" charset="0"/>
                <a:cs typeface="Arial" panose="020B0604020202020204" pitchFamily="34" charset="0"/>
              </a:rPr>
              <a:t>The RED DOT represents Death rate is on the rise, taking lives off NHS staff especially Social care workers, doctors and nurses.</a:t>
            </a:r>
          </a:p>
          <a:p>
            <a:r>
              <a:rPr lang="en-GB" sz="2000" dirty="0">
                <a:latin typeface="Arial" panose="020B0604020202020204" pitchFamily="34" charset="0"/>
                <a:cs typeface="Arial" panose="020B0604020202020204" pitchFamily="34" charset="0"/>
              </a:rPr>
              <a:t>The BLACK DOTS represents cumulative daily deaths as reported by public health  England.</a:t>
            </a:r>
          </a:p>
          <a:p>
            <a:r>
              <a:rPr lang="en-GB" sz="2000" dirty="0">
                <a:latin typeface="Arial" panose="020B0604020202020204" pitchFamily="34" charset="0"/>
                <a:cs typeface="Arial" panose="020B0604020202020204" pitchFamily="34" charset="0"/>
              </a:rPr>
              <a:t>One of the highest position in death rate is occupied by the UK for COVID-19 </a:t>
            </a:r>
          </a:p>
          <a:p>
            <a:endParaRPr lang="en-GB" sz="20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Cook T, </a:t>
            </a:r>
            <a:r>
              <a:rPr lang="en-US" sz="1800" dirty="0" err="1">
                <a:latin typeface="Arial" panose="020B0604020202020204" pitchFamily="34" charset="0"/>
                <a:cs typeface="Arial" panose="020B0604020202020204" pitchFamily="34" charset="0"/>
              </a:rPr>
              <a:t>Kursumovic</a:t>
            </a:r>
            <a:r>
              <a:rPr lang="en-US" sz="1800" dirty="0">
                <a:latin typeface="Arial" panose="020B0604020202020204" pitchFamily="34" charset="0"/>
                <a:cs typeface="Arial" panose="020B0604020202020204" pitchFamily="34" charset="0"/>
              </a:rPr>
              <a:t> E and </a:t>
            </a:r>
            <a:r>
              <a:rPr lang="en-US" sz="1800" dirty="0" err="1">
                <a:latin typeface="Arial" panose="020B0604020202020204" pitchFamily="34" charset="0"/>
                <a:cs typeface="Arial" panose="020B0604020202020204" pitchFamily="34" charset="0"/>
              </a:rPr>
              <a:t>Lennane</a:t>
            </a:r>
            <a:r>
              <a:rPr lang="en-US" sz="1800" dirty="0">
                <a:latin typeface="Arial" panose="020B0604020202020204" pitchFamily="34" charset="0"/>
                <a:cs typeface="Arial" panose="020B0604020202020204" pitchFamily="34" charset="0"/>
              </a:rPr>
              <a:t> S (2020)</a:t>
            </a:r>
            <a:endParaRPr lang="en-GB" sz="1800" dirty="0">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7EEDB88E-BA78-BF49-A112-4CDEA75B8F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5864" y="1600202"/>
            <a:ext cx="5279293" cy="3909397"/>
          </a:xfrm>
          <a:prstGeom prst="rect">
            <a:avLst/>
          </a:prstGeom>
        </p:spPr>
      </p:pic>
      <p:sp>
        <p:nvSpPr>
          <p:cNvPr id="6" name="TextBox 5">
            <a:extLst>
              <a:ext uri="{FF2B5EF4-FFF2-40B4-BE49-F238E27FC236}">
                <a16:creationId xmlns:a16="http://schemas.microsoft.com/office/drawing/2014/main" id="{533D7D30-6255-4E45-A78C-B6BE98429E18}"/>
              </a:ext>
            </a:extLst>
          </p:cNvPr>
          <p:cNvSpPr txBox="1"/>
          <p:nvPr/>
        </p:nvSpPr>
        <p:spPr>
          <a:xfrm>
            <a:off x="4843463" y="6036381"/>
            <a:ext cx="5029199"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Cook T, </a:t>
            </a:r>
            <a:r>
              <a:rPr lang="en-US" dirty="0" err="1">
                <a:latin typeface="Arial" panose="020B0604020202020204" pitchFamily="34" charset="0"/>
                <a:cs typeface="Arial" panose="020B0604020202020204" pitchFamily="34" charset="0"/>
              </a:rPr>
              <a:t>Kursumovic</a:t>
            </a:r>
            <a:r>
              <a:rPr lang="en-US" dirty="0">
                <a:latin typeface="Arial" panose="020B0604020202020204" pitchFamily="34" charset="0"/>
                <a:cs typeface="Arial" panose="020B0604020202020204" pitchFamily="34" charset="0"/>
              </a:rPr>
              <a:t> E and </a:t>
            </a:r>
            <a:r>
              <a:rPr lang="en-US" dirty="0" err="1">
                <a:latin typeface="Arial" panose="020B0604020202020204" pitchFamily="34" charset="0"/>
                <a:cs typeface="Arial" panose="020B0604020202020204" pitchFamily="34" charset="0"/>
              </a:rPr>
              <a:t>Lennane</a:t>
            </a:r>
            <a:r>
              <a:rPr lang="en-US" dirty="0">
                <a:latin typeface="Arial" panose="020B0604020202020204" pitchFamily="34" charset="0"/>
                <a:cs typeface="Arial" panose="020B0604020202020204" pitchFamily="34" charset="0"/>
              </a:rPr>
              <a:t> S (2020)</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935" y="112770"/>
            <a:ext cx="8087188" cy="1187394"/>
          </a:xfrm>
        </p:spPr>
        <p:txBody>
          <a:bodyPr>
            <a:normAutofit/>
          </a:bodyPr>
          <a:lstStyle/>
          <a:p>
            <a:r>
              <a:rPr lang="en-GB" sz="3600" b="1" dirty="0">
                <a:latin typeface="Arial" panose="020B0604020202020204" pitchFamily="34" charset="0"/>
                <a:cs typeface="Arial" panose="020B0604020202020204" pitchFamily="34" charset="0"/>
              </a:rPr>
              <a:t>Mortality rate in UK increases needing more Keyworkers across </a:t>
            </a:r>
            <a:r>
              <a:rPr lang="en-GB" sz="3600" b="1" dirty="0" err="1">
                <a:latin typeface="Arial" panose="020B0604020202020204" pitchFamily="34" charset="0"/>
                <a:cs typeface="Arial" panose="020B0604020202020204" pitchFamily="34" charset="0"/>
              </a:rPr>
              <a:t>uk</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14338" y="1457325"/>
            <a:ext cx="9776808" cy="1014413"/>
          </a:xfrm>
        </p:spPr>
        <p:txBody>
          <a:bodyPr>
            <a:normAutofit fontScale="25000" lnSpcReduction="20000"/>
          </a:bodyPr>
          <a:lstStyle/>
          <a:p>
            <a:r>
              <a:rPr lang="en-GB" sz="8000" dirty="0">
                <a:latin typeface="Arial" panose="020B0604020202020204" pitchFamily="34" charset="0"/>
                <a:cs typeface="Arial" panose="020B0604020202020204" pitchFamily="34" charset="0"/>
              </a:rPr>
              <a:t>The mortality rate  in London is the Highest.</a:t>
            </a:r>
          </a:p>
          <a:p>
            <a:r>
              <a:rPr lang="en-GB" sz="8000" dirty="0">
                <a:latin typeface="Arial" panose="020B0604020202020204" pitchFamily="34" charset="0"/>
                <a:cs typeface="Arial" panose="020B0604020202020204" pitchFamily="34" charset="0"/>
              </a:rPr>
              <a:t>It is measured on per 100,000 </a:t>
            </a:r>
          </a:p>
          <a:p>
            <a:r>
              <a:rPr lang="en-GB" sz="8000" dirty="0">
                <a:latin typeface="Arial" panose="020B0604020202020204" pitchFamily="34" charset="0"/>
                <a:cs typeface="Arial" panose="020B0604020202020204" pitchFamily="34" charset="0"/>
              </a:rPr>
              <a:t>Keyworkers  hit by Shortage of staff, find It difficult to travel to other cities were extra help is needed due to some key workers risking their lives even dying in the line off duty.</a:t>
            </a:r>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pPr marL="0" indent="0">
              <a:buNone/>
            </a:pPr>
            <a:r>
              <a:rPr lang="en-GB" sz="6400" dirty="0">
                <a:latin typeface="Arial" panose="020B0604020202020204" pitchFamily="34" charset="0"/>
                <a:cs typeface="Arial" panose="020B0604020202020204" pitchFamily="34" charset="0"/>
              </a:rPr>
              <a:t>(Financial Times, 2020)</a:t>
            </a:r>
          </a:p>
          <a:p>
            <a:endParaRPr lang="en-GB" sz="5600" dirty="0"/>
          </a:p>
          <a:p>
            <a:endParaRPr lang="en-GB" sz="5600" dirty="0"/>
          </a:p>
          <a:p>
            <a:pPr marL="0" indent="0">
              <a:buNone/>
            </a:pPr>
            <a:r>
              <a:rPr lang="en-GB" sz="5600" dirty="0"/>
              <a:t>								</a:t>
            </a:r>
            <a:r>
              <a:rPr lang="en-GB" sz="6400" dirty="0">
                <a:latin typeface="Arial" panose="020B0604020202020204" pitchFamily="34" charset="0"/>
                <a:cs typeface="Arial" panose="020B0604020202020204" pitchFamily="34" charset="0"/>
              </a:rPr>
              <a:t>(Financial Times, 2020)</a:t>
            </a:r>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endParaRPr lang="en-GB" sz="5600" dirty="0"/>
          </a:p>
          <a:p>
            <a:pPr marL="0" indent="0">
              <a:buNone/>
            </a:pPr>
            <a:r>
              <a:rPr lang="en-GB" sz="5600"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4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pic>
        <p:nvPicPr>
          <p:cNvPr id="4" name="Picture 4">
            <a:extLst>
              <a:ext uri="{FF2B5EF4-FFF2-40B4-BE49-F238E27FC236}">
                <a16:creationId xmlns:a16="http://schemas.microsoft.com/office/drawing/2014/main" id="{4E860A35-3BCD-7544-A24A-32C65A2FCC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8529" y="2687580"/>
            <a:ext cx="6283121" cy="364331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4561" y="-354419"/>
            <a:ext cx="8346882" cy="2440656"/>
          </a:xfrm>
        </p:spPr>
        <p:txBody>
          <a:bodyPr>
            <a:normAutofit/>
          </a:bodyPr>
          <a:lstStyle/>
          <a:p>
            <a:r>
              <a:rPr lang="en-GB" b="1"/>
              <a:t>Trends and Causes to control Covid-19</a:t>
            </a:r>
            <a:r>
              <a:rPr lang="en-US" b="1" dirty="0"/>
              <a:t/>
            </a:r>
            <a:br>
              <a:rPr lang="en-US" b="1" dirty="0"/>
            </a:br>
            <a:endParaRPr lang="en-GB" dirty="0"/>
          </a:p>
        </p:txBody>
      </p:sp>
      <p:sp>
        <p:nvSpPr>
          <p:cNvPr id="3" name="Content Placeholder 2"/>
          <p:cNvSpPr>
            <a:spLocks noGrp="1"/>
          </p:cNvSpPr>
          <p:nvPr>
            <p:ph idx="1"/>
          </p:nvPr>
        </p:nvSpPr>
        <p:spPr>
          <a:xfrm rot="10800000" flipV="1">
            <a:off x="576775" y="1256576"/>
            <a:ext cx="6497098" cy="3156608"/>
          </a:xfrm>
        </p:spPr>
        <p:txBody>
          <a:bodyPr>
            <a:normAutofit fontScale="77500" lnSpcReduction="20000"/>
          </a:bodyPr>
          <a:lstStyle/>
          <a:p>
            <a:r>
              <a:rPr lang="en-GB" dirty="0">
                <a:latin typeface="Arial" panose="020B0604020202020204" pitchFamily="34" charset="0"/>
                <a:cs typeface="Arial" panose="020B0604020202020204" pitchFamily="34" charset="0"/>
              </a:rPr>
              <a:t>Rapid growth of corona virus.</a:t>
            </a:r>
          </a:p>
          <a:p>
            <a:r>
              <a:rPr lang="en-GB" dirty="0">
                <a:latin typeface="Arial" panose="020B0604020202020204" pitchFamily="34" charset="0"/>
                <a:cs typeface="Arial" panose="020B0604020202020204" pitchFamily="34" charset="0"/>
              </a:rPr>
              <a:t>Variations in infection characteristics.</a:t>
            </a:r>
          </a:p>
          <a:p>
            <a:r>
              <a:rPr lang="en-GB" dirty="0">
                <a:latin typeface="Arial" panose="020B0604020202020204" pitchFamily="34" charset="0"/>
                <a:cs typeface="Arial" panose="020B0604020202020204" pitchFamily="34" charset="0"/>
              </a:rPr>
              <a:t>Catch up testing to examine people.</a:t>
            </a:r>
          </a:p>
          <a:p>
            <a:r>
              <a:rPr lang="en-GB" dirty="0">
                <a:latin typeface="Arial" panose="020B0604020202020204" pitchFamily="34" charset="0"/>
                <a:cs typeface="Arial" panose="020B0604020202020204" pitchFamily="34" charset="0"/>
              </a:rPr>
              <a:t>The graph  showing, Curfew regulations put in place to control spreading.</a:t>
            </a:r>
          </a:p>
          <a:p>
            <a:r>
              <a:rPr lang="en-GB" dirty="0">
                <a:latin typeface="Arial" panose="020B0604020202020204" pitchFamily="34" charset="0"/>
                <a:cs typeface="Arial" panose="020B0604020202020204" pitchFamily="34" charset="0"/>
              </a:rPr>
              <a:t>Reduction in GDP rate.</a:t>
            </a:r>
          </a:p>
          <a:p>
            <a:r>
              <a:rPr lang="en-GB" dirty="0">
                <a:latin typeface="Arial" panose="020B0604020202020204" pitchFamily="34" charset="0"/>
                <a:cs typeface="Arial" panose="020B0604020202020204" pitchFamily="34" charset="0"/>
              </a:rPr>
              <a:t>Global oil has been dropped.</a:t>
            </a:r>
          </a:p>
          <a:p>
            <a:r>
              <a:rPr lang="en-GB" dirty="0">
                <a:latin typeface="Arial" panose="020B0604020202020204" pitchFamily="34" charset="0"/>
                <a:cs typeface="Arial" panose="020B0604020202020204" pitchFamily="34" charset="0"/>
              </a:rPr>
              <a:t>Loss in rental sector about 3.2 billion.</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(Traffic Technology Today, 2020)</a:t>
            </a:r>
          </a:p>
          <a:p>
            <a:endParaRPr lang="en-GB" dirty="0"/>
          </a:p>
          <a:p>
            <a:endParaRPr lang="en-GB" dirty="0"/>
          </a:p>
        </p:txBody>
      </p:sp>
      <p:pic>
        <p:nvPicPr>
          <p:cNvPr id="4" name="Picture 4">
            <a:extLst>
              <a:ext uri="{FF2B5EF4-FFF2-40B4-BE49-F238E27FC236}">
                <a16:creationId xmlns:a16="http://schemas.microsoft.com/office/drawing/2014/main" id="{DD857220-2BDF-D841-BEBE-E925097B46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8214" y="2545453"/>
            <a:ext cx="5974137" cy="2955235"/>
          </a:xfrm>
          <a:prstGeom prst="rect">
            <a:avLst/>
          </a:prstGeom>
        </p:spPr>
      </p:pic>
      <p:sp>
        <p:nvSpPr>
          <p:cNvPr id="6" name="TextBox 5">
            <a:extLst>
              <a:ext uri="{FF2B5EF4-FFF2-40B4-BE49-F238E27FC236}">
                <a16:creationId xmlns:a16="http://schemas.microsoft.com/office/drawing/2014/main" id="{6D785E51-4A27-45BA-8B58-3D339DD65D4A}"/>
              </a:ext>
            </a:extLst>
          </p:cNvPr>
          <p:cNvSpPr txBox="1"/>
          <p:nvPr/>
        </p:nvSpPr>
        <p:spPr>
          <a:xfrm>
            <a:off x="6414702" y="5839514"/>
            <a:ext cx="356116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(Traffic Technology Today, 2020)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1" y="63501"/>
            <a:ext cx="8305799" cy="2179638"/>
          </a:xfrm>
        </p:spPr>
        <p:txBody>
          <a:bodyPr>
            <a:normAutofit fontScale="90000"/>
          </a:bodyPr>
          <a:lstStyle/>
          <a:p>
            <a:r>
              <a:rPr lang="en-GB" b="1" dirty="0">
                <a:latin typeface="Arial" panose="020B0604020202020204" pitchFamily="34" charset="0"/>
                <a:cs typeface="Arial" panose="020B0604020202020204" pitchFamily="34" charset="0"/>
              </a:rPr>
              <a:t>Spread and Main Measures to Control COVID-19 in the UK</a:t>
            </a:r>
            <a:r>
              <a:rPr lang="en-US" b="1" dirty="0"/>
              <a:t/>
            </a:r>
            <a:br>
              <a:rPr lang="en-US" b="1" dirty="0"/>
            </a:br>
            <a:endParaRPr lang="en-GB" dirty="0"/>
          </a:p>
        </p:txBody>
      </p:sp>
      <p:sp>
        <p:nvSpPr>
          <p:cNvPr id="3" name="Content Placeholder 2"/>
          <p:cNvSpPr>
            <a:spLocks noGrp="1"/>
          </p:cNvSpPr>
          <p:nvPr>
            <p:ph idx="1"/>
          </p:nvPr>
        </p:nvSpPr>
        <p:spPr>
          <a:xfrm>
            <a:off x="1681745" y="2444990"/>
            <a:ext cx="8441872" cy="3492500"/>
          </a:xfrm>
        </p:spPr>
        <p:txBody>
          <a:bodyPr>
            <a:normAutofit fontScale="85000" lnSpcReduction="20000"/>
          </a:bodyPr>
          <a:lstStyle/>
          <a:p>
            <a:r>
              <a:rPr lang="en-GB" dirty="0">
                <a:latin typeface="Arial" panose="020B0604020202020204" pitchFamily="34" charset="0"/>
                <a:cs typeface="Arial" panose="020B0604020202020204" pitchFamily="34" charset="0"/>
              </a:rPr>
              <a:t>Highest rate of spreading of virus infection in UK.</a:t>
            </a:r>
          </a:p>
          <a:p>
            <a:r>
              <a:rPr lang="en-GB" dirty="0">
                <a:latin typeface="Arial" panose="020B0604020202020204" pitchFamily="34" charset="0"/>
                <a:cs typeface="Arial" panose="020B0604020202020204" pitchFamily="34" charset="0"/>
              </a:rPr>
              <a:t>High death rate.</a:t>
            </a:r>
          </a:p>
          <a:p>
            <a:r>
              <a:rPr lang="en-GB" dirty="0">
                <a:latin typeface="Arial" panose="020B0604020202020204" pitchFamily="34" charset="0"/>
                <a:cs typeface="Arial" panose="020B0604020202020204" pitchFamily="34" charset="0"/>
              </a:rPr>
              <a:t>Improper record of being affected by the corona virus.</a:t>
            </a:r>
          </a:p>
          <a:p>
            <a:r>
              <a:rPr lang="en-GB" dirty="0">
                <a:latin typeface="Arial" panose="020B0604020202020204" pitchFamily="34" charset="0"/>
                <a:cs typeface="Arial" panose="020B0604020202020204" pitchFamily="34" charset="0"/>
              </a:rPr>
              <a:t>The measure off track and trace was introduced. </a:t>
            </a:r>
          </a:p>
          <a:p>
            <a:r>
              <a:rPr lang="en-GB" dirty="0">
                <a:latin typeface="Arial" panose="020B0604020202020204" pitchFamily="34" charset="0"/>
                <a:cs typeface="Arial" panose="020B0604020202020204" pitchFamily="34" charset="0"/>
              </a:rPr>
              <a:t>Rapid Tests.</a:t>
            </a:r>
          </a:p>
          <a:p>
            <a:r>
              <a:rPr lang="en-GB" dirty="0">
                <a:latin typeface="Arial" panose="020B0604020202020204" pitchFamily="34" charset="0"/>
                <a:cs typeface="Arial" panose="020B0604020202020204" pitchFamily="34" charset="0"/>
              </a:rPr>
              <a:t>Lockdown for any non essential store.</a:t>
            </a:r>
          </a:p>
          <a:p>
            <a:r>
              <a:rPr lang="en-GB" dirty="0">
                <a:latin typeface="Arial" panose="020B0604020202020204" pitchFamily="34" charset="0"/>
                <a:cs typeface="Arial" panose="020B0604020202020204" pitchFamily="34" charset="0"/>
              </a:rPr>
              <a:t>Evacuation for Wuhan.</a:t>
            </a:r>
          </a:p>
          <a:p>
            <a:r>
              <a:rPr lang="en-GB" dirty="0">
                <a:latin typeface="Arial" panose="020B0604020202020204" pitchFamily="34" charset="0"/>
                <a:cs typeface="Arial" panose="020B0604020202020204" pitchFamily="34" charset="0"/>
              </a:rPr>
              <a:t>Medical equipment supply to health centres.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(National Health Service, 2020)</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0800000" flipV="1">
            <a:off x="2400298" y="-290287"/>
            <a:ext cx="7814131" cy="3619501"/>
          </a:xfrm>
        </p:spPr>
        <p:txBody>
          <a:bodyPr>
            <a:normAutofit/>
          </a:bodyPr>
          <a:lstStyle/>
          <a:p>
            <a:r>
              <a:rPr lang="en-GB" b="1" dirty="0"/>
              <a:t>COVID-19 impact for doctors/nurses and Conspiracy Theories</a:t>
            </a:r>
            <a:r>
              <a:rPr lang="en-US" b="1" dirty="0"/>
              <a:t/>
            </a:r>
            <a:br>
              <a:rPr lang="en-US" b="1" dirty="0"/>
            </a:br>
            <a:endParaRPr lang="en-GB" dirty="0"/>
          </a:p>
        </p:txBody>
      </p:sp>
      <p:sp>
        <p:nvSpPr>
          <p:cNvPr id="3" name="Content Placeholder 2"/>
          <p:cNvSpPr>
            <a:spLocks noGrp="1"/>
          </p:cNvSpPr>
          <p:nvPr>
            <p:ph idx="1"/>
          </p:nvPr>
        </p:nvSpPr>
        <p:spPr>
          <a:xfrm>
            <a:off x="1482031" y="2549072"/>
            <a:ext cx="8604400" cy="4241267"/>
          </a:xfrm>
        </p:spPr>
        <p:txBody>
          <a:bodyPr>
            <a:normAutofit/>
          </a:bodyPr>
          <a:lstStyle/>
          <a:p>
            <a:r>
              <a:rPr lang="en-GB" sz="2000" dirty="0">
                <a:latin typeface="Arial" panose="020B0604020202020204" pitchFamily="34" charset="0"/>
                <a:cs typeface="Arial" panose="020B0604020202020204" pitchFamily="34" charset="0"/>
              </a:rPr>
              <a:t>NHS doctors are awarded one year free work permit.</a:t>
            </a:r>
          </a:p>
          <a:p>
            <a:r>
              <a:rPr lang="en-GB" sz="2000" dirty="0">
                <a:latin typeface="Arial" panose="020B0604020202020204" pitchFamily="34" charset="0"/>
                <a:cs typeface="Arial" panose="020B0604020202020204" pitchFamily="34" charset="0"/>
              </a:rPr>
              <a:t>Lack of PPE kit and medical equipments forcing doctors and nurses to die.</a:t>
            </a:r>
          </a:p>
          <a:p>
            <a:r>
              <a:rPr lang="en-GB" sz="2000" dirty="0">
                <a:latin typeface="Arial" panose="020B0604020202020204" pitchFamily="34" charset="0"/>
                <a:cs typeface="Arial" panose="020B0604020202020204" pitchFamily="34" charset="0"/>
              </a:rPr>
              <a:t>They are being infected from their patients.</a:t>
            </a:r>
          </a:p>
          <a:p>
            <a:r>
              <a:rPr lang="en-GB" sz="2000" dirty="0">
                <a:latin typeface="Arial" panose="020B0604020202020204" pitchFamily="34" charset="0"/>
                <a:cs typeface="Arial" panose="020B0604020202020204" pitchFamily="34" charset="0"/>
              </a:rPr>
              <a:t>Fake News about </a:t>
            </a:r>
            <a:r>
              <a:rPr lang="en-GB" sz="2000" dirty="0" err="1">
                <a:latin typeface="Arial" panose="020B0604020202020204" pitchFamily="34" charset="0"/>
                <a:cs typeface="Arial" panose="020B0604020202020204" pitchFamily="34" charset="0"/>
              </a:rPr>
              <a:t>Corana</a:t>
            </a:r>
            <a:r>
              <a:rPr lang="en-GB" sz="2000" dirty="0">
                <a:latin typeface="Arial" panose="020B0604020202020204" pitchFamily="34" charset="0"/>
                <a:cs typeface="Arial" panose="020B0604020202020204" pitchFamily="34" charset="0"/>
              </a:rPr>
              <a:t> Virus spreading over social media.</a:t>
            </a:r>
          </a:p>
          <a:p>
            <a:r>
              <a:rPr lang="en-GB" sz="2000" dirty="0">
                <a:latin typeface="Arial" panose="020B0604020202020204" pitchFamily="34" charset="0"/>
                <a:cs typeface="Arial" panose="020B0604020202020204" pitchFamily="34" charset="0"/>
              </a:rPr>
              <a:t>Misconception of 5G radiation spreading </a:t>
            </a:r>
            <a:r>
              <a:rPr lang="en-GB" sz="2000" dirty="0" err="1">
                <a:latin typeface="Arial" panose="020B0604020202020204" pitchFamily="34" charset="0"/>
                <a:cs typeface="Arial" panose="020B0604020202020204" pitchFamily="34" charset="0"/>
              </a:rPr>
              <a:t>Corana</a:t>
            </a:r>
            <a:r>
              <a:rPr lang="en-GB" sz="2000" dirty="0">
                <a:latin typeface="Arial" panose="020B0604020202020204" pitchFamily="34" charset="0"/>
                <a:cs typeface="Arial" panose="020B0604020202020204" pitchFamily="34" charset="0"/>
              </a:rPr>
              <a:t> virus.</a:t>
            </a:r>
          </a:p>
          <a:p>
            <a:r>
              <a:rPr lang="en-GB" sz="2000" dirty="0">
                <a:latin typeface="Arial" panose="020B0604020202020204" pitchFamily="34" charset="0"/>
                <a:cs typeface="Arial" panose="020B0604020202020204" pitchFamily="34" charset="0"/>
              </a:rPr>
              <a:t>Facebook warned thousands of false news makers.</a:t>
            </a:r>
          </a:p>
          <a:p>
            <a:pPr marL="0" indent="0">
              <a:buNone/>
            </a:pPr>
            <a:r>
              <a:rPr lang="en-GB" sz="2000" dirty="0">
                <a:latin typeface="Arial" panose="020B0604020202020204" pitchFamily="34" charset="0"/>
                <a:cs typeface="Arial" panose="020B0604020202020204" pitchFamily="34" charset="0"/>
              </a:rPr>
              <a:t>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(The Guardian, 2020)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35"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79">
            <a:extLst>
              <a:ext uri="{FF2B5EF4-FFF2-40B4-BE49-F238E27FC236}">
                <a16:creationId xmlns:a16="http://schemas.microsoft.com/office/drawing/2014/main" id="{765E2D7E-B7BD-404F-9F71-D6620D37B90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37" name="Rectangle 81">
            <a:extLst>
              <a:ext uri="{FF2B5EF4-FFF2-40B4-BE49-F238E27FC236}">
                <a16:creationId xmlns:a16="http://schemas.microsoft.com/office/drawing/2014/main" id="{48FE65CB-EFD8-497D-A30A-093E20EACB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ee the source image">
            <a:extLst>
              <a:ext uri="{FF2B5EF4-FFF2-40B4-BE49-F238E27FC236}">
                <a16:creationId xmlns:a16="http://schemas.microsoft.com/office/drawing/2014/main" id="{F8F599B4-75E6-4522-ADF9-ED74CECB82B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248643" y="1316187"/>
            <a:ext cx="6299887" cy="411067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83">
            <a:extLst>
              <a:ext uri="{FF2B5EF4-FFF2-40B4-BE49-F238E27FC236}">
                <a16:creationId xmlns:a16="http://schemas.microsoft.com/office/drawing/2014/main" id="{00E374F5-52B2-4260-8B1C-54237931F06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58B2B72-EB44-4428-96AA-8636E4A4ADFD}"/>
              </a:ext>
            </a:extLst>
          </p:cNvPr>
          <p:cNvSpPr>
            <a:spLocks noGrp="1"/>
          </p:cNvSpPr>
          <p:nvPr>
            <p:ph type="title"/>
          </p:nvPr>
        </p:nvSpPr>
        <p:spPr>
          <a:xfrm>
            <a:off x="913774" y="640831"/>
            <a:ext cx="3740515" cy="1573863"/>
          </a:xfrm>
        </p:spPr>
        <p:txBody>
          <a:bodyPr vert="horz" lIns="91440" tIns="45720" rIns="91440" bIns="45720" rtlCol="0" anchor="ctr">
            <a:normAutofit/>
          </a:bodyPr>
          <a:lstStyle/>
          <a:p>
            <a:pPr algn="l"/>
            <a:r>
              <a:rPr lang="en-US" dirty="0"/>
              <a:t> </a:t>
            </a:r>
            <a:r>
              <a:rPr lang="en-US" b="1" dirty="0"/>
              <a:t>key workers</a:t>
            </a:r>
          </a:p>
        </p:txBody>
      </p:sp>
      <p:graphicFrame>
        <p:nvGraphicFramePr>
          <p:cNvPr id="12" name="Content Placeholder 8" descr="SmartArt">
            <a:extLst>
              <a:ext uri="{FF2B5EF4-FFF2-40B4-BE49-F238E27FC236}">
                <a16:creationId xmlns:a16="http://schemas.microsoft.com/office/drawing/2014/main" id="{392A9BA3-CD8D-4E63-8279-5904B3797DA7}"/>
              </a:ext>
            </a:extLst>
          </p:cNvPr>
          <p:cNvGraphicFramePr>
            <a:graphicFrameLocks noGrp="1"/>
          </p:cNvGraphicFramePr>
          <p:nvPr>
            <p:ph sz="quarter" idx="14"/>
            <p:extLst>
              <p:ext uri="{D42A27DB-BD31-4B8C-83A1-F6EECF244321}">
                <p14:modId xmlns:p14="http://schemas.microsoft.com/office/powerpoint/2010/main" val="3982351731"/>
              </p:ext>
            </p:extLst>
          </p:nvPr>
        </p:nvGraphicFramePr>
        <p:xfrm>
          <a:off x="913774" y="1903752"/>
          <a:ext cx="3740509" cy="434465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69036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8FE65CB-EFD8-497D-A30A-093E20EACB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Policy Sign">
            <a:extLst>
              <a:ext uri="{FF2B5EF4-FFF2-40B4-BE49-F238E27FC236}">
                <a16:creationId xmlns:a16="http://schemas.microsoft.com/office/drawing/2014/main" id="{0E580C06-C521-4C12-85F7-499F7F7344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0913" y="1207442"/>
            <a:ext cx="4247617" cy="4328166"/>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00E374F5-52B2-4260-8B1C-54237931F06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Content Placeholder 5"/>
          <p:cNvSpPr>
            <a:spLocks noGrp="1"/>
          </p:cNvSpPr>
          <p:nvPr>
            <p:ph sz="quarter" idx="13"/>
          </p:nvPr>
        </p:nvSpPr>
        <p:spPr>
          <a:xfrm>
            <a:off x="209861" y="1113184"/>
            <a:ext cx="6919601" cy="5135218"/>
          </a:xfrm>
        </p:spPr>
        <p:txBody>
          <a:bodyPr>
            <a:noAutofit/>
          </a:bodyPr>
          <a:lstStyle/>
          <a:p>
            <a:pPr marL="0" indent="0" algn="ctr">
              <a:buNone/>
            </a:pPr>
            <a:r>
              <a:rPr lang="en-GB" sz="1800" b="1" cap="none" dirty="0">
                <a:latin typeface="Arial" panose="020B0604020202020204" pitchFamily="34" charset="0"/>
                <a:cs typeface="Arial" panose="020B0604020202020204" pitchFamily="34" charset="0"/>
              </a:rPr>
              <a:t>Policy 1-  Critical workers who can access schools or educational settings. </a:t>
            </a:r>
            <a:endParaRPr lang="en-GB" sz="1800" cap="none" dirty="0">
              <a:latin typeface="Arial" panose="020B0604020202020204" pitchFamily="34" charset="0"/>
              <a:cs typeface="Arial" panose="020B0604020202020204" pitchFamily="34" charset="0"/>
            </a:endParaRPr>
          </a:p>
          <a:p>
            <a:r>
              <a:rPr lang="en-GB" sz="1800" cap="none" dirty="0">
                <a:latin typeface="Arial" panose="020B0604020202020204" pitchFamily="34" charset="0"/>
                <a:cs typeface="Arial" panose="020B0604020202020204" pitchFamily="34" charset="0"/>
              </a:rPr>
              <a:t>Government announced on 23 march 2020.</a:t>
            </a:r>
          </a:p>
          <a:p>
            <a:r>
              <a:rPr lang="en-GB" sz="1800" cap="none" dirty="0">
                <a:latin typeface="Arial" panose="020B0604020202020204" pitchFamily="34" charset="0"/>
                <a:cs typeface="Arial" panose="020B0604020202020204" pitchFamily="34" charset="0"/>
              </a:rPr>
              <a:t>Aimed at our particular target group ( key workers)</a:t>
            </a:r>
          </a:p>
          <a:p>
            <a:pPr marL="0" indent="0">
              <a:buNone/>
            </a:pPr>
            <a:endParaRPr lang="en-GB" sz="1800" cap="none" dirty="0">
              <a:latin typeface="Arial" panose="020B0604020202020204" pitchFamily="34" charset="0"/>
              <a:cs typeface="Arial" panose="020B0604020202020204" pitchFamily="34" charset="0"/>
            </a:endParaRPr>
          </a:p>
          <a:p>
            <a:pPr marL="0" indent="0" algn="ctr">
              <a:buNone/>
            </a:pPr>
            <a:r>
              <a:rPr lang="en-GB" sz="1800" b="1" cap="none" dirty="0">
                <a:latin typeface="Arial" panose="020B0604020202020204" pitchFamily="34" charset="0"/>
                <a:cs typeface="Arial" panose="020B0604020202020204" pitchFamily="34" charset="0"/>
              </a:rPr>
              <a:t>Policy 2- Corona testing extended to all essential workers in England who have symptoms.</a:t>
            </a:r>
          </a:p>
          <a:p>
            <a:r>
              <a:rPr lang="en-GB" sz="1800" cap="none" dirty="0">
                <a:latin typeface="Arial" panose="020B0604020202020204" pitchFamily="34" charset="0"/>
                <a:cs typeface="Arial" panose="020B0604020202020204" pitchFamily="34" charset="0"/>
              </a:rPr>
              <a:t>Government has announced this to not only hospital staff but all critical workers in April 2020. </a:t>
            </a:r>
          </a:p>
          <a:p>
            <a:r>
              <a:rPr lang="en-GB" sz="1800" cap="none" dirty="0">
                <a:latin typeface="Arial" panose="020B0604020202020204" pitchFamily="34" charset="0"/>
                <a:cs typeface="Arial" panose="020B0604020202020204" pitchFamily="34" charset="0"/>
              </a:rPr>
              <a:t>This new campaign will help essential workers in England  to access testing.</a:t>
            </a:r>
          </a:p>
          <a:p>
            <a:pPr marL="0" indent="0">
              <a:buNone/>
            </a:pPr>
            <a:r>
              <a:rPr lang="en-GB" sz="1200" cap="none" dirty="0">
                <a:latin typeface="Arial" panose="020B0604020202020204" pitchFamily="34" charset="0"/>
                <a:cs typeface="Arial" panose="020B0604020202020204" pitchFamily="34" charset="0"/>
              </a:rPr>
              <a:t>(GOV UK, 2020; GOV UK. 2020b)</a:t>
            </a:r>
          </a:p>
        </p:txBody>
      </p:sp>
    </p:spTree>
    <p:extLst>
      <p:ext uri="{BB962C8B-B14F-4D97-AF65-F5344CB8AC3E}">
        <p14:creationId xmlns:p14="http://schemas.microsoft.com/office/powerpoint/2010/main" val="1969964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875" y="393547"/>
            <a:ext cx="4547225" cy="673254"/>
          </a:xfrm>
        </p:spPr>
        <p:txBody>
          <a:bodyPr/>
          <a:lstStyle/>
          <a:p>
            <a:r>
              <a:rPr lang="en-GB" dirty="0"/>
              <a:t>Policy</a:t>
            </a:r>
          </a:p>
        </p:txBody>
      </p:sp>
      <p:sp>
        <p:nvSpPr>
          <p:cNvPr id="3" name="Content Placeholder 2"/>
          <p:cNvSpPr>
            <a:spLocks noGrp="1"/>
          </p:cNvSpPr>
          <p:nvPr>
            <p:ph sz="quarter" idx="13"/>
          </p:nvPr>
        </p:nvSpPr>
        <p:spPr>
          <a:xfrm>
            <a:off x="500063" y="1291773"/>
            <a:ext cx="6100762" cy="5309052"/>
          </a:xfrm>
        </p:spPr>
        <p:txBody>
          <a:bodyPr>
            <a:normAutofit fontScale="25000" lnSpcReduction="20000"/>
          </a:bodyPr>
          <a:lstStyle/>
          <a:p>
            <a:pPr marL="0" indent="0" algn="ctr">
              <a:buNone/>
            </a:pPr>
            <a:r>
              <a:rPr lang="en-GB" sz="8000" b="1" dirty="0">
                <a:latin typeface="Arial" panose="020B0604020202020204" pitchFamily="34" charset="0"/>
                <a:cs typeface="Arial" panose="020B0604020202020204" pitchFamily="34" charset="0"/>
              </a:rPr>
              <a:t> </a:t>
            </a:r>
            <a:r>
              <a:rPr lang="en-GB" sz="8000" b="1" cap="none" dirty="0">
                <a:latin typeface="Arial" panose="020B0604020202020204" pitchFamily="34" charset="0"/>
                <a:cs typeface="Arial" panose="020B0604020202020204" pitchFamily="34" charset="0"/>
              </a:rPr>
              <a:t>Critical workers who can access schools or educational settings.</a:t>
            </a:r>
          </a:p>
          <a:p>
            <a:pPr marL="0" indent="0" algn="ctr">
              <a:buNone/>
            </a:pPr>
            <a:r>
              <a:rPr lang="en-GB" sz="8000" cap="none" dirty="0">
                <a:latin typeface="Arial" panose="020B0604020202020204" pitchFamily="34" charset="0"/>
                <a:cs typeface="Arial" panose="020B0604020202020204" pitchFamily="34" charset="0"/>
              </a:rPr>
              <a:t> </a:t>
            </a:r>
          </a:p>
          <a:p>
            <a:r>
              <a:rPr lang="en-GB" sz="8000" cap="none" dirty="0">
                <a:latin typeface="Arial" panose="020B0604020202020204" pitchFamily="34" charset="0"/>
                <a:cs typeface="Arial" panose="020B0604020202020204" pitchFamily="34" charset="0"/>
              </a:rPr>
              <a:t>Critical workers with children can carry on working.</a:t>
            </a:r>
          </a:p>
          <a:p>
            <a:pPr marL="0" indent="0">
              <a:buNone/>
            </a:pPr>
            <a:endParaRPr lang="en-GB" sz="8000" cap="none" dirty="0">
              <a:latin typeface="Arial" panose="020B0604020202020204" pitchFamily="34" charset="0"/>
              <a:cs typeface="Arial" panose="020B0604020202020204" pitchFamily="34" charset="0"/>
            </a:endParaRPr>
          </a:p>
          <a:p>
            <a:r>
              <a:rPr lang="en-GB" sz="8000" cap="none" dirty="0">
                <a:latin typeface="Arial" panose="020B0604020202020204" pitchFamily="34" charset="0"/>
                <a:cs typeface="Arial" panose="020B0604020202020204" pitchFamily="34" charset="0"/>
              </a:rPr>
              <a:t>Support the country</a:t>
            </a:r>
          </a:p>
          <a:p>
            <a:pPr marL="0" indent="0">
              <a:buNone/>
            </a:pPr>
            <a:endParaRPr lang="en-GB" sz="8000" cap="none" dirty="0">
              <a:latin typeface="Arial" panose="020B0604020202020204" pitchFamily="34" charset="0"/>
              <a:cs typeface="Arial" panose="020B0604020202020204" pitchFamily="34" charset="0"/>
            </a:endParaRPr>
          </a:p>
          <a:p>
            <a:r>
              <a:rPr lang="en-GB" sz="8000" cap="none" dirty="0">
                <a:latin typeface="Arial" panose="020B0604020202020204" pitchFamily="34" charset="0"/>
                <a:cs typeface="Arial" panose="020B0604020202020204" pitchFamily="34" charset="0"/>
              </a:rPr>
              <a:t>Support NHS</a:t>
            </a:r>
          </a:p>
          <a:p>
            <a:endParaRPr lang="en-GB" sz="8000" cap="none" dirty="0">
              <a:latin typeface="Arial" panose="020B0604020202020204" pitchFamily="34" charset="0"/>
              <a:cs typeface="Arial" panose="020B0604020202020204" pitchFamily="34" charset="0"/>
            </a:endParaRPr>
          </a:p>
          <a:p>
            <a:r>
              <a:rPr lang="en-GB" sz="8000" cap="none" dirty="0">
                <a:latin typeface="Arial" panose="020B0604020202020204" pitchFamily="34" charset="0"/>
                <a:cs typeface="Arial" panose="020B0604020202020204" pitchFamily="34" charset="0"/>
              </a:rPr>
              <a:t>Not worry  about child care.</a:t>
            </a:r>
          </a:p>
          <a:p>
            <a:pPr marL="0" indent="0">
              <a:buNone/>
            </a:pPr>
            <a:r>
              <a:rPr lang="en-GB" sz="8000" cap="none" dirty="0">
                <a:latin typeface="Arial" panose="020B0604020202020204" pitchFamily="34" charset="0"/>
                <a:cs typeface="Arial" panose="020B0604020202020204" pitchFamily="34" charset="0"/>
              </a:rPr>
              <a:t>								 (GOV UK, 2020b) </a:t>
            </a:r>
          </a:p>
          <a:p>
            <a:pPr marL="0" indent="0">
              <a:buNone/>
            </a:pPr>
            <a:endParaRPr lang="en-GB" sz="8000" cap="none" dirty="0">
              <a:latin typeface="Arial" panose="020B0604020202020204" pitchFamily="34" charset="0"/>
              <a:cs typeface="Arial" panose="020B0604020202020204" pitchFamily="34" charset="0"/>
            </a:endParaRPr>
          </a:p>
          <a:p>
            <a:pPr marL="0" indent="0">
              <a:buNone/>
            </a:pPr>
            <a:r>
              <a:rPr lang="en-GB" sz="8000" cap="none" dirty="0">
                <a:latin typeface="Arial" panose="020B0604020202020204" pitchFamily="34" charset="0"/>
                <a:cs typeface="Arial" panose="020B0604020202020204" pitchFamily="34" charset="0"/>
              </a:rPr>
              <a:t>			</a:t>
            </a:r>
            <a:r>
              <a:rPr lang="en-GB" sz="4200" cap="none" dirty="0">
                <a:latin typeface="Arial" panose="020B0604020202020204" pitchFamily="34" charset="0"/>
                <a:cs typeface="Arial" panose="020B0604020202020204" pitchFamily="34" charset="0"/>
              </a:rPr>
              <a:t>					</a:t>
            </a:r>
          </a:p>
          <a:p>
            <a:pPr marL="0" indent="0">
              <a:buNone/>
            </a:pPr>
            <a:r>
              <a:rPr lang="en-GB" sz="4200" cap="none" dirty="0">
                <a:latin typeface="Arial" panose="020B0604020202020204" pitchFamily="34" charset="0"/>
                <a:cs typeface="Arial" panose="020B0604020202020204" pitchFamily="34" charset="0"/>
              </a:rPr>
              <a:t> 							 </a:t>
            </a:r>
          </a:p>
          <a:p>
            <a:endParaRPr lang="en-GB" sz="4200" dirty="0">
              <a:latin typeface="Arial" panose="020B0604020202020204" pitchFamily="34" charset="0"/>
              <a:cs typeface="Arial" panose="020B0604020202020204" pitchFamily="34" charset="0"/>
            </a:endParaRPr>
          </a:p>
        </p:txBody>
      </p:sp>
      <p:sp>
        <p:nvSpPr>
          <p:cNvPr id="4" name="Content Placeholder 3"/>
          <p:cNvSpPr>
            <a:spLocks noGrp="1"/>
          </p:cNvSpPr>
          <p:nvPr>
            <p:ph sz="quarter" idx="14"/>
          </p:nvPr>
        </p:nvSpPr>
        <p:spPr>
          <a:xfrm flipH="1">
            <a:off x="11277599" y="1291772"/>
            <a:ext cx="45719" cy="4499427"/>
          </a:xfrm>
        </p:spPr>
        <p:txBody>
          <a:bodyPr/>
          <a:lstStyle/>
          <a:p>
            <a:pPr marL="0" indent="0" algn="ctr">
              <a:buNone/>
            </a:pPr>
            <a:r>
              <a:rPr lang="en-GB"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0" indent="0" algn="ctr">
              <a:buNone/>
            </a:pPr>
            <a:endParaRPr lang="en-GB" sz="1600" dirty="0">
              <a:latin typeface="Arial" panose="020B0604020202020204" pitchFamily="34" charset="0"/>
              <a:cs typeface="Arial" panose="020B0604020202020204" pitchFamily="34" charset="0"/>
            </a:endParaRPr>
          </a:p>
          <a:p>
            <a:pPr marL="0" indent="0" algn="ctr">
              <a:buNone/>
            </a:pPr>
            <a:endParaRPr lang="en-GB" sz="16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B0336D87-6E40-4187-9E79-AD0F7337D75A}"/>
              </a:ext>
            </a:extLst>
          </p:cNvPr>
          <p:cNvPicPr>
            <a:picLocks noChangeAspect="1"/>
          </p:cNvPicPr>
          <p:nvPr/>
        </p:nvPicPr>
        <p:blipFill>
          <a:blip r:embed="rId2"/>
          <a:stretch>
            <a:fillRect/>
          </a:stretch>
        </p:blipFill>
        <p:spPr>
          <a:xfrm>
            <a:off x="6936109" y="685800"/>
            <a:ext cx="4547225" cy="6172200"/>
          </a:xfrm>
          <a:prstGeom prst="rect">
            <a:avLst/>
          </a:prstGeom>
        </p:spPr>
      </p:pic>
    </p:spTree>
    <p:extLst>
      <p:ext uri="{BB962C8B-B14F-4D97-AF65-F5344CB8AC3E}">
        <p14:creationId xmlns:p14="http://schemas.microsoft.com/office/powerpoint/2010/main" val="2140067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FE65CB-EFD8-497D-A30A-093E20EACB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532FD9-CE92-4548-BFBC-15C9A6C4D82F}"/>
              </a:ext>
            </a:extLst>
          </p:cNvPr>
          <p:cNvPicPr>
            <a:picLocks noChangeAspect="1"/>
          </p:cNvPicPr>
          <p:nvPr/>
        </p:nvPicPr>
        <p:blipFill>
          <a:blip r:embed="rId2"/>
          <a:stretch>
            <a:fillRect/>
          </a:stretch>
        </p:blipFill>
        <p:spPr>
          <a:xfrm>
            <a:off x="6757988" y="533400"/>
            <a:ext cx="4790542" cy="5435600"/>
          </a:xfrm>
          <a:prstGeom prst="rect">
            <a:avLst/>
          </a:prstGeom>
        </p:spPr>
      </p:pic>
      <p:pic>
        <p:nvPicPr>
          <p:cNvPr id="12" name="Picture 11">
            <a:extLst>
              <a:ext uri="{FF2B5EF4-FFF2-40B4-BE49-F238E27FC236}">
                <a16:creationId xmlns:a16="http://schemas.microsoft.com/office/drawing/2014/main" id="{00E374F5-52B2-4260-8B1C-54237931F06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sz="quarter" idx="13"/>
          </p:nvPr>
        </p:nvSpPr>
        <p:spPr>
          <a:xfrm>
            <a:off x="457199" y="901700"/>
            <a:ext cx="6029325" cy="5315469"/>
          </a:xfrm>
        </p:spPr>
        <p:txBody>
          <a:bodyPr>
            <a:normAutofit/>
          </a:bodyPr>
          <a:lstStyle/>
          <a:p>
            <a:pPr marL="457200" lvl="1" indent="0">
              <a:lnSpc>
                <a:spcPct val="110000"/>
              </a:lnSpc>
              <a:buNone/>
            </a:pPr>
            <a:r>
              <a:rPr lang="en-GB" b="1" dirty="0">
                <a:latin typeface="Arial" panose="020B0604020202020204" pitchFamily="34" charset="0"/>
                <a:cs typeface="Arial" panose="020B0604020202020204" pitchFamily="34" charset="0"/>
              </a:rPr>
              <a:t> impact  </a:t>
            </a:r>
          </a:p>
          <a:p>
            <a:pPr lvl="1">
              <a:lnSpc>
                <a:spcPct val="110000"/>
              </a:lnSpc>
            </a:pPr>
            <a:r>
              <a:rPr lang="en-GB" cap="none" dirty="0">
                <a:latin typeface="Arial" panose="020B0604020202020204" pitchFamily="34" charset="0"/>
                <a:cs typeface="Arial" panose="020B0604020202020204" pitchFamily="34" charset="0"/>
              </a:rPr>
              <a:t>NHS running</a:t>
            </a:r>
          </a:p>
          <a:p>
            <a:pPr lvl="1">
              <a:lnSpc>
                <a:spcPct val="110000"/>
              </a:lnSpc>
            </a:pPr>
            <a:r>
              <a:rPr lang="en-GB" cap="none" dirty="0">
                <a:latin typeface="Arial" panose="020B0604020202020204" pitchFamily="34" charset="0"/>
                <a:cs typeface="Arial" panose="020B0604020202020204" pitchFamily="34" charset="0"/>
              </a:rPr>
              <a:t>Saving lives</a:t>
            </a:r>
          </a:p>
          <a:p>
            <a:pPr lvl="1">
              <a:lnSpc>
                <a:spcPct val="110000"/>
              </a:lnSpc>
            </a:pPr>
            <a:r>
              <a:rPr lang="en-GB" cap="none" dirty="0">
                <a:latin typeface="Arial" panose="020B0604020202020204" pitchFamily="34" charset="0"/>
                <a:cs typeface="Arial" panose="020B0604020202020204" pitchFamily="34" charset="0"/>
              </a:rPr>
              <a:t>Peace of mind for parents</a:t>
            </a:r>
          </a:p>
          <a:p>
            <a:pPr lvl="1">
              <a:lnSpc>
                <a:spcPct val="110000"/>
              </a:lnSpc>
            </a:pPr>
            <a:r>
              <a:rPr lang="en-GB" cap="none" dirty="0">
                <a:latin typeface="Arial" panose="020B0604020202020204" pitchFamily="34" charset="0"/>
                <a:cs typeface="Arial" panose="020B0604020202020204" pitchFamily="34" charset="0"/>
              </a:rPr>
              <a:t>No need to rely on grandparents, friends, or family members with underlying conditions.</a:t>
            </a:r>
          </a:p>
          <a:p>
            <a:pPr lvl="1">
              <a:lnSpc>
                <a:spcPct val="110000"/>
              </a:lnSpc>
            </a:pPr>
            <a:r>
              <a:rPr lang="en-GB" cap="none" dirty="0">
                <a:latin typeface="Arial" panose="020B0604020202020204" pitchFamily="34" charset="0"/>
                <a:cs typeface="Arial" panose="020B0604020202020204" pitchFamily="34" charset="0"/>
              </a:rPr>
              <a:t>Free school meals will be provided</a:t>
            </a:r>
          </a:p>
          <a:p>
            <a:pPr lvl="1">
              <a:lnSpc>
                <a:spcPct val="110000"/>
              </a:lnSpc>
            </a:pPr>
            <a:r>
              <a:rPr lang="en-GB" cap="none" dirty="0">
                <a:latin typeface="Arial" panose="020B0604020202020204" pitchFamily="34" charset="0"/>
                <a:cs typeface="Arial" panose="020B0604020202020204" pitchFamily="34" charset="0"/>
              </a:rPr>
              <a:t>Keep country running</a:t>
            </a:r>
          </a:p>
          <a:p>
            <a:pPr lvl="1">
              <a:lnSpc>
                <a:spcPct val="110000"/>
              </a:lnSpc>
            </a:pPr>
            <a:r>
              <a:rPr lang="en-GB" cap="none" dirty="0">
                <a:latin typeface="Arial" panose="020B0604020202020204" pitchFamily="34" charset="0"/>
                <a:cs typeface="Arial" panose="020B0604020202020204" pitchFamily="34" charset="0"/>
              </a:rPr>
              <a:t>Children not missing out on learning</a:t>
            </a:r>
          </a:p>
          <a:p>
            <a:pPr lvl="1">
              <a:lnSpc>
                <a:spcPct val="110000"/>
              </a:lnSpc>
            </a:pPr>
            <a:r>
              <a:rPr lang="en-GB" cap="none" dirty="0">
                <a:latin typeface="Arial" panose="020B0604020202020204" pitchFamily="34" charset="0"/>
                <a:cs typeface="Arial" panose="020B0604020202020204" pitchFamily="34" charset="0"/>
              </a:rPr>
              <a:t>Not totally isolating children</a:t>
            </a:r>
          </a:p>
          <a:p>
            <a:pPr marL="457200" lvl="1" indent="0">
              <a:lnSpc>
                <a:spcPct val="110000"/>
              </a:lnSpc>
              <a:buNone/>
            </a:pPr>
            <a:r>
              <a:rPr lang="en-GB" cap="none" dirty="0">
                <a:latin typeface="Arial" panose="020B0604020202020204" pitchFamily="34" charset="0"/>
                <a:cs typeface="Arial" panose="020B0604020202020204" pitchFamily="34" charset="0"/>
              </a:rPr>
              <a:t>			</a:t>
            </a:r>
          </a:p>
          <a:p>
            <a:pPr marL="457200" lvl="1" indent="0">
              <a:lnSpc>
                <a:spcPct val="110000"/>
              </a:lnSpc>
              <a:buNone/>
            </a:pPr>
            <a:r>
              <a:rPr lang="en-GB" cap="none" dirty="0">
                <a:latin typeface="Arial" panose="020B0604020202020204" pitchFamily="34" charset="0"/>
                <a:cs typeface="Arial" panose="020B0604020202020204" pitchFamily="34" charset="0"/>
              </a:rPr>
              <a:t>(Farquharson, Rasul and </a:t>
            </a:r>
            <a:r>
              <a:rPr lang="en-GB" cap="none" dirty="0" err="1">
                <a:latin typeface="Arial" panose="020B0604020202020204" pitchFamily="34" charset="0"/>
                <a:cs typeface="Arial" panose="020B0604020202020204" pitchFamily="34" charset="0"/>
              </a:rPr>
              <a:t>Sibieta</a:t>
            </a:r>
            <a:r>
              <a:rPr lang="en-GB" cap="none" dirty="0">
                <a:latin typeface="Arial" panose="020B0604020202020204" pitchFamily="34" charset="0"/>
                <a:cs typeface="Arial" panose="020B0604020202020204" pitchFamily="34" charset="0"/>
              </a:rPr>
              <a:t>. 2020).</a:t>
            </a:r>
          </a:p>
          <a:p>
            <a:pPr marL="457200" lvl="1" indent="0">
              <a:lnSpc>
                <a:spcPct val="110000"/>
              </a:lnSpc>
              <a:buNone/>
            </a:pPr>
            <a:endParaRPr lang="en-GB" sz="1400" cap="none" dirty="0">
              <a:latin typeface="Arial" panose="020B0604020202020204" pitchFamily="34" charset="0"/>
              <a:cs typeface="Arial" panose="020B0604020202020204" pitchFamily="34" charset="0"/>
            </a:endParaRPr>
          </a:p>
          <a:p>
            <a:pPr lvl="1">
              <a:lnSpc>
                <a:spcPct val="110000"/>
              </a:lnSpc>
            </a:pPr>
            <a:endParaRPr lang="en-GB" sz="1400" dirty="0">
              <a:latin typeface="Arial" panose="020B0604020202020204" pitchFamily="34" charset="0"/>
              <a:cs typeface="Arial" panose="020B0604020202020204" pitchFamily="34" charset="0"/>
            </a:endParaRPr>
          </a:p>
          <a:p>
            <a:pPr marL="457200" lvl="1" indent="0">
              <a:lnSpc>
                <a:spcPct val="110000"/>
              </a:lnSpc>
              <a:buNone/>
            </a:pPr>
            <a:endParaRPr lang="en-GB" sz="13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352057" y="640831"/>
            <a:ext cx="4613643" cy="4566169"/>
          </a:xfrm>
        </p:spPr>
        <p:txBody>
          <a:bodyPr>
            <a:normAutofit/>
          </a:bodyPr>
          <a:lstStyle/>
          <a:p>
            <a:pPr algn="l"/>
            <a:r>
              <a:rPr lang="en-GB" dirty="0"/>
              <a:t> </a:t>
            </a:r>
          </a:p>
        </p:txBody>
      </p:sp>
    </p:spTree>
    <p:extLst>
      <p:ext uri="{BB962C8B-B14F-4D97-AF65-F5344CB8AC3E}">
        <p14:creationId xmlns:p14="http://schemas.microsoft.com/office/powerpoint/2010/main" val="29458380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3B8C6B-63CA-4384-8059-2036BE5202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E88FE0-1D20-47A3-AEC4-7E3319FBD913}"/>
              </a:ext>
            </a:extLst>
          </p:cNvPr>
          <p:cNvPicPr>
            <a:picLocks noChangeAspect="1"/>
          </p:cNvPicPr>
          <p:nvPr/>
        </p:nvPicPr>
        <p:blipFill rotWithShape="1">
          <a:blip r:embed="rId2"/>
          <a:srcRect l="41280" r="19840" b="-1"/>
          <a:stretch/>
        </p:blipFill>
        <p:spPr>
          <a:xfrm>
            <a:off x="20" y="10"/>
            <a:ext cx="4024741" cy="6857990"/>
          </a:xfrm>
          <a:prstGeom prst="rect">
            <a:avLst/>
          </a:prstGeom>
        </p:spPr>
      </p:pic>
      <p:sp>
        <p:nvSpPr>
          <p:cNvPr id="12" name="Rectangle 11">
            <a:extLst>
              <a:ext uri="{FF2B5EF4-FFF2-40B4-BE49-F238E27FC236}">
                <a16:creationId xmlns:a16="http://schemas.microsoft.com/office/drawing/2014/main" id="{C71B03AA-C0EB-4104-84F8-E1AB8BFBEF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9C2B723-6C2F-49DE-A429-50BDFD1ADB4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465050" y="618517"/>
            <a:ext cx="6672886" cy="1596177"/>
          </a:xfrm>
        </p:spPr>
        <p:txBody>
          <a:bodyPr>
            <a:normAutofit/>
          </a:bodyPr>
          <a:lstStyle/>
          <a:p>
            <a:r>
              <a:rPr lang="en-GB" dirty="0"/>
              <a:t> </a:t>
            </a:r>
          </a:p>
        </p:txBody>
      </p:sp>
      <p:sp>
        <p:nvSpPr>
          <p:cNvPr id="3" name="Content Placeholder 2"/>
          <p:cNvSpPr>
            <a:spLocks noGrp="1"/>
          </p:cNvSpPr>
          <p:nvPr>
            <p:ph sz="quarter" idx="13"/>
          </p:nvPr>
        </p:nvSpPr>
        <p:spPr>
          <a:xfrm>
            <a:off x="3783462" y="355600"/>
            <a:ext cx="7775126" cy="5883883"/>
          </a:xfrm>
        </p:spPr>
        <p:txBody>
          <a:bodyPr>
            <a:normAutofit/>
          </a:bodyPr>
          <a:lstStyle/>
          <a:p>
            <a:pPr marL="457200" lvl="1" indent="0">
              <a:lnSpc>
                <a:spcPct val="110000"/>
              </a:lnSpc>
              <a:buNone/>
            </a:pPr>
            <a:r>
              <a:rPr lang="en-GB" sz="2400" b="1" dirty="0">
                <a:latin typeface="Arial" panose="020B0604020202020204" pitchFamily="34" charset="0"/>
                <a:cs typeface="Arial" panose="020B0604020202020204" pitchFamily="34" charset="0"/>
              </a:rPr>
              <a:t> impacts</a:t>
            </a:r>
          </a:p>
          <a:p>
            <a:pPr marL="457200" lvl="1" indent="0">
              <a:lnSpc>
                <a:spcPct val="110000"/>
              </a:lnSpc>
              <a:buNone/>
            </a:pPr>
            <a:endParaRPr lang="en-GB" sz="2400" b="1" dirty="0">
              <a:latin typeface="Arial" panose="020B0604020202020204" pitchFamily="34" charset="0"/>
              <a:cs typeface="Arial" panose="020B0604020202020204" pitchFamily="34" charset="0"/>
            </a:endParaRPr>
          </a:p>
          <a:p>
            <a:pPr lvl="1">
              <a:lnSpc>
                <a:spcPct val="110000"/>
              </a:lnSpc>
            </a:pPr>
            <a:r>
              <a:rPr lang="en-GB" sz="2400" cap="none" dirty="0">
                <a:latin typeface="Arial" panose="020B0604020202020204" pitchFamily="34" charset="0"/>
                <a:cs typeface="Arial" panose="020B0604020202020204" pitchFamily="34" charset="0"/>
              </a:rPr>
              <a:t>Worrying about children contracting the virus from others who are at risk.</a:t>
            </a:r>
          </a:p>
          <a:p>
            <a:pPr lvl="1">
              <a:lnSpc>
                <a:spcPct val="110000"/>
              </a:lnSpc>
            </a:pPr>
            <a:r>
              <a:rPr lang="en-GB" sz="2400" cap="none" dirty="0">
                <a:latin typeface="Arial" panose="020B0604020202020204" pitchFamily="34" charset="0"/>
                <a:cs typeface="Arial" panose="020B0604020202020204" pitchFamily="34" charset="0"/>
              </a:rPr>
              <a:t>Neglecting children and family members due to long hours</a:t>
            </a:r>
          </a:p>
          <a:p>
            <a:pPr lvl="1">
              <a:lnSpc>
                <a:spcPct val="110000"/>
              </a:lnSpc>
            </a:pPr>
            <a:r>
              <a:rPr lang="en-GB" sz="2400" cap="none" dirty="0">
                <a:latin typeface="Arial" panose="020B0604020202020204" pitchFamily="34" charset="0"/>
                <a:cs typeface="Arial" panose="020B0604020202020204" pitchFamily="34" charset="0"/>
              </a:rPr>
              <a:t>Over worked due to lack of staff.</a:t>
            </a:r>
          </a:p>
          <a:p>
            <a:pPr lvl="1">
              <a:lnSpc>
                <a:spcPct val="110000"/>
              </a:lnSpc>
            </a:pPr>
            <a:r>
              <a:rPr lang="en-GB" sz="2400" cap="none" dirty="0">
                <a:latin typeface="Arial" panose="020B0604020202020204" pitchFamily="34" charset="0"/>
                <a:cs typeface="Arial" panose="020B0604020202020204" pitchFamily="34" charset="0"/>
              </a:rPr>
              <a:t>Over worked stress</a:t>
            </a:r>
          </a:p>
          <a:p>
            <a:pPr lvl="1">
              <a:lnSpc>
                <a:spcPct val="110000"/>
              </a:lnSpc>
            </a:pPr>
            <a:r>
              <a:rPr lang="en-GB" sz="2400" cap="none" dirty="0">
                <a:latin typeface="Arial" panose="020B0604020202020204" pitchFamily="34" charset="0"/>
                <a:cs typeface="Arial" panose="020B0604020202020204" pitchFamily="34" charset="0"/>
              </a:rPr>
              <a:t>Mental health.</a:t>
            </a:r>
          </a:p>
          <a:p>
            <a:pPr lvl="1">
              <a:lnSpc>
                <a:spcPct val="110000"/>
              </a:lnSpc>
            </a:pPr>
            <a:r>
              <a:rPr lang="en-GB" sz="2400" cap="none" dirty="0">
                <a:latin typeface="Arial" panose="020B0604020202020204" pitchFamily="34" charset="0"/>
                <a:cs typeface="Arial" panose="020B0604020202020204" pitchFamily="34" charset="0"/>
              </a:rPr>
              <a:t> Putting elderly people they live with at risk.</a:t>
            </a:r>
          </a:p>
          <a:p>
            <a:pPr marL="457200" lvl="1" indent="0">
              <a:lnSpc>
                <a:spcPct val="110000"/>
              </a:lnSpc>
              <a:buNone/>
            </a:pPr>
            <a:r>
              <a:rPr lang="en-GB" sz="2400" cap="none" dirty="0">
                <a:latin typeface="Arial" panose="020B0604020202020204" pitchFamily="34" charset="0"/>
                <a:cs typeface="Arial" panose="020B0604020202020204" pitchFamily="34" charset="0"/>
              </a:rPr>
              <a:t>					</a:t>
            </a:r>
          </a:p>
          <a:p>
            <a:pPr marL="457200" lvl="1" indent="0">
              <a:lnSpc>
                <a:spcPct val="110000"/>
              </a:lnSpc>
              <a:buNone/>
            </a:pPr>
            <a:r>
              <a:rPr lang="en-GB" sz="2400" cap="none" dirty="0">
                <a:latin typeface="Arial" panose="020B0604020202020204" pitchFamily="34" charset="0"/>
                <a:cs typeface="Arial" panose="020B0604020202020204" pitchFamily="34" charset="0"/>
              </a:rPr>
              <a:t>(Farquharson, Rasul and </a:t>
            </a:r>
            <a:r>
              <a:rPr lang="en-GB" sz="2400" cap="none" dirty="0" err="1">
                <a:latin typeface="Arial" panose="020B0604020202020204" pitchFamily="34" charset="0"/>
                <a:cs typeface="Arial" panose="020B0604020202020204" pitchFamily="34" charset="0"/>
              </a:rPr>
              <a:t>Sibieta</a:t>
            </a:r>
            <a:r>
              <a:rPr lang="en-GB" sz="2400" cap="none" dirty="0">
                <a:latin typeface="Arial" panose="020B0604020202020204" pitchFamily="34" charset="0"/>
                <a:cs typeface="Arial" panose="020B0604020202020204" pitchFamily="34" charset="0"/>
              </a:rPr>
              <a:t>. 2020)</a:t>
            </a:r>
          </a:p>
          <a:p>
            <a:pPr marL="457200" lvl="1" indent="0">
              <a:lnSpc>
                <a:spcPct val="110000"/>
              </a:lnSpc>
              <a:buNone/>
            </a:pPr>
            <a:endParaRPr lang="en-GB" sz="1500" cap="none" dirty="0">
              <a:latin typeface="Arial" panose="020B0604020202020204" pitchFamily="34" charset="0"/>
              <a:cs typeface="Arial" panose="020B0604020202020204" pitchFamily="34" charset="0"/>
            </a:endParaRPr>
          </a:p>
          <a:p>
            <a:pPr marL="457200" lvl="1" indent="0">
              <a:lnSpc>
                <a:spcPct val="110000"/>
              </a:lnSpc>
              <a:buNone/>
            </a:pPr>
            <a:endParaRPr lang="en-GB" sz="15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3873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GB" b="1">
                <a:latin typeface="Arial" panose="020B0604020202020204" pitchFamily="34" charset="0"/>
                <a:cs typeface="Arial" panose="020B0604020202020204" pitchFamily="34" charset="0"/>
              </a:rPr>
              <a:t>Limitations</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913774" y="1499016"/>
            <a:ext cx="6096626" cy="4946754"/>
          </a:xfrm>
        </p:spPr>
        <p:txBody>
          <a:bodyPr>
            <a:normAutofit/>
          </a:bodyPr>
          <a:lstStyle/>
          <a:p>
            <a:pPr>
              <a:lnSpc>
                <a:spcPct val="110000"/>
              </a:lnSpc>
            </a:pPr>
            <a:endParaRPr lang="en-GB" sz="1400" cap="none" dirty="0"/>
          </a:p>
          <a:p>
            <a:pPr>
              <a:lnSpc>
                <a:spcPct val="110000"/>
              </a:lnSpc>
            </a:pPr>
            <a:r>
              <a:rPr lang="en-GB" cap="none" dirty="0">
                <a:latin typeface="Arial" panose="020B0604020202020204" pitchFamily="34" charset="0"/>
                <a:cs typeface="Arial" panose="020B0604020202020204" pitchFamily="34" charset="0"/>
              </a:rPr>
              <a:t>This scheme was not benefitting others who also have children</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Unfair as they have to work while others get paid while sitting at home.</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Contracting the disease and infecting loved ones </a:t>
            </a:r>
          </a:p>
          <a:p>
            <a:pPr>
              <a:lnSpc>
                <a:spcPct val="110000"/>
              </a:lnSpc>
            </a:pPr>
            <a:endParaRPr lang="en-GB" cap="none" dirty="0">
              <a:latin typeface="Arial" panose="020B0604020202020204" pitchFamily="34" charset="0"/>
              <a:cs typeface="Arial" panose="020B0604020202020204" pitchFamily="34" charset="0"/>
            </a:endParaRPr>
          </a:p>
          <a:p>
            <a:pPr marL="0" indent="0">
              <a:lnSpc>
                <a:spcPct val="110000"/>
              </a:lnSpc>
              <a:buNone/>
            </a:pPr>
            <a:endParaRPr lang="en-GB" cap="none" dirty="0">
              <a:latin typeface="Arial" panose="020B0604020202020204" pitchFamily="34" charset="0"/>
              <a:cs typeface="Arial" panose="020B0604020202020204" pitchFamily="34" charset="0"/>
            </a:endParaRPr>
          </a:p>
          <a:p>
            <a:pPr marL="0" indent="0">
              <a:lnSpc>
                <a:spcPct val="110000"/>
              </a:lnSpc>
              <a:buNone/>
            </a:pPr>
            <a:r>
              <a:rPr lang="en-GB" cap="none" dirty="0">
                <a:latin typeface="Arial" panose="020B0604020202020204" pitchFamily="34" charset="0"/>
                <a:cs typeface="Arial" panose="020B0604020202020204" pitchFamily="34" charset="0"/>
              </a:rPr>
              <a:t>(Financial Times, 2020b)</a:t>
            </a:r>
          </a:p>
        </p:txBody>
      </p:sp>
      <p:pic>
        <p:nvPicPr>
          <p:cNvPr id="5" name="Picture 4">
            <a:extLst>
              <a:ext uri="{FF2B5EF4-FFF2-40B4-BE49-F238E27FC236}">
                <a16:creationId xmlns:a16="http://schemas.microsoft.com/office/drawing/2014/main" id="{7C65D83D-4679-418F-B135-39F3CB9A6347}"/>
              </a:ext>
            </a:extLst>
          </p:cNvPr>
          <p:cNvPicPr>
            <a:picLocks noChangeAspect="1"/>
          </p:cNvPicPr>
          <p:nvPr/>
        </p:nvPicPr>
        <p:blipFill rotWithShape="1">
          <a:blip r:embed="rId2"/>
          <a:srcRect t="7442" r="-2" b="-2"/>
          <a:stretch/>
        </p:blipFill>
        <p:spPr>
          <a:xfrm>
            <a:off x="737006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548358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48FE65CB-EFD8-497D-A30A-093E20EACB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0">
            <a:extLst>
              <a:ext uri="{FF2B5EF4-FFF2-40B4-BE49-F238E27FC236}">
                <a16:creationId xmlns:a16="http://schemas.microsoft.com/office/drawing/2014/main" id="{E3265C2A-0A58-43AD-A406-8F4478E2875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7391400" y="640831"/>
            <a:ext cx="4157136" cy="1573863"/>
          </a:xfrm>
        </p:spPr>
        <p:txBody>
          <a:bodyPr>
            <a:normAutofit/>
          </a:bodyPr>
          <a:lstStyle/>
          <a:p>
            <a:pPr algn="l"/>
            <a:r>
              <a:rPr lang="en-GB" sz="2000" cap="none" dirty="0">
                <a:latin typeface="Arial" panose="020B0604020202020204" pitchFamily="34" charset="0"/>
                <a:cs typeface="Arial" panose="020B0604020202020204" pitchFamily="34" charset="0"/>
              </a:rPr>
              <a:t>Corona testing extended to all essential workers in England who have symptoms </a:t>
            </a:r>
          </a:p>
        </p:txBody>
      </p:sp>
      <p:pic>
        <p:nvPicPr>
          <p:cNvPr id="4" name="Picture 3">
            <a:extLst>
              <a:ext uri="{FF2B5EF4-FFF2-40B4-BE49-F238E27FC236}">
                <a16:creationId xmlns:a16="http://schemas.microsoft.com/office/drawing/2014/main" id="{41DF5CC8-F8CA-4C0C-95B8-557FCAEFD2FA}"/>
              </a:ext>
            </a:extLst>
          </p:cNvPr>
          <p:cNvPicPr>
            <a:picLocks noChangeAspect="1"/>
          </p:cNvPicPr>
          <p:nvPr/>
        </p:nvPicPr>
        <p:blipFill>
          <a:blip r:embed="rId3"/>
          <a:stretch>
            <a:fillRect/>
          </a:stretch>
        </p:blipFill>
        <p:spPr>
          <a:xfrm>
            <a:off x="1154616" y="877077"/>
            <a:ext cx="3645986" cy="5050972"/>
          </a:xfrm>
          <a:prstGeom prst="rect">
            <a:avLst/>
          </a:prstGeom>
        </p:spPr>
      </p:pic>
      <p:sp>
        <p:nvSpPr>
          <p:cNvPr id="3" name="Content Placeholder 2"/>
          <p:cNvSpPr>
            <a:spLocks noGrp="1"/>
          </p:cNvSpPr>
          <p:nvPr>
            <p:ph sz="quarter" idx="13"/>
          </p:nvPr>
        </p:nvSpPr>
        <p:spPr>
          <a:xfrm>
            <a:off x="5141626" y="2057400"/>
            <a:ext cx="6406910" cy="4368801"/>
          </a:xfrm>
        </p:spPr>
        <p:txBody>
          <a:bodyPr>
            <a:normAutofit/>
          </a:bodyPr>
          <a:lstStyle/>
          <a:p>
            <a:pPr>
              <a:lnSpc>
                <a:spcPct val="110000"/>
              </a:lnSpc>
            </a:pPr>
            <a:r>
              <a:rPr lang="en-GB" cap="none" dirty="0">
                <a:latin typeface="Arial" panose="020B0604020202020204" pitchFamily="34" charset="0"/>
                <a:cs typeface="Arial" panose="020B0604020202020204" pitchFamily="34" charset="0"/>
              </a:rPr>
              <a:t>All critical workers and families have priority testing</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No need to quarantine if tests come out negative</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Peace of mind</a:t>
            </a:r>
          </a:p>
          <a:p>
            <a:pPr marL="0" indent="0">
              <a:lnSpc>
                <a:spcPct val="110000"/>
              </a:lnSpc>
              <a:buNone/>
            </a:pPr>
            <a:endParaRPr lang="en-GB" cap="none" dirty="0">
              <a:latin typeface="Arial" panose="020B0604020202020204" pitchFamily="34" charset="0"/>
              <a:cs typeface="Arial" panose="020B0604020202020204" pitchFamily="34" charset="0"/>
            </a:endParaRPr>
          </a:p>
          <a:p>
            <a:pPr>
              <a:lnSpc>
                <a:spcPct val="110000"/>
              </a:lnSpc>
            </a:pPr>
            <a:r>
              <a:rPr lang="en-GB" cap="none" dirty="0">
                <a:latin typeface="Arial" panose="020B0604020202020204" pitchFamily="34" charset="0"/>
                <a:cs typeface="Arial" panose="020B0604020202020204" pitchFamily="34" charset="0"/>
              </a:rPr>
              <a:t>Helping the nation and the NHS</a:t>
            </a:r>
          </a:p>
          <a:p>
            <a:pPr marL="0" indent="0">
              <a:lnSpc>
                <a:spcPct val="110000"/>
              </a:lnSpc>
              <a:buNone/>
            </a:pPr>
            <a:r>
              <a:rPr lang="en-GB" cap="none" dirty="0">
                <a:latin typeface="Arial" panose="020B0604020202020204" pitchFamily="34" charset="0"/>
                <a:cs typeface="Arial" panose="020B0604020202020204" pitchFamily="34" charset="0"/>
              </a:rPr>
              <a:t>								(BBC News, 2020) </a:t>
            </a:r>
          </a:p>
          <a:p>
            <a:pPr marL="0" indent="0">
              <a:lnSpc>
                <a:spcPct val="110000"/>
              </a:lnSpc>
              <a:buNone/>
            </a:pPr>
            <a:endParaRPr lang="en-GB" sz="13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87957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48FE65CB-EFD8-497D-A30A-093E20EACB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ience Lab">
            <a:extLst>
              <a:ext uri="{FF2B5EF4-FFF2-40B4-BE49-F238E27FC236}">
                <a16:creationId xmlns:a16="http://schemas.microsoft.com/office/drawing/2014/main" id="{7E185DA8-778E-49D9-863D-7DB5660424E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2754" r="25902"/>
          <a:stretch/>
        </p:blipFill>
        <p:spPr>
          <a:xfrm>
            <a:off x="5420601" y="640831"/>
            <a:ext cx="5955971" cy="5461389"/>
          </a:xfrm>
          <a:prstGeom prst="rect">
            <a:avLst/>
          </a:prstGeom>
          <a:scene3d>
            <a:camera prst="orthographicFront"/>
            <a:lightRig rig="threePt" dir="t">
              <a:rot lat="0" lon="0" rev="2700000"/>
            </a:lightRig>
          </a:scene3d>
          <a:sp3d contourW="6350">
            <a:bevelT h="38100"/>
            <a:contourClr>
              <a:srgbClr val="C0C0C0"/>
            </a:contourClr>
          </a:sp3d>
        </p:spPr>
      </p:pic>
      <p:pic>
        <p:nvPicPr>
          <p:cNvPr id="122" name="Picture 121">
            <a:extLst>
              <a:ext uri="{FF2B5EF4-FFF2-40B4-BE49-F238E27FC236}">
                <a16:creationId xmlns:a16="http://schemas.microsoft.com/office/drawing/2014/main" id="{00E374F5-52B2-4260-8B1C-54237931F06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50B972-0B7A-40CD-9E79-07E8A87AB03C}"/>
              </a:ext>
            </a:extLst>
          </p:cNvPr>
          <p:cNvSpPr>
            <a:spLocks noGrp="1"/>
          </p:cNvSpPr>
          <p:nvPr>
            <p:ph type="title"/>
          </p:nvPr>
        </p:nvSpPr>
        <p:spPr>
          <a:xfrm>
            <a:off x="278296" y="640831"/>
            <a:ext cx="4916556" cy="1573863"/>
          </a:xfrm>
        </p:spPr>
        <p:txBody>
          <a:bodyPr>
            <a:normAutofit/>
          </a:bodyPr>
          <a:lstStyle/>
          <a:p>
            <a:pPr algn="l"/>
            <a:r>
              <a:rPr lang="en-GB" sz="1800" dirty="0">
                <a:latin typeface="Arial" panose="020B0604020202020204" pitchFamily="34" charset="0"/>
                <a:cs typeface="Arial" panose="020B0604020202020204" pitchFamily="34" charset="0"/>
              </a:rPr>
              <a:t>Corona testing extended to all essential workers in England who have symptoms </a:t>
            </a:r>
            <a:r>
              <a:rPr lang="en-US" sz="1800" dirty="0">
                <a:latin typeface="Arial" panose="020B0604020202020204" pitchFamily="34" charset="0"/>
                <a:cs typeface="Arial" panose="020B0604020202020204" pitchFamily="34" charset="0"/>
              </a:rPr>
              <a:t>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(GOV UK, 2020)</a:t>
            </a:r>
          </a:p>
        </p:txBody>
      </p:sp>
      <p:graphicFrame>
        <p:nvGraphicFramePr>
          <p:cNvPr id="9" name="Content Placeholder 8" descr="Icons">
            <a:extLst>
              <a:ext uri="{FF2B5EF4-FFF2-40B4-BE49-F238E27FC236}">
                <a16:creationId xmlns:a16="http://schemas.microsoft.com/office/drawing/2014/main" id="{8FF6EDB8-0D3A-4193-BDFE-DD56CEA7DAB2}"/>
              </a:ext>
            </a:extLst>
          </p:cNvPr>
          <p:cNvGraphicFramePr>
            <a:graphicFrameLocks noGrp="1"/>
          </p:cNvGraphicFramePr>
          <p:nvPr>
            <p:ph idx="1"/>
            <p:extLst>
              <p:ext uri="{D42A27DB-BD31-4B8C-83A1-F6EECF244321}">
                <p14:modId xmlns:p14="http://schemas.microsoft.com/office/powerpoint/2010/main" val="3395382010"/>
              </p:ext>
            </p:extLst>
          </p:nvPr>
        </p:nvGraphicFramePr>
        <p:xfrm>
          <a:off x="913774" y="2367092"/>
          <a:ext cx="3740509" cy="38813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12986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1"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7">
            <a:extLst>
              <a:ext uri="{FF2B5EF4-FFF2-40B4-BE49-F238E27FC236}">
                <a16:creationId xmlns:a16="http://schemas.microsoft.com/office/drawing/2014/main" id="{5F86BEAF-FD24-4827-AD37-6785EBC9C2A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 name="Rectangle 29">
            <a:extLst>
              <a:ext uri="{FF2B5EF4-FFF2-40B4-BE49-F238E27FC236}">
                <a16:creationId xmlns:a16="http://schemas.microsoft.com/office/drawing/2014/main" id="{6D58954F-C5AC-4BE0-811D-8DFE18E350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359E835-CE77-4DCC-8EC3-1924094D3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B03B59B5-123A-4DC5-87BD-6D3E22FA650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Content Placeholder 7"/>
          <p:cNvPicPr>
            <a:picLocks noGrp="1" noChangeAspect="1"/>
          </p:cNvPicPr>
          <p:nvPr>
            <p:ph sz="quarter" idx="13"/>
          </p:nvPr>
        </p:nvPicPr>
        <p:blipFill rotWithShape="1">
          <a:blip r:embed="rId5"/>
          <a:srcRect l="41980" r="18897"/>
          <a:stretch/>
        </p:blipFill>
        <p:spPr>
          <a:xfrm>
            <a:off x="8157374" y="10"/>
            <a:ext cx="4034626" cy="6857990"/>
          </a:xfrm>
          <a:prstGeom prst="rect">
            <a:avLst/>
          </a:prstGeom>
        </p:spPr>
      </p:pic>
      <p:sp>
        <p:nvSpPr>
          <p:cNvPr id="2" name="Title 1"/>
          <p:cNvSpPr>
            <a:spLocks noGrp="1"/>
          </p:cNvSpPr>
          <p:nvPr>
            <p:ph type="title"/>
          </p:nvPr>
        </p:nvSpPr>
        <p:spPr>
          <a:xfrm>
            <a:off x="913776" y="618517"/>
            <a:ext cx="6672886" cy="1596177"/>
          </a:xfrm>
        </p:spPr>
        <p:txBody>
          <a:bodyPr vert="horz" lIns="91440" tIns="45720" rIns="91440" bIns="45720" rtlCol="0" anchor="ctr">
            <a:normAutofit/>
          </a:bodyPr>
          <a:lstStyle/>
          <a:p>
            <a:r>
              <a:rPr lang="en-US" sz="3600" b="1" dirty="0"/>
              <a:t> Impact  </a:t>
            </a:r>
          </a:p>
        </p:txBody>
      </p:sp>
      <p:sp>
        <p:nvSpPr>
          <p:cNvPr id="10" name="Text Placeholder 3">
            <a:extLst>
              <a:ext uri="{FF2B5EF4-FFF2-40B4-BE49-F238E27FC236}">
                <a16:creationId xmlns:a16="http://schemas.microsoft.com/office/drawing/2014/main" id="{DB8DDFC3-5776-484D-BE9A-F663345E6F59}"/>
              </a:ext>
            </a:extLst>
          </p:cNvPr>
          <p:cNvSpPr txBox="1">
            <a:spLocks/>
          </p:cNvSpPr>
          <p:nvPr/>
        </p:nvSpPr>
        <p:spPr>
          <a:xfrm>
            <a:off x="479686" y="1798820"/>
            <a:ext cx="7106976" cy="4317167"/>
          </a:xfrm>
          <a:prstGeom prst="rect">
            <a:avLst/>
          </a:prstGeom>
        </p:spPr>
        <p:txBody>
          <a:bodyPr vert="horz" lIns="91440" tIns="45720" rIns="91440" bIns="45720" rtlCol="0">
            <a:noAutofit/>
          </a:bodyPr>
          <a:lstStyle>
            <a:lvl1pPr marL="0" indent="0" algn="ctr" defTabSz="914400" rtl="0" eaLnBrk="1" latinLnBrk="0" hangingPunct="1">
              <a:lnSpc>
                <a:spcPct val="120000"/>
              </a:lnSpc>
              <a:spcBef>
                <a:spcPts val="10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1pPr>
            <a:lvl2pPr marL="457200" indent="0" algn="l" defTabSz="914400" rtl="0" eaLnBrk="1" latinLnBrk="0" hangingPunct="1">
              <a:lnSpc>
                <a:spcPct val="120000"/>
              </a:lnSpc>
              <a:spcBef>
                <a:spcPts val="500"/>
              </a:spcBef>
              <a:buClr>
                <a:schemeClr val="tx1"/>
              </a:buClr>
              <a:buFont typeface="Arial" panose="020B0604020202020204" pitchFamily="34" charset="0"/>
              <a:buNone/>
              <a:defRPr sz="1400" kern="1200" cap="all" baseline="0">
                <a:solidFill>
                  <a:schemeClr val="tx1"/>
                </a:solidFill>
                <a:effectLst/>
                <a:latin typeface="+mn-lt"/>
                <a:ea typeface="+mn-ea"/>
                <a:cs typeface="+mn-cs"/>
              </a:defRPr>
            </a:lvl2pPr>
            <a:lvl3pPr marL="914400" indent="0" algn="l" defTabSz="914400" rtl="0" eaLnBrk="1" latinLnBrk="0" hangingPunct="1">
              <a:lnSpc>
                <a:spcPct val="120000"/>
              </a:lnSpc>
              <a:spcBef>
                <a:spcPts val="500"/>
              </a:spcBef>
              <a:buClr>
                <a:schemeClr val="tx1"/>
              </a:buClr>
              <a:buFont typeface="Arial" panose="020B0604020202020204" pitchFamily="34" charset="0"/>
              <a:buNone/>
              <a:defRPr sz="1200" kern="1200" cap="all" baseline="0">
                <a:solidFill>
                  <a:schemeClr val="tx1"/>
                </a:solidFill>
                <a:effectLst/>
                <a:latin typeface="+mn-lt"/>
                <a:ea typeface="+mn-ea"/>
                <a:cs typeface="+mn-cs"/>
              </a:defRPr>
            </a:lvl3pPr>
            <a:lvl4pPr marL="13716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4pPr>
            <a:lvl5pPr marL="18288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5pPr>
            <a:lvl6pPr marL="22860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6pPr>
            <a:lvl7pPr marL="27432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7pPr>
            <a:lvl8pPr marL="32004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8pPr>
            <a:lvl9pPr marL="3657600" indent="0" algn="l" defTabSz="914400" rtl="0" eaLnBrk="1" latinLnBrk="0" hangingPunct="1">
              <a:lnSpc>
                <a:spcPct val="120000"/>
              </a:lnSpc>
              <a:spcBef>
                <a:spcPts val="500"/>
              </a:spcBef>
              <a:buClr>
                <a:schemeClr val="tx1"/>
              </a:buClr>
              <a:buFont typeface="Arial" panose="020B0604020202020204" pitchFamily="34" charset="0"/>
              <a:buNone/>
              <a:defRPr sz="1000" kern="1200" cap="all" baseline="0">
                <a:solidFill>
                  <a:schemeClr val="tx1"/>
                </a:solidFill>
                <a:effectLst/>
                <a:latin typeface="+mn-lt"/>
                <a:ea typeface="+mn-ea"/>
                <a:cs typeface="+mn-cs"/>
              </a:defRPr>
            </a:lvl9pPr>
          </a:lstStyle>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Fast track</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Determines whether they can return to work</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Reducing working days lost</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Prioritize testing in hospitals and other settings.</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Keeping the nation going</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Least disruptions</a:t>
            </a: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No need to quarantine </a:t>
            </a:r>
          </a:p>
          <a:p>
            <a:pPr algn="l"/>
            <a:r>
              <a:rPr lang="en-US" sz="2000" dirty="0">
                <a:latin typeface="Arial" panose="020B0604020202020204" pitchFamily="34" charset="0"/>
                <a:cs typeface="Arial" panose="020B0604020202020204" pitchFamily="34" charset="0"/>
              </a:rPr>
              <a:t>					 (GOV UK, 2020) </a:t>
            </a:r>
          </a:p>
        </p:txBody>
      </p:sp>
    </p:spTree>
    <p:extLst>
      <p:ext uri="{BB962C8B-B14F-4D97-AF65-F5344CB8AC3E}">
        <p14:creationId xmlns:p14="http://schemas.microsoft.com/office/powerpoint/2010/main" val="367083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DD4CF-9732-4771-98FE-77886DC91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flower&#10;&#10;Description automatically generated"/>
          <p:cNvPicPr>
            <a:picLocks noChangeAspect="1"/>
          </p:cNvPicPr>
          <p:nvPr/>
        </p:nvPicPr>
        <p:blipFill rotWithShape="1">
          <a:blip r:embed="rId2"/>
          <a:srcRect r="9833" b="-2"/>
          <a:stretch/>
        </p:blipFill>
        <p:spPr>
          <a:xfrm>
            <a:off x="1" y="10"/>
            <a:ext cx="7479157" cy="6857990"/>
          </a:xfrm>
          <a:prstGeom prst="rect">
            <a:avLst/>
          </a:prstGeom>
        </p:spPr>
      </p:pic>
      <p:sp>
        <p:nvSpPr>
          <p:cNvPr id="11" name="Rectangle 10">
            <a:extLst>
              <a:ext uri="{FF2B5EF4-FFF2-40B4-BE49-F238E27FC236}">
                <a16:creationId xmlns:a16="http://schemas.microsoft.com/office/drawing/2014/main" id="{A2861A9C-C970-4FFE-B67C-222B6F5732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D2FDF82E-EBD8-4EC5-AD10-CD9E70EE85C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196408" y="640831"/>
            <a:ext cx="3352128" cy="1573863"/>
          </a:xfrm>
        </p:spPr>
        <p:txBody>
          <a:bodyPr>
            <a:normAutofit/>
          </a:bodyPr>
          <a:lstStyle/>
          <a:p>
            <a:pPr algn="l"/>
            <a:r>
              <a:rPr lang="en-GB" dirty="0"/>
              <a:t> </a:t>
            </a:r>
            <a:endParaRPr lang="en-GB"/>
          </a:p>
        </p:txBody>
      </p:sp>
      <p:sp>
        <p:nvSpPr>
          <p:cNvPr id="3" name="Content Placeholder 2"/>
          <p:cNvSpPr>
            <a:spLocks noGrp="1"/>
          </p:cNvSpPr>
          <p:nvPr>
            <p:ph sz="quarter" idx="13"/>
          </p:nvPr>
        </p:nvSpPr>
        <p:spPr>
          <a:xfrm>
            <a:off x="7552943" y="914870"/>
            <a:ext cx="4405343" cy="5168430"/>
          </a:xfrm>
        </p:spPr>
        <p:txBody>
          <a:bodyPr>
            <a:normAutofit lnSpcReduction="10000"/>
          </a:bodyPr>
          <a:lstStyle/>
          <a:p>
            <a:pPr marL="457200" lvl="1" indent="0">
              <a:buNone/>
            </a:pPr>
            <a:r>
              <a:rPr lang="en-GB" b="1" dirty="0">
                <a:latin typeface="Arial" panose="020B0604020202020204" pitchFamily="34" charset="0"/>
                <a:cs typeface="Arial" panose="020B0604020202020204" pitchFamily="34" charset="0"/>
              </a:rPr>
              <a:t>Limitations</a:t>
            </a:r>
          </a:p>
          <a:p>
            <a:pPr marL="457200" lvl="1" indent="0">
              <a:buNone/>
            </a:pPr>
            <a:endParaRPr lang="en-GB" b="1" dirty="0">
              <a:latin typeface="Arial" panose="020B0604020202020204" pitchFamily="34" charset="0"/>
              <a:cs typeface="Arial" panose="020B0604020202020204" pitchFamily="34" charset="0"/>
            </a:endParaRPr>
          </a:p>
          <a:p>
            <a:pPr lvl="1"/>
            <a:r>
              <a:rPr lang="en-GB" sz="2000" cap="none" dirty="0">
                <a:latin typeface="Arial" panose="020B0604020202020204" pitchFamily="34" charset="0"/>
                <a:cs typeface="Arial" panose="020B0604020202020204" pitchFamily="34" charset="0"/>
              </a:rPr>
              <a:t>Not enough tests available on request</a:t>
            </a:r>
          </a:p>
          <a:p>
            <a:pPr lvl="1"/>
            <a:r>
              <a:rPr lang="en-GB" sz="2000" cap="none" dirty="0">
                <a:latin typeface="Arial" panose="020B0604020202020204" pitchFamily="34" charset="0"/>
                <a:cs typeface="Arial" panose="020B0604020202020204" pitchFamily="34" charset="0"/>
              </a:rPr>
              <a:t>Not all test centres test children under 12 years of age</a:t>
            </a:r>
          </a:p>
          <a:p>
            <a:pPr lvl="1"/>
            <a:r>
              <a:rPr lang="en-GB" sz="2000" cap="none" dirty="0">
                <a:latin typeface="Arial" panose="020B0604020202020204" pitchFamily="34" charset="0"/>
                <a:cs typeface="Arial" panose="020B0604020202020204" pitchFamily="34" charset="0"/>
              </a:rPr>
              <a:t>Online booking can take up to hours.</a:t>
            </a:r>
          </a:p>
          <a:p>
            <a:pPr lvl="1"/>
            <a:endParaRPr lang="en-GB" sz="2000" cap="none" dirty="0">
              <a:latin typeface="Arial" panose="020B0604020202020204" pitchFamily="34" charset="0"/>
              <a:cs typeface="Arial" panose="020B0604020202020204" pitchFamily="34" charset="0"/>
            </a:endParaRPr>
          </a:p>
          <a:p>
            <a:pPr lvl="1"/>
            <a:endParaRPr lang="en-GB" sz="2000" cap="none" dirty="0">
              <a:latin typeface="Arial" panose="020B0604020202020204" pitchFamily="34" charset="0"/>
              <a:cs typeface="Arial" panose="020B0604020202020204" pitchFamily="34" charset="0"/>
            </a:endParaRPr>
          </a:p>
          <a:p>
            <a:pPr lvl="1"/>
            <a:endParaRPr lang="en-GB" sz="2000" cap="none" dirty="0">
              <a:latin typeface="Arial" panose="020B0604020202020204" pitchFamily="34" charset="0"/>
              <a:cs typeface="Arial" panose="020B0604020202020204" pitchFamily="34" charset="0"/>
            </a:endParaRPr>
          </a:p>
          <a:p>
            <a:pPr lvl="1"/>
            <a:endParaRPr lang="en-GB" sz="2000" cap="none" dirty="0">
              <a:latin typeface="Arial" panose="020B0604020202020204" pitchFamily="34" charset="0"/>
              <a:cs typeface="Arial" panose="020B0604020202020204" pitchFamily="34" charset="0"/>
            </a:endParaRPr>
          </a:p>
          <a:p>
            <a:pPr marL="457200" lvl="1" indent="0">
              <a:buNone/>
            </a:pPr>
            <a:r>
              <a:rPr lang="en-GB" sz="2000" cap="none" dirty="0">
                <a:latin typeface="Arial" panose="020B0604020202020204" pitchFamily="34" charset="0"/>
                <a:cs typeface="Arial" panose="020B0604020202020204" pitchFamily="34" charset="0"/>
              </a:rPr>
              <a:t>(Financial Times, 2020c)</a:t>
            </a:r>
          </a:p>
        </p:txBody>
      </p:sp>
    </p:spTree>
    <p:extLst>
      <p:ext uri="{BB962C8B-B14F-4D97-AF65-F5344CB8AC3E}">
        <p14:creationId xmlns:p14="http://schemas.microsoft.com/office/powerpoint/2010/main" val="1583176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09600"/>
            <a:ext cx="3935688" cy="957943"/>
          </a:xfrm>
        </p:spPr>
        <p:txBody>
          <a:bodyPr>
            <a:normAutofit/>
          </a:bodyPr>
          <a:lstStyle/>
          <a:p>
            <a:r>
              <a:rPr lang="en-GB" sz="2400" b="1" dirty="0">
                <a:latin typeface="Arial" panose="020B0604020202020204" pitchFamily="34" charset="0"/>
                <a:cs typeface="Arial" panose="020B0604020202020204" pitchFamily="34" charset="0"/>
              </a:rPr>
              <a:t>Solutions and</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recommendations</a:t>
            </a:r>
          </a:p>
        </p:txBody>
      </p:sp>
      <p:pic>
        <p:nvPicPr>
          <p:cNvPr id="7" name="Content Placeholder 6"/>
          <p:cNvPicPr>
            <a:picLocks noGrp="1" noChangeAspect="1"/>
          </p:cNvPicPr>
          <p:nvPr>
            <p:ph sz="quarter" idx="13"/>
          </p:nvPr>
        </p:nvPicPr>
        <p:blipFill>
          <a:blip r:embed="rId2"/>
          <a:stretch>
            <a:fillRect/>
          </a:stretch>
        </p:blipFill>
        <p:spPr>
          <a:xfrm>
            <a:off x="5036695" y="609600"/>
            <a:ext cx="6240905" cy="5281749"/>
          </a:xfrm>
          <a:prstGeom prst="rect">
            <a:avLst/>
          </a:prstGeom>
        </p:spPr>
      </p:pic>
      <p:sp>
        <p:nvSpPr>
          <p:cNvPr id="4" name="Text Placeholder 3"/>
          <p:cNvSpPr>
            <a:spLocks noGrp="1"/>
          </p:cNvSpPr>
          <p:nvPr>
            <p:ph type="body" sz="half" idx="2"/>
          </p:nvPr>
        </p:nvSpPr>
        <p:spPr>
          <a:xfrm>
            <a:off x="266700" y="1685109"/>
            <a:ext cx="4582763" cy="4206240"/>
          </a:xfrm>
        </p:spPr>
        <p:txBody>
          <a:bodyPr>
            <a:noAutofit/>
          </a:bodyPr>
          <a:lstStyle/>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More test centres</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Free counselling</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No incentive for staff working during lockdown</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Long shift</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Help lines for key workers</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G.P referrals for testing</a:t>
            </a:r>
          </a:p>
          <a:p>
            <a:pPr marL="285750" indent="-285750" algn="l">
              <a:buFont typeface="Arial" panose="020B0604020202020204" pitchFamily="34" charset="0"/>
              <a:buChar char="•"/>
            </a:pPr>
            <a:r>
              <a:rPr lang="en-GB" sz="2000" cap="none" dirty="0">
                <a:latin typeface="Arial" panose="020B0604020202020204" pitchFamily="34" charset="0"/>
                <a:cs typeface="Arial" panose="020B0604020202020204" pitchFamily="34" charset="0"/>
              </a:rPr>
              <a:t>All test centre should accommodate children as well as adults</a:t>
            </a:r>
          </a:p>
        </p:txBody>
      </p:sp>
    </p:spTree>
    <p:extLst>
      <p:ext uri="{BB962C8B-B14F-4D97-AF65-F5344CB8AC3E}">
        <p14:creationId xmlns:p14="http://schemas.microsoft.com/office/powerpoint/2010/main" val="35655231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873676-3D69-48B0-BA02-D759766A90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2">
            <a:extLst>
              <a:ext uri="{FF2B5EF4-FFF2-40B4-BE49-F238E27FC236}">
                <a16:creationId xmlns:a16="http://schemas.microsoft.com/office/drawing/2014/main" id="{248E96D7-6599-4607-9958-FD9E1000131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See the source image">
            <a:extLst>
              <a:ext uri="{FF2B5EF4-FFF2-40B4-BE49-F238E27FC236}">
                <a16:creationId xmlns:a16="http://schemas.microsoft.com/office/drawing/2014/main" id="{5E720A85-1080-4D60-B405-89D9F2C280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566" b="8246"/>
          <a:stretch/>
        </p:blipFill>
        <p:spPr bwMode="auto">
          <a:xfrm>
            <a:off x="20" y="-1"/>
            <a:ext cx="12191980" cy="4187739"/>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99478AA5-D1D0-4B5E-9FDE-6F55026DA30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29100"/>
            <a:ext cx="12192000"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77" name="Picture 76">
            <a:extLst>
              <a:ext uri="{FF2B5EF4-FFF2-40B4-BE49-F238E27FC236}">
                <a16:creationId xmlns:a16="http://schemas.microsoft.com/office/drawing/2014/main" id="{3CA8EEE2-DA9A-4635-9B41-33EB565145F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TextBox 16">
            <a:extLst>
              <a:ext uri="{FF2B5EF4-FFF2-40B4-BE49-F238E27FC236}">
                <a16:creationId xmlns:a16="http://schemas.microsoft.com/office/drawing/2014/main" id="{AEBD1634-A9EC-48A4-B4ED-146935439F2C}"/>
              </a:ext>
            </a:extLst>
          </p:cNvPr>
          <p:cNvSpPr txBox="1"/>
          <p:nvPr/>
        </p:nvSpPr>
        <p:spPr>
          <a:xfrm>
            <a:off x="2411190" y="4816856"/>
            <a:ext cx="6198432" cy="590931"/>
          </a:xfrm>
          <a:prstGeom prst="rect">
            <a:avLst/>
          </a:prstGeom>
          <a:noFill/>
        </p:spPr>
        <p:txBody>
          <a:bodyPr wrap="square">
            <a:sp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Public Health England is an executive agency which is  sponsored by the Department of Health</a:t>
            </a:r>
          </a:p>
        </p:txBody>
      </p:sp>
      <p:sp>
        <p:nvSpPr>
          <p:cNvPr id="21" name="TextBox 20">
            <a:extLst>
              <a:ext uri="{FF2B5EF4-FFF2-40B4-BE49-F238E27FC236}">
                <a16:creationId xmlns:a16="http://schemas.microsoft.com/office/drawing/2014/main" id="{EE284B0B-AC42-4101-8D4B-07ADC951D71C}"/>
              </a:ext>
            </a:extLst>
          </p:cNvPr>
          <p:cNvSpPr txBox="1"/>
          <p:nvPr/>
        </p:nvSpPr>
        <p:spPr>
          <a:xfrm>
            <a:off x="4599319" y="5486562"/>
            <a:ext cx="2191225" cy="646331"/>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(GOV UK, 2020)</a:t>
            </a:r>
          </a:p>
          <a:p>
            <a:r>
              <a:rPr lang="en-GB" sz="1800" dirty="0">
                <a:solidFill>
                  <a:srgbClr val="FFFFFF"/>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2048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descr="See the source image">
            <a:extLst>
              <a:ext uri="{FF2B5EF4-FFF2-40B4-BE49-F238E27FC236}">
                <a16:creationId xmlns:a16="http://schemas.microsoft.com/office/drawing/2014/main" id="{E28F7068-1262-460E-BA89-DFB2E3EE661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3352" r="14490"/>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1"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BC4B84C-ED75-4E2E-B7F9-26A2BC7C4680}"/>
              </a:ext>
            </a:extLst>
          </p:cNvPr>
          <p:cNvSpPr>
            <a:spLocks noGrp="1"/>
          </p:cNvSpPr>
          <p:nvPr>
            <p:ph type="title"/>
          </p:nvPr>
        </p:nvSpPr>
        <p:spPr>
          <a:xfrm>
            <a:off x="163314" y="59090"/>
            <a:ext cx="4803636" cy="737937"/>
          </a:xfrm>
        </p:spPr>
        <p:txBody>
          <a:bodyPr>
            <a:normAutofit/>
          </a:bodyPr>
          <a:lstStyle/>
          <a:p>
            <a:r>
              <a:rPr lang="en-GB" sz="2400" dirty="0">
                <a:solidFill>
                  <a:srgbClr val="000000"/>
                </a:solidFill>
                <a:latin typeface="Arial" panose="020B0604020202020204" pitchFamily="34" charset="0"/>
                <a:cs typeface="Arial" panose="020B0604020202020204" pitchFamily="34" charset="0"/>
              </a:rPr>
              <a:t>Roles</a:t>
            </a:r>
          </a:p>
        </p:txBody>
      </p:sp>
      <p:sp>
        <p:nvSpPr>
          <p:cNvPr id="3" name="Content Placeholder 2">
            <a:extLst>
              <a:ext uri="{FF2B5EF4-FFF2-40B4-BE49-F238E27FC236}">
                <a16:creationId xmlns:a16="http://schemas.microsoft.com/office/drawing/2014/main" id="{AC9BB3DD-22AD-471E-80FF-AE2D1F338A51}"/>
              </a:ext>
            </a:extLst>
          </p:cNvPr>
          <p:cNvSpPr>
            <a:spLocks noGrp="1"/>
          </p:cNvSpPr>
          <p:nvPr>
            <p:ph idx="1"/>
          </p:nvPr>
        </p:nvSpPr>
        <p:spPr>
          <a:xfrm>
            <a:off x="163009" y="797026"/>
            <a:ext cx="5932991" cy="5844405"/>
          </a:xfrm>
        </p:spPr>
        <p:txBody>
          <a:bodyPr anchor="ctr">
            <a:normAutofit/>
          </a:bodyPr>
          <a:lstStyle/>
          <a:p>
            <a:r>
              <a:rPr lang="en-US" sz="1700" dirty="0">
                <a:solidFill>
                  <a:srgbClr val="000000"/>
                </a:solidFill>
                <a:latin typeface="Arial" panose="020B0604020202020204" pitchFamily="34" charset="0"/>
                <a:cs typeface="Arial" panose="020B0604020202020204" pitchFamily="34" charset="0"/>
              </a:rPr>
              <a:t>Guidance on face coverings, when to wear a mask, exemptions and washing of hands /sanitizing regularly.</a:t>
            </a:r>
          </a:p>
          <a:p>
            <a:r>
              <a:rPr lang="en-US" sz="1700" dirty="0">
                <a:solidFill>
                  <a:srgbClr val="000000"/>
                </a:solidFill>
                <a:latin typeface="Arial" panose="020B0604020202020204" pitchFamily="34" charset="0"/>
                <a:cs typeface="Arial" panose="020B0604020202020204" pitchFamily="34" charset="0"/>
              </a:rPr>
              <a:t>guidance for schools to remain open for keyworkers children in March as outbreak of corona virus. Schools to remain open in Autumn , social distancing rules to be followed all the time.</a:t>
            </a:r>
          </a:p>
          <a:p>
            <a:r>
              <a:rPr lang="en-US" sz="1700" dirty="0">
                <a:solidFill>
                  <a:srgbClr val="000000"/>
                </a:solidFill>
                <a:latin typeface="Arial" panose="020B0604020202020204" pitchFamily="34" charset="0"/>
                <a:cs typeface="Arial" panose="020B0604020202020204" pitchFamily="34" charset="0"/>
              </a:rPr>
              <a:t>guidance in how to get tested . Choose drive through or walk-through test center for a quick test.</a:t>
            </a:r>
          </a:p>
          <a:p>
            <a:r>
              <a:rPr lang="en-US" sz="1700" dirty="0">
                <a:solidFill>
                  <a:srgbClr val="000000"/>
                </a:solidFill>
                <a:latin typeface="Arial" panose="020B0604020202020204" pitchFamily="34" charset="0"/>
                <a:cs typeface="Arial" panose="020B0604020202020204" pitchFamily="34" charset="0"/>
              </a:rPr>
              <a:t>Guidance for food businesses in response to corona virus. </a:t>
            </a:r>
          </a:p>
          <a:p>
            <a:r>
              <a:rPr lang="en-US" sz="1700" dirty="0">
                <a:solidFill>
                  <a:srgbClr val="000000"/>
                </a:solidFill>
                <a:latin typeface="Arial" panose="020B0604020202020204" pitchFamily="34" charset="0"/>
                <a:cs typeface="Arial" panose="020B0604020202020204" pitchFamily="34" charset="0"/>
              </a:rPr>
              <a:t>Guidance and advice on eligibility on universal credit or furlough.</a:t>
            </a:r>
          </a:p>
          <a:p>
            <a:r>
              <a:rPr lang="en-US" sz="1700" dirty="0">
                <a:solidFill>
                  <a:srgbClr val="000000"/>
                </a:solidFill>
                <a:latin typeface="Arial" panose="020B0604020202020204" pitchFamily="34" charset="0"/>
                <a:cs typeface="Arial" panose="020B0604020202020204" pitchFamily="34" charset="0"/>
              </a:rPr>
              <a:t>Coronavirus: safer transport guidance for operators</a:t>
            </a:r>
          </a:p>
          <a:p>
            <a:pPr marL="0" indent="0">
              <a:buNone/>
            </a:pPr>
            <a:endParaRPr lang="en-US" sz="1700" dirty="0">
              <a:solidFill>
                <a:srgbClr val="000000"/>
              </a:solidFill>
              <a:latin typeface="Arial" panose="020B0604020202020204" pitchFamily="34" charset="0"/>
              <a:cs typeface="Arial" panose="020B0604020202020204" pitchFamily="34" charset="0"/>
            </a:endParaRPr>
          </a:p>
          <a:p>
            <a:pPr marL="0" indent="0">
              <a:buNone/>
            </a:pPr>
            <a:endParaRPr lang="en-US" sz="1700" dirty="0">
              <a:solidFill>
                <a:srgbClr val="000000"/>
              </a:solidFill>
              <a:latin typeface="Arial" panose="020B0604020202020204" pitchFamily="34" charset="0"/>
              <a:cs typeface="Arial" panose="020B0604020202020204" pitchFamily="34" charset="0"/>
            </a:endParaRPr>
          </a:p>
          <a:p>
            <a:pPr marL="0" indent="0">
              <a:buNone/>
            </a:pPr>
            <a:r>
              <a:rPr lang="en-US" sz="1700" dirty="0">
                <a:solidFill>
                  <a:srgbClr val="000000"/>
                </a:solidFill>
                <a:latin typeface="Arial" panose="020B0604020202020204" pitchFamily="34" charset="0"/>
                <a:cs typeface="Arial" panose="020B0604020202020204" pitchFamily="34" charset="0"/>
              </a:rPr>
              <a:t>(GOV UK, 2020)</a:t>
            </a:r>
          </a:p>
          <a:p>
            <a:endParaRPr lang="en-GB" sz="17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1550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7FAF40-9C5F-4297-B8ED-71787DE80B5D}"/>
              </a:ext>
            </a:extLst>
          </p:cNvPr>
          <p:cNvSpPr>
            <a:spLocks noGrp="1"/>
          </p:cNvSpPr>
          <p:nvPr>
            <p:ph type="title"/>
          </p:nvPr>
        </p:nvSpPr>
        <p:spPr>
          <a:xfrm>
            <a:off x="841248" y="256032"/>
            <a:ext cx="10506456" cy="1014984"/>
          </a:xfrm>
        </p:spPr>
        <p:txBody>
          <a:bodyPr anchor="b">
            <a:normAutofit/>
          </a:bodyPr>
          <a:lstStyle/>
          <a:p>
            <a:r>
              <a:rPr lang="en-GB" sz="3100"/>
              <a:t>Barriers/limitations </a:t>
            </a:r>
            <a:br>
              <a:rPr lang="en-GB" sz="3100"/>
            </a:br>
            <a:endParaRPr lang="en-GB" sz="3100"/>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1DF8BC8B-0AD0-4C6D-B781-C6EEFABCE073}"/>
              </a:ext>
            </a:extLst>
          </p:cNvPr>
          <p:cNvGraphicFramePr>
            <a:graphicFrameLocks noGrp="1"/>
          </p:cNvGraphicFramePr>
          <p:nvPr>
            <p:ph idx="1"/>
            <p:extLst>
              <p:ext uri="{D42A27DB-BD31-4B8C-83A1-F6EECF244321}">
                <p14:modId xmlns:p14="http://schemas.microsoft.com/office/powerpoint/2010/main" val="1449647752"/>
              </p:ext>
            </p:extLst>
          </p:nvPr>
        </p:nvGraphicFramePr>
        <p:xfrm>
          <a:off x="832104" y="1101807"/>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CCCDABB7-8D29-47F1-A091-9FE895FC4A43}"/>
              </a:ext>
            </a:extLst>
          </p:cNvPr>
          <p:cNvSpPr txBox="1"/>
          <p:nvPr/>
        </p:nvSpPr>
        <p:spPr>
          <a:xfrm>
            <a:off x="3932635" y="5935774"/>
            <a:ext cx="3539728" cy="369332"/>
          </a:xfrm>
          <a:prstGeom prst="rect">
            <a:avLst/>
          </a:prstGeom>
          <a:noFill/>
        </p:spPr>
        <p:txBody>
          <a:bodyPr wrap="square">
            <a:spAutoFit/>
          </a:bodyPr>
          <a:lstStyle/>
          <a:p>
            <a:r>
              <a:rPr lang="en-GB" dirty="0"/>
              <a:t>(Viner </a:t>
            </a:r>
            <a:r>
              <a:rPr lang="en-GB" i="1" dirty="0"/>
              <a:t>et al</a:t>
            </a:r>
            <a:r>
              <a:rPr lang="en-GB" dirty="0"/>
              <a:t>. 2020;  </a:t>
            </a:r>
            <a:r>
              <a:rPr lang="en-GB" dirty="0" err="1"/>
              <a:t>Padula</a:t>
            </a:r>
            <a:r>
              <a:rPr lang="en-GB" dirty="0"/>
              <a:t>, 2020)   </a:t>
            </a:r>
          </a:p>
        </p:txBody>
      </p:sp>
    </p:spTree>
    <p:extLst>
      <p:ext uri="{BB962C8B-B14F-4D97-AF65-F5344CB8AC3E}">
        <p14:creationId xmlns:p14="http://schemas.microsoft.com/office/powerpoint/2010/main" val="845636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AD30037-67ED-4367-9BE0-45787510BF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4202D8C0-7D46-4F56-AA0C-A225585D72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229" r="27500"/>
          <a:stretch/>
        </p:blipFill>
        <p:spPr bwMode="auto">
          <a:xfrm>
            <a:off x="6253614" y="10"/>
            <a:ext cx="593838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50841A4E-5BC1-44B4-83CF-D524E8AEAD6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7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9CF3536-E0F1-4B71-AA5F-394CAF1E0670}"/>
              </a:ext>
            </a:extLst>
          </p:cNvPr>
          <p:cNvSpPr>
            <a:spLocks noGrp="1"/>
          </p:cNvSpPr>
          <p:nvPr>
            <p:ph type="title"/>
          </p:nvPr>
        </p:nvSpPr>
        <p:spPr>
          <a:xfrm>
            <a:off x="209863" y="76201"/>
            <a:ext cx="5260680" cy="685801"/>
          </a:xfrm>
        </p:spPr>
        <p:txBody>
          <a:bodyPr>
            <a:normAutofit/>
          </a:bodyPr>
          <a:lstStyle/>
          <a:p>
            <a:pPr algn="l"/>
            <a:r>
              <a:rPr lang="en-GB" sz="2400" dirty="0">
                <a:latin typeface="Arial" panose="020B0604020202020204" pitchFamily="34" charset="0"/>
                <a:cs typeface="Arial" panose="020B0604020202020204" pitchFamily="34" charset="0"/>
              </a:rPr>
              <a:t>Recommendations to Improve</a:t>
            </a:r>
          </a:p>
        </p:txBody>
      </p:sp>
      <p:sp>
        <p:nvSpPr>
          <p:cNvPr id="3" name="Content Placeholder 2">
            <a:extLst>
              <a:ext uri="{FF2B5EF4-FFF2-40B4-BE49-F238E27FC236}">
                <a16:creationId xmlns:a16="http://schemas.microsoft.com/office/drawing/2014/main" id="{47A22764-6489-4054-9384-AE4DB577F81F}"/>
              </a:ext>
            </a:extLst>
          </p:cNvPr>
          <p:cNvSpPr>
            <a:spLocks noGrp="1"/>
          </p:cNvSpPr>
          <p:nvPr>
            <p:ph idx="1"/>
          </p:nvPr>
        </p:nvSpPr>
        <p:spPr>
          <a:xfrm>
            <a:off x="209863" y="838202"/>
            <a:ext cx="5749378" cy="5594681"/>
          </a:xfrm>
        </p:spPr>
        <p:txBody>
          <a:bodyPr>
            <a:normAutofit/>
          </a:bodyPr>
          <a:lstStyle/>
          <a:p>
            <a:r>
              <a:rPr lang="en-US" sz="1800" dirty="0">
                <a:latin typeface="Arial" panose="020B0604020202020204" pitchFamily="34" charset="0"/>
                <a:cs typeface="Arial" panose="020B0604020202020204" pitchFamily="34" charset="0"/>
              </a:rPr>
              <a:t>Face masks to be worn all time outdoors.</a:t>
            </a:r>
          </a:p>
          <a:p>
            <a:r>
              <a:rPr lang="en-US" sz="1800" dirty="0">
                <a:latin typeface="Arial" panose="020B0604020202020204" pitchFamily="34" charset="0"/>
                <a:cs typeface="Arial" panose="020B0604020202020204" pitchFamily="34" charset="0"/>
              </a:rPr>
              <a:t> Recent studies urge schools to remain open. Social distancing should be considered and staying safe.</a:t>
            </a:r>
          </a:p>
          <a:p>
            <a:r>
              <a:rPr lang="en-US" sz="1800" dirty="0">
                <a:latin typeface="Arial" panose="020B0604020202020204" pitchFamily="34" charset="0"/>
                <a:cs typeface="Arial" panose="020B0604020202020204" pitchFamily="34" charset="0"/>
              </a:rPr>
              <a:t>Testing should be available for everyone. Expand on testing centers.</a:t>
            </a:r>
          </a:p>
          <a:p>
            <a:r>
              <a:rPr lang="en-US" sz="1800" dirty="0">
                <a:latin typeface="Arial" panose="020B0604020202020204" pitchFamily="34" charset="0"/>
                <a:cs typeface="Arial" panose="020B0604020202020204" pitchFamily="34" charset="0"/>
              </a:rPr>
              <a:t>Residents of UK should not panic buy essentials in supermarkets. Government urges plenty food is available. Shop as normal to keep the flow going on. </a:t>
            </a:r>
          </a:p>
          <a:p>
            <a:pPr marL="0" indent="0">
              <a:buNone/>
            </a:pPr>
            <a:r>
              <a:rPr lang="en-US" sz="1800" dirty="0">
                <a:latin typeface="Arial" panose="020B0604020202020204" pitchFamily="34" charset="0"/>
                <a:cs typeface="Arial" panose="020B0604020202020204" pitchFamily="34" charset="0"/>
              </a:rPr>
              <a:t>                                                                    </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(GOV UK, 2020; Payne, 2020; Martin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2020)</a:t>
            </a:r>
          </a:p>
          <a:p>
            <a:pPr marL="0" indent="0">
              <a:buNone/>
            </a:pPr>
            <a:endParaRPr lang="en-GB" sz="2000" dirty="0"/>
          </a:p>
        </p:txBody>
      </p:sp>
    </p:spTree>
    <p:extLst>
      <p:ext uri="{BB962C8B-B14F-4D97-AF65-F5344CB8AC3E}">
        <p14:creationId xmlns:p14="http://schemas.microsoft.com/office/powerpoint/2010/main" val="37883471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6465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descr="See the source image">
            <a:extLst>
              <a:ext uri="{FF2B5EF4-FFF2-40B4-BE49-F238E27FC236}">
                <a16:creationId xmlns:a16="http://schemas.microsoft.com/office/drawing/2014/main" id="{0080DF99-EE2C-4DD1-81DB-AF3C3A615EE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9" r="1668"/>
          <a:stretch/>
        </p:blipFill>
        <p:spPr bwMode="auto">
          <a:xfrm>
            <a:off x="327547" y="137530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F90373A-83DA-41BC-867C-D0A762D77BE8}"/>
              </a:ext>
            </a:extLst>
          </p:cNvPr>
          <p:cNvSpPr>
            <a:spLocks noGrp="1"/>
          </p:cNvSpPr>
          <p:nvPr>
            <p:ph idx="1"/>
          </p:nvPr>
        </p:nvSpPr>
        <p:spPr>
          <a:xfrm>
            <a:off x="7674964" y="917725"/>
            <a:ext cx="4047343" cy="4852362"/>
          </a:xfrm>
        </p:spPr>
        <p:txBody>
          <a:bodyPr anchor="ctr">
            <a:normAutofit/>
          </a:bodyPr>
          <a:lstStyle/>
          <a:p>
            <a:r>
              <a:rPr lang="en-GB" sz="2000" dirty="0">
                <a:solidFill>
                  <a:srgbClr val="FFFFFF"/>
                </a:solidFill>
                <a:latin typeface="Arial" panose="020B0604020202020204" pitchFamily="34" charset="0"/>
                <a:cs typeface="Arial" panose="020B0604020202020204" pitchFamily="34" charset="0"/>
              </a:rPr>
              <a:t>WHO, is the directing and coordinating authority on internal health within the United Nations systems.</a:t>
            </a:r>
          </a:p>
          <a:p>
            <a:pPr marL="0" indent="0">
              <a:buNone/>
            </a:pPr>
            <a:r>
              <a:rPr lang="en-GB" sz="2000" dirty="0">
                <a:solidFill>
                  <a:srgbClr val="FFFFFF"/>
                </a:solidFill>
                <a:latin typeface="Arial" panose="020B0604020202020204" pitchFamily="34" charset="0"/>
                <a:cs typeface="Arial" panose="020B0604020202020204" pitchFamily="34" charset="0"/>
              </a:rPr>
              <a:t>   </a:t>
            </a: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r>
              <a:rPr lang="en-GB" sz="2000" dirty="0">
                <a:solidFill>
                  <a:srgbClr val="FFFFFF"/>
                </a:solidFill>
                <a:latin typeface="Arial" panose="020B0604020202020204" pitchFamily="34" charset="0"/>
                <a:cs typeface="Arial" panose="020B0604020202020204" pitchFamily="34" charset="0"/>
              </a:rPr>
              <a:t>(</a:t>
            </a:r>
            <a:r>
              <a:rPr lang="en-GB" sz="1400" dirty="0">
                <a:solidFill>
                  <a:srgbClr val="FFFFFF"/>
                </a:solidFill>
                <a:latin typeface="Arial" panose="020B0604020202020204" pitchFamily="34" charset="0"/>
                <a:cs typeface="Arial" panose="020B0604020202020204" pitchFamily="34" charset="0"/>
              </a:rPr>
              <a:t>World Health Organization, 2020</a:t>
            </a:r>
            <a:r>
              <a:rPr lang="en-GB" sz="2000" dirty="0">
                <a:solidFill>
                  <a:srgbClr val="FFFFFF"/>
                </a:solidFill>
                <a:latin typeface="Arial" panose="020B0604020202020204" pitchFamily="34" charset="0"/>
                <a:cs typeface="Arial" panose="020B0604020202020204" pitchFamily="34" charset="0"/>
              </a:rPr>
              <a:t>)</a:t>
            </a:r>
          </a:p>
          <a:p>
            <a:pPr marL="0" indent="0">
              <a:buNone/>
            </a:pPr>
            <a:endParaRPr lang="en-GB" sz="2000" dirty="0">
              <a:solidFill>
                <a:srgbClr val="FFFFFF"/>
              </a:solidFill>
            </a:endParaRPr>
          </a:p>
        </p:txBody>
      </p:sp>
    </p:spTree>
    <p:extLst>
      <p:ext uri="{BB962C8B-B14F-4D97-AF65-F5344CB8AC3E}">
        <p14:creationId xmlns:p14="http://schemas.microsoft.com/office/powerpoint/2010/main" val="22864770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2" descr="Corona, Coronavirus, Virus, Blood, Plasma, Blood Plasma">
            <a:extLst>
              <a:ext uri="{FF2B5EF4-FFF2-40B4-BE49-F238E27FC236}">
                <a16:creationId xmlns:a16="http://schemas.microsoft.com/office/drawing/2014/main" id="{DFAC9A52-CC8D-4AE9-9772-93C4CABCBC5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1557" r="16207" b="-1"/>
          <a:stretch/>
        </p:blipFill>
        <p:spPr bwMode="auto">
          <a:xfrm>
            <a:off x="5951095" y="10"/>
            <a:ext cx="624060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54DDEBDD-D8BD-41A6-8A0D-B00E3768B0F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9A44F820-14DF-4097-A0F5-2931F0E51801}"/>
              </a:ext>
            </a:extLst>
          </p:cNvPr>
          <p:cNvSpPr>
            <a:spLocks noGrp="1"/>
          </p:cNvSpPr>
          <p:nvPr>
            <p:ph type="title"/>
          </p:nvPr>
        </p:nvSpPr>
        <p:spPr>
          <a:xfrm>
            <a:off x="776423" y="307274"/>
            <a:ext cx="4803636" cy="1311664"/>
          </a:xfrm>
        </p:spPr>
        <p:txBody>
          <a:bodyPr>
            <a:normAutofit/>
          </a:bodyPr>
          <a:lstStyle/>
          <a:p>
            <a:r>
              <a:rPr lang="en-GB" b="1" dirty="0">
                <a:solidFill>
                  <a:srgbClr val="000000"/>
                </a:solidFill>
                <a:latin typeface="Arial" panose="020B0604020202020204" pitchFamily="34" charset="0"/>
                <a:cs typeface="Arial" panose="020B0604020202020204" pitchFamily="34" charset="0"/>
              </a:rPr>
              <a:t>Roles</a:t>
            </a:r>
            <a:r>
              <a:rPr lang="en-GB" dirty="0">
                <a:solidFill>
                  <a:srgbClr val="000000"/>
                </a:solidFill>
              </a:rPr>
              <a:t/>
            </a:r>
            <a:br>
              <a:rPr lang="en-GB" dirty="0">
                <a:solidFill>
                  <a:srgbClr val="000000"/>
                </a:solidFill>
              </a:rPr>
            </a:br>
            <a:endParaRPr lang="en-GB" dirty="0">
              <a:solidFill>
                <a:srgbClr val="000000"/>
              </a:solidFill>
            </a:endParaRPr>
          </a:p>
        </p:txBody>
      </p:sp>
      <p:sp>
        <p:nvSpPr>
          <p:cNvPr id="3" name="Content Placeholder 2">
            <a:extLst>
              <a:ext uri="{FF2B5EF4-FFF2-40B4-BE49-F238E27FC236}">
                <a16:creationId xmlns:a16="http://schemas.microsoft.com/office/drawing/2014/main" id="{9FD15F16-9D6C-4877-B0F5-348FC2AA4D24}"/>
              </a:ext>
            </a:extLst>
          </p:cNvPr>
          <p:cNvSpPr>
            <a:spLocks noGrp="1"/>
          </p:cNvSpPr>
          <p:nvPr>
            <p:ph idx="1"/>
          </p:nvPr>
        </p:nvSpPr>
        <p:spPr>
          <a:xfrm>
            <a:off x="164892" y="928688"/>
            <a:ext cx="5786203" cy="5487102"/>
          </a:xfrm>
        </p:spPr>
        <p:txBody>
          <a:bodyPr anchor="ctr">
            <a:normAutofit/>
          </a:bodyPr>
          <a:lstStyle/>
          <a:p>
            <a:r>
              <a:rPr lang="en-GB" sz="2000" dirty="0">
                <a:solidFill>
                  <a:srgbClr val="000000"/>
                </a:solidFill>
                <a:latin typeface="Arial" panose="020B0604020202020204" pitchFamily="34" charset="0"/>
                <a:cs typeface="Arial" panose="020B0604020202020204" pitchFamily="34" charset="0"/>
              </a:rPr>
              <a:t>As news of Covid-19 broke, W.H.O. spread the news globally and issued A worldwide emergency call.</a:t>
            </a:r>
          </a:p>
          <a:p>
            <a:r>
              <a:rPr lang="en-GB" sz="2000" dirty="0">
                <a:solidFill>
                  <a:srgbClr val="000000"/>
                </a:solidFill>
                <a:latin typeface="Arial" panose="020B0604020202020204" pitchFamily="34" charset="0"/>
                <a:cs typeface="Arial" panose="020B0604020202020204" pitchFamily="34" charset="0"/>
              </a:rPr>
              <a:t>W.H.O sent representatives in Wuhan, to understand the virus, spread and how to control and what special measures to take.</a:t>
            </a:r>
          </a:p>
          <a:p>
            <a:r>
              <a:rPr lang="en-GB" sz="2000" dirty="0">
                <a:solidFill>
                  <a:srgbClr val="000000"/>
                </a:solidFill>
                <a:latin typeface="Arial" panose="020B0604020202020204" pitchFamily="34" charset="0"/>
                <a:cs typeface="Arial" panose="020B0604020202020204" pitchFamily="34" charset="0"/>
              </a:rPr>
              <a:t>W.H.O advised on PPE, personal hygiene and less human contact.</a:t>
            </a:r>
          </a:p>
          <a:p>
            <a:r>
              <a:rPr lang="en-GB" sz="2000" dirty="0">
                <a:solidFill>
                  <a:srgbClr val="000000"/>
                </a:solidFill>
                <a:latin typeface="Arial" panose="020B0604020202020204" pitchFamily="34" charset="0"/>
                <a:cs typeface="Arial" panose="020B0604020202020204" pitchFamily="34" charset="0"/>
              </a:rPr>
              <a:t>Testing should be a priority for all.</a:t>
            </a:r>
          </a:p>
          <a:p>
            <a:pPr marL="0" indent="0">
              <a:buNone/>
            </a:pPr>
            <a:r>
              <a:rPr lang="en-GB" sz="1600" dirty="0">
                <a:solidFill>
                  <a:srgbClr val="000000"/>
                </a:solidFill>
              </a:rPr>
              <a:t>        </a:t>
            </a:r>
          </a:p>
          <a:p>
            <a:pPr marL="0" indent="0">
              <a:buNone/>
            </a:pPr>
            <a:r>
              <a:rPr lang="en-GB" sz="1600" dirty="0">
                <a:solidFill>
                  <a:srgbClr val="000000"/>
                </a:solidFill>
              </a:rPr>
              <a:t>(World Health Organization, 2020)</a:t>
            </a:r>
          </a:p>
          <a:p>
            <a:pPr marL="0" indent="0">
              <a:buNone/>
            </a:pPr>
            <a:r>
              <a:rPr lang="en-GB" sz="1600" dirty="0">
                <a:solidFill>
                  <a:srgbClr val="000000"/>
                </a:solidFill>
                <a:latin typeface="Arial" panose="020B0604020202020204" pitchFamily="34" charset="0"/>
                <a:cs typeface="Arial" panose="020B0604020202020204" pitchFamily="34" charset="0"/>
              </a:rPr>
              <a:t>  </a:t>
            </a:r>
            <a:r>
              <a:rPr lang="en-GB" sz="1600" dirty="0">
                <a:solidFill>
                  <a:srgbClr val="000000"/>
                </a:solidFill>
                <a:latin typeface="Arial" panose="020B0604020202020204" pitchFamily="34" charset="0"/>
                <a:cs typeface="Arial" panose="020B0604020202020204" pitchFamily="34" charset="0"/>
                <a:hlinkClick r:id="rId4"/>
              </a:rPr>
              <a:t>https://www.youtube.com/watch?v=qHksVwOrpbE</a:t>
            </a:r>
            <a:r>
              <a:rPr lang="en-GB" sz="1600" dirty="0">
                <a:solidFill>
                  <a:srgbClr val="00000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907884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2290" name="Picture 2" descr="See the source image">
            <a:extLst>
              <a:ext uri="{FF2B5EF4-FFF2-40B4-BE49-F238E27FC236}">
                <a16:creationId xmlns:a16="http://schemas.microsoft.com/office/drawing/2014/main" id="{33B752F0-D26C-42B2-86F0-B79E82AA01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66" r="5367"/>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id="{5E8D2E83-FB3A-40E7-A9E5-7AB389D612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79FA8D-BB78-4F68-9CDF-63909E064CB2}"/>
              </a:ext>
            </a:extLst>
          </p:cNvPr>
          <p:cNvSpPr>
            <a:spLocks noGrp="1"/>
          </p:cNvSpPr>
          <p:nvPr>
            <p:ph type="title"/>
          </p:nvPr>
        </p:nvSpPr>
        <p:spPr>
          <a:xfrm>
            <a:off x="618062" y="4185749"/>
            <a:ext cx="9265771" cy="622836"/>
          </a:xfrm>
        </p:spPr>
        <p:txBody>
          <a:bodyPr>
            <a:noAutofit/>
          </a:bodyPr>
          <a:lstStyle/>
          <a:p>
            <a:r>
              <a:rPr lang="en-GB" sz="2000" dirty="0">
                <a:latin typeface="Arial" panose="020B0604020202020204" pitchFamily="34" charset="0"/>
                <a:cs typeface="Arial" panose="020B0604020202020204" pitchFamily="34" charset="0"/>
              </a:rPr>
              <a:t>Barriers/limitations</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1C284C-DAB6-4BFE-A3EA-3E9AD4C7E923}"/>
              </a:ext>
            </a:extLst>
          </p:cNvPr>
          <p:cNvSpPr>
            <a:spLocks noGrp="1"/>
          </p:cNvSpPr>
          <p:nvPr>
            <p:ph idx="1"/>
          </p:nvPr>
        </p:nvSpPr>
        <p:spPr>
          <a:xfrm>
            <a:off x="618063" y="4856921"/>
            <a:ext cx="9565028" cy="1249240"/>
          </a:xfrm>
        </p:spPr>
        <p:txBody>
          <a:bodyPr>
            <a:normAutofit/>
          </a:bodyPr>
          <a:lstStyle/>
          <a:p>
            <a:r>
              <a:rPr lang="en-GB" sz="1800" dirty="0">
                <a:latin typeface="Arial" panose="020B0604020202020204" pitchFamily="34" charset="0"/>
                <a:cs typeface="Arial" panose="020B0604020202020204" pitchFamily="34" charset="0"/>
              </a:rPr>
              <a:t> World Health Organization too late of informing the world of the severity of Covid-19 is.</a:t>
            </a:r>
          </a:p>
          <a:p>
            <a:r>
              <a:rPr lang="en-GB" sz="1800" dirty="0">
                <a:latin typeface="Arial" panose="020B0604020202020204" pitchFamily="34" charset="0"/>
                <a:cs typeface="Arial" panose="020B0604020202020204" pitchFamily="34" charset="0"/>
              </a:rPr>
              <a:t>China didn’t give details in extent of how deadly virus it is.</a:t>
            </a:r>
          </a:p>
          <a:p>
            <a:pPr marL="0" indent="0">
              <a:buNone/>
            </a:pPr>
            <a:r>
              <a:rPr lang="en-GB" sz="1800" dirty="0">
                <a:latin typeface="Arial" panose="020B0604020202020204" pitchFamily="34" charset="0"/>
                <a:cs typeface="Arial" panose="020B0604020202020204" pitchFamily="34" charset="0"/>
              </a:rPr>
              <a:t>                                                                                   (Kelly, 2020)</a:t>
            </a:r>
          </a:p>
          <a:p>
            <a:endParaRPr lang="en-GB" sz="1800" dirty="0"/>
          </a:p>
          <a:p>
            <a:endParaRPr lang="en-GB" sz="1800" dirty="0"/>
          </a:p>
          <a:p>
            <a:endParaRPr lang="en-GB" sz="1800" dirty="0"/>
          </a:p>
        </p:txBody>
      </p:sp>
    </p:spTree>
    <p:extLst>
      <p:ext uri="{BB962C8B-B14F-4D97-AF65-F5344CB8AC3E}">
        <p14:creationId xmlns:p14="http://schemas.microsoft.com/office/powerpoint/2010/main" val="5927833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2831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C1B4C5-0661-4C00-9021-2A64396ABBB4}"/>
              </a:ext>
            </a:extLst>
          </p:cNvPr>
          <p:cNvSpPr>
            <a:spLocks noGrp="1"/>
          </p:cNvSpPr>
          <p:nvPr>
            <p:ph type="title"/>
          </p:nvPr>
        </p:nvSpPr>
        <p:spPr>
          <a:xfrm>
            <a:off x="524256" y="4767072"/>
            <a:ext cx="6594189" cy="1625210"/>
          </a:xfrm>
        </p:spPr>
        <p:txBody>
          <a:bodyPr>
            <a:normAutofit/>
          </a:bodyPr>
          <a:lstStyle/>
          <a:p>
            <a:pPr algn="r"/>
            <a:r>
              <a:rPr lang="en-GB" sz="3700" dirty="0">
                <a:solidFill>
                  <a:srgbClr val="FFFFFF"/>
                </a:solidFill>
              </a:rPr>
              <a:t>Recommendations to improve.</a:t>
            </a:r>
            <a:br>
              <a:rPr lang="en-GB" sz="3700" dirty="0">
                <a:solidFill>
                  <a:srgbClr val="FFFFFF"/>
                </a:solidFill>
              </a:rPr>
            </a:br>
            <a:endParaRPr lang="en-GB" sz="3700" dirty="0">
              <a:solidFill>
                <a:srgbClr val="FFFFFF"/>
              </a:solidFill>
            </a:endParaRPr>
          </a:p>
        </p:txBody>
      </p:sp>
      <p:pic>
        <p:nvPicPr>
          <p:cNvPr id="13314" name="Picture 2" descr="See the source image">
            <a:extLst>
              <a:ext uri="{FF2B5EF4-FFF2-40B4-BE49-F238E27FC236}">
                <a16:creationId xmlns:a16="http://schemas.microsoft.com/office/drawing/2014/main" id="{3144BA5C-857F-4C8B-B14B-E99A6FA83D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33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1D7D8F-181B-4589-A3DE-B90517C5BFE5}"/>
              </a:ext>
            </a:extLst>
          </p:cNvPr>
          <p:cNvSpPr>
            <a:spLocks noGrp="1"/>
          </p:cNvSpPr>
          <p:nvPr>
            <p:ph idx="1"/>
          </p:nvPr>
        </p:nvSpPr>
        <p:spPr>
          <a:xfrm>
            <a:off x="8029319" y="917725"/>
            <a:ext cx="3424739" cy="4852362"/>
          </a:xfrm>
        </p:spPr>
        <p:txBody>
          <a:bodyPr anchor="ctr">
            <a:normAutofit/>
          </a:bodyPr>
          <a:lstStyle/>
          <a:p>
            <a:r>
              <a:rPr lang="en-GB" sz="2000" dirty="0">
                <a:solidFill>
                  <a:srgbClr val="FFFFFF"/>
                </a:solidFill>
                <a:latin typeface="Arial" panose="020B0604020202020204" pitchFamily="34" charset="0"/>
                <a:cs typeface="Arial" panose="020B0604020202020204" pitchFamily="34" charset="0"/>
              </a:rPr>
              <a:t>To understand the situation and spread awareness globally in order to tackle the situation quicker.</a:t>
            </a:r>
          </a:p>
          <a:p>
            <a:r>
              <a:rPr lang="en-GB" sz="2000" dirty="0">
                <a:solidFill>
                  <a:srgbClr val="FFFFFF"/>
                </a:solidFill>
                <a:latin typeface="Arial" panose="020B0604020202020204" pitchFamily="34" charset="0"/>
                <a:cs typeface="Arial" panose="020B0604020202020204" pitchFamily="34" charset="0"/>
              </a:rPr>
              <a:t>Give clear guidelines.</a:t>
            </a:r>
          </a:p>
          <a:p>
            <a:pPr marL="0" indent="0">
              <a:buNone/>
            </a:pPr>
            <a:r>
              <a:rPr lang="en-GB" sz="2000" dirty="0">
                <a:solidFill>
                  <a:srgbClr val="FFFFFF"/>
                </a:solidFill>
                <a:latin typeface="Arial" panose="020B0604020202020204" pitchFamily="34" charset="0"/>
                <a:cs typeface="Arial" panose="020B0604020202020204" pitchFamily="34" charset="0"/>
              </a:rPr>
              <a:t>                                </a:t>
            </a:r>
          </a:p>
          <a:p>
            <a:pPr marL="0" indent="0">
              <a:buNone/>
            </a:pPr>
            <a:r>
              <a:rPr lang="en-GB" sz="2000" dirty="0">
                <a:solidFill>
                  <a:srgbClr val="FFFFFF"/>
                </a:solidFill>
                <a:latin typeface="Arial" panose="020B0604020202020204" pitchFamily="34" charset="0"/>
                <a:cs typeface="Arial" panose="020B0604020202020204" pitchFamily="34" charset="0"/>
              </a:rPr>
              <a:t> (</a:t>
            </a:r>
            <a:r>
              <a:rPr lang="en-GB" sz="1400" dirty="0">
                <a:solidFill>
                  <a:srgbClr val="FFFFFF"/>
                </a:solidFill>
                <a:latin typeface="Arial" panose="020B0604020202020204" pitchFamily="34" charset="0"/>
                <a:cs typeface="Arial" panose="020B0604020202020204" pitchFamily="34" charset="0"/>
              </a:rPr>
              <a:t>World Health Organization, 2020</a:t>
            </a:r>
            <a:r>
              <a:rPr lang="en-GB" sz="2000" dirty="0">
                <a:solidFill>
                  <a:srgbClr val="FFFFFF"/>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2999245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4ECDE7A-6944-466D-8FFE-149A29BA6B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B3420082-9415-44EC-802E-C77D71D59C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Rectangle 33">
            <a:extLst>
              <a:ext uri="{FF2B5EF4-FFF2-40B4-BE49-F238E27FC236}">
                <a16:creationId xmlns:a16="http://schemas.microsoft.com/office/drawing/2014/main" id="{55A52C45-1FCB-4636-A80F-2849B8226C0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841DDF-93E6-4B57-8738-850340FF3FD4}"/>
              </a:ext>
            </a:extLst>
          </p:cNvPr>
          <p:cNvSpPr>
            <a:spLocks noGrp="1"/>
          </p:cNvSpPr>
          <p:nvPr>
            <p:ph type="title"/>
          </p:nvPr>
        </p:nvSpPr>
        <p:spPr>
          <a:xfrm>
            <a:off x="1115568" y="548640"/>
            <a:ext cx="10168128" cy="1179576"/>
          </a:xfrm>
        </p:spPr>
        <p:txBody>
          <a:bodyPr>
            <a:normAutofit/>
          </a:bodyPr>
          <a:lstStyle/>
          <a:p>
            <a:r>
              <a:rPr lang="en-US" sz="3700" b="1">
                <a:latin typeface="Arial" panose="020B0604020202020204" pitchFamily="34" charset="0"/>
                <a:cs typeface="Arial" panose="020B0604020202020204" pitchFamily="34" charset="0"/>
              </a:rPr>
              <a:t>Conclusion</a:t>
            </a:r>
            <a:r>
              <a:rPr lang="en-US" sz="3700"/>
              <a:t/>
            </a:r>
            <a:br>
              <a:rPr lang="en-US" sz="3700"/>
            </a:br>
            <a:endParaRPr lang="en-GB" sz="3700"/>
          </a:p>
        </p:txBody>
      </p:sp>
      <p:sp>
        <p:nvSpPr>
          <p:cNvPr id="36" name="Rectangle 35">
            <a:extLst>
              <a:ext uri="{FF2B5EF4-FFF2-40B4-BE49-F238E27FC236}">
                <a16:creationId xmlns:a16="http://schemas.microsoft.com/office/drawing/2014/main" id="{768EB4DD-3704-43AD-92B3-C4E0C6EA92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E8BD0D9-E381-49F5-8288-A6C39A77B656}"/>
              </a:ext>
            </a:extLst>
          </p:cNvPr>
          <p:cNvPicPr>
            <a:picLocks noChangeAspect="1"/>
          </p:cNvPicPr>
          <p:nvPr/>
        </p:nvPicPr>
        <p:blipFill rotWithShape="1">
          <a:blip r:embed="rId2"/>
          <a:srcRect r="2217" b="1"/>
          <a:stretch/>
        </p:blipFill>
        <p:spPr>
          <a:xfrm>
            <a:off x="466344" y="2018806"/>
            <a:ext cx="6036805" cy="4153394"/>
          </a:xfrm>
          <a:prstGeom prst="rect">
            <a:avLst/>
          </a:prstGeom>
        </p:spPr>
      </p:pic>
      <p:sp>
        <p:nvSpPr>
          <p:cNvPr id="3" name="Content Placeholder 2">
            <a:extLst>
              <a:ext uri="{FF2B5EF4-FFF2-40B4-BE49-F238E27FC236}">
                <a16:creationId xmlns:a16="http://schemas.microsoft.com/office/drawing/2014/main" id="{C26E818A-959D-47BC-8047-AD15208F8C8C}"/>
              </a:ext>
            </a:extLst>
          </p:cNvPr>
          <p:cNvSpPr>
            <a:spLocks noGrp="1"/>
          </p:cNvSpPr>
          <p:nvPr>
            <p:ph idx="1"/>
          </p:nvPr>
        </p:nvSpPr>
        <p:spPr>
          <a:xfrm>
            <a:off x="6503149" y="2011679"/>
            <a:ext cx="5219459" cy="4688923"/>
          </a:xfrm>
        </p:spPr>
        <p:txBody>
          <a:bodyPr anchor="ctr">
            <a:normAutofit fontScale="92500" lnSpcReduction="10000"/>
          </a:bodyPr>
          <a:lstStyle/>
          <a:p>
            <a:r>
              <a:rPr lang="en-US" sz="1600" dirty="0">
                <a:latin typeface="Arial" panose="020B0604020202020204" pitchFamily="34" charset="0"/>
                <a:cs typeface="Arial" panose="020B0604020202020204" pitchFamily="34" charset="0"/>
              </a:rPr>
              <a:t>According to Office for National Statistics, (2020), in 2019, 10.9 million of people employed (33% of the total workforce were in key worker occupations and industries</a:t>
            </a:r>
          </a:p>
          <a:p>
            <a:r>
              <a:rPr lang="en-US" sz="1600" dirty="0">
                <a:latin typeface="Arial" panose="020B0604020202020204" pitchFamily="34" charset="0"/>
                <a:cs typeface="Arial" panose="020B0604020202020204" pitchFamily="34" charset="0"/>
              </a:rPr>
              <a:t>The largest group is employed in key worker occupations worked in health and social care</a:t>
            </a:r>
          </a:p>
          <a:p>
            <a:r>
              <a:rPr lang="en-US" sz="1600" dirty="0">
                <a:latin typeface="Arial" panose="020B0604020202020204" pitchFamily="34" charset="0"/>
                <a:cs typeface="Arial" panose="020B0604020202020204" pitchFamily="34" charset="0"/>
              </a:rPr>
              <a:t>ONS confirmed care workers as one of the occupations with the highest number of Covid-19 deaths</a:t>
            </a:r>
          </a:p>
          <a:p>
            <a:r>
              <a:rPr lang="en-US" sz="1600" dirty="0">
                <a:latin typeface="Arial" panose="020B0604020202020204" pitchFamily="34" charset="0"/>
                <a:cs typeface="Arial" panose="020B0604020202020204" pitchFamily="34" charset="0"/>
              </a:rPr>
              <a:t>Nurses accounted for the largest share of deaths among NHS staff and the majority were ethnic minority groups</a:t>
            </a:r>
          </a:p>
          <a:p>
            <a:r>
              <a:rPr lang="en-US" sz="1600" dirty="0">
                <a:latin typeface="Arial" panose="020B0604020202020204" pitchFamily="34" charset="0"/>
                <a:cs typeface="Arial" panose="020B0604020202020204" pitchFamily="34" charset="0"/>
              </a:rPr>
              <a:t>As a large proportion of the ethnic minority group work in the health and social care sector, they face a much higher risk of contracting the disease. </a:t>
            </a:r>
          </a:p>
          <a:p>
            <a:endParaRPr lang="en-US" sz="1600" dirty="0">
              <a:latin typeface="Arial" panose="020B0604020202020204" pitchFamily="34" charset="0"/>
              <a:cs typeface="Arial" panose="020B0604020202020204" pitchFamily="34" charset="0"/>
            </a:endParaRPr>
          </a:p>
          <a:p>
            <a:endParaRPr lang="en-GB" sz="1800" dirty="0"/>
          </a:p>
          <a:p>
            <a:endParaRPr lang="en-GB" sz="1800" dirty="0"/>
          </a:p>
          <a:p>
            <a:endParaRPr lang="en-GB" sz="1800" dirty="0"/>
          </a:p>
          <a:p>
            <a:pPr marL="0" indent="0">
              <a:buNone/>
            </a:pPr>
            <a:r>
              <a:rPr lang="en-GB" sz="1200" dirty="0">
                <a:latin typeface="Arial" panose="020B0604020202020204" pitchFamily="34" charset="0"/>
                <a:cs typeface="Arial" panose="020B0604020202020204" pitchFamily="34" charset="0"/>
              </a:rPr>
              <a:t>(Office for National Statistics, 2020)</a:t>
            </a:r>
          </a:p>
          <a:p>
            <a:pPr marL="0" indent="0">
              <a:buNone/>
            </a:pPr>
            <a:r>
              <a:rPr lang="en-GB" sz="1200" dirty="0">
                <a:latin typeface="Arial" panose="020B0604020202020204" pitchFamily="34" charset="0"/>
                <a:cs typeface="Arial" panose="020B0604020202020204" pitchFamily="34" charset="0"/>
              </a:rPr>
              <a:t>(Platt and Warwick, 2020)</a:t>
            </a:r>
          </a:p>
        </p:txBody>
      </p:sp>
    </p:spTree>
    <p:extLst>
      <p:ext uri="{BB962C8B-B14F-4D97-AF65-F5344CB8AC3E}">
        <p14:creationId xmlns:p14="http://schemas.microsoft.com/office/powerpoint/2010/main" val="11473666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6234330" y="803325"/>
            <a:ext cx="5314536" cy="1325563"/>
          </a:xfrm>
        </p:spPr>
        <p:txBody>
          <a:bodyPr vert="horz" lIns="91440" tIns="45720" rIns="91440" bIns="45720" rtlCol="0">
            <a:normAutofit/>
          </a:bodyPr>
          <a:lstStyle/>
          <a:p>
            <a:pPr marL="342900" indent="-342900"/>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a:t/>
            </a:r>
            <a:br>
              <a:rPr lang="en-US" sz="1400" dirty="0"/>
            </a:br>
            <a:r>
              <a:rPr lang="en-US" sz="1400" dirty="0"/>
              <a:t/>
            </a:r>
            <a:br>
              <a:rPr lang="en-US" sz="1400" dirty="0"/>
            </a:br>
            <a:r>
              <a:rPr lang="en-US" sz="1400" dirty="0"/>
              <a:t/>
            </a:r>
            <a:br>
              <a:rPr lang="en-US" sz="1400" dirty="0"/>
            </a:br>
            <a:endParaRPr lang="en-US" sz="1400" dirty="0"/>
          </a:p>
        </p:txBody>
      </p:sp>
      <p:sp>
        <p:nvSpPr>
          <p:cNvPr id="14340"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38" name="Picture 2" descr="Image result for covid">
            <a:extLst>
              <a:ext uri="{FF2B5EF4-FFF2-40B4-BE49-F238E27FC236}">
                <a16:creationId xmlns:a16="http://schemas.microsoft.com/office/drawing/2014/main" id="{16906C8B-3CE3-4DF3-A1FE-6E5D8773E0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00" r="22621"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27" name="Content Placeholder 26">
            <a:extLst>
              <a:ext uri="{FF2B5EF4-FFF2-40B4-BE49-F238E27FC236}">
                <a16:creationId xmlns:a16="http://schemas.microsoft.com/office/drawing/2014/main" id="{B48E7BDA-4CC4-4724-9468-AC65DDB48529}"/>
              </a:ext>
            </a:extLst>
          </p:cNvPr>
          <p:cNvSpPr>
            <a:spLocks noGrp="1"/>
          </p:cNvSpPr>
          <p:nvPr>
            <p:ph idx="1"/>
          </p:nvPr>
        </p:nvSpPr>
        <p:spPr>
          <a:xfrm>
            <a:off x="5741233" y="520505"/>
            <a:ext cx="6071016" cy="5534170"/>
          </a:xfrm>
        </p:spPr>
        <p:txBody>
          <a:bodyPr anchor="t">
            <a:normAutofit/>
          </a:bodyPr>
          <a:lstStyle/>
          <a:p>
            <a:pPr indent="0">
              <a:lnSpc>
                <a:spcPct val="107000"/>
              </a:lnSpc>
              <a:spcAft>
                <a:spcPts val="800"/>
              </a:spcAft>
              <a:buNone/>
            </a:pPr>
            <a:r>
              <a:rPr lang="en-GB" sz="2000" b="1" dirty="0">
                <a:effectLst/>
                <a:latin typeface="Arial" panose="020B0604020202020204" pitchFamily="34" charset="0"/>
                <a:ea typeface="Calibri" panose="020F0502020204030204" pitchFamily="34" charset="0"/>
                <a:cs typeface="Arial" panose="020B0604020202020204" pitchFamily="34" charset="0"/>
              </a:rPr>
              <a:t>Spread &amp; Causes</a:t>
            </a:r>
          </a:p>
          <a:p>
            <a:pPr indent="0">
              <a:lnSpc>
                <a:spcPct val="107000"/>
              </a:lnSpc>
              <a:spcAft>
                <a:spcPts val="800"/>
              </a:spcAft>
              <a:buNone/>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Coronavirus cases are spreading all over the world</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Gov.uk (2020) shows death rates decreasing but the infection is increasing dramatically</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The increase is a result of many things such as not social distancing, not wearing mask, not following government restrictions and more and more social gathering, people’s perception different to the pandemic</a:t>
            </a:r>
          </a:p>
          <a:p>
            <a:pPr marL="342900" lvl="0" indent="-342900">
              <a:lnSpc>
                <a:spcPct val="107000"/>
              </a:lnSpc>
              <a:buFont typeface="Symbol" panose="05050102010706020507" pitchFamily="18" charset="2"/>
              <a:buChar char=""/>
            </a:pPr>
            <a:endParaRPr lang="en-US" sz="1500" dirty="0">
              <a:latin typeface="Arial" panose="020B0604020202020204" pitchFamily="34" charset="0"/>
              <a:cs typeface="Arial" panose="020B0604020202020204" pitchFamily="34" charset="0"/>
            </a:endParaRPr>
          </a:p>
          <a:p>
            <a:pPr marL="0" lvl="0" indent="0">
              <a:lnSpc>
                <a:spcPct val="107000"/>
              </a:lnSpc>
              <a:spcAft>
                <a:spcPts val="800"/>
              </a:spcAft>
              <a:buNone/>
            </a:pPr>
            <a:r>
              <a:rPr lang="en-US" sz="1500" dirty="0">
                <a:latin typeface="Arial" panose="020B0604020202020204" pitchFamily="34" charset="0"/>
                <a:cs typeface="Arial" panose="020B0604020202020204" pitchFamily="34" charset="0"/>
              </a:rPr>
              <a:t>(Statista, 2020c; GOV UK, 2020d)</a:t>
            </a:r>
          </a:p>
        </p:txBody>
      </p:sp>
    </p:spTree>
    <p:extLst>
      <p:ext uri="{BB962C8B-B14F-4D97-AF65-F5344CB8AC3E}">
        <p14:creationId xmlns:p14="http://schemas.microsoft.com/office/powerpoint/2010/main" val="2501949848"/>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6234330" y="803325"/>
            <a:ext cx="5314536" cy="1325563"/>
          </a:xfrm>
        </p:spPr>
        <p:txBody>
          <a:bodyPr vert="horz" lIns="91440" tIns="45720" rIns="91440" bIns="45720" rtlCol="0">
            <a:normAutofit/>
          </a:bodyPr>
          <a:lstStyle/>
          <a:p>
            <a:pPr marL="342900" indent="-342900"/>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a:t/>
            </a:r>
            <a:br>
              <a:rPr lang="en-US" sz="1400" dirty="0"/>
            </a:br>
            <a:r>
              <a:rPr lang="en-US" sz="1400" dirty="0"/>
              <a:t/>
            </a:r>
            <a:br>
              <a:rPr lang="en-US" sz="1400" dirty="0"/>
            </a:br>
            <a:r>
              <a:rPr lang="en-US" sz="1400" dirty="0"/>
              <a:t/>
            </a:r>
            <a:br>
              <a:rPr lang="en-US" sz="1400" dirty="0"/>
            </a:br>
            <a:endParaRPr lang="en-US" sz="1400" dirty="0"/>
          </a:p>
        </p:txBody>
      </p:sp>
      <p:sp>
        <p:nvSpPr>
          <p:cNvPr id="14340"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Content Placeholder 26">
            <a:extLst>
              <a:ext uri="{FF2B5EF4-FFF2-40B4-BE49-F238E27FC236}">
                <a16:creationId xmlns:a16="http://schemas.microsoft.com/office/drawing/2014/main" id="{B48E7BDA-4CC4-4724-9468-AC65DDB48529}"/>
              </a:ext>
            </a:extLst>
          </p:cNvPr>
          <p:cNvSpPr>
            <a:spLocks noGrp="1"/>
          </p:cNvSpPr>
          <p:nvPr>
            <p:ph idx="1"/>
          </p:nvPr>
        </p:nvSpPr>
        <p:spPr>
          <a:xfrm>
            <a:off x="6234329" y="520505"/>
            <a:ext cx="5314543" cy="5534170"/>
          </a:xfrm>
        </p:spPr>
        <p:txBody>
          <a:bodyPr anchor="t">
            <a:noAutofit/>
          </a:bodyPr>
          <a:lstStyle/>
          <a:p>
            <a:pPr indent="0">
              <a:lnSpc>
                <a:spcPct val="107000"/>
              </a:lnSpc>
              <a:spcAft>
                <a:spcPts val="800"/>
              </a:spcAft>
              <a:buNone/>
            </a:pPr>
            <a:r>
              <a:rPr lang="en-GB" sz="2000" b="1" dirty="0">
                <a:effectLst/>
                <a:latin typeface="Arial" panose="020B0604020202020204" pitchFamily="34" charset="0"/>
                <a:ea typeface="Calibri" panose="020F0502020204030204" pitchFamily="34" charset="0"/>
                <a:cs typeface="Arial" panose="020B0604020202020204" pitchFamily="34" charset="0"/>
              </a:rPr>
              <a:t>Main measures to control COVID-19</a:t>
            </a:r>
          </a:p>
          <a:p>
            <a:pPr indent="0">
              <a:lnSpc>
                <a:spcPct val="107000"/>
              </a:lnSpc>
              <a:spcAft>
                <a:spcPts val="800"/>
              </a:spcAft>
              <a:buNone/>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Following government restrictions and safety measures</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Always wearing a mask when outside</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Physical distancing</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Using PPE at work</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Frequently washing your hands with soap/handwash</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Stay home if sick</a:t>
            </a:r>
          </a:p>
          <a:p>
            <a:pPr marL="342900" lvl="0" indent="-342900">
              <a:lnSpc>
                <a:spcPct val="107000"/>
              </a:lnSpc>
              <a:buFont typeface="Symbol" panose="05050102010706020507" pitchFamily="18" charset="2"/>
              <a:buChar char=""/>
            </a:pPr>
            <a:r>
              <a:rPr lang="en-US" sz="2000" dirty="0">
                <a:latin typeface="Arial" panose="020B0604020202020204" pitchFamily="34" charset="0"/>
                <a:cs typeface="Arial" panose="020B0604020202020204" pitchFamily="34" charset="0"/>
              </a:rPr>
              <a:t>Avoid close contact with people who are sick</a:t>
            </a:r>
          </a:p>
          <a:p>
            <a:pPr marL="342900" lvl="0" indent="-342900">
              <a:lnSpc>
                <a:spcPct val="107000"/>
              </a:lnSpc>
              <a:buFont typeface="Symbol" panose="05050102010706020507" pitchFamily="18" charset="2"/>
              <a:buChar char=""/>
            </a:pPr>
            <a:endParaRPr lang="en-US" sz="2000" dirty="0">
              <a:latin typeface="Arial" panose="020B0604020202020204" pitchFamily="34" charset="0"/>
              <a:cs typeface="Arial" panose="020B0604020202020204" pitchFamily="34" charset="0"/>
            </a:endParaRPr>
          </a:p>
          <a:p>
            <a:pPr marL="0" lvl="0" indent="0">
              <a:lnSpc>
                <a:spcPct val="107000"/>
              </a:lnSpc>
              <a:buNone/>
            </a:pPr>
            <a:r>
              <a:rPr lang="en-US" sz="2000" dirty="0">
                <a:latin typeface="Arial" panose="020B0604020202020204" pitchFamily="34" charset="0"/>
                <a:cs typeface="Arial" panose="020B0604020202020204" pitchFamily="34" charset="0"/>
              </a:rPr>
              <a:t>(Public Health England, 2020)</a:t>
            </a:r>
          </a:p>
        </p:txBody>
      </p:sp>
      <p:pic>
        <p:nvPicPr>
          <p:cNvPr id="1026" name="Picture 2" descr="See the source image">
            <a:extLst>
              <a:ext uri="{FF2B5EF4-FFF2-40B4-BE49-F238E27FC236}">
                <a16:creationId xmlns:a16="http://schemas.microsoft.com/office/drawing/2014/main" id="{2052974A-87CD-4F00-BCAA-18F4674BFF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08"/>
            <a:ext cx="6096000" cy="6860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2083908"/>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A9E8DE81-83C6-4BEA-8E26-69C72A9DAD16}"/>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6143" r="6983" b="2"/>
          <a:stretch/>
        </p:blipFill>
        <p:spPr bwMode="auto">
          <a:xfrm>
            <a:off x="6430780" y="10"/>
            <a:ext cx="5760914"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73">
            <a:extLst>
              <a:ext uri="{FF2B5EF4-FFF2-40B4-BE49-F238E27FC236}">
                <a16:creationId xmlns:a16="http://schemas.microsoft.com/office/drawing/2014/main" id="{54DDEBDD-D8BD-41A6-8A0D-B00E3768B0F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5" name="Content Placeholder 26">
            <a:extLst>
              <a:ext uri="{FF2B5EF4-FFF2-40B4-BE49-F238E27FC236}">
                <a16:creationId xmlns:a16="http://schemas.microsoft.com/office/drawing/2014/main" id="{BE814128-8C79-4BB8-B3A4-FFA699BF4087}"/>
              </a:ext>
            </a:extLst>
          </p:cNvPr>
          <p:cNvSpPr txBox="1">
            <a:spLocks/>
          </p:cNvSpPr>
          <p:nvPr/>
        </p:nvSpPr>
        <p:spPr>
          <a:xfrm>
            <a:off x="323557" y="309489"/>
            <a:ext cx="5627077" cy="5751484"/>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800"/>
              </a:spcAft>
            </a:pPr>
            <a:r>
              <a:rPr lang="en-US" sz="1600" b="1" dirty="0">
                <a:solidFill>
                  <a:srgbClr val="000000"/>
                </a:solidFill>
                <a:latin typeface="Arial" panose="020B0604020202020204" pitchFamily="34" charset="0"/>
                <a:cs typeface="Arial" panose="020B0604020202020204" pitchFamily="34" charset="0"/>
              </a:rPr>
              <a:t>Policies (impact of the two policies)</a:t>
            </a:r>
          </a:p>
          <a:p>
            <a:pPr marL="342900"/>
            <a:r>
              <a:rPr lang="en-US" sz="1800" dirty="0">
                <a:solidFill>
                  <a:srgbClr val="000000"/>
                </a:solidFill>
                <a:latin typeface="Arial" panose="020B0604020202020204" pitchFamily="34" charset="0"/>
                <a:cs typeface="Arial" panose="020B0604020202020204" pitchFamily="34" charset="0"/>
              </a:rPr>
              <a:t>Critical workers who can access schools or educational settings (Policy 1)</a:t>
            </a:r>
          </a:p>
          <a:p>
            <a:pPr marL="342900"/>
            <a:r>
              <a:rPr lang="en-US" sz="1800" dirty="0">
                <a:solidFill>
                  <a:srgbClr val="000000"/>
                </a:solidFill>
                <a:latin typeface="Arial" panose="020B0604020202020204" pitchFamily="34" charset="0"/>
                <a:cs typeface="Arial" panose="020B0604020202020204" pitchFamily="34" charset="0"/>
              </a:rPr>
              <a:t>Corona testing to all essential workers (Policy 2)</a:t>
            </a:r>
          </a:p>
          <a:p>
            <a:pPr marL="342900"/>
            <a:r>
              <a:rPr lang="en-US" sz="1800" dirty="0">
                <a:solidFill>
                  <a:srgbClr val="000000"/>
                </a:solidFill>
                <a:latin typeface="Arial" panose="020B0604020202020204" pitchFamily="34" charset="0"/>
                <a:cs typeface="Arial" panose="020B0604020202020204" pitchFamily="34" charset="0"/>
              </a:rPr>
              <a:t>It allowed key workers to carry out critical roles during this pandemic</a:t>
            </a:r>
          </a:p>
          <a:p>
            <a:pPr marL="342900"/>
            <a:r>
              <a:rPr lang="en-US" sz="1800" dirty="0">
                <a:solidFill>
                  <a:srgbClr val="000000"/>
                </a:solidFill>
                <a:latin typeface="Arial" panose="020B0604020202020204" pitchFamily="34" charset="0"/>
                <a:cs typeface="Arial" panose="020B0604020202020204" pitchFamily="34" charset="0"/>
              </a:rPr>
              <a:t>They were able to provide the support needed by the country/NHS</a:t>
            </a:r>
          </a:p>
          <a:p>
            <a:pPr marL="342900"/>
            <a:r>
              <a:rPr lang="en-US" sz="1800" dirty="0">
                <a:solidFill>
                  <a:srgbClr val="000000"/>
                </a:solidFill>
                <a:latin typeface="Arial" panose="020B0604020202020204" pitchFamily="34" charset="0"/>
                <a:cs typeface="Arial" panose="020B0604020202020204" pitchFamily="34" charset="0"/>
              </a:rPr>
              <a:t>They were able to save lives by giving their service and keep the country running</a:t>
            </a:r>
          </a:p>
          <a:p>
            <a:pPr marL="342900"/>
            <a:r>
              <a:rPr lang="en-US" sz="1800" dirty="0">
                <a:solidFill>
                  <a:srgbClr val="000000"/>
                </a:solidFill>
                <a:latin typeface="Arial" panose="020B0604020202020204" pitchFamily="34" charset="0"/>
                <a:cs typeface="Arial" panose="020B0604020202020204" pitchFamily="34" charset="0"/>
              </a:rPr>
              <a:t>It meant they didn’t have to leave their children elderly family members putting them at risk of contracting this disease</a:t>
            </a:r>
          </a:p>
          <a:p>
            <a:pPr marL="342900"/>
            <a:r>
              <a:rPr lang="en-US" sz="1800" dirty="0">
                <a:solidFill>
                  <a:srgbClr val="000000"/>
                </a:solidFill>
                <a:latin typeface="Arial" panose="020B0604020202020204" pitchFamily="34" charset="0"/>
                <a:cs typeface="Arial" panose="020B0604020202020204" pitchFamily="34" charset="0"/>
              </a:rPr>
              <a:t>It meant the children could continue with their education</a:t>
            </a:r>
          </a:p>
          <a:p>
            <a:pPr marL="342900"/>
            <a:r>
              <a:rPr lang="en-US" sz="1800" dirty="0">
                <a:solidFill>
                  <a:srgbClr val="000000"/>
                </a:solidFill>
                <a:latin typeface="Arial" panose="020B0604020202020204" pitchFamily="34" charset="0"/>
                <a:cs typeface="Arial" panose="020B0604020202020204" pitchFamily="34" charset="0"/>
              </a:rPr>
              <a:t>All key workers had priority testing</a:t>
            </a:r>
          </a:p>
          <a:p>
            <a:pPr marL="114300" indent="0">
              <a:buNone/>
            </a:pPr>
            <a:r>
              <a:rPr lang="en-US" sz="1400" dirty="0">
                <a:solidFill>
                  <a:srgbClr val="000000"/>
                </a:solidFill>
                <a:latin typeface="Arial" panose="020B0604020202020204" pitchFamily="34" charset="0"/>
                <a:cs typeface="Arial" panose="020B0604020202020204" pitchFamily="34" charset="0"/>
              </a:rPr>
              <a:t/>
            </a:r>
            <a:br>
              <a:rPr lang="en-US" sz="1400" dirty="0">
                <a:solidFill>
                  <a:srgbClr val="000000"/>
                </a:solidFill>
                <a:latin typeface="Arial" panose="020B0604020202020204" pitchFamily="34" charset="0"/>
                <a:cs typeface="Arial" panose="020B0604020202020204" pitchFamily="34" charset="0"/>
              </a:rPr>
            </a:br>
            <a:endParaRPr lang="en-US" sz="1400" dirty="0">
              <a:solidFill>
                <a:srgbClr val="000000"/>
              </a:solidFill>
              <a:latin typeface="Arial" panose="020B0604020202020204" pitchFamily="34" charset="0"/>
              <a:cs typeface="Arial" panose="020B0604020202020204" pitchFamily="34" charset="0"/>
            </a:endParaRPr>
          </a:p>
          <a:p>
            <a:pPr marL="114300" indent="0">
              <a:buNone/>
            </a:pPr>
            <a:r>
              <a:rPr lang="en-US" sz="1400" dirty="0">
                <a:solidFill>
                  <a:srgbClr val="000000"/>
                </a:solidFill>
                <a:latin typeface="Arial" panose="020B0604020202020204" pitchFamily="34" charset="0"/>
                <a:cs typeface="Arial" panose="020B0604020202020204" pitchFamily="34" charset="0"/>
              </a:rPr>
              <a:t>(GOV UK, 2020)</a:t>
            </a:r>
          </a:p>
        </p:txBody>
      </p:sp>
    </p:spTree>
    <p:extLst>
      <p:ext uri="{BB962C8B-B14F-4D97-AF65-F5344CB8AC3E}">
        <p14:creationId xmlns:p14="http://schemas.microsoft.com/office/powerpoint/2010/main" val="14163495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See the source image">
            <a:extLst>
              <a:ext uri="{FF2B5EF4-FFF2-40B4-BE49-F238E27FC236}">
                <a16:creationId xmlns:a16="http://schemas.microsoft.com/office/drawing/2014/main" id="{00D4119A-469B-4BC6-8E94-948A0B7332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97" r="18989" b="1394"/>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26">
            <a:extLst>
              <a:ext uri="{FF2B5EF4-FFF2-40B4-BE49-F238E27FC236}">
                <a16:creationId xmlns:a16="http://schemas.microsoft.com/office/drawing/2014/main" id="{BE814128-8C79-4BB8-B3A4-FFA699BF4087}"/>
              </a:ext>
            </a:extLst>
          </p:cNvPr>
          <p:cNvSpPr txBox="1">
            <a:spLocks/>
          </p:cNvSpPr>
          <p:nvPr/>
        </p:nvSpPr>
        <p:spPr>
          <a:xfrm>
            <a:off x="371093" y="434715"/>
            <a:ext cx="6524381" cy="5786203"/>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800"/>
              </a:spcAft>
            </a:pPr>
            <a:r>
              <a:rPr lang="en-US" sz="2000" b="1" dirty="0">
                <a:latin typeface="Arial" panose="020B0604020202020204" pitchFamily="34" charset="0"/>
                <a:cs typeface="Arial" panose="020B0604020202020204" pitchFamily="34" charset="0"/>
              </a:rPr>
              <a:t>Limitations of these policies</a:t>
            </a:r>
          </a:p>
          <a:p>
            <a:pPr marL="342900"/>
            <a:r>
              <a:rPr lang="en-US" sz="2000" dirty="0">
                <a:latin typeface="Arial" panose="020B0604020202020204" pitchFamily="34" charset="0"/>
                <a:cs typeface="Arial" panose="020B0604020202020204" pitchFamily="34" charset="0"/>
              </a:rPr>
              <a:t>By limiting this policy to keyworkers only, they felt it was unfair for them to be working during lockdown and face a huge risk of getting infected. They experienced things such as;</a:t>
            </a:r>
          </a:p>
          <a:p>
            <a:pPr marL="342900"/>
            <a:r>
              <a:rPr lang="en-US" sz="2000" dirty="0">
                <a:latin typeface="Arial" panose="020B0604020202020204" pitchFamily="34" charset="0"/>
                <a:cs typeface="Arial" panose="020B0604020202020204" pitchFamily="34" charset="0"/>
              </a:rPr>
              <a:t>Some key workers having to travel far to get themselves tested</a:t>
            </a:r>
          </a:p>
          <a:p>
            <a:pPr marL="342900"/>
            <a:r>
              <a:rPr lang="en-US" sz="2000" dirty="0">
                <a:latin typeface="Arial" panose="020B0604020202020204" pitchFamily="34" charset="0"/>
                <a:cs typeface="Arial" panose="020B0604020202020204" pitchFamily="34" charset="0"/>
              </a:rPr>
              <a:t>Stress: coming into contact with a lot of people, including those who may have coronavirus</a:t>
            </a:r>
          </a:p>
          <a:p>
            <a:pPr marL="342900"/>
            <a:r>
              <a:rPr lang="en-US" sz="2000" dirty="0">
                <a:latin typeface="Arial" panose="020B0604020202020204" pitchFamily="34" charset="0"/>
                <a:cs typeface="Arial" panose="020B0604020202020204" pitchFamily="34" charset="0"/>
              </a:rPr>
              <a:t>Anxiety: exposed a lot more going into work during coronavirus, they may be worried about their own health or the health of those around them, who live with them</a:t>
            </a:r>
          </a:p>
          <a:p>
            <a:pPr marL="342900"/>
            <a:r>
              <a:rPr lang="en-US" sz="2000" dirty="0">
                <a:latin typeface="Arial" panose="020B0604020202020204" pitchFamily="34" charset="0"/>
                <a:cs typeface="Arial" panose="020B0604020202020204" pitchFamily="34" charset="0"/>
              </a:rPr>
              <a:t>Guilt: feeling guilty about going into work during coronavirus especially if your worried about spreading to the people around you</a:t>
            </a:r>
          </a:p>
          <a:p>
            <a:pPr marL="342900"/>
            <a:r>
              <a:rPr lang="en-US" sz="2000" dirty="0">
                <a:latin typeface="Arial" panose="020B0604020202020204" pitchFamily="34" charset="0"/>
                <a:cs typeface="Arial" panose="020B0604020202020204" pitchFamily="34" charset="0"/>
              </a:rPr>
              <a:t>Angry: going into work when other do not, working in an environment where you may catch coronavirus, not having the right equipment to do the job</a:t>
            </a:r>
          </a:p>
          <a:p>
            <a:pPr marL="342900"/>
            <a:endParaRPr lang="en-US" sz="800" dirty="0"/>
          </a:p>
          <a:p>
            <a:pPr marL="0"/>
            <a:r>
              <a:rPr lang="en-US" sz="800" dirty="0"/>
              <a:t/>
            </a:r>
            <a:br>
              <a:rPr lang="en-US" sz="800" dirty="0"/>
            </a:br>
            <a:endParaRPr lang="en-US" sz="800" dirty="0"/>
          </a:p>
        </p:txBody>
      </p:sp>
    </p:spTree>
    <p:extLst>
      <p:ext uri="{BB962C8B-B14F-4D97-AF65-F5344CB8AC3E}">
        <p14:creationId xmlns:p14="http://schemas.microsoft.com/office/powerpoint/2010/main" val="22318884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388" name="Rectangle 191">
            <a:extLst>
              <a:ext uri="{FF2B5EF4-FFF2-40B4-BE49-F238E27FC236}">
                <a16:creationId xmlns:a16="http://schemas.microsoft.com/office/drawing/2014/main" id="{71B2258F-86CA-4D4D-8270-BC05FCDEBF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See the source image">
            <a:extLst>
              <a:ext uri="{FF2B5EF4-FFF2-40B4-BE49-F238E27FC236}">
                <a16:creationId xmlns:a16="http://schemas.microsoft.com/office/drawing/2014/main" id="{708B38A3-0BC5-417B-B755-45DCFBB7BD0B}"/>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7865" b="7866"/>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36B3A84-39E0-4527-BB9E-A5BBB043CB95}"/>
              </a:ext>
            </a:extLst>
          </p:cNvPr>
          <p:cNvSpPr>
            <a:spLocks noGrp="1"/>
          </p:cNvSpPr>
          <p:nvPr>
            <p:ph type="title"/>
          </p:nvPr>
        </p:nvSpPr>
        <p:spPr>
          <a:xfrm>
            <a:off x="801858" y="267286"/>
            <a:ext cx="10986868" cy="6148504"/>
          </a:xfrm>
        </p:spPr>
        <p:txBody>
          <a:bodyPr vert="horz" lIns="91440" tIns="45720" rIns="91440" bIns="45720" rtlCol="0" anchor="b">
            <a:normAutofit/>
          </a:bodyPr>
          <a:lstStyle/>
          <a:p>
            <a:r>
              <a:rPr lang="en-US" sz="2000" b="1" dirty="0">
                <a:solidFill>
                  <a:srgbClr val="FFFFFF"/>
                </a:solidFill>
                <a:latin typeface="Arial" panose="020B0604020202020204" pitchFamily="34" charset="0"/>
                <a:cs typeface="Arial" panose="020B0604020202020204" pitchFamily="34" charset="0"/>
              </a:rPr>
              <a:t>Agencies</a:t>
            </a:r>
            <a:r>
              <a:rPr lang="en-US" sz="1500" dirty="0">
                <a:solidFill>
                  <a:srgbClr val="FFFFFF"/>
                </a:solidFill>
              </a:rPr>
              <a:t/>
            </a:r>
            <a:br>
              <a:rPr lang="en-US" sz="1500" dirty="0">
                <a:solidFill>
                  <a:srgbClr val="FFFFFF"/>
                </a:solidFill>
              </a:rPr>
            </a:br>
            <a:r>
              <a:rPr lang="en-US" sz="1500" dirty="0">
                <a:solidFill>
                  <a:srgbClr val="FFFFFF"/>
                </a:solidFill>
              </a:rPr>
              <a:t/>
            </a:r>
            <a:br>
              <a:rPr lang="en-US" sz="1500" dirty="0">
                <a:solidFill>
                  <a:srgbClr val="FFFFFF"/>
                </a:solidFill>
              </a:rPr>
            </a:br>
            <a:r>
              <a:rPr lang="en-US" sz="1500" dirty="0">
                <a:solidFill>
                  <a:srgbClr val="FFFFFF"/>
                </a:solidFill>
              </a:rPr>
              <a:t>•</a:t>
            </a:r>
            <a:r>
              <a:rPr lang="en-US" sz="1600" dirty="0">
                <a:solidFill>
                  <a:srgbClr val="FFFFFF"/>
                </a:solidFill>
                <a:latin typeface="Arial" panose="020B0604020202020204" pitchFamily="34" charset="0"/>
                <a:cs typeface="Arial" panose="020B0604020202020204" pitchFamily="34" charset="0"/>
              </a:rPr>
              <a:t>	</a:t>
            </a:r>
            <a:r>
              <a:rPr lang="en-US" sz="1800" dirty="0">
                <a:solidFill>
                  <a:srgbClr val="FFFFFF"/>
                </a:solidFill>
                <a:latin typeface="Arial" panose="020B0604020202020204" pitchFamily="34" charset="0"/>
                <a:cs typeface="Arial" panose="020B0604020202020204" pitchFamily="34" charset="0"/>
              </a:rPr>
              <a:t>Public Health England  - public health adviser to NHS England</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They promote healthier lifestyles</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Advise/collecting/analyzing data and support the action by Local government, NHS and the public</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World Health Organization – Global leaders – they work worldwide to promote health, keep the 	world safe, 	and serve the vulnerable</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Provide Universal Health Coverage, such medicines and health products</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	Preparing for emergencies and managing risks</a:t>
            </a:r>
            <a:br>
              <a:rPr lang="en-US" sz="1800" dirty="0">
                <a:solidFill>
                  <a:srgbClr val="FFFFFF"/>
                </a:solidFill>
                <a:latin typeface="Arial" panose="020B0604020202020204" pitchFamily="34" charset="0"/>
                <a:cs typeface="Arial" panose="020B0604020202020204" pitchFamily="34" charset="0"/>
              </a:rPr>
            </a:br>
            <a:r>
              <a:rPr lang="en-US" sz="1500" dirty="0">
                <a:solidFill>
                  <a:srgbClr val="FFFFFF"/>
                </a:solidFill>
              </a:rPr>
              <a:t/>
            </a:r>
            <a:br>
              <a:rPr lang="en-US" sz="1500" dirty="0">
                <a:solidFill>
                  <a:srgbClr val="FFFFFF"/>
                </a:solidFill>
              </a:rPr>
            </a:br>
            <a:r>
              <a:rPr lang="en-US" sz="1500" dirty="0">
                <a:solidFill>
                  <a:srgbClr val="FFFFFF"/>
                </a:solidFill>
              </a:rPr>
              <a:t/>
            </a:r>
            <a:br>
              <a:rPr lang="en-US" sz="1500" dirty="0">
                <a:solidFill>
                  <a:srgbClr val="FFFFFF"/>
                </a:solidFill>
              </a:rPr>
            </a:br>
            <a:r>
              <a:rPr lang="en-US" sz="1500" dirty="0">
                <a:solidFill>
                  <a:srgbClr val="FFFFFF"/>
                </a:solidFill>
              </a:rPr>
              <a:t/>
            </a:r>
            <a:br>
              <a:rPr lang="en-US" sz="1500" dirty="0">
                <a:solidFill>
                  <a:srgbClr val="FFFFFF"/>
                </a:solidFill>
              </a:rPr>
            </a:br>
            <a:r>
              <a:rPr lang="en-US" sz="2000" dirty="0">
                <a:solidFill>
                  <a:srgbClr val="FFFFFF"/>
                </a:solidFill>
                <a:latin typeface="Arial" panose="020B0604020202020204" pitchFamily="34" charset="0"/>
                <a:cs typeface="Arial" panose="020B0604020202020204" pitchFamily="34" charset="0"/>
              </a:rPr>
              <a:t>Recommendations</a:t>
            </a:r>
            <a:r>
              <a:rPr lang="en-US" sz="1500" dirty="0">
                <a:solidFill>
                  <a:srgbClr val="FFFFFF"/>
                </a:solidFill>
              </a:rPr>
              <a:t/>
            </a:r>
            <a:br>
              <a:rPr lang="en-US" sz="1500" dirty="0">
                <a:solidFill>
                  <a:srgbClr val="FFFFFF"/>
                </a:solidFill>
              </a:rPr>
            </a:br>
            <a:r>
              <a:rPr lang="en-US" sz="1500" dirty="0">
                <a:solidFill>
                  <a:srgbClr val="FFFFFF"/>
                </a:solidFill>
              </a:rPr>
              <a:t/>
            </a:r>
            <a:br>
              <a:rPr lang="en-US" sz="1500" dirty="0">
                <a:solidFill>
                  <a:srgbClr val="FFFFFF"/>
                </a:solidFill>
              </a:rPr>
            </a:br>
            <a:r>
              <a:rPr lang="en-US" sz="1500" dirty="0">
                <a:solidFill>
                  <a:srgbClr val="FFFFFF"/>
                </a:solidFill>
              </a:rPr>
              <a:t>•	</a:t>
            </a:r>
            <a:r>
              <a:rPr lang="en-US" sz="1600" dirty="0">
                <a:solidFill>
                  <a:srgbClr val="FFFFFF"/>
                </a:solidFill>
                <a:latin typeface="Arial" panose="020B0604020202020204" pitchFamily="34" charset="0"/>
                <a:cs typeface="Arial" panose="020B0604020202020204" pitchFamily="34" charset="0"/>
              </a:rPr>
              <a:t>Early restrictions would have reduced the number of infected and deaths. UK should have gone into lockdown 	earlier than it did</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Better communication between countries to better prepare and better plan any actions to take</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Tighter restrictions should have been put in place for people coming in through our borders</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The Community should encourage people not following the rules to understand the purpose</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Equip keyworkers better during these types of pandemic</a:t>
            </a: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	More research into these types of disease to try and understand how we can overcome the disease</a:t>
            </a:r>
            <a:br>
              <a:rPr lang="en-US" sz="1600" dirty="0">
                <a:solidFill>
                  <a:srgbClr val="FFFFFF"/>
                </a:solidFill>
                <a:latin typeface="Arial" panose="020B0604020202020204" pitchFamily="34" charset="0"/>
                <a:cs typeface="Arial" panose="020B0604020202020204" pitchFamily="34" charset="0"/>
              </a:rPr>
            </a:br>
            <a:r>
              <a:rPr lang="en-US" sz="1500" dirty="0">
                <a:solidFill>
                  <a:srgbClr val="FFFFFF"/>
                </a:solidFill>
              </a:rPr>
              <a:t/>
            </a:r>
            <a:br>
              <a:rPr lang="en-US" sz="1500" dirty="0">
                <a:solidFill>
                  <a:srgbClr val="FFFFFF"/>
                </a:solidFill>
              </a:rPr>
            </a:br>
            <a:r>
              <a:rPr lang="en-US" sz="1500" dirty="0">
                <a:solidFill>
                  <a:srgbClr val="FFFFFF"/>
                </a:solidFill>
              </a:rPr>
              <a:t/>
            </a:r>
            <a:br>
              <a:rPr lang="en-US" sz="1500" dirty="0">
                <a:solidFill>
                  <a:srgbClr val="FFFFFF"/>
                </a:solidFill>
              </a:rPr>
            </a:br>
            <a:r>
              <a:rPr lang="en-US" sz="1500" dirty="0">
                <a:solidFill>
                  <a:srgbClr val="FFFFFF"/>
                </a:solidFill>
              </a:rPr>
              <a:t>(Public Health England, 2020; World Health Organization, 2020c)</a:t>
            </a:r>
            <a:br>
              <a:rPr lang="en-US" sz="1500" dirty="0">
                <a:solidFill>
                  <a:srgbClr val="FFFFFF"/>
                </a:solidFill>
              </a:rPr>
            </a:br>
            <a:endParaRPr lang="en-US" sz="1500" dirty="0">
              <a:solidFill>
                <a:srgbClr val="FFFFFF"/>
              </a:solidFill>
            </a:endParaRPr>
          </a:p>
        </p:txBody>
      </p:sp>
    </p:spTree>
    <p:extLst>
      <p:ext uri="{BB962C8B-B14F-4D97-AF65-F5344CB8AC3E}">
        <p14:creationId xmlns:p14="http://schemas.microsoft.com/office/powerpoint/2010/main" val="562470384"/>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E683CD-6598-4D45-B6E5-5CFD9B9F6A78}"/>
              </a:ext>
            </a:extLst>
          </p:cNvPr>
          <p:cNvSpPr>
            <a:spLocks noGrp="1"/>
          </p:cNvSpPr>
          <p:nvPr>
            <p:ph type="title"/>
          </p:nvPr>
        </p:nvSpPr>
        <p:spPr>
          <a:xfrm>
            <a:off x="643467" y="321735"/>
            <a:ext cx="10905066" cy="541866"/>
          </a:xfrm>
        </p:spPr>
        <p:txBody>
          <a:bodyPr>
            <a:normAutofit fontScale="90000"/>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FD66A87-B01E-495B-9013-4EA96A91922F}"/>
              </a:ext>
            </a:extLst>
          </p:cNvPr>
          <p:cNvSpPr>
            <a:spLocks noGrp="1"/>
          </p:cNvSpPr>
          <p:nvPr>
            <p:ph idx="1"/>
          </p:nvPr>
        </p:nvSpPr>
        <p:spPr>
          <a:xfrm>
            <a:off x="643467" y="990600"/>
            <a:ext cx="10905066" cy="5186363"/>
          </a:xfrm>
        </p:spPr>
        <p:txBody>
          <a:bodyPr>
            <a:normAutofit/>
          </a:bodyPr>
          <a:lstStyle/>
          <a:p>
            <a:endParaRPr lang="en-GB" sz="11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Aftab U, Rafi A. and Shahzad M. (2020) ‘COVID-19 Outbreak, Spread, Symptoms, Treatment and Research’. </a:t>
            </a:r>
            <a:r>
              <a:rPr lang="en-US" sz="1200" i="1" dirty="0" err="1">
                <a:latin typeface="Arial" panose="020B0604020202020204" pitchFamily="34" charset="0"/>
                <a:cs typeface="Arial" panose="020B0604020202020204" pitchFamily="34" charset="0"/>
              </a:rPr>
              <a:t>Biomedica</a:t>
            </a:r>
            <a:r>
              <a:rPr lang="en-US" sz="1200" i="1" dirty="0">
                <a:latin typeface="Arial" panose="020B0604020202020204" pitchFamily="34" charset="0"/>
                <a:cs typeface="Arial" panose="020B0604020202020204" pitchFamily="34" charset="0"/>
              </a:rPr>
              <a:t> 36 </a:t>
            </a:r>
            <a:r>
              <a:rPr lang="en-US" sz="1200" dirty="0">
                <a:latin typeface="Arial" panose="020B0604020202020204" pitchFamily="34" charset="0"/>
                <a:cs typeface="Arial" panose="020B0604020202020204" pitchFamily="34" charset="0"/>
              </a:rPr>
              <a:t>(2020), Vol.49-52. </a:t>
            </a:r>
          </a:p>
          <a:p>
            <a:r>
              <a:rPr lang="en-US" sz="1200" dirty="0">
                <a:latin typeface="Arial" panose="020B0604020202020204" pitchFamily="34" charset="0"/>
                <a:cs typeface="Arial" panose="020B0604020202020204" pitchFamily="34" charset="0"/>
              </a:rPr>
              <a:t>BBC News, (2020). ‘Coronavirus: essential workers in England to get tests’. Available at: </a:t>
            </a:r>
            <a:r>
              <a:rPr lang="en-US" sz="1200" dirty="0">
                <a:latin typeface="Arial" panose="020B0604020202020204" pitchFamily="34" charset="0"/>
                <a:cs typeface="Arial" panose="020B0604020202020204" pitchFamily="34" charset="0"/>
                <a:hlinkClick r:id="rId2"/>
              </a:rPr>
              <a:t>https://www.bbc.co.uk/news/uk-52401398</a:t>
            </a:r>
            <a:r>
              <a:rPr lang="en-US" sz="1200" dirty="0">
                <a:latin typeface="Arial" panose="020B0604020202020204" pitchFamily="34" charset="0"/>
                <a:cs typeface="Arial" panose="020B0604020202020204" pitchFamily="34" charset="0"/>
              </a:rPr>
              <a:t> (Accessed 1st October, 2020).</a:t>
            </a:r>
          </a:p>
          <a:p>
            <a:r>
              <a:rPr lang="en-US" sz="1200" dirty="0">
                <a:latin typeface="Arial" panose="020B0604020202020204" pitchFamily="34" charset="0"/>
                <a:cs typeface="Arial" panose="020B0604020202020204" pitchFamily="34" charset="0"/>
              </a:rPr>
              <a:t>Bowden E, Britton A. (2020) ‘Coronavirus: Government publishes list of 'critical workers' whose children will still go to school’. Available at: </a:t>
            </a:r>
            <a:r>
              <a:rPr lang="en-US" sz="1200" dirty="0">
                <a:latin typeface="Arial" panose="020B0604020202020204" pitchFamily="34" charset="0"/>
                <a:cs typeface="Arial" panose="020B0604020202020204" pitchFamily="34" charset="0"/>
                <a:hlinkClick r:id="rId3"/>
              </a:rPr>
              <a:t>https://www.independent.co.uk/news/health/coronavirus-schools-close-key-workers-critical-education-exams-gcse-level-university-a9412931.html</a:t>
            </a:r>
            <a:r>
              <a:rPr lang="en-US" sz="1200" dirty="0">
                <a:latin typeface="Arial" panose="020B0604020202020204" pitchFamily="34" charset="0"/>
                <a:cs typeface="Arial" panose="020B0604020202020204" pitchFamily="34" charset="0"/>
              </a:rPr>
              <a:t>.  (Accessed 12th October 2020). </a:t>
            </a:r>
          </a:p>
          <a:p>
            <a:r>
              <a:rPr lang="en-US" sz="1200" dirty="0">
                <a:latin typeface="Arial" panose="020B0604020202020204" pitchFamily="34" charset="0"/>
                <a:cs typeface="Arial" panose="020B0604020202020204" pitchFamily="34" charset="0"/>
              </a:rPr>
              <a:t>Farquharson C, Rasul I, and </a:t>
            </a:r>
            <a:r>
              <a:rPr lang="en-US" sz="1200" dirty="0" err="1">
                <a:latin typeface="Arial" panose="020B0604020202020204" pitchFamily="34" charset="0"/>
                <a:cs typeface="Arial" panose="020B0604020202020204" pitchFamily="34" charset="0"/>
              </a:rPr>
              <a:t>Sibieta</a:t>
            </a:r>
            <a:r>
              <a:rPr lang="en-US" sz="1200" dirty="0">
                <a:latin typeface="Arial" panose="020B0604020202020204" pitchFamily="34" charset="0"/>
                <a:cs typeface="Arial" panose="020B0604020202020204" pitchFamily="34" charset="0"/>
              </a:rPr>
              <a:t> I. (2020). ‘Keeping key workers working: the role of pre-school childcare’. available at: </a:t>
            </a:r>
            <a:r>
              <a:rPr lang="en-US" sz="1200" dirty="0">
                <a:latin typeface="Arial" panose="020B0604020202020204" pitchFamily="34" charset="0"/>
                <a:cs typeface="Arial" panose="020B0604020202020204" pitchFamily="34" charset="0"/>
                <a:hlinkClick r:id="rId4"/>
              </a:rPr>
              <a:t>https://www.ifs.org.uk/publications/14788</a:t>
            </a:r>
            <a:r>
              <a:rPr lang="en-US" sz="1200" dirty="0">
                <a:latin typeface="Arial" panose="020B0604020202020204" pitchFamily="34" charset="0"/>
                <a:cs typeface="Arial" panose="020B0604020202020204" pitchFamily="34" charset="0"/>
              </a:rPr>
              <a:t> (Accessed 28th September, 2020).</a:t>
            </a:r>
          </a:p>
          <a:p>
            <a:r>
              <a:rPr lang="en-US" sz="1200" dirty="0">
                <a:latin typeface="Arial" panose="020B0604020202020204" pitchFamily="34" charset="0"/>
                <a:cs typeface="Arial" panose="020B0604020202020204" pitchFamily="34" charset="0"/>
              </a:rPr>
              <a:t>Centre Evidence Based Medicine, (2020) ’How COVID-19 How many Healthcare workers are infected’. Available at: </a:t>
            </a:r>
            <a:r>
              <a:rPr lang="en-US" sz="1200" dirty="0">
                <a:latin typeface="Arial" panose="020B0604020202020204" pitchFamily="34" charset="0"/>
                <a:cs typeface="Arial" panose="020B0604020202020204" pitchFamily="34" charset="0"/>
                <a:hlinkClick r:id="rId5"/>
              </a:rPr>
              <a:t>https://www.cebm.net/covid-19-ho-many-healthcare</a:t>
            </a:r>
            <a:r>
              <a:rPr lang="en-US" sz="1200" dirty="0">
                <a:latin typeface="Arial" panose="020B0604020202020204" pitchFamily="34" charset="0"/>
                <a:cs typeface="Arial" panose="020B0604020202020204" pitchFamily="34" charset="0"/>
              </a:rPr>
              <a:t>.  (Accessed 14 October 2020).</a:t>
            </a:r>
          </a:p>
          <a:p>
            <a:r>
              <a:rPr lang="en-US" sz="1200" dirty="0">
                <a:latin typeface="Arial" panose="020B0604020202020204" pitchFamily="34" charset="0"/>
                <a:cs typeface="Arial" panose="020B0604020202020204" pitchFamily="34" charset="0"/>
              </a:rPr>
              <a:t>Centre Evidence Based Medicine, (2020). ‘European Case-Fatality Rates beyond lockdown and the UK’s outlier status – CEBM’. Available at: </a:t>
            </a:r>
            <a:r>
              <a:rPr lang="en-US" sz="1200" dirty="0">
                <a:latin typeface="Arial" panose="020B0604020202020204" pitchFamily="34" charset="0"/>
                <a:cs typeface="Arial" panose="020B0604020202020204" pitchFamily="34" charset="0"/>
                <a:hlinkClick r:id="rId6"/>
              </a:rPr>
              <a:t>https://www.cebm.net/covid-19/european-case-fatality-rates-beyond-lockdown-and-the-uks-outlier-status</a:t>
            </a:r>
            <a:r>
              <a:rPr lang="en-US" sz="1200" dirty="0">
                <a:latin typeface="Arial" panose="020B0604020202020204" pitchFamily="34" charset="0"/>
                <a:cs typeface="Arial" panose="020B0604020202020204" pitchFamily="34" charset="0"/>
              </a:rPr>
              <a:t>. (Accessed: 29 September 2020).</a:t>
            </a:r>
          </a:p>
          <a:p>
            <a:r>
              <a:rPr lang="en-US" sz="1200" dirty="0">
                <a:latin typeface="Arial" panose="020B0604020202020204" pitchFamily="34" charset="0"/>
                <a:cs typeface="Arial" panose="020B0604020202020204" pitchFamily="34" charset="0"/>
              </a:rPr>
              <a:t>Financial Times, (2020) ‘NHS hit by staff shortages due to lack of </a:t>
            </a:r>
            <a:r>
              <a:rPr lang="en-US" sz="1200" dirty="0" err="1">
                <a:latin typeface="Arial" panose="020B0604020202020204" pitchFamily="34" charset="0"/>
                <a:cs typeface="Arial" panose="020B0604020202020204" pitchFamily="34" charset="0"/>
              </a:rPr>
              <a:t>Covid</a:t>
            </a:r>
            <a:r>
              <a:rPr lang="en-US" sz="1200" dirty="0">
                <a:latin typeface="Arial" panose="020B0604020202020204" pitchFamily="34" charset="0"/>
                <a:cs typeface="Arial" panose="020B0604020202020204" pitchFamily="34" charset="0"/>
              </a:rPr>
              <a:t> tests’. Available at  </a:t>
            </a:r>
            <a:r>
              <a:rPr lang="en-US" sz="1200" dirty="0">
                <a:latin typeface="Arial" panose="020B0604020202020204" pitchFamily="34" charset="0"/>
                <a:cs typeface="Arial" panose="020B0604020202020204" pitchFamily="34" charset="0"/>
                <a:hlinkClick r:id="rId7"/>
              </a:rPr>
              <a:t>http://www.ft.com</a:t>
            </a:r>
            <a:r>
              <a:rPr lang="en-US" sz="1200" dirty="0">
                <a:latin typeface="Arial" panose="020B0604020202020204" pitchFamily="34" charset="0"/>
                <a:cs typeface="Arial" panose="020B0604020202020204" pitchFamily="34" charset="0"/>
              </a:rPr>
              <a:t>. ( Accessed 10 October 2020).</a:t>
            </a:r>
          </a:p>
          <a:p>
            <a:r>
              <a:rPr lang="en-US" sz="1200" dirty="0">
                <a:latin typeface="Arial" panose="020B0604020202020204" pitchFamily="34" charset="0"/>
                <a:cs typeface="Arial" panose="020B0604020202020204" pitchFamily="34" charset="0"/>
              </a:rPr>
              <a:t>Financial times, (2020b) ‘School closures force parents to choose between family and work’. Available at: </a:t>
            </a:r>
            <a:r>
              <a:rPr lang="en-US" sz="1200" dirty="0">
                <a:latin typeface="Arial" panose="020B0604020202020204" pitchFamily="34" charset="0"/>
                <a:cs typeface="Arial" panose="020B0604020202020204" pitchFamily="34" charset="0"/>
                <a:hlinkClick r:id="rId8"/>
              </a:rPr>
              <a:t>https://www.ft.com/content/3084e0e4-c5ce-45ab-bcea-1480726fbdb8</a:t>
            </a:r>
            <a:r>
              <a:rPr lang="en-US" sz="1200" dirty="0">
                <a:latin typeface="Arial" panose="020B0604020202020204" pitchFamily="34" charset="0"/>
                <a:cs typeface="Arial" panose="020B0604020202020204" pitchFamily="34" charset="0"/>
              </a:rPr>
              <a:t>. (Accessed 13th October 2020). </a:t>
            </a:r>
          </a:p>
          <a:p>
            <a:r>
              <a:rPr lang="en-US" sz="1200" dirty="0">
                <a:latin typeface="Arial" panose="020B0604020202020204" pitchFamily="34" charset="0"/>
                <a:cs typeface="Arial" panose="020B0604020202020204" pitchFamily="34" charset="0"/>
              </a:rPr>
              <a:t>Financial times, (2020c) ‘</a:t>
            </a:r>
            <a:r>
              <a:rPr lang="en-US" sz="1200" dirty="0" err="1">
                <a:latin typeface="Arial" panose="020B0604020202020204" pitchFamily="34" charset="0"/>
                <a:cs typeface="Arial" panose="020B0604020202020204" pitchFamily="34" charset="0"/>
              </a:rPr>
              <a:t>Covid</a:t>
            </a:r>
            <a:r>
              <a:rPr lang="en-US" sz="1200" dirty="0">
                <a:latin typeface="Arial" panose="020B0604020202020204" pitchFamily="34" charset="0"/>
                <a:cs typeface="Arial" panose="020B0604020202020204" pitchFamily="34" charset="0"/>
              </a:rPr>
              <a:t> testing director </a:t>
            </a:r>
            <a:r>
              <a:rPr lang="en-US" sz="1200" dirty="0" err="1">
                <a:latin typeface="Arial" panose="020B0604020202020204" pitchFamily="34" charset="0"/>
                <a:cs typeface="Arial" panose="020B0604020202020204" pitchFamily="34" charset="0"/>
              </a:rPr>
              <a:t>apologises</a:t>
            </a:r>
            <a:r>
              <a:rPr lang="en-US" sz="1200" dirty="0">
                <a:latin typeface="Arial" panose="020B0604020202020204" pitchFamily="34" charset="0"/>
                <a:cs typeface="Arial" panose="020B0604020202020204" pitchFamily="34" charset="0"/>
              </a:rPr>
              <a:t> for shortage of tests in England’. Available at: </a:t>
            </a:r>
            <a:r>
              <a:rPr lang="en-US" sz="1200" dirty="0">
                <a:latin typeface="Arial" panose="020B0604020202020204" pitchFamily="34" charset="0"/>
                <a:cs typeface="Arial" panose="020B0604020202020204" pitchFamily="34" charset="0"/>
                <a:hlinkClick r:id="rId9"/>
              </a:rPr>
              <a:t>https://www.ft.com/content/c685e52b-e18a-4910-b6be-1e8e5b64a4aa</a:t>
            </a:r>
            <a:r>
              <a:rPr lang="en-US" sz="1200" dirty="0">
                <a:latin typeface="Arial" panose="020B0604020202020204" pitchFamily="34" charset="0"/>
                <a:cs typeface="Arial" panose="020B0604020202020204" pitchFamily="34" charset="0"/>
              </a:rPr>
              <a:t>. (Accessed 12th October 2020). </a:t>
            </a:r>
          </a:p>
          <a:p>
            <a:r>
              <a:rPr lang="en-US" sz="1200" dirty="0">
                <a:latin typeface="Arial" panose="020B0604020202020204" pitchFamily="34" charset="0"/>
                <a:cs typeface="Arial" panose="020B0604020202020204" pitchFamily="34" charset="0"/>
              </a:rPr>
              <a:t>GOV UK, (2020) ‘Coronavirus testing extended to all essential workers in England who have symptoms’.  Available at: </a:t>
            </a:r>
            <a:r>
              <a:rPr lang="en-US" sz="1200" dirty="0">
                <a:latin typeface="Arial" panose="020B0604020202020204" pitchFamily="34" charset="0"/>
                <a:cs typeface="Arial" panose="020B0604020202020204" pitchFamily="34" charset="0"/>
                <a:hlinkClick r:id="rId10"/>
              </a:rPr>
              <a:t>https://www.gov.uk/government/news/coronavirus-testing-extended-to-all-essential-workers-in-england-who-have-symptoms</a:t>
            </a:r>
            <a:r>
              <a:rPr lang="en-US" sz="1200" dirty="0">
                <a:latin typeface="Arial" panose="020B0604020202020204" pitchFamily="34" charset="0"/>
                <a:cs typeface="Arial" panose="020B0604020202020204" pitchFamily="34" charset="0"/>
              </a:rPr>
              <a:t> (Accessed 3rd October 2020).</a:t>
            </a:r>
          </a:p>
          <a:p>
            <a:r>
              <a:rPr lang="en-US" sz="1200" dirty="0">
                <a:latin typeface="Arial" panose="020B0604020202020204" pitchFamily="34" charset="0"/>
                <a:cs typeface="Arial" panose="020B0604020202020204" pitchFamily="34" charset="0"/>
              </a:rPr>
              <a:t>GOV UK, (2020b) ‘Critical workers who can access schools or educational settings’. Available at: </a:t>
            </a:r>
            <a:r>
              <a:rPr lang="en-US" sz="1200" dirty="0">
                <a:latin typeface="Arial" panose="020B0604020202020204" pitchFamily="34" charset="0"/>
                <a:cs typeface="Arial" panose="020B0604020202020204" pitchFamily="34" charset="0"/>
                <a:hlinkClick r:id="rId11"/>
              </a:rPr>
              <a:t>https://www.gov.uk/government/publications/coronavirus-covid-19-maintaining-educational-provision</a:t>
            </a:r>
            <a:r>
              <a:rPr lang="en-US" sz="1200" dirty="0">
                <a:latin typeface="Arial" panose="020B0604020202020204" pitchFamily="34" charset="0"/>
                <a:cs typeface="Arial" panose="020B0604020202020204" pitchFamily="34" charset="0"/>
              </a:rPr>
              <a:t>  (Accessed 3rd October 2020).</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2935451"/>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a:extLst>
              <a:ext uri="{FF2B5EF4-FFF2-40B4-BE49-F238E27FC236}">
                <a16:creationId xmlns:a16="http://schemas.microsoft.com/office/drawing/2014/main" id="{68A207A6-6DA7-4036-AA0C-E6C571F5641E}"/>
              </a:ext>
            </a:extLst>
          </p:cNvPr>
          <p:cNvSpPr txBox="1"/>
          <p:nvPr/>
        </p:nvSpPr>
        <p:spPr>
          <a:xfrm>
            <a:off x="800101" y="854024"/>
            <a:ext cx="10474820" cy="7327327"/>
          </a:xfrm>
          <a:prstGeom prst="rect">
            <a:avLst/>
          </a:prstGeom>
          <a:noFill/>
        </p:spPr>
        <p:txBody>
          <a:bodyPr wrap="square">
            <a:spAutoFit/>
          </a:bodyPr>
          <a:lstStyle/>
          <a:p>
            <a:pPr>
              <a:lnSpc>
                <a:spcPct val="110000"/>
              </a:lnSpc>
            </a:pPr>
            <a:endParaRPr lang="en-US" sz="1200" cap="none" dirty="0">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a:t>
            </a:r>
            <a:r>
              <a:rPr lang="en-US" sz="1100" dirty="0">
                <a:solidFill>
                  <a:prstClr val="black"/>
                </a:solidFill>
                <a:latin typeface="Arial" panose="020B0604020202020204" pitchFamily="34" charset="0"/>
                <a:cs typeface="Arial" panose="020B0604020202020204" pitchFamily="34" charset="0"/>
              </a:rPr>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(2020c) ‘What Public Health England Does’?. Gov.UK.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https://www.gov.uk/government/organisations/public-health-England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30 September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 UK. (2020d) ‘Coronavirus Outbreak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Faqs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You Can And Can’t Do</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https://www.gov.uk/government/publications/coronavirus-outbreak-faqs-what-you-can-and-cant-do</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12 October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Cook, T., </a:t>
            </a:r>
            <a:r>
              <a:rPr kumimoji="0" lang="en-US" sz="11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Kursumovic</a:t>
            </a:r>
            <a:r>
              <a:rPr kumimoji="0" 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E. and </a:t>
            </a:r>
            <a:r>
              <a:rPr kumimoji="0" lang="en-US" sz="11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Lennane</a:t>
            </a:r>
            <a:r>
              <a:rPr kumimoji="0" lang="en-US"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S.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(2020) ‘Exclusive: deaths of  NHS staff  From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covid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19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analysed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https://www.hsj.co.uk/exclusive-death-nhs- staff-from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covid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analysed</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/7027471.article. (Accessed  14 October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International Financial Statistics,(2020)  ‘The Geography of the COVID-19 crisis in England  final.pdf’.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https://www.ifs.org.uk/Uploads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29 September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Kelly, E. (2020) ‘China was slammed for initial COVID-19 secrecy, but its science led the way in tackling the virus’. </a:t>
            </a:r>
            <a:r>
              <a:rPr kumimoji="0" lang="en-US" sz="11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ScienceBusines</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https://sciencebusiness.net/covid-19/international-news/china-was-slammed-initial-covid-19-secrecy-its-scientists-led-way</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02/10/2020.</a:t>
            </a:r>
          </a:p>
          <a:p>
            <a:pPr marL="171450" indent="-171450">
              <a:lnSpc>
                <a:spcPct val="110000"/>
              </a:lnSpc>
              <a:buFont typeface="Arial" panose="020B0604020202020204" pitchFamily="34" charset="0"/>
              <a:buChar char="•"/>
            </a:pPr>
            <a:endParaRPr lang="en-US" sz="1100" cap="none" dirty="0">
              <a:latin typeface="Arial" panose="020B0604020202020204" pitchFamily="34" charset="0"/>
              <a:cs typeface="Arial" panose="020B0604020202020204" pitchFamily="34" charset="0"/>
            </a:endParaRPr>
          </a:p>
          <a:p>
            <a:pPr marL="171450" indent="-171450">
              <a:lnSpc>
                <a:spcPct val="110000"/>
              </a:lnSpc>
              <a:buFont typeface="Arial" panose="020B0604020202020204" pitchFamily="34" charset="0"/>
              <a:buChar char="•"/>
            </a:pPr>
            <a:r>
              <a:rPr lang="en-US" sz="1100" cap="none" dirty="0">
                <a:latin typeface="Arial" panose="020B0604020202020204" pitchFamily="34" charset="0"/>
                <a:cs typeface="Arial" panose="020B0604020202020204" pitchFamily="34" charset="0"/>
              </a:rPr>
              <a:t>Lazarus, J.</a:t>
            </a:r>
            <a:r>
              <a:rPr lang="en-US" sz="1100" dirty="0">
                <a:latin typeface="Arial" panose="020B0604020202020204" pitchFamily="34" charset="0"/>
                <a:cs typeface="Arial" panose="020B0604020202020204" pitchFamily="34" charset="0"/>
              </a:rPr>
              <a:t>, </a:t>
            </a:r>
            <a:r>
              <a:rPr lang="en-US" sz="1100" cap="none" dirty="0" err="1">
                <a:latin typeface="Arial" panose="020B0604020202020204" pitchFamily="34" charset="0"/>
                <a:cs typeface="Arial" panose="020B0604020202020204" pitchFamily="34" charset="0"/>
              </a:rPr>
              <a:t>Ratzan</a:t>
            </a:r>
            <a:r>
              <a:rPr lang="en-US" sz="1100" cap="none" dirty="0">
                <a:latin typeface="Arial" panose="020B0604020202020204" pitchFamily="34" charset="0"/>
                <a:cs typeface="Arial" panose="020B0604020202020204" pitchFamily="34" charset="0"/>
              </a:rPr>
              <a:t>, S., </a:t>
            </a:r>
            <a:r>
              <a:rPr lang="en-US" sz="1100" cap="none" dirty="0" err="1">
                <a:latin typeface="Arial" panose="020B0604020202020204" pitchFamily="34" charset="0"/>
                <a:cs typeface="Arial" panose="020B0604020202020204" pitchFamily="34" charset="0"/>
              </a:rPr>
              <a:t>Palayew</a:t>
            </a:r>
            <a:r>
              <a:rPr lang="en-US" sz="1100" cap="none" dirty="0">
                <a:latin typeface="Arial" panose="020B0604020202020204" pitchFamily="34" charset="0"/>
                <a:cs typeface="Arial" panose="020B0604020202020204" pitchFamily="34" charset="0"/>
              </a:rPr>
              <a:t>, A., Francesco, C., </a:t>
            </a:r>
            <a:r>
              <a:rPr lang="en-US" sz="1100" cap="none" dirty="0" err="1">
                <a:latin typeface="Arial" panose="020B0604020202020204" pitchFamily="34" charset="0"/>
                <a:cs typeface="Arial" panose="020B0604020202020204" pitchFamily="34" charset="0"/>
              </a:rPr>
              <a:t>Binagwaho</a:t>
            </a:r>
            <a:r>
              <a:rPr lang="en-US" sz="1100" cap="none" dirty="0">
                <a:latin typeface="Arial" panose="020B0604020202020204" pitchFamily="34" charset="0"/>
                <a:cs typeface="Arial" panose="020B0604020202020204" pitchFamily="34" charset="0"/>
              </a:rPr>
              <a:t>, A., Kimball, S., Larson, H., </a:t>
            </a:r>
            <a:r>
              <a:rPr lang="en-US" sz="1100" cap="none" dirty="0" err="1">
                <a:latin typeface="Arial" panose="020B0604020202020204" pitchFamily="34" charset="0"/>
                <a:cs typeface="Arial" panose="020B0604020202020204" pitchFamily="34" charset="0"/>
              </a:rPr>
              <a:t>Melegaro</a:t>
            </a:r>
            <a:r>
              <a:rPr lang="en-US" sz="1100" cap="none" dirty="0">
                <a:latin typeface="Arial" panose="020B0604020202020204" pitchFamily="34" charset="0"/>
                <a:cs typeface="Arial" panose="020B0604020202020204" pitchFamily="34" charset="0"/>
              </a:rPr>
              <a:t>, A., Rabin K., White, T. and El-</a:t>
            </a:r>
            <a:r>
              <a:rPr lang="en-US" sz="1100" cap="none" dirty="0" err="1">
                <a:latin typeface="Arial" panose="020B0604020202020204" pitchFamily="34" charset="0"/>
                <a:cs typeface="Arial" panose="020B0604020202020204" pitchFamily="34" charset="0"/>
              </a:rPr>
              <a:t>Mohandes</a:t>
            </a:r>
            <a:r>
              <a:rPr lang="en-US" sz="1100" cap="none" dirty="0">
                <a:latin typeface="Arial" panose="020B0604020202020204" pitchFamily="34" charset="0"/>
                <a:cs typeface="Arial" panose="020B0604020202020204" pitchFamily="34" charset="0"/>
              </a:rPr>
              <a:t>, A. (2020) ‘COVID-SCORE: A global survey to assess public perceptions of government responses to COVID-19 (COVID-SCORE-10)’, </a:t>
            </a:r>
            <a:r>
              <a:rPr lang="en-US" sz="1100" i="1" cap="none" dirty="0">
                <a:latin typeface="Arial" panose="020B0604020202020204" pitchFamily="34" charset="0"/>
                <a:cs typeface="Arial" panose="020B0604020202020204" pitchFamily="34" charset="0"/>
              </a:rPr>
              <a:t>Public Library of Science, </a:t>
            </a:r>
            <a:r>
              <a:rPr lang="en-US" sz="1100" cap="none" dirty="0">
                <a:latin typeface="Arial" panose="020B0604020202020204" pitchFamily="34" charset="0"/>
                <a:cs typeface="Arial" panose="020B0604020202020204" pitchFamily="34" charset="0"/>
              </a:rPr>
              <a:t>Vol.15(10), p.1-19.</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Martin, G. P. </a:t>
            </a:r>
            <a:r>
              <a:rPr lang="en-US" sz="1100" cap="none" dirty="0" err="1">
                <a:latin typeface="Arial" panose="020B0604020202020204" pitchFamily="34" charset="0"/>
                <a:cs typeface="Arial" panose="020B0604020202020204" pitchFamily="34" charset="0"/>
              </a:rPr>
              <a:t>H.,Hanna</a:t>
            </a:r>
            <a:r>
              <a:rPr lang="en-US" sz="1100" cap="none" dirty="0">
                <a:latin typeface="Arial" panose="020B0604020202020204" pitchFamily="34" charset="0"/>
                <a:cs typeface="Arial" panose="020B0604020202020204" pitchFamily="34" charset="0"/>
              </a:rPr>
              <a:t>, H., McCartney, M. and Dingwall, R. (2020) ‘Science, Society and policy in the face of uncertainty: Reflections on the debate around face coverings for the public during COVID 19’. </a:t>
            </a:r>
            <a:r>
              <a:rPr lang="en-US" sz="1100" i="1" cap="none" dirty="0">
                <a:latin typeface="Arial" panose="020B0604020202020204" pitchFamily="34" charset="0"/>
                <a:cs typeface="Arial" panose="020B0604020202020204" pitchFamily="34" charset="0"/>
              </a:rPr>
              <a:t>Critical Public Health</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6"/>
              </a:rPr>
              <a:t>https://www.tandfonline.com/doi/full/10.1080/09581596.2020.1797997</a:t>
            </a:r>
            <a:r>
              <a:rPr lang="en-US" sz="1100" cap="none" dirty="0">
                <a:latin typeface="Arial" panose="020B0604020202020204" pitchFamily="34" charset="0"/>
                <a:cs typeface="Arial" panose="020B0604020202020204" pitchFamily="34" charset="0"/>
              </a:rPr>
              <a:t>. (Accessed on 27 September 2020).</a:t>
            </a:r>
          </a:p>
          <a:p>
            <a:pPr marL="230400" indent="-230400">
              <a:lnSpc>
                <a:spcPct val="90000"/>
              </a:lnSpc>
              <a:spcBef>
                <a:spcPts val="1000"/>
              </a:spcBef>
              <a:buFont typeface="Arial" panose="020B0604020202020204" pitchFamily="34" charset="0"/>
              <a:buChar char="•"/>
            </a:pPr>
            <a:r>
              <a:rPr lang="en-US" sz="1100" cap="none" dirty="0" err="1">
                <a:latin typeface="Arial" panose="020B0604020202020204" pitchFamily="34" charset="0"/>
                <a:cs typeface="Arial" panose="020B0604020202020204" pitchFamily="34" charset="0"/>
              </a:rPr>
              <a:t>Boseley</a:t>
            </a:r>
            <a:r>
              <a:rPr lang="en-US" sz="1100" cap="none" dirty="0">
                <a:latin typeface="Arial" panose="020B0604020202020204" pitchFamily="34" charset="0"/>
                <a:cs typeface="Arial" panose="020B0604020202020204" pitchFamily="34" charset="0"/>
              </a:rPr>
              <a:t>, S., Devlin, H. and </a:t>
            </a:r>
            <a:r>
              <a:rPr lang="en-US" sz="1100" cap="none" dirty="0" err="1">
                <a:latin typeface="Arial" panose="020B0604020202020204" pitchFamily="34" charset="0"/>
                <a:cs typeface="Arial" panose="020B0604020202020204" pitchFamily="34" charset="0"/>
              </a:rPr>
              <a:t>Belam</a:t>
            </a:r>
            <a:r>
              <a:rPr lang="en-US" sz="1100" cap="none" dirty="0">
                <a:latin typeface="Arial" panose="020B0604020202020204" pitchFamily="34" charset="0"/>
                <a:cs typeface="Arial" panose="020B0604020202020204" pitchFamily="34" charset="0"/>
              </a:rPr>
              <a:t>, Martin. (2020) </a:t>
            </a:r>
            <a:r>
              <a:rPr lang="en-US" sz="1100" i="1" cap="none" dirty="0">
                <a:latin typeface="Arial" panose="020B0604020202020204" pitchFamily="34" charset="0"/>
                <a:cs typeface="Arial" panose="020B0604020202020204" pitchFamily="34" charset="0"/>
              </a:rPr>
              <a:t>What Is Covid-19</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7"/>
              </a:rPr>
              <a:t>https://www.msn.com/en-gb/news/uknews/what-is-covid-19/ar-BBZYqzB</a:t>
            </a:r>
            <a:r>
              <a:rPr lang="en-US" sz="1100" cap="none" dirty="0">
                <a:latin typeface="Arial" panose="020B0604020202020204" pitchFamily="34" charset="0"/>
                <a:cs typeface="Arial" panose="020B0604020202020204" pitchFamily="34" charset="0"/>
              </a:rPr>
              <a:t>. (Accessed 10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National Institute for Health and Care Excellence, (2020) ‘3 General Advice For Managing COVID-19 Symptoms’ | COVID-19 Rapid Guideline: ‘</a:t>
            </a:r>
            <a:r>
              <a:rPr lang="en-US" sz="1100" i="1" cap="none" dirty="0">
                <a:latin typeface="Arial" panose="020B0604020202020204" pitchFamily="34" charset="0"/>
                <a:cs typeface="Arial" panose="020B0604020202020204" pitchFamily="34" charset="0"/>
              </a:rPr>
              <a:t>Managing Symptoms (Including At The End Of Life) In The Community</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8"/>
              </a:rPr>
              <a:t>https://www.nice.org.uk/guidance/ng163/chapter/3-General-advice-for-managing-COVID-19-symptoms</a:t>
            </a:r>
            <a:r>
              <a:rPr lang="en-US" sz="1100" cap="none" dirty="0">
                <a:latin typeface="Arial" panose="020B0604020202020204" pitchFamily="34" charset="0"/>
                <a:cs typeface="Arial" panose="020B0604020202020204" pitchFamily="34" charset="0"/>
              </a:rPr>
              <a:t> (Accessed 12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National Health Service, (2020) ‘Help the NHS alert your close contacts if you test positive for coronavirus’. Available at: </a:t>
            </a:r>
            <a:r>
              <a:rPr lang="en-US" sz="1100" cap="none" dirty="0">
                <a:latin typeface="Arial" panose="020B0604020202020204" pitchFamily="34" charset="0"/>
                <a:cs typeface="Arial" panose="020B0604020202020204" pitchFamily="34" charset="0"/>
                <a:hlinkClick r:id="rId9"/>
              </a:rPr>
              <a:t>https://www.nhs.uk/conditions/coronavirus-covid-19/testing-and-tracing/nhs-test-and-trace-if-youre-contacted-after-testing-positive-for-coronavirus/</a:t>
            </a:r>
            <a:r>
              <a:rPr lang="en-US" sz="1100" cap="none" dirty="0">
                <a:latin typeface="Arial" panose="020B0604020202020204" pitchFamily="34" charset="0"/>
                <a:cs typeface="Arial" panose="020B0604020202020204" pitchFamily="34" charset="0"/>
              </a:rPr>
              <a:t>. (Accessed 14 October 2020  ).</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Office for National Statistics, (2020) ‘Coronavirus And Key Workers In The UK’ - </a:t>
            </a:r>
            <a:r>
              <a:rPr lang="en-US" sz="1100" i="1" cap="none" dirty="0">
                <a:latin typeface="Arial" panose="020B0604020202020204" pitchFamily="34" charset="0"/>
                <a:cs typeface="Arial" panose="020B0604020202020204" pitchFamily="34" charset="0"/>
              </a:rPr>
              <a:t>Office For National Statistics</a:t>
            </a:r>
            <a:r>
              <a:rPr lang="en-US" sz="1100" cap="none" dirty="0">
                <a:latin typeface="Arial" panose="020B0604020202020204" pitchFamily="34" charset="0"/>
                <a:cs typeface="Arial" panose="020B0604020202020204" pitchFamily="34" charset="0"/>
              </a:rPr>
              <a:t>. Available at: </a:t>
            </a:r>
            <a:r>
              <a:rPr lang="en-US" sz="1100" cap="none" dirty="0">
                <a:latin typeface="Arial" panose="020B0604020202020204" pitchFamily="34" charset="0"/>
                <a:cs typeface="Arial" panose="020B0604020202020204" pitchFamily="34" charset="0"/>
                <a:hlinkClick r:id="rId10"/>
              </a:rPr>
              <a:t>https://www.ons.gov.uk/employmentandlabourmarket/peopleinwork/earningsandworkinghours/articles/coronavirusandkeyworkersintheuk/2020-05-15</a:t>
            </a:r>
            <a:r>
              <a:rPr lang="en-US" sz="1100" cap="none" dirty="0">
                <a:latin typeface="Arial" panose="020B0604020202020204" pitchFamily="34" charset="0"/>
                <a:cs typeface="Arial" panose="020B0604020202020204" pitchFamily="34" charset="0"/>
              </a:rPr>
              <a:t>. (Accessed 13 October 2020)</a:t>
            </a: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a:lnSpc>
                <a:spcPct val="110000"/>
              </a:lnSpc>
            </a:pPr>
            <a:endParaRPr lang="en-US" sz="12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8914687"/>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a:extLst>
              <a:ext uri="{FF2B5EF4-FFF2-40B4-BE49-F238E27FC236}">
                <a16:creationId xmlns:a16="http://schemas.microsoft.com/office/drawing/2014/main" id="{68A207A6-6DA7-4036-AA0C-E6C571F5641E}"/>
              </a:ext>
            </a:extLst>
          </p:cNvPr>
          <p:cNvSpPr txBox="1"/>
          <p:nvPr/>
        </p:nvSpPr>
        <p:spPr>
          <a:xfrm>
            <a:off x="670705" y="238923"/>
            <a:ext cx="10474820" cy="7305783"/>
          </a:xfrm>
          <a:prstGeom prst="rect">
            <a:avLst/>
          </a:prstGeom>
          <a:noFill/>
        </p:spPr>
        <p:txBody>
          <a:bodyPr wrap="square">
            <a:spAutoFit/>
          </a:bodyPr>
          <a:lstStyle/>
          <a:p>
            <a:pPr>
              <a:lnSpc>
                <a:spcPct val="110000"/>
              </a:lnSpc>
            </a:pPr>
            <a:endParaRPr lang="en-US" sz="1200" cap="none" dirty="0">
              <a:latin typeface="Arial" panose="020B0604020202020204" pitchFamily="34" charset="0"/>
              <a:cs typeface="Arial" panose="020B0604020202020204" pitchFamily="34" charset="0"/>
            </a:endParaRPr>
          </a:p>
          <a:p>
            <a:pPr marR="0" lvl="0" algn="l" defTabSz="457200" rtl="0" eaLnBrk="1" fontAlgn="auto" latinLnBrk="0" hangingPunct="1">
              <a:lnSpc>
                <a:spcPct val="90000"/>
              </a:lnSpc>
              <a:spcBef>
                <a:spcPts val="1000"/>
              </a:spcBef>
              <a:spcAft>
                <a:spcPts val="0"/>
              </a:spcAft>
              <a:buClrTx/>
              <a:buSzTx/>
              <a:tabLst/>
              <a:defRPr/>
            </a:pP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30400" marR="0" lvl="0" indent="-230400" algn="l" defTabSz="4572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Padula</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 V. (2020)  ‘Why only test Symptomatic Patients? Consider Random Screening for COVID-19’. </a:t>
            </a:r>
            <a:r>
              <a:rPr kumimoji="0" 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Economics and Health Policy</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https://doi.org/10.1007/s40258-020-00579-4</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 October 2020). </a:t>
            </a:r>
          </a:p>
          <a:p>
            <a:pPr marL="230400" marR="0" lvl="0" indent="-230400" algn="l" defTabSz="4572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Payne, A. (2020) ‘U.K supermarkets have started to ration food after corona virus panic buying gripped Britain’. </a:t>
            </a:r>
            <a:r>
              <a:rPr kumimoji="0" 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Business insider</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https://www.businessinsider.com/coronavirus-sainsburys-rations-food-as-brits-panic-buy-2020-3?r=US&amp;IR=T</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8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Platt, L. and Warwick, R. (2020) ‘Are some ethnic groups more vulnerable to COVID-19 than others’. </a:t>
            </a:r>
            <a:r>
              <a:rPr lang="en-US" sz="1100" i="1" cap="none" dirty="0">
                <a:latin typeface="Arial" panose="020B0604020202020204" pitchFamily="34" charset="0"/>
                <a:cs typeface="Arial" panose="020B0604020202020204" pitchFamily="34" charset="0"/>
              </a:rPr>
              <a:t>Institute for Fiscal Studies</a:t>
            </a:r>
            <a:r>
              <a:rPr lang="en-US" sz="1100" cap="none" dirty="0">
                <a:latin typeface="Arial" panose="020B0604020202020204" pitchFamily="34" charset="0"/>
                <a:cs typeface="Arial" panose="020B0604020202020204" pitchFamily="34" charset="0"/>
              </a:rPr>
              <a:t>, </a:t>
            </a:r>
            <a:r>
              <a:rPr lang="en-US" sz="1100" i="1" cap="none" dirty="0">
                <a:latin typeface="Arial" panose="020B0604020202020204" pitchFamily="34" charset="0"/>
                <a:cs typeface="Arial" panose="020B0604020202020204" pitchFamily="34" charset="0"/>
              </a:rPr>
              <a:t>Nuffield Foundation</a:t>
            </a:r>
            <a:r>
              <a:rPr lang="en-US" sz="1100" cap="none" dirty="0">
                <a:latin typeface="Arial" panose="020B0604020202020204" pitchFamily="34" charset="0"/>
                <a:cs typeface="Arial" panose="020B0604020202020204" pitchFamily="34" charset="0"/>
              </a:rPr>
              <a:t>.</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Public Health England, (2020) Available at: </a:t>
            </a:r>
            <a:r>
              <a:rPr lang="en-US" sz="1100" cap="none" dirty="0">
                <a:latin typeface="Arial" panose="020B0604020202020204" pitchFamily="34" charset="0"/>
                <a:cs typeface="Arial" panose="020B0604020202020204" pitchFamily="34" charset="0"/>
                <a:hlinkClick r:id="rId4"/>
              </a:rPr>
              <a:t>https://assets.publishing.service.gov.uk/government/uploads/system/uploads/attachment_data/file/910885/COVID-19_Infection_prevention_and_control_guidance_FINAL_PDF_20082020.pdf</a:t>
            </a:r>
            <a:r>
              <a:rPr lang="en-US" sz="1100" cap="none" dirty="0">
                <a:latin typeface="Arial" panose="020B0604020202020204" pitchFamily="34" charset="0"/>
                <a:cs typeface="Arial" panose="020B0604020202020204" pitchFamily="34" charset="0"/>
              </a:rPr>
              <a:t>. (Accessed 13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Statista, (2020) ‘Europe: coronavirus deaths per 100,000 by country Statista’. Available at: </a:t>
            </a:r>
            <a:r>
              <a:rPr lang="en-US" sz="1100" cap="none" dirty="0">
                <a:latin typeface="Arial" panose="020B0604020202020204" pitchFamily="34" charset="0"/>
                <a:cs typeface="Arial" panose="020B0604020202020204" pitchFamily="34" charset="0"/>
                <a:hlinkClick r:id="rId5"/>
              </a:rPr>
              <a:t>https://www.statista.com/statistics/1111779/coronavirus-death-rate-europe-by-country/</a:t>
            </a:r>
            <a:r>
              <a:rPr lang="en-US" sz="1100" cap="none" dirty="0">
                <a:latin typeface="Arial" panose="020B0604020202020204" pitchFamily="34" charset="0"/>
                <a:cs typeface="Arial" panose="020B0604020202020204" pitchFamily="34" charset="0"/>
              </a:rPr>
              <a:t>. (Accessed: 29 September 2020</a:t>
            </a:r>
            <a:r>
              <a:rPr lang="en-US" sz="1100" dirty="0">
                <a:latin typeface="Arial" panose="020B0604020202020204" pitchFamily="34" charset="0"/>
                <a:cs typeface="Arial" panose="020B0604020202020204" pitchFamily="34" charset="0"/>
              </a:rPr>
              <a:t>).</a:t>
            </a:r>
            <a:endParaRPr lang="en-US" sz="1100" cap="none" dirty="0">
              <a:latin typeface="Arial" panose="020B0604020202020204" pitchFamily="34" charset="0"/>
              <a:cs typeface="Arial" panose="020B0604020202020204" pitchFamily="34" charset="0"/>
            </a:endParaRP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Statista, (2020b) ‘Topic: Coronavirus (COVID-19) in the UK’. Available at: </a:t>
            </a:r>
            <a:r>
              <a:rPr lang="en-US" sz="1100" cap="none" dirty="0">
                <a:latin typeface="Arial" panose="020B0604020202020204" pitchFamily="34" charset="0"/>
                <a:cs typeface="Arial" panose="020B0604020202020204" pitchFamily="34" charset="0"/>
                <a:hlinkClick r:id="rId6"/>
              </a:rPr>
              <a:t>https://www.statista.com/topics/6112/coronavirus-covid-19-in-the-uk/</a:t>
            </a:r>
            <a:r>
              <a:rPr lang="en-US" sz="1100" cap="none" dirty="0">
                <a:latin typeface="Arial" panose="020B0604020202020204" pitchFamily="34" charset="0"/>
                <a:cs typeface="Arial" panose="020B0604020202020204" pitchFamily="34" charset="0"/>
              </a:rPr>
              <a:t>  (Accessed: 29 September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Statista, (2020c) ‘UK: coronavirus cases’ | Statista . Available at: </a:t>
            </a:r>
            <a:r>
              <a:rPr lang="en-US" sz="1100" cap="none" dirty="0">
                <a:latin typeface="Arial" panose="020B0604020202020204" pitchFamily="34" charset="0"/>
                <a:cs typeface="Arial" panose="020B0604020202020204" pitchFamily="34" charset="0"/>
                <a:hlinkClick r:id="rId7"/>
              </a:rPr>
              <a:t>https://www.statista.com/statistics/1101958/cumulative-coronavirus-cases-in-the-uk/</a:t>
            </a:r>
            <a:r>
              <a:rPr lang="en-US" sz="1100" cap="none" dirty="0">
                <a:latin typeface="Arial" panose="020B0604020202020204" pitchFamily="34" charset="0"/>
                <a:cs typeface="Arial" panose="020B0604020202020204" pitchFamily="34" charset="0"/>
              </a:rPr>
              <a:t>.  (Accessed: 29 September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The Guardian, (2020) ‘Doctors and nurses are dying for lack of equipment. Is Johnson up to this?’ Available at: </a:t>
            </a:r>
            <a:r>
              <a:rPr lang="en-US" sz="1100" cap="none" dirty="0">
                <a:latin typeface="Arial" panose="020B0604020202020204" pitchFamily="34" charset="0"/>
                <a:cs typeface="Arial" panose="020B0604020202020204" pitchFamily="34" charset="0"/>
                <a:hlinkClick r:id="rId8"/>
              </a:rPr>
              <a:t>https://www.theguardian.com/commentisfree/2020/apr/02/doctors-nurses-lack-of-equipment-johnson-government</a:t>
            </a:r>
            <a:r>
              <a:rPr lang="en-US" sz="1100" cap="none" dirty="0">
                <a:latin typeface="Arial" panose="020B0604020202020204" pitchFamily="34" charset="0"/>
                <a:cs typeface="Arial" panose="020B0604020202020204" pitchFamily="34" charset="0"/>
              </a:rPr>
              <a:t>. (Accessed: 29 September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Viner, R. M., Russell, S., J., Crocker, H., Packer, J., Ward, J., Stansfield, C., </a:t>
            </a:r>
            <a:r>
              <a:rPr lang="en-US" sz="1100" cap="none" dirty="0" err="1">
                <a:latin typeface="Arial" panose="020B0604020202020204" pitchFamily="34" charset="0"/>
                <a:cs typeface="Arial" panose="020B0604020202020204" pitchFamily="34" charset="0"/>
              </a:rPr>
              <a:t>Mytton</a:t>
            </a:r>
            <a:r>
              <a:rPr lang="en-US" sz="1100" cap="none" dirty="0">
                <a:latin typeface="Arial" panose="020B0604020202020204" pitchFamily="34" charset="0"/>
                <a:cs typeface="Arial" panose="020B0604020202020204" pitchFamily="34" charset="0"/>
              </a:rPr>
              <a:t>, O., </a:t>
            </a:r>
            <a:r>
              <a:rPr lang="en-US" sz="1100" cap="none" dirty="0" err="1">
                <a:latin typeface="Arial" panose="020B0604020202020204" pitchFamily="34" charset="0"/>
                <a:cs typeface="Arial" panose="020B0604020202020204" pitchFamily="34" charset="0"/>
              </a:rPr>
              <a:t>Bonnell</a:t>
            </a:r>
            <a:r>
              <a:rPr lang="en-US" sz="1100" cap="none" dirty="0">
                <a:latin typeface="Arial" panose="020B0604020202020204" pitchFamily="34" charset="0"/>
                <a:cs typeface="Arial" panose="020B0604020202020204" pitchFamily="34" charset="0"/>
              </a:rPr>
              <a:t>, </a:t>
            </a:r>
            <a:r>
              <a:rPr lang="en-US" sz="1100" cap="none" dirty="0" err="1">
                <a:latin typeface="Arial" panose="020B0604020202020204" pitchFamily="34" charset="0"/>
                <a:cs typeface="Arial" panose="020B0604020202020204" pitchFamily="34" charset="0"/>
              </a:rPr>
              <a:t>C.and</a:t>
            </a:r>
            <a:r>
              <a:rPr lang="en-US" sz="1100" cap="none" dirty="0">
                <a:latin typeface="Arial" panose="020B0604020202020204" pitchFamily="34" charset="0"/>
                <a:cs typeface="Arial" panose="020B0604020202020204" pitchFamily="34" charset="0"/>
              </a:rPr>
              <a:t>  </a:t>
            </a:r>
            <a:r>
              <a:rPr lang="en-US" sz="1100" cap="none" dirty="0" err="1">
                <a:latin typeface="Arial" panose="020B0604020202020204" pitchFamily="34" charset="0"/>
                <a:cs typeface="Arial" panose="020B0604020202020204" pitchFamily="34" charset="0"/>
              </a:rPr>
              <a:t>Booy</a:t>
            </a:r>
            <a:r>
              <a:rPr lang="en-US" sz="1100" cap="none" dirty="0">
                <a:latin typeface="Arial" panose="020B0604020202020204" pitchFamily="34" charset="0"/>
                <a:cs typeface="Arial" panose="020B0604020202020204" pitchFamily="34" charset="0"/>
              </a:rPr>
              <a:t>, R. (2020) ‘School closure and management practices during coronavirus outbreaks including COVID-19: a rapid systematic review’. </a:t>
            </a:r>
            <a:r>
              <a:rPr lang="en-US" sz="1100" i="1" cap="none" dirty="0">
                <a:latin typeface="Arial" panose="020B0604020202020204" pitchFamily="34" charset="0"/>
                <a:cs typeface="Arial" panose="020B0604020202020204" pitchFamily="34" charset="0"/>
              </a:rPr>
              <a:t>The Lancet Child and Adolescent Health</a:t>
            </a:r>
            <a:r>
              <a:rPr lang="en-US" sz="1100" i="1"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rPr>
              <a:t>Vol 4, (5) Pp 397-404. Available at: </a:t>
            </a:r>
            <a:r>
              <a:rPr lang="en-US" sz="1100" cap="none" dirty="0">
                <a:latin typeface="Arial" panose="020B0604020202020204" pitchFamily="34" charset="0"/>
                <a:cs typeface="Arial" panose="020B0604020202020204" pitchFamily="34" charset="0"/>
                <a:hlinkClick r:id="rId9"/>
              </a:rPr>
              <a:t>https://www.sciencedirect.com/science/article/pii/S235246422030095X</a:t>
            </a:r>
            <a:endParaRPr lang="en-US" sz="1100" cap="none" dirty="0">
              <a:latin typeface="Arial" panose="020B0604020202020204" pitchFamily="34" charset="0"/>
              <a:cs typeface="Arial" panose="020B0604020202020204" pitchFamily="34" charset="0"/>
            </a:endParaRP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World Health Organization, (2020) ‘WHO, Who we are/ our values’. Available at: </a:t>
            </a:r>
            <a:r>
              <a:rPr lang="en-US" sz="1100" cap="none" dirty="0">
                <a:latin typeface="Arial" panose="020B0604020202020204" pitchFamily="34" charset="0"/>
                <a:cs typeface="Arial" panose="020B0604020202020204" pitchFamily="34" charset="0"/>
                <a:hlinkClick r:id="rId10"/>
              </a:rPr>
              <a:t>https://www.who.int/about/who-we-are/our-values</a:t>
            </a:r>
            <a:r>
              <a:rPr lang="en-US" sz="1100" cap="none" dirty="0">
                <a:latin typeface="Arial" panose="020B0604020202020204" pitchFamily="34" charset="0"/>
                <a:cs typeface="Arial" panose="020B0604020202020204" pitchFamily="34" charset="0"/>
              </a:rPr>
              <a:t>. (Accessed 29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World Health Organization, (2020b) ‘Coronavirus’. Available at: </a:t>
            </a:r>
            <a:r>
              <a:rPr lang="en-US" sz="1100" cap="none" dirty="0">
                <a:latin typeface="Arial" panose="020B0604020202020204" pitchFamily="34" charset="0"/>
                <a:cs typeface="Arial" panose="020B0604020202020204" pitchFamily="34" charset="0"/>
                <a:hlinkClick r:id="rId11"/>
              </a:rPr>
              <a:t>https://www.who.int/health-topics/coronavirus#tab=tab_1</a:t>
            </a:r>
            <a:r>
              <a:rPr lang="en-US" sz="1100" cap="none" dirty="0">
                <a:latin typeface="Arial" panose="020B0604020202020204" pitchFamily="34" charset="0"/>
                <a:cs typeface="Arial" panose="020B0604020202020204" pitchFamily="34" charset="0"/>
              </a:rPr>
              <a:t>. (Accessed 10 October 2020).</a:t>
            </a:r>
          </a:p>
          <a:p>
            <a:pPr marL="230400" indent="-230400">
              <a:lnSpc>
                <a:spcPct val="90000"/>
              </a:lnSpc>
              <a:spcBef>
                <a:spcPts val="1000"/>
              </a:spcBef>
              <a:buFont typeface="Arial" panose="020B0604020202020204" pitchFamily="34" charset="0"/>
              <a:buChar char="•"/>
            </a:pPr>
            <a:r>
              <a:rPr lang="en-US" sz="1100" cap="none" dirty="0">
                <a:latin typeface="Arial" panose="020B0604020202020204" pitchFamily="34" charset="0"/>
                <a:cs typeface="Arial" panose="020B0604020202020204" pitchFamily="34" charset="0"/>
              </a:rPr>
              <a:t>World Health Organization, (2020c) ‘Covid-19 Strategy Update’. World Health Organization. Available at:  </a:t>
            </a:r>
            <a:r>
              <a:rPr lang="en-US" sz="1100" cap="none" dirty="0">
                <a:latin typeface="Arial" panose="020B0604020202020204" pitchFamily="34" charset="0"/>
                <a:cs typeface="Arial" panose="020B0604020202020204" pitchFamily="34" charset="0"/>
                <a:hlinkClick r:id="rId12"/>
              </a:rPr>
              <a:t>https://www.who.int/docs/default-source/coronaviruse/covid-strategy-update-14april2020.pdf?sfvrsn=29da3ba0_19</a:t>
            </a:r>
            <a:r>
              <a:rPr lang="en-US" sz="1100" cap="none" dirty="0">
                <a:latin typeface="Arial" panose="020B0604020202020204" pitchFamily="34" charset="0"/>
                <a:cs typeface="Arial" panose="020B0604020202020204" pitchFamily="34" charset="0"/>
              </a:rPr>
              <a:t>. P 1.  (Accessed on 2 October 2020). </a:t>
            </a:r>
          </a:p>
          <a:p>
            <a:pPr marL="230400" indent="-230400">
              <a:lnSpc>
                <a:spcPct val="90000"/>
              </a:lnSpc>
              <a:spcBef>
                <a:spcPts val="1000"/>
              </a:spcBef>
              <a:buFont typeface="Arial" panose="020B0604020202020204" pitchFamily="34" charset="0"/>
              <a:buChar char="•"/>
            </a:pPr>
            <a:r>
              <a:rPr lang="en-US" sz="1100" dirty="0">
                <a:latin typeface="Arial" panose="020B0604020202020204" pitchFamily="34" charset="0"/>
                <a:cs typeface="Arial" panose="020B0604020202020204" pitchFamily="34" charset="0"/>
              </a:rPr>
              <a:t>World Health Organization, (2020) ‘</a:t>
            </a:r>
            <a:r>
              <a:rPr lang="en-US" sz="1100" i="1" dirty="0">
                <a:latin typeface="Arial" panose="020B0604020202020204" pitchFamily="34" charset="0"/>
                <a:cs typeface="Arial" panose="020B0604020202020204" pitchFamily="34" charset="0"/>
              </a:rPr>
              <a:t>How has World Health Organization responded to Covid-19</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3"/>
              </a:rPr>
              <a:t>https://www.youtube.com/watch?v=qHksVwOrpbE</a:t>
            </a:r>
            <a:r>
              <a:rPr lang="en-US" sz="1100" dirty="0">
                <a:latin typeface="Arial" panose="020B0604020202020204" pitchFamily="34" charset="0"/>
                <a:cs typeface="Arial" panose="020B0604020202020204" pitchFamily="34" charset="0"/>
              </a:rPr>
              <a:t>. (Accessed on 8 October 2020).</a:t>
            </a:r>
            <a:endParaRPr lang="en-US" sz="11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endParaRPr lang="en-US" sz="1200" cap="none" dirty="0">
              <a:latin typeface="Arial" panose="020B0604020202020204" pitchFamily="34" charset="0"/>
              <a:cs typeface="Arial" panose="020B0604020202020204" pitchFamily="34" charset="0"/>
            </a:endParaRPr>
          </a:p>
          <a:p>
            <a:pPr>
              <a:lnSpc>
                <a:spcPct val="110000"/>
              </a:lnSpc>
            </a:pPr>
            <a:endParaRPr lang="en-US" sz="12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0409908"/>
      </p:ext>
    </p:extLst>
  </p:cSld>
  <p:clrMapOvr>
    <a:overrideClrMapping bg1="lt1" tx1="dk1" bg2="lt2" tx2="dk2" accent1="accent1" accent2="accent2" accent3="accent3" accent4="accent4" accent5="accent5" accent6="accent6" hlink="hlink" folHlink="folHlink"/>
  </p:clrMapOvr>
</p:sld>
</file>

<file path=ppt/theme/_rels/theme2.xml.rels><?xml version="1.0" encoding="UTF-8" standalone="yes"?>
<Relationships xmlns="http://schemas.openxmlformats.org/package/2006/relationships"><Relationship Id="rId1" Type="http://schemas.openxmlformats.org/officeDocument/2006/relationships/image" Target="../media/image4.jpeg"/></Relationships>
</file>

<file path=ppt/theme/_rels/theme4.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5.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4" ma:contentTypeDescription="Create a new document." ma:contentTypeScope="" ma:versionID="c90bc7df1907527c5f2fd06370695cc1">
  <xsd:schema xmlns:xsd="http://www.w3.org/2001/XMLSchema" xmlns:xs="http://www.w3.org/2001/XMLSchema" xmlns:p="http://schemas.microsoft.com/office/2006/metadata/properties" xmlns:ns3="28bc52eb-7ba0-4738-a312-c7a8d9f935af" targetNamespace="http://schemas.microsoft.com/office/2006/metadata/properties" ma:root="true" ma:fieldsID="121e042e4cc6ac7022ff39c46a2baad1" ns3:_="">
    <xsd:import namespace="28bc52eb-7ba0-4738-a312-c7a8d9f935a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28bc52eb-7ba0-4738-a312-c7a8d9f935af" xsi:nil="true"/>
  </documentManagement>
</p:properties>
</file>

<file path=customXml/itemProps1.xml><?xml version="1.0" encoding="utf-8"?>
<ds:datastoreItem xmlns:ds="http://schemas.openxmlformats.org/officeDocument/2006/customXml" ds:itemID="{FA783F2E-97E2-484E-BF92-B33AEA715C4D}">
  <ds:schemaRefs>
    <ds:schemaRef ds:uri="http://schemas.microsoft.com/sharepoint/v3/contenttype/forms"/>
  </ds:schemaRefs>
</ds:datastoreItem>
</file>

<file path=customXml/itemProps2.xml><?xml version="1.0" encoding="utf-8"?>
<ds:datastoreItem xmlns:ds="http://schemas.openxmlformats.org/officeDocument/2006/customXml" ds:itemID="{AB37F6C5-4E55-4564-A5DD-0281ACDD4D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AB9843-8233-452C-82B9-ECE749792D29}">
  <ds:schemaRefs>
    <ds:schemaRef ds:uri="28bc52eb-7ba0-4738-a312-c7a8d9f935af"/>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http://www.w3.org/XML/1998/namespace"/>
    <ds:schemaRef ds:uri="http://purl.org/dc/term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3777</Words>
  <Application>Microsoft Office PowerPoint</Application>
  <PresentationFormat>Widescreen</PresentationFormat>
  <Paragraphs>445</Paragraphs>
  <Slides>45</Slides>
  <Notes>16</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45</vt:i4>
      </vt:variant>
    </vt:vector>
  </HeadingPairs>
  <TitlesOfParts>
    <vt:vector size="58" baseType="lpstr">
      <vt:lpstr>Arial</vt:lpstr>
      <vt:lpstr>Calibri</vt:lpstr>
      <vt:lpstr>Calibri Light</vt:lpstr>
      <vt:lpstr>Constantia</vt:lpstr>
      <vt:lpstr>Corbel</vt:lpstr>
      <vt:lpstr>Symbol</vt:lpstr>
      <vt:lpstr>Tw Cen MT</vt:lpstr>
      <vt:lpstr>Wingdings 2</vt:lpstr>
      <vt:lpstr>Droplet</vt:lpstr>
      <vt:lpstr>Parallax</vt:lpstr>
      <vt:lpstr>Office Theme</vt:lpstr>
      <vt:lpstr>Flow</vt:lpstr>
      <vt:lpstr>1_Office Theme</vt:lpstr>
      <vt:lpstr> INTRODUCTION Module Code: BMHP 5013 Public Health Policy Presentation   Dolu Miah – 1809541 Asif Khan – 1808529 Sofia Sultana – 1713594 Yasmin Bibi – 1808879  Lecturer: Dr Besty Jose</vt:lpstr>
      <vt:lpstr>Overview of COVID-19 • What is COVID-19? • COVID-19 is a new strain of coronavirus not identified in humans before • Coronavirus comes from a large family of viruses that are known to cause  illnesses such as Severe Acute Respiratory Syndrome (SARS) and Middle  East Respiratory Syndrome (MERS) • MERS first reported in 2012 in Saudi Arabia (symptoms like COVID-19, cough,  fever, shortness of breath) • COVID-19 is a new virus and the public health authorities across the world are  learning more and more about it every day. We don’t know yet how  dangerous Covid-19 actually is? • It is an outbreak of respiratory illness, first detected in Wuhan, Hubei Province,  in China  (Lazarus et al, 2020; World Health Organization, 2020b; Aftab et al 2020) </vt:lpstr>
      <vt:lpstr> • It all started around December 2019 and since then cases have  been identified in countries worldwide • As of 30 June 2020, there were more than 10 million COVID-19  cases worldwide reported in 188 countries and territories,  with 505,000 deaths • The impact of this disease has been devastating and various  countries are observing quarantines, lockdowns and  entry  bans on their citizens while others have global travel ban in  place such as China, USA, India and Canada • Mortality rate is about 2% in comparison with seasonal flu which  is below 1% causing about 400,000 deaths each year globally.  SARS however had a death rate of more than 10%. • COVID-19 is a new strain of coronavirus not identified in  humans  before • According to the World Health Organization, most people  infected with COVID-19 will experience mild to moderate  respiratory illness and recover without requiring special  treatment. Older people and those with underlying medical  problems like Cardiovascular disease, diabetes, cancer are  more likely to develop serious illness.  (Lazarus et al, 2020; World Health Organization, 2020b; Aftab et al 2020) </vt:lpstr>
      <vt:lpstr>What are the symptoms of COVID-19? • Cough • Fever • Headache • Loss of taste or smell • Repeated shaking with chills • Sore throat • Shortness of breath • Muscle pain    (World Health Organization, 2020b; National Institute for Health and Care Excellence, 2020)</vt:lpstr>
      <vt:lpstr>How to protect yourself from COVID-19: • Wash your hands multiple times a day for at least 20 seconds  after sneezing, coughing, blowing your nose, eating, bathroom • Avoid close contact with people who are sick • Avoid touching your eyes, nose, mouth with unwashed hands • Clean and disinfect all surfaces and objects you touch  • Use alcohol-based hand sanitizer with at least 60% alcohol, if you  have symptoms • Stay home until you are free of your symptoms  • Seek medical attention • Always follow the government guidelines and measures to protect  yourself and others  around you    (GOV UK, 2020c; World Health Organization, 2020) </vt:lpstr>
      <vt:lpstr>PowerPoint Presentation</vt:lpstr>
      <vt:lpstr>PowerPoint Presentation</vt:lpstr>
      <vt:lpstr>PowerPoint Presentation</vt:lpstr>
      <vt:lpstr>PowerPoint Presentation</vt:lpstr>
      <vt:lpstr>Geographical distribution of COVID-19 in UK </vt:lpstr>
      <vt:lpstr>Incidence rates to control COVID-19 in UK </vt:lpstr>
      <vt:lpstr>Case rate for NHS Staff in the UK </vt:lpstr>
      <vt:lpstr>Death rate for NHS staff in the UK </vt:lpstr>
      <vt:lpstr>Mortality rate in UK increases needing more Keyworkers across uk</vt:lpstr>
      <vt:lpstr>Trends and Causes to control Covid-19 </vt:lpstr>
      <vt:lpstr>Spread and Main Measures to Control COVID-19 in the UK </vt:lpstr>
      <vt:lpstr>COVID-19 impact for doctors/nurses and Conspiracy Theories </vt:lpstr>
      <vt:lpstr> key workers</vt:lpstr>
      <vt:lpstr>PowerPoint Presentation</vt:lpstr>
      <vt:lpstr>Policy</vt:lpstr>
      <vt:lpstr> </vt:lpstr>
      <vt:lpstr> </vt:lpstr>
      <vt:lpstr>Limitations </vt:lpstr>
      <vt:lpstr>Corona testing extended to all essential workers in England who have symptoms </vt:lpstr>
      <vt:lpstr>Corona testing extended to all essential workers in England who have symptoms    (GOV UK, 2020)</vt:lpstr>
      <vt:lpstr> Impact  </vt:lpstr>
      <vt:lpstr> </vt:lpstr>
      <vt:lpstr>Solutions and recommendations</vt:lpstr>
      <vt:lpstr>PowerPoint Presentation</vt:lpstr>
      <vt:lpstr>Roles</vt:lpstr>
      <vt:lpstr>Barriers/limitations  </vt:lpstr>
      <vt:lpstr>Recommendations to Improve</vt:lpstr>
      <vt:lpstr>PowerPoint Presentation</vt:lpstr>
      <vt:lpstr>Roles </vt:lpstr>
      <vt:lpstr>Barriers/limitations </vt:lpstr>
      <vt:lpstr>Recommendations to improve. </vt:lpstr>
      <vt:lpstr>Conclusion </vt:lpstr>
      <vt:lpstr>    </vt:lpstr>
      <vt:lpstr>    </vt:lpstr>
      <vt:lpstr>PowerPoint Presentation</vt:lpstr>
      <vt:lpstr>PowerPoint Presentation</vt:lpstr>
      <vt:lpstr>Agencies  • Public Health England  - public health adviser to NHS England • They promote healthier lifestyles • Advise/collecting/analyzing data and support the action by Local government, NHS and the public • World Health Organization – Global leaders – they work worldwide to promote health, keep the  world safe,  and serve the vulnerable • Provide Universal Health Coverage, such medicines and health products • Preparing for emergencies and managing risks    Recommendations  • Early restrictions would have reduced the number of infected and deaths. UK should have gone into lockdown  earlier than it did • Better communication between countries to better prepare and better plan any actions to take • Tighter restrictions should have been put in place for people coming in through our borders • The Community should encourage people not following the rules to understand the purpose • Equip keyworkers better during these types of pandemic • More research into these types of disease to try and understand how we can overcome the disease   (Public Health England, 2020; World Health Organization, 2020c)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2020-10-16T11:17:19Z</dcterms:created>
  <dcterms:modified xsi:type="dcterms:W3CDTF">2020-10-16T11:44:25Z</dcterms:modified>
</cp:coreProperties>
</file>