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AC0E39-2F38-42C7-9D45-E0F2F430D775}" v="18" dt="2026-07-12T12:16:56.5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>
        <p:scale>
          <a:sx n="89" d="100"/>
          <a:sy n="89" d="100"/>
        </p:scale>
        <p:origin x="66" y="-10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elfattah Mohammed" userId="4cb2ffb3fc592386" providerId="LiveId" clId="{AF403393-DE7C-4CD3-85EB-DC4508EFD85F}"/>
    <pc:docChg chg="undo custSel modSld">
      <pc:chgData name="Abdelfattah Mohammed" userId="4cb2ffb3fc592386" providerId="LiveId" clId="{AF403393-DE7C-4CD3-85EB-DC4508EFD85F}" dt="2026-07-12T12:18:44.472" v="937" actId="20577"/>
      <pc:docMkLst>
        <pc:docMk/>
      </pc:docMkLst>
      <pc:sldChg chg="modSp mod">
        <pc:chgData name="Abdelfattah Mohammed" userId="4cb2ffb3fc592386" providerId="LiveId" clId="{AF403393-DE7C-4CD3-85EB-DC4508EFD85F}" dt="2026-07-12T12:18:44.472" v="937" actId="20577"/>
        <pc:sldMkLst>
          <pc:docMk/>
          <pc:sldMk cId="2563627717" sldId="256"/>
        </pc:sldMkLst>
        <pc:spChg chg="mod">
          <ac:chgData name="Abdelfattah Mohammed" userId="4cb2ffb3fc592386" providerId="LiveId" clId="{AF403393-DE7C-4CD3-85EB-DC4508EFD85F}" dt="2026-07-12T12:18:44.472" v="937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addSp delSp modSp mod">
        <pc:chgData name="Abdelfattah Mohammed" userId="4cb2ffb3fc592386" providerId="LiveId" clId="{AF403393-DE7C-4CD3-85EB-DC4508EFD85F}" dt="2026-07-12T11:15:22.721" v="237"/>
        <pc:sldMkLst>
          <pc:docMk/>
          <pc:sldMk cId="2897957523" sldId="258"/>
        </pc:sldMkLst>
        <pc:spChg chg="del mod">
          <ac:chgData name="Abdelfattah Mohammed" userId="4cb2ffb3fc592386" providerId="LiveId" clId="{AF403393-DE7C-4CD3-85EB-DC4508EFD85F}" dt="2026-07-12T10:59:28.421" v="179" actId="478"/>
          <ac:spMkLst>
            <pc:docMk/>
            <pc:sldMk cId="2897957523" sldId="258"/>
            <ac:spMk id="3" creationId="{028A8359-438A-7EDF-F235-AE5BAE7FB208}"/>
          </ac:spMkLst>
        </pc:spChg>
        <pc:spChg chg="add mod">
          <ac:chgData name="Abdelfattah Mohammed" userId="4cb2ffb3fc592386" providerId="LiveId" clId="{AF403393-DE7C-4CD3-85EB-DC4508EFD85F}" dt="2026-07-12T11:15:22.721" v="237"/>
          <ac:spMkLst>
            <pc:docMk/>
            <pc:sldMk cId="2897957523" sldId="258"/>
            <ac:spMk id="5" creationId="{4E1B468E-94E1-7131-BCE8-317BDC7A5E0E}"/>
          </ac:spMkLst>
        </pc:spChg>
      </pc:sldChg>
      <pc:sldChg chg="modSp mod">
        <pc:chgData name="Abdelfattah Mohammed" userId="4cb2ffb3fc592386" providerId="LiveId" clId="{AF403393-DE7C-4CD3-85EB-DC4508EFD85F}" dt="2026-07-12T11:45:56.697" v="634" actId="20577"/>
        <pc:sldMkLst>
          <pc:docMk/>
          <pc:sldMk cId="1748499028" sldId="259"/>
        </pc:sldMkLst>
        <pc:spChg chg="mod">
          <ac:chgData name="Abdelfattah Mohammed" userId="4cb2ffb3fc592386" providerId="LiveId" clId="{AF403393-DE7C-4CD3-85EB-DC4508EFD85F}" dt="2026-07-12T11:45:56.697" v="634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">
        <pc:chgData name="Abdelfattah Mohammed" userId="4cb2ffb3fc592386" providerId="LiveId" clId="{AF403393-DE7C-4CD3-85EB-DC4508EFD85F}" dt="2026-07-12T12:07:44.326" v="874" actId="20577"/>
        <pc:sldMkLst>
          <pc:docMk/>
          <pc:sldMk cId="1424087263" sldId="260"/>
        </pc:sldMkLst>
        <pc:spChg chg="mod">
          <ac:chgData name="Abdelfattah Mohammed" userId="4cb2ffb3fc592386" providerId="LiveId" clId="{AF403393-DE7C-4CD3-85EB-DC4508EFD85F}" dt="2026-07-12T12:07:44.326" v="874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">
        <pc:chgData name="Abdelfattah Mohammed" userId="4cb2ffb3fc592386" providerId="LiveId" clId="{AF403393-DE7C-4CD3-85EB-DC4508EFD85F}" dt="2026-07-12T11:56:33.888" v="682" actId="20577"/>
        <pc:sldMkLst>
          <pc:docMk/>
          <pc:sldMk cId="1382716628" sldId="262"/>
        </pc:sldMkLst>
        <pc:spChg chg="mod">
          <ac:chgData name="Abdelfattah Mohammed" userId="4cb2ffb3fc592386" providerId="LiveId" clId="{AF403393-DE7C-4CD3-85EB-DC4508EFD85F}" dt="2026-07-12T11:56:33.888" v="682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">
        <pc:chgData name="Abdelfattah Mohammed" userId="4cb2ffb3fc592386" providerId="LiveId" clId="{AF403393-DE7C-4CD3-85EB-DC4508EFD85F}" dt="2026-07-12T12:10:19.140" v="911" actId="20577"/>
        <pc:sldMkLst>
          <pc:docMk/>
          <pc:sldMk cId="3970473306" sldId="264"/>
        </pc:sldMkLst>
        <pc:spChg chg="mod">
          <ac:chgData name="Abdelfattah Mohammed" userId="4cb2ffb3fc592386" providerId="LiveId" clId="{AF403393-DE7C-4CD3-85EB-DC4508EFD85F}" dt="2026-07-12T12:10:19.140" v="911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">
        <pc:chgData name="Abdelfattah Mohammed" userId="4cb2ffb3fc592386" providerId="LiveId" clId="{AF403393-DE7C-4CD3-85EB-DC4508EFD85F}" dt="2026-07-12T12:16:56.578" v="924"/>
        <pc:sldMkLst>
          <pc:docMk/>
          <pc:sldMk cId="359125969" sldId="265"/>
        </pc:sldMkLst>
        <pc:spChg chg="mod">
          <ac:chgData name="Abdelfattah Mohammed" userId="4cb2ffb3fc592386" providerId="LiveId" clId="{AF403393-DE7C-4CD3-85EB-DC4508EFD85F}" dt="2026-07-12T12:16:56.578" v="924"/>
          <ac:spMkLst>
            <pc:docMk/>
            <pc:sldMk cId="359125969" sldId="265"/>
            <ac:spMk id="3" creationId="{5F8D0C3B-0DFC-3E5A-28D7-AC7CD95B6A10}"/>
          </ac:spMkLst>
        </pc:spChg>
      </pc:sldChg>
      <pc:sldChg chg="modSp mod">
        <pc:chgData name="Abdelfattah Mohammed" userId="4cb2ffb3fc592386" providerId="LiveId" clId="{AF403393-DE7C-4CD3-85EB-DC4508EFD85F}" dt="2026-07-12T12:09:12.809" v="891" actId="20577"/>
        <pc:sldMkLst>
          <pc:docMk/>
          <pc:sldMk cId="1917974163" sldId="267"/>
        </pc:sldMkLst>
        <pc:spChg chg="mod">
          <ac:chgData name="Abdelfattah Mohammed" userId="4cb2ffb3fc592386" providerId="LiveId" clId="{AF403393-DE7C-4CD3-85EB-DC4508EFD85F}" dt="2026-07-12T12:09:12.809" v="891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addSp modSp mod">
        <pc:chgData name="Abdelfattah Mohammed" userId="4cb2ffb3fc592386" providerId="LiveId" clId="{AF403393-DE7C-4CD3-85EB-DC4508EFD85F}" dt="2026-07-12T10:53:57.906" v="119" actId="14100"/>
        <pc:sldMkLst>
          <pc:docMk/>
          <pc:sldMk cId="3645478630" sldId="268"/>
        </pc:sldMkLst>
        <pc:spChg chg="add">
          <ac:chgData name="Abdelfattah Mohammed" userId="4cb2ffb3fc592386" providerId="LiveId" clId="{AF403393-DE7C-4CD3-85EB-DC4508EFD85F}" dt="2026-07-12T09:24:09.671" v="37"/>
          <ac:spMkLst>
            <pc:docMk/>
            <pc:sldMk cId="3645478630" sldId="268"/>
            <ac:spMk id="4" creationId="{9C72FDE5-160A-437B-7CAD-3A1D69516851}"/>
          </ac:spMkLst>
        </pc:spChg>
        <pc:spChg chg="add">
          <ac:chgData name="Abdelfattah Mohammed" userId="4cb2ffb3fc592386" providerId="LiveId" clId="{AF403393-DE7C-4CD3-85EB-DC4508EFD85F}" dt="2026-07-12T09:24:09.671" v="37"/>
          <ac:spMkLst>
            <pc:docMk/>
            <pc:sldMk cId="3645478630" sldId="268"/>
            <ac:spMk id="10" creationId="{E0C2B2E0-6138-152C-F4DC-2EC8911EAF94}"/>
          </ac:spMkLst>
        </pc:spChg>
        <pc:spChg chg="add">
          <ac:chgData name="Abdelfattah Mohammed" userId="4cb2ffb3fc592386" providerId="LiveId" clId="{AF403393-DE7C-4CD3-85EB-DC4508EFD85F}" dt="2026-07-12T09:24:09.671" v="37"/>
          <ac:spMkLst>
            <pc:docMk/>
            <pc:sldMk cId="3645478630" sldId="268"/>
            <ac:spMk id="11" creationId="{F66CED86-B7B5-61EC-3AF3-D38192225533}"/>
          </ac:spMkLst>
        </pc:spChg>
        <pc:spChg chg="add">
          <ac:chgData name="Abdelfattah Mohammed" userId="4cb2ffb3fc592386" providerId="LiveId" clId="{AF403393-DE7C-4CD3-85EB-DC4508EFD85F}" dt="2026-07-12T09:24:09.671" v="37"/>
          <ac:spMkLst>
            <pc:docMk/>
            <pc:sldMk cId="3645478630" sldId="268"/>
            <ac:spMk id="16" creationId="{0049FEA2-D225-6248-132C-6AEBB16EBC4D}"/>
          </ac:spMkLst>
        </pc:spChg>
        <pc:spChg chg="add">
          <ac:chgData name="Abdelfattah Mohammed" userId="4cb2ffb3fc592386" providerId="LiveId" clId="{AF403393-DE7C-4CD3-85EB-DC4508EFD85F}" dt="2026-07-12T09:24:09.671" v="37"/>
          <ac:spMkLst>
            <pc:docMk/>
            <pc:sldMk cId="3645478630" sldId="268"/>
            <ac:spMk id="17" creationId="{70A82E1B-2210-AB42-0E57-9FF69FA8B29A}"/>
          </ac:spMkLst>
        </pc:spChg>
        <pc:spChg chg="add">
          <ac:chgData name="Abdelfattah Mohammed" userId="4cb2ffb3fc592386" providerId="LiveId" clId="{AF403393-DE7C-4CD3-85EB-DC4508EFD85F}" dt="2026-07-12T09:24:09.671" v="37"/>
          <ac:spMkLst>
            <pc:docMk/>
            <pc:sldMk cId="3645478630" sldId="268"/>
            <ac:spMk id="22" creationId="{F64A3CDD-31AF-5D3C-4D2A-B9E4367A90CA}"/>
          </ac:spMkLst>
        </pc:spChg>
        <pc:spChg chg="add">
          <ac:chgData name="Abdelfattah Mohammed" userId="4cb2ffb3fc592386" providerId="LiveId" clId="{AF403393-DE7C-4CD3-85EB-DC4508EFD85F}" dt="2026-07-12T09:24:09.671" v="37"/>
          <ac:spMkLst>
            <pc:docMk/>
            <pc:sldMk cId="3645478630" sldId="268"/>
            <ac:spMk id="25" creationId="{01C62155-D07B-779C-ADE4-1F7A0700843A}"/>
          </ac:spMkLst>
        </pc:spChg>
        <pc:spChg chg="add">
          <ac:chgData name="Abdelfattah Mohammed" userId="4cb2ffb3fc592386" providerId="LiveId" clId="{AF403393-DE7C-4CD3-85EB-DC4508EFD85F}" dt="2026-07-12T09:24:09.671" v="37"/>
          <ac:spMkLst>
            <pc:docMk/>
            <pc:sldMk cId="3645478630" sldId="268"/>
            <ac:spMk id="29" creationId="{4BC3A03F-7F4A-5207-5B44-B2064B4A12AC}"/>
          </ac:spMkLst>
        </pc:spChg>
        <pc:spChg chg="add">
          <ac:chgData name="Abdelfattah Mohammed" userId="4cb2ffb3fc592386" providerId="LiveId" clId="{AF403393-DE7C-4CD3-85EB-DC4508EFD85F}" dt="2026-07-12T09:24:09.671" v="37"/>
          <ac:spMkLst>
            <pc:docMk/>
            <pc:sldMk cId="3645478630" sldId="268"/>
            <ac:spMk id="34" creationId="{B0DDA7D6-3744-FEAA-ED2B-6A5C5A41D800}"/>
          </ac:spMkLst>
        </pc:spChg>
        <pc:spChg chg="add">
          <ac:chgData name="Abdelfattah Mohammed" userId="4cb2ffb3fc592386" providerId="LiveId" clId="{AF403393-DE7C-4CD3-85EB-DC4508EFD85F}" dt="2026-07-12T09:24:09.671" v="37"/>
          <ac:spMkLst>
            <pc:docMk/>
            <pc:sldMk cId="3645478630" sldId="268"/>
            <ac:spMk id="35" creationId="{BAD0A841-1D57-02DA-3E10-F6058A4FC0ED}"/>
          </ac:spMkLst>
        </pc:spChg>
        <pc:picChg chg="add mod">
          <ac:chgData name="Abdelfattah Mohammed" userId="4cb2ffb3fc592386" providerId="LiveId" clId="{AF403393-DE7C-4CD3-85EB-DC4508EFD85F}" dt="2026-07-12T10:53:57.906" v="119" actId="14100"/>
          <ac:picMkLst>
            <pc:docMk/>
            <pc:sldMk cId="3645478630" sldId="268"/>
            <ac:picMk id="42" creationId="{C0AA8BCF-88E8-27DD-777A-1D2648000F7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61795" y="1057817"/>
            <a:ext cx="8427720" cy="3586798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"/>
              </a:rPr>
              <a:t>MODULE </a:t>
            </a:r>
            <a:r>
              <a:rPr lang="en-GB" sz="1800" dirty="0" err="1">
                <a:latin typeface="A"/>
              </a:rPr>
              <a:t>NAME:</a:t>
            </a:r>
            <a:r>
              <a:rPr lang="en-GB" sz="1800" b="1" dirty="0" err="1"/>
              <a:t>Problem</a:t>
            </a:r>
            <a:r>
              <a:rPr lang="en-GB" sz="1800" b="1" dirty="0"/>
              <a:t> solving and decision making module</a:t>
            </a:r>
            <a:br>
              <a:rPr lang="en-GB" sz="1800" b="1" dirty="0"/>
            </a:br>
            <a:br>
              <a:rPr lang="en-GB" sz="1800" dirty="0">
                <a:latin typeface="A"/>
              </a:rPr>
            </a:br>
            <a:r>
              <a:rPr lang="en-GB" sz="1800" dirty="0">
                <a:latin typeface="A"/>
              </a:rPr>
              <a:t>MODULE CODE:</a:t>
            </a:r>
            <a:r>
              <a:rPr lang="en-GB" sz="1800" b="1" dirty="0"/>
              <a:t>LCLM4004</a:t>
            </a:r>
            <a:br>
              <a:rPr lang="en-GB" sz="1800" b="1" dirty="0"/>
            </a:br>
            <a:r>
              <a:rPr lang="en-GB" sz="1800" dirty="0">
                <a:latin typeface="A"/>
              </a:rPr>
              <a:t> </a:t>
            </a:r>
            <a:br>
              <a:rPr lang="en-GB" sz="1800" dirty="0">
                <a:latin typeface="A"/>
              </a:rPr>
            </a:br>
            <a:r>
              <a:rPr lang="en-GB" sz="1800" dirty="0">
                <a:latin typeface="A"/>
              </a:rPr>
              <a:t>STUDENT NAME: Abdelfattah Mohammed</a:t>
            </a:r>
            <a:br>
              <a:rPr lang="en-GB" sz="1800" dirty="0">
                <a:latin typeface="A"/>
              </a:rPr>
            </a:br>
            <a:r>
              <a:rPr lang="en-GB" sz="1800" dirty="0">
                <a:latin typeface="A"/>
              </a:rPr>
              <a:t>STUDENT ID: 2532160</a:t>
            </a:r>
            <a:br>
              <a:rPr lang="en-GB" sz="1800" dirty="0">
                <a:latin typeface="A"/>
              </a:rPr>
            </a:br>
            <a:r>
              <a:rPr lang="en-GB" sz="1800" dirty="0">
                <a:latin typeface="A"/>
              </a:rPr>
              <a:t>LECTURER: Mr. Charles </a:t>
            </a:r>
            <a:r>
              <a:rPr lang="en-GB" sz="1800" dirty="0" err="1">
                <a:latin typeface="A"/>
              </a:rPr>
              <a:t>Obinwa</a:t>
            </a:r>
            <a:r>
              <a:rPr lang="en-GB" sz="1800" dirty="0">
                <a:latin typeface="A"/>
              </a:rPr>
              <a:t> </a:t>
            </a:r>
            <a:br>
              <a:rPr lang="en-GB" sz="1800" dirty="0">
                <a:latin typeface="A"/>
              </a:rPr>
            </a:br>
            <a:r>
              <a:rPr lang="en-GB" sz="18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1B468E-94E1-7131-BCE8-317BDC7A5E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042416"/>
            <a:ext cx="8915399" cy="5330952"/>
          </a:xfrm>
        </p:spPr>
        <p:txBody>
          <a:bodyPr/>
          <a:lstStyle/>
          <a:p>
            <a:r>
              <a:rPr lang="en-GB" dirty="0"/>
              <a:t>What presentation about:</a:t>
            </a:r>
          </a:p>
          <a:p>
            <a:r>
              <a:rPr lang="en-GB" dirty="0"/>
              <a:t>This presentation is a </a:t>
            </a:r>
          </a:p>
          <a:p>
            <a:r>
              <a:rPr lang="en-GB" b="1" dirty="0"/>
              <a:t>business case study regarding the operational and external analysis of Basil's Bakery.</a:t>
            </a:r>
            <a:r>
              <a:rPr lang="en-GB" dirty="0"/>
              <a:t>"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17582" y="1161826"/>
            <a:ext cx="10687030" cy="4809206"/>
          </a:xfrm>
        </p:spPr>
        <p:txBody>
          <a:bodyPr>
            <a:normAutofit/>
          </a:bodyPr>
          <a:lstStyle/>
          <a:p>
            <a:r>
              <a:rPr lang="en-GB" sz="1400" b="1" dirty="0"/>
              <a:t>Basil’s Bakery:</a:t>
            </a:r>
          </a:p>
          <a:p>
            <a:r>
              <a:rPr lang="en-GB" sz="1200" b="1" dirty="0">
                <a:solidFill>
                  <a:schemeClr val="tx1"/>
                </a:solidFill>
              </a:rPr>
              <a:t>The company operated since 2015.</a:t>
            </a:r>
          </a:p>
          <a:p>
            <a:r>
              <a:rPr lang="en-GB" sz="1200" b="1" dirty="0">
                <a:solidFill>
                  <a:schemeClr val="tx1"/>
                </a:solidFill>
              </a:rPr>
              <a:t>And its Located in Coventry.</a:t>
            </a:r>
          </a:p>
          <a:p>
            <a:r>
              <a:rPr lang="en-GB" sz="1200" b="1" dirty="0">
                <a:solidFill>
                  <a:schemeClr val="tx1"/>
                </a:solidFill>
              </a:rPr>
              <a:t>Its Bakary Company.</a:t>
            </a:r>
          </a:p>
          <a:p>
            <a:r>
              <a:rPr lang="en-GB" sz="1200" b="1" dirty="0">
                <a:solidFill>
                  <a:schemeClr val="tx1"/>
                </a:solidFill>
              </a:rPr>
              <a:t>Before Covid 19 the company was earning 25% Effecting to income. </a:t>
            </a:r>
          </a:p>
          <a:p>
            <a:endParaRPr lang="en-GB" sz="1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What: </a:t>
            </a:r>
            <a:r>
              <a:rPr lang="en-GB" sz="1600" dirty="0"/>
              <a:t>Stagnated sales 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Who:  </a:t>
            </a:r>
            <a:r>
              <a:rPr lang="en-GB" sz="1600" dirty="0"/>
              <a:t>Basil and his customers </a:t>
            </a:r>
            <a:endParaRPr lang="en-GB" sz="16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Where: </a:t>
            </a:r>
            <a:r>
              <a:rPr lang="en-GB" sz="1600" dirty="0">
                <a:solidFill>
                  <a:schemeClr val="tx1"/>
                </a:solidFill>
              </a:rPr>
              <a:t>Coventry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Why: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When: 2023- 2025 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How: 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 much: 25% of sales growth since 2023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1370" y="1219199"/>
            <a:ext cx="10633242" cy="5515087"/>
          </a:xfrm>
        </p:spPr>
        <p:txBody>
          <a:bodyPr>
            <a:normAutofit/>
          </a:bodyPr>
          <a:lstStyle/>
          <a:p>
            <a:r>
              <a:rPr lang="en-GB" b="1" dirty="0"/>
              <a:t>Political</a:t>
            </a:r>
          </a:p>
          <a:p>
            <a:r>
              <a:rPr lang="en-GB" b="1" dirty="0"/>
              <a:t>Health and Safety </a:t>
            </a:r>
            <a:r>
              <a:rPr lang="en-GB" b="1" dirty="0" err="1"/>
              <a:t>RegulationsZoning</a:t>
            </a:r>
            <a:r>
              <a:rPr lang="en-GB" b="1" dirty="0"/>
              <a:t> and Licensing:</a:t>
            </a:r>
            <a:r>
              <a:rPr lang="en-GB" dirty="0"/>
              <a:t> </a:t>
            </a:r>
            <a:r>
              <a:rPr lang="en-GB" b="1" dirty="0"/>
              <a:t>Economic</a:t>
            </a:r>
          </a:p>
          <a:p>
            <a:r>
              <a:rPr lang="en-GB" b="1" dirty="0"/>
              <a:t>Inflation:</a:t>
            </a:r>
            <a:endParaRPr lang="en-GB" dirty="0"/>
          </a:p>
          <a:p>
            <a:r>
              <a:rPr lang="en-GB" b="1" dirty="0"/>
              <a:t>Consumer Disposable Income:</a:t>
            </a:r>
            <a:r>
              <a:rPr lang="en-GB" dirty="0"/>
              <a:t> </a:t>
            </a:r>
            <a:r>
              <a:rPr lang="en-GB" b="1" dirty="0"/>
              <a:t>Social</a:t>
            </a:r>
          </a:p>
          <a:p>
            <a:r>
              <a:rPr lang="en-GB" b="1" dirty="0"/>
              <a:t>Changing Dietary Trends:</a:t>
            </a:r>
            <a:r>
              <a:rPr lang="en-GB" dirty="0"/>
              <a:t> </a:t>
            </a:r>
            <a:r>
              <a:rPr lang="en-GB" b="1" dirty="0"/>
              <a:t>Community Habits:</a:t>
            </a:r>
            <a:r>
              <a:rPr lang="en-GB" dirty="0"/>
              <a:t> </a:t>
            </a:r>
            <a:r>
              <a:rPr lang="en-GB" b="1" dirty="0"/>
              <a:t>Technological</a:t>
            </a:r>
            <a:r>
              <a:rPr lang="en-GB" dirty="0"/>
              <a:t>, </a:t>
            </a:r>
            <a:r>
              <a:rPr lang="en-GB" b="1" dirty="0"/>
              <a:t>Legal</a:t>
            </a:r>
            <a:r>
              <a:rPr lang="en-GB" dirty="0"/>
              <a:t>, and </a:t>
            </a:r>
            <a:r>
              <a:rPr lang="en-GB" b="1" dirty="0"/>
              <a:t>Environmental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10207778" cy="4528752"/>
          </a:xfrm>
        </p:spPr>
        <p:txBody>
          <a:bodyPr>
            <a:normAutofit/>
          </a:bodyPr>
          <a:lstStyle/>
          <a:p>
            <a:r>
              <a:rPr lang="en-GB" b="1" dirty="0"/>
              <a:t>Technological</a:t>
            </a:r>
          </a:p>
          <a:p>
            <a:pPr lvl="1"/>
            <a:r>
              <a:rPr lang="en-GB" b="1" dirty="0"/>
              <a:t>Online Ordering Systems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Modern Equipment:</a:t>
            </a:r>
            <a:r>
              <a:rPr lang="en-GB" dirty="0"/>
              <a:t> </a:t>
            </a:r>
          </a:p>
          <a:p>
            <a:r>
              <a:rPr lang="en-GB" b="1" dirty="0"/>
              <a:t>Legal</a:t>
            </a:r>
          </a:p>
          <a:p>
            <a:pPr lvl="1"/>
            <a:r>
              <a:rPr lang="en-GB" b="1" dirty="0"/>
              <a:t>Employment Law</a:t>
            </a:r>
          </a:p>
          <a:p>
            <a:pPr lvl="1"/>
            <a:r>
              <a:rPr lang="en-GB" b="1" dirty="0"/>
              <a:t>Allergen </a:t>
            </a:r>
            <a:r>
              <a:rPr lang="en-GB" b="1" dirty="0" err="1"/>
              <a:t>Labeling</a:t>
            </a:r>
            <a:endParaRPr lang="en-GB" b="1" dirty="0"/>
          </a:p>
          <a:p>
            <a:r>
              <a:rPr lang="en-GB" b="1" dirty="0"/>
              <a:t>Environmental</a:t>
            </a:r>
          </a:p>
          <a:p>
            <a:pPr lvl="1"/>
            <a:r>
              <a:rPr lang="en-GB" b="1" dirty="0"/>
              <a:t>Eco-Friendly Packaging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Waste Reduction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C0AA8BCF-88E8-27DD-777A-1D2648000F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803" y="1173792"/>
            <a:ext cx="11204808" cy="4822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 dirty="0"/>
              <a:t>Summary of Key Insights: Briefly recap that while Basil's Bakery has strong potential, it faces challenges from external factors (PESTLE) and operational inefficiencies that need to be addressed.</a:t>
            </a:r>
          </a:p>
          <a:p>
            <a:r>
              <a:rPr lang="en-GB" dirty="0"/>
              <a:t>Strategic Recommendations: The most important action items is upgrading technology, optimizing waste management, and adapting to modern dietary trends. 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199"/>
            <a:ext cx="10189918" cy="4897419"/>
          </a:xfrm>
        </p:spPr>
        <p:txBody>
          <a:bodyPr>
            <a:normAutofit/>
          </a:bodyPr>
          <a:lstStyle/>
          <a:p>
            <a:r>
              <a:rPr lang="en-GB" b="1" dirty="0"/>
              <a:t>References &amp; Sources</a:t>
            </a:r>
          </a:p>
          <a:p>
            <a:r>
              <a:rPr lang="en-GB" b="1" dirty="0"/>
              <a:t>PESTLE Analysis Framework:</a:t>
            </a:r>
            <a:endParaRPr lang="en-GB" dirty="0"/>
          </a:p>
          <a:p>
            <a:pPr lvl="1"/>
            <a:r>
              <a:rPr lang="en-GB" dirty="0"/>
              <a:t>Aguilar, F. J. (1967). </a:t>
            </a:r>
            <a:r>
              <a:rPr lang="en-GB" i="1" dirty="0"/>
              <a:t>Scanning the Business Environment</a:t>
            </a:r>
            <a:r>
              <a:rPr lang="en-GB" dirty="0"/>
              <a:t>. Macmillan. (This is the foundational source for the PESTLE environmental scanning model).</a:t>
            </a:r>
          </a:p>
          <a:p>
            <a:r>
              <a:rPr lang="en-GB" b="1" dirty="0"/>
              <a:t>Fishbone (Cause and Effect) Diagram Framework:</a:t>
            </a:r>
            <a:endParaRPr lang="en-GB" dirty="0"/>
          </a:p>
          <a:p>
            <a:pPr lvl="1"/>
            <a:r>
              <a:rPr lang="en-GB" dirty="0"/>
              <a:t>Ishikawa, K. (1982). </a:t>
            </a:r>
            <a:r>
              <a:rPr lang="en-GB" i="1" dirty="0"/>
              <a:t>Guide to Quality Control</a:t>
            </a:r>
            <a:r>
              <a:rPr lang="en-GB" dirty="0"/>
              <a:t>. Asian Productivity Organization. (This provides the basis for the Ishikawa/Fishbone diagram used to identify root causes in operational management).</a:t>
            </a:r>
          </a:p>
          <a:p>
            <a:r>
              <a:rPr lang="en-GB" b="1" dirty="0"/>
              <a:t>5W2H Framework:</a:t>
            </a:r>
            <a:endParaRPr lang="en-GB" dirty="0"/>
          </a:p>
          <a:p>
            <a:pPr lvl="1"/>
            <a:r>
              <a:rPr lang="en-GB" dirty="0"/>
              <a:t>The 5W2H method is a widely recognized management tool used in quality assurance and project management for systematic problem identification and resolution.</a:t>
            </a:r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438</TotalTime>
  <Words>397</Words>
  <Application>Microsoft Office PowerPoint</Application>
  <PresentationFormat>Widescreen</PresentationFormat>
  <Paragraphs>59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NAME:Problem solving and decision making module  MODULE CODE:LCLM4004   STUDENT NAME: Abdelfattah Mohammed STUDENT ID: 2532160 LECTURER: Mr. Charles Obinwa 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Abdelfattah Mohammed</cp:lastModifiedBy>
  <cp:revision>92</cp:revision>
  <dcterms:created xsi:type="dcterms:W3CDTF">2024-10-08T15:58:04Z</dcterms:created>
  <dcterms:modified xsi:type="dcterms:W3CDTF">2026-07-12T12:18:49Z</dcterms:modified>
</cp:coreProperties>
</file>