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7559675" cy="10691813"/>
  <p:notesSz cx="6858000" cy="9144000"/>
  <p:defaultTextStyle>
    <a:defPPr>
      <a:defRPr lang="en-US"/>
    </a:defPPr>
    <a:lvl1pPr marL="0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228691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457383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686074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914766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143457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1372149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1600840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1829532" algn="l" defTabSz="457383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80" userDrawn="1">
          <p15:clr>
            <a:srgbClr val="A4A3A4"/>
          </p15:clr>
        </p15:guide>
        <p15:guide id="2" pos="144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33" d="100"/>
          <a:sy n="33" d="100"/>
        </p:scale>
        <p:origin x="2333" y="643"/>
      </p:cViewPr>
      <p:guideLst>
        <p:guide orient="horz" pos="1080"/>
        <p:guide pos="144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3044" y="1065688"/>
            <a:ext cx="3887833" cy="7353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6088" y="1943966"/>
            <a:ext cx="3201745" cy="876691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308" y="2204432"/>
            <a:ext cx="3887833" cy="681341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1308" y="1454004"/>
            <a:ext cx="3887833" cy="75042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96" y="800457"/>
            <a:ext cx="2020148" cy="226399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25077" y="800457"/>
            <a:ext cx="2020148" cy="226399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96" y="767898"/>
            <a:ext cx="2020943" cy="32002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96" y="1087922"/>
            <a:ext cx="2020943" cy="1976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323488" y="767898"/>
            <a:ext cx="2021737" cy="32002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323488" y="1087922"/>
            <a:ext cx="2021737" cy="1976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97" y="136586"/>
            <a:ext cx="1504788" cy="58128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8276" y="136586"/>
            <a:ext cx="2556949" cy="292786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97" y="717870"/>
            <a:ext cx="1504788" cy="234657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6520" y="2401370"/>
            <a:ext cx="2744353" cy="28349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96520" y="306524"/>
            <a:ext cx="2744353" cy="205831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6520" y="2684865"/>
            <a:ext cx="2744353" cy="40261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316093" y="137381"/>
            <a:ext cx="1029132" cy="29270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96" y="137381"/>
            <a:ext cx="3011165" cy="29270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96" y="137380"/>
            <a:ext cx="4116529" cy="5717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96" y="800457"/>
            <a:ext cx="4116529" cy="2263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96" y="3179592"/>
            <a:ext cx="1067248" cy="1826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62757" y="3179592"/>
            <a:ext cx="1448408" cy="1826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77977" y="3179592"/>
            <a:ext cx="1067248" cy="1826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ple.com/" TargetMode="External"/><Relationship Id="rId7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hyperlink" Target="https://www.researchgate.net/publication/399313843_Preventive_health_Building_resilience_and_promoting_wellness" TargetMode="External"/><Relationship Id="rId4" Type="http://schemas.openxmlformats.org/officeDocument/2006/relationships/hyperlink" Target="https://inventstore.in/?srsltid=AfmBOopvOw8isZuRagC_9X2kEWNpG-fQ__99SJSwiBpwSUbskYHb4a5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46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0766" y="-23999"/>
            <a:ext cx="7563562" cy="926789"/>
          </a:xfrm>
          <a:custGeom>
            <a:avLst/>
            <a:gdLst/>
            <a:ahLst/>
            <a:cxnLst/>
            <a:rect l="l" t="t" r="r" b="b"/>
            <a:pathLst>
              <a:path w="12096000" h="1359273">
                <a:moveTo>
                  <a:pt x="0" y="0"/>
                </a:moveTo>
                <a:lnTo>
                  <a:pt x="12096000" y="0"/>
                </a:lnTo>
                <a:lnTo>
                  <a:pt x="12096000" y="1359273"/>
                </a:lnTo>
                <a:lnTo>
                  <a:pt x="0" y="13592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3562" r="-13562" b="-126253"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F79D64-6B21-B5FE-F78D-4621509C473C}"/>
              </a:ext>
            </a:extLst>
          </p:cNvPr>
          <p:cNvSpPr txBox="1"/>
          <p:nvPr/>
        </p:nvSpPr>
        <p:spPr>
          <a:xfrm>
            <a:off x="-16465" y="-176381"/>
            <a:ext cx="7576140" cy="905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 Extension of Apple Inc</a:t>
            </a:r>
            <a:endParaRPr lang="en-IN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Freeform 2">
            <a:extLst>
              <a:ext uri="{FF2B5EF4-FFF2-40B4-BE49-F238E27FC236}">
                <a16:creationId xmlns:a16="http://schemas.microsoft.com/office/drawing/2014/main" id="{A044B2B3-2AD7-8C1E-CEFE-2B6E9BB66660}"/>
              </a:ext>
            </a:extLst>
          </p:cNvPr>
          <p:cNvSpPr/>
          <p:nvPr/>
        </p:nvSpPr>
        <p:spPr>
          <a:xfrm>
            <a:off x="39013" y="1064389"/>
            <a:ext cx="2686762" cy="609600"/>
          </a:xfrm>
          <a:custGeom>
            <a:avLst/>
            <a:gdLst/>
            <a:ahLst/>
            <a:cxnLst/>
            <a:rect l="l" t="t" r="r" b="b"/>
            <a:pathLst>
              <a:path w="12096000" h="1359273">
                <a:moveTo>
                  <a:pt x="0" y="0"/>
                </a:moveTo>
                <a:lnTo>
                  <a:pt x="12096000" y="0"/>
                </a:lnTo>
                <a:lnTo>
                  <a:pt x="12096000" y="1359273"/>
                </a:lnTo>
                <a:lnTo>
                  <a:pt x="0" y="13592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3562" r="-13562" b="-126253"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2A6C62-BB2A-F0D2-249A-2E8C4B9AE018}"/>
              </a:ext>
            </a:extLst>
          </p:cNvPr>
          <p:cNvSpPr txBox="1"/>
          <p:nvPr/>
        </p:nvSpPr>
        <p:spPr>
          <a:xfrm>
            <a:off x="154699" y="1044419"/>
            <a:ext cx="2636837" cy="498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Company overview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9B7349-4293-5EC2-355E-A91073801B67}"/>
              </a:ext>
            </a:extLst>
          </p:cNvPr>
          <p:cNvSpPr/>
          <p:nvPr/>
        </p:nvSpPr>
        <p:spPr>
          <a:xfrm>
            <a:off x="4553969" y="1023226"/>
            <a:ext cx="2895601" cy="4986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76A941-2ABE-9CBC-5621-14CA958B9227}"/>
              </a:ext>
            </a:extLst>
          </p:cNvPr>
          <p:cNvSpPr txBox="1"/>
          <p:nvPr/>
        </p:nvSpPr>
        <p:spPr>
          <a:xfrm>
            <a:off x="4619730" y="1044419"/>
            <a:ext cx="297975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Apple’s brand extension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br>
              <a:rPr lang="en-IN" dirty="0"/>
            </a:br>
            <a:endParaRPr lang="en-IN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0F8DE3-4988-D6EC-6C41-96E9BB4EA075}"/>
              </a:ext>
            </a:extLst>
          </p:cNvPr>
          <p:cNvSpPr txBox="1"/>
          <p:nvPr/>
        </p:nvSpPr>
        <p:spPr>
          <a:xfrm>
            <a:off x="154699" y="5461546"/>
            <a:ext cx="3802187" cy="82799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endParaRPr lang="en-IN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3F455C45-4AB3-2CB4-B8FD-7AF0DB17C771}"/>
              </a:ext>
            </a:extLst>
          </p:cNvPr>
          <p:cNvSpPr/>
          <p:nvPr/>
        </p:nvSpPr>
        <p:spPr>
          <a:xfrm>
            <a:off x="4122484" y="1584436"/>
            <a:ext cx="3229597" cy="374012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B0718FDF-6DFE-0A98-19F6-E21B7D8C21E7}"/>
              </a:ext>
            </a:extLst>
          </p:cNvPr>
          <p:cNvSpPr/>
          <p:nvPr/>
        </p:nvSpPr>
        <p:spPr>
          <a:xfrm>
            <a:off x="39013" y="8530553"/>
            <a:ext cx="7483783" cy="206128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D180EF-51E4-0834-F74D-58662BDDE6A6}"/>
              </a:ext>
            </a:extLst>
          </p:cNvPr>
          <p:cNvSpPr txBox="1"/>
          <p:nvPr/>
        </p:nvSpPr>
        <p:spPr>
          <a:xfrm>
            <a:off x="4070037" y="1703914"/>
            <a:ext cx="322959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fontAlgn="base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 Health Pro will provide extensive benefits, including AI-powered monitoring, wellness support, personalised recommendations, nutrition and real-time tracking, BMR measurement, Apple device integration, and a biometric lock for data security. 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awareness of preventive healthcare is increasing among consumers, developing their demand for personalised wellness (Sharma 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2026). Thus, Apple's extension will respond to the market trends, as the focus on mental well-being is also rising.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40E0C65-D9EF-EC81-C4BA-3114AC65A467}"/>
              </a:ext>
            </a:extLst>
          </p:cNvPr>
          <p:cNvSpPr txBox="1"/>
          <p:nvPr/>
        </p:nvSpPr>
        <p:spPr>
          <a:xfrm>
            <a:off x="0" y="5549471"/>
            <a:ext cx="4092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Alignment between the brand extension and sustainability goals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CB3034F7-20DB-C4B8-BCF5-B3FA7832A23F}"/>
              </a:ext>
            </a:extLst>
          </p:cNvPr>
          <p:cNvSpPr/>
          <p:nvPr/>
        </p:nvSpPr>
        <p:spPr>
          <a:xfrm>
            <a:off x="-16465" y="6360842"/>
            <a:ext cx="4214489" cy="164492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767A054-4FB6-FD57-CF12-F9F895B05ECA}"/>
              </a:ext>
            </a:extLst>
          </p:cNvPr>
          <p:cNvSpPr txBox="1"/>
          <p:nvPr/>
        </p:nvSpPr>
        <p:spPr>
          <a:xfrm>
            <a:off x="-63635" y="6482271"/>
            <a:ext cx="4268909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extension, Apple Health Pro, will align with the sustainability goals, as recycled materials and digital-first services will be used to reduce waste. </a:t>
            </a: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Moreover, the extension will appeal to both investors and customers through its health-tech subscription revenue and healthy living lifestyle encouragement.</a:t>
            </a:r>
          </a:p>
          <a:p>
            <a:endParaRPr lang="en-IN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1999EFE-1818-7379-48CB-D1069BAE491F}"/>
              </a:ext>
            </a:extLst>
          </p:cNvPr>
          <p:cNvSpPr txBox="1"/>
          <p:nvPr/>
        </p:nvSpPr>
        <p:spPr>
          <a:xfrm>
            <a:off x="575257" y="8066187"/>
            <a:ext cx="2216279" cy="44279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endParaRPr lang="en-IN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E179141-3CBD-46D5-E1C5-81E5341B8913}"/>
              </a:ext>
            </a:extLst>
          </p:cNvPr>
          <p:cNvSpPr txBox="1"/>
          <p:nvPr/>
        </p:nvSpPr>
        <p:spPr>
          <a:xfrm>
            <a:off x="807096" y="8087762"/>
            <a:ext cx="175260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IN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A4CE66E-DAB6-07FB-E5E7-03A05E5494A5}"/>
              </a:ext>
            </a:extLst>
          </p:cNvPr>
          <p:cNvSpPr txBox="1"/>
          <p:nvPr/>
        </p:nvSpPr>
        <p:spPr>
          <a:xfrm>
            <a:off x="0" y="8731941"/>
            <a:ext cx="75983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apple.com, (2026), about Apple. [Available at: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https://www.apple.com/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 [Accessed on: 01.04.2026].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inventstore.in, (2026), about the products of Apple. [Available at: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https://inventstore.in/?srsltid=AfmBOopvOw8isZuRagC_9X2kEWNpG-fQ__99SJSwiBpwSUbskYHb4a5i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 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Sharma, N., Sharma, G. and Raheja, Y., (2026). Preventive health: Building resilience and promoting wellness. In 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Planet, One Health, One Future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(pp. 87-94). Academic Press. [Available at: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https://www.researchgate.net/publication/399313843_Preventive_health_Building_resilience_and_promoting_wellness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 </a:t>
            </a:r>
          </a:p>
          <a:p>
            <a:br>
              <a:rPr lang="en-US" dirty="0"/>
            </a:br>
            <a:endParaRPr lang="en-IN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DC3D9201-ED66-5FE7-CC64-81BE3E4A5823}"/>
              </a:ext>
            </a:extLst>
          </p:cNvPr>
          <p:cNvSpPr/>
          <p:nvPr/>
        </p:nvSpPr>
        <p:spPr>
          <a:xfrm>
            <a:off x="-41633" y="1783903"/>
            <a:ext cx="4092824" cy="356200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865950E-FFA1-626A-E693-C59376129B5F}"/>
              </a:ext>
            </a:extLst>
          </p:cNvPr>
          <p:cNvSpPr txBox="1"/>
          <p:nvPr/>
        </p:nvSpPr>
        <p:spPr>
          <a:xfrm>
            <a:off x="-221556" y="1983501"/>
            <a:ext cx="4249363" cy="346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 is a renowned technology company, which is headquartered in California, the US, and was founded in 1976 by Steve Jobs, Steve Wozniak, and Ronald Wayne (apple.com, 2026).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operates in the consumer electronics, software services, and online services industries and offers a wide range of products and services, including iPhone, iPad, Mac, Apple Watch, Apple Music, Apple TV, iCloud, and many more (inventstore.in, 2026).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a brand extension is proposed for Apple named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 Health Pro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 smart health brand that can enable the brand to expand its business into digital wellbeing using an AI-driven wearable ecosystem. 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A7F5D9A-778E-A8B3-9E94-1949E188B8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444" y="5484165"/>
            <a:ext cx="3152532" cy="29456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pple Logo and symbol, meaning, history ...">
            <a:extLst>
              <a:ext uri="{FF2B5EF4-FFF2-40B4-BE49-F238E27FC236}">
                <a16:creationId xmlns:a16="http://schemas.microsoft.com/office/drawing/2014/main" id="{12669B3E-3361-5713-D7F2-0BABC5EC1F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460" y="1039054"/>
            <a:ext cx="1017785" cy="6208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410</Words>
  <Application>Microsoft Office PowerPoint</Application>
  <PresentationFormat>Custom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Times New Roman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Kavya</dc:creator>
  <cp:revision>2</cp:revision>
  <dcterms:created xsi:type="dcterms:W3CDTF">2006-08-16T00:00:00Z</dcterms:created>
  <dcterms:modified xsi:type="dcterms:W3CDTF">2026-04-04T09:57:13Z</dcterms:modified>
  <dc:identifier>DAHF4c0KvqI</dc:identifier>
</cp:coreProperties>
</file>