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7" r:id="rId11"/>
    <p:sldId id="265" r:id="rId12"/>
    <p:sldId id="268" r:id="rId13"/>
    <p:sldId id="269"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8"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89EF62-B0FA-4D89-83BE-7C6707DFA901}" type="datetimeFigureOut">
              <a:rPr lang="bg-BG" smtClean="0"/>
              <a:t>2.8.2019 г.</a:t>
            </a:fld>
            <a:endParaRPr lang="bg-BG"/>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384CC1-09C5-4170-AD98-5B1EBA207105}" type="slidenum">
              <a:rPr lang="bg-BG" smtClean="0"/>
              <a:t>‹#›</a:t>
            </a:fld>
            <a:endParaRPr lang="bg-BG"/>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algn="l" rtl="0" eaLnBrk="1" fontAlgn="t" latinLnBrk="0" hangingPunct="1">
              <a:spcBef>
                <a:spcPts val="0"/>
              </a:spcBef>
              <a:spcAft>
                <a:spcPts val="0"/>
              </a:spcAft>
            </a:pPr>
            <a:r>
              <a:rPr lang="en-GB" sz="1200" b="1" i="0" u="sng" strike="noStrike" kern="1200" dirty="0" smtClean="0">
                <a:solidFill>
                  <a:schemeClr val="tx1"/>
                </a:solidFill>
                <a:latin typeface="Arial"/>
                <a:cs typeface="Arial"/>
              </a:rPr>
              <a:t>Place</a:t>
            </a:r>
            <a:endParaRPr lang="bg-BG" sz="1200" b="0" i="0" u="none" strike="noStrike" dirty="0" smtClean="0">
              <a:latin typeface="Arial"/>
            </a:endParaRPr>
          </a:p>
          <a:p>
            <a:pPr marL="0" algn="l" rtl="0" eaLnBrk="1" fontAlgn="t" latinLnBrk="0" hangingPunct="1">
              <a:spcBef>
                <a:spcPts val="0"/>
              </a:spcBef>
              <a:spcAft>
                <a:spcPts val="0"/>
              </a:spcAft>
            </a:pPr>
            <a:endParaRPr lang="en-GB" sz="1200" b="1" i="0" u="sng" strike="noStrike" kern="1200" dirty="0" smtClean="0">
              <a:solidFill>
                <a:schemeClr val="tx1"/>
              </a:solidFill>
              <a:latin typeface="Arial"/>
              <a:cs typeface="Arial"/>
            </a:endParaRPr>
          </a:p>
          <a:p>
            <a:pPr marL="0" indent="-347472" algn="l" rtl="0" eaLnBrk="1" fontAlgn="t" latinLnBrk="0" hangingPunct="1">
              <a:spcBef>
                <a:spcPts val="0"/>
              </a:spcBef>
              <a:spcAft>
                <a:spcPts val="0"/>
              </a:spcAft>
            </a:pPr>
            <a:r>
              <a:rPr lang="en-GB" sz="1200" b="0" i="0" u="none" strike="noStrike" kern="1200" dirty="0" err="1" smtClean="0">
                <a:solidFill>
                  <a:schemeClr val="tx1"/>
                </a:solidFill>
                <a:latin typeface="Corbel"/>
              </a:rPr>
              <a:t>Basko</a:t>
            </a:r>
            <a:r>
              <a:rPr lang="en-GB" sz="1200" b="0" i="0" u="none" strike="noStrike" kern="1200" dirty="0" smtClean="0">
                <a:solidFill>
                  <a:schemeClr val="tx1"/>
                </a:solidFill>
                <a:latin typeface="Corbel"/>
              </a:rPr>
              <a:t> is known around the world with its location in the heart of </a:t>
            </a:r>
            <a:r>
              <a:rPr lang="en-GB" sz="1200" b="0" i="0" u="none" strike="noStrike" kern="1200" dirty="0" err="1" smtClean="0">
                <a:solidFill>
                  <a:schemeClr val="tx1"/>
                </a:solidFill>
                <a:latin typeface="Corbel"/>
              </a:rPr>
              <a:t>Pirin</a:t>
            </a:r>
            <a:r>
              <a:rPr lang="en-GB" sz="1200" b="0" i="0" u="none" strike="noStrike" kern="1200" dirty="0" smtClean="0">
                <a:solidFill>
                  <a:schemeClr val="tx1"/>
                </a:solidFill>
                <a:latin typeface="Corbel"/>
              </a:rPr>
              <a:t> Mountains</a:t>
            </a:r>
            <a:endParaRPr lang="bg-BG" sz="1200" b="0" i="0" u="none" strike="noStrike" kern="1200" dirty="0" smtClean="0">
              <a:solidFill>
                <a:schemeClr val="tx1"/>
              </a:solidFill>
              <a:latin typeface="Corbel"/>
            </a:endParaRPr>
          </a:p>
          <a:p>
            <a:pPr marL="0" indent="-347472" algn="l" rtl="0" eaLnBrk="1" fontAlgn="t" latinLnBrk="0" hangingPunct="1">
              <a:spcBef>
                <a:spcPts val="0"/>
              </a:spcBef>
              <a:spcAft>
                <a:spcPts val="0"/>
              </a:spcAft>
            </a:pPr>
            <a:r>
              <a:rPr lang="en-GB" sz="1200" b="0" i="0" u="none" strike="noStrike" kern="1200" dirty="0" smtClean="0">
                <a:solidFill>
                  <a:schemeClr val="tx1"/>
                </a:solidFill>
                <a:latin typeface="Corbel"/>
              </a:rPr>
              <a:t>Unique place with virgin nature to enjoy, heaven to rejoice and to spend a lovely holiday </a:t>
            </a:r>
            <a:endParaRPr lang="bg-BG" sz="1200" b="0" i="0" u="none" strike="noStrike" kern="1200" dirty="0" smtClean="0">
              <a:solidFill>
                <a:schemeClr val="tx1"/>
              </a:solidFill>
              <a:latin typeface="Corbel"/>
            </a:endParaRPr>
          </a:p>
          <a:p>
            <a:pPr marL="0" indent="-347472" algn="l" rtl="0" eaLnBrk="1" fontAlgn="t" latinLnBrk="0" hangingPunct="1">
              <a:spcBef>
                <a:spcPts val="0"/>
              </a:spcBef>
              <a:spcAft>
                <a:spcPts val="0"/>
              </a:spcAft>
            </a:pPr>
            <a:r>
              <a:rPr lang="en-GB" sz="1200" b="0" i="0" u="none" strike="noStrike" kern="1200" dirty="0" smtClean="0">
                <a:solidFill>
                  <a:schemeClr val="tx1"/>
                </a:solidFill>
                <a:latin typeface="Corbel"/>
              </a:rPr>
              <a:t>Hotel “Delight” is offering you the best experience with our services and activities</a:t>
            </a:r>
            <a:endParaRPr lang="bg-BG" sz="1200" b="0" i="0" u="none" strike="noStrike" kern="1200" dirty="0" smtClean="0">
              <a:solidFill>
                <a:schemeClr val="tx1"/>
              </a:solidFill>
              <a:latin typeface="Corbel"/>
            </a:endParaRPr>
          </a:p>
          <a:p>
            <a:pPr marL="0" algn="l" rtl="0" eaLnBrk="1" fontAlgn="t" latinLnBrk="0" hangingPunct="1">
              <a:spcBef>
                <a:spcPts val="0"/>
              </a:spcBef>
              <a:spcAft>
                <a:spcPts val="0"/>
              </a:spcAft>
            </a:pPr>
            <a:r>
              <a:rPr lang="en-GB" sz="1200" b="1" i="0" u="sng" strike="noStrike" kern="1200" dirty="0" smtClean="0">
                <a:solidFill>
                  <a:schemeClr val="tx1"/>
                </a:solidFill>
                <a:latin typeface="Arial"/>
                <a:cs typeface="Arial"/>
              </a:rPr>
              <a:t> </a:t>
            </a:r>
            <a:endParaRPr lang="bg-BG" sz="1200" b="1" i="0" u="sng" strike="noStrike" kern="1200" dirty="0" smtClean="0">
              <a:solidFill>
                <a:schemeClr val="tx1"/>
              </a:solidFill>
              <a:latin typeface="Arial"/>
              <a:cs typeface="Arial"/>
            </a:endParaRPr>
          </a:p>
          <a:p>
            <a:endParaRPr lang="bg-BG" dirty="0"/>
          </a:p>
        </p:txBody>
      </p:sp>
      <p:sp>
        <p:nvSpPr>
          <p:cNvPr id="4" name="Slide Number Placeholder 3"/>
          <p:cNvSpPr>
            <a:spLocks noGrp="1"/>
          </p:cNvSpPr>
          <p:nvPr>
            <p:ph type="sldNum" sz="quarter" idx="10"/>
          </p:nvPr>
        </p:nvSpPr>
        <p:spPr/>
        <p:txBody>
          <a:bodyPr/>
          <a:lstStyle/>
          <a:p>
            <a:fld id="{8A384CC1-09C5-4170-AD98-5B1EBA207105}" type="slidenum">
              <a:rPr lang="bg-BG" smtClean="0"/>
              <a:t>13</a:t>
            </a:fld>
            <a:endParaRPr lang="bg-BG"/>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288245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326485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3235409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726034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34172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2843634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2312187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261716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409987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642031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2792880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538052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323444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2447787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234318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5453376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16DA91-3EFC-43E6-86EF-563EB8AA1FB4}" type="datetimeFigureOut">
              <a:rPr lang="en-GB" smtClean="0"/>
              <a:pPr/>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235720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6DA91-3EFC-43E6-86EF-563EB8AA1FB4}" type="datetimeFigureOut">
              <a:rPr lang="en-GB" smtClean="0"/>
              <a:pPr/>
              <a:t>02/08/2019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8C998F-AF97-4F7B-AA99-21896CFC6027}" type="slidenum">
              <a:rPr lang="en-GB" smtClean="0"/>
              <a:pPr/>
              <a:t>‹#›</a:t>
            </a:fld>
            <a:endParaRPr lang="en-GB"/>
          </a:p>
        </p:txBody>
      </p:sp>
    </p:spTree>
    <p:extLst>
      <p:ext uri="{BB962C8B-B14F-4D97-AF65-F5344CB8AC3E}">
        <p14:creationId xmlns:p14="http://schemas.microsoft.com/office/powerpoint/2010/main" xmlns="" val="101290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9813" y="182880"/>
            <a:ext cx="8574622" cy="2616199"/>
          </a:xfrm>
        </p:spPr>
        <p:txBody>
          <a:bodyPr/>
          <a:lstStyle/>
          <a:p>
            <a:pPr algn="ctr"/>
            <a:r>
              <a:rPr lang="en-GB" dirty="0" smtClean="0"/>
              <a:t>Marketing Environmental Audit</a:t>
            </a:r>
            <a:endParaRPr lang="en-GB" dirty="0"/>
          </a:p>
        </p:txBody>
      </p:sp>
      <p:sp>
        <p:nvSpPr>
          <p:cNvPr id="3" name="Subtitle 2"/>
          <p:cNvSpPr>
            <a:spLocks noGrp="1"/>
          </p:cNvSpPr>
          <p:nvPr>
            <p:ph type="subTitle" idx="1"/>
          </p:nvPr>
        </p:nvSpPr>
        <p:spPr>
          <a:xfrm>
            <a:off x="3181775" y="2996394"/>
            <a:ext cx="7073573" cy="3432541"/>
          </a:xfrm>
        </p:spPr>
        <p:txBody>
          <a:bodyPr>
            <a:normAutofit/>
          </a:bodyPr>
          <a:lstStyle/>
          <a:p>
            <a:pPr algn="l"/>
            <a:r>
              <a:rPr lang="en-GB" sz="2400" b="1" dirty="0" smtClean="0">
                <a:latin typeface="Arial" pitchFamily="34" charset="0"/>
                <a:cs typeface="Arial" pitchFamily="34" charset="0"/>
              </a:rPr>
              <a:t>Hotel “</a:t>
            </a:r>
            <a:r>
              <a:rPr lang="en-GB" sz="2400" b="1" dirty="0" smtClean="0">
                <a:latin typeface="Arial" pitchFamily="34" charset="0"/>
                <a:cs typeface="Arial" pitchFamily="34" charset="0"/>
              </a:rPr>
              <a:t>Delight</a:t>
            </a:r>
            <a:r>
              <a:rPr lang="en-GB" sz="2400" b="1" dirty="0" smtClean="0">
                <a:latin typeface="Arial" pitchFamily="34" charset="0"/>
                <a:cs typeface="Arial" pitchFamily="34" charset="0"/>
              </a:rPr>
              <a:t>” , </a:t>
            </a:r>
            <a:r>
              <a:rPr lang="en-GB" sz="2400" b="1" dirty="0" err="1" smtClean="0">
                <a:latin typeface="Arial" pitchFamily="34" charset="0"/>
                <a:cs typeface="Arial" pitchFamily="34" charset="0"/>
              </a:rPr>
              <a:t>Bansko</a:t>
            </a:r>
            <a:endParaRPr lang="en-GB" sz="2400" b="1" dirty="0" smtClean="0">
              <a:latin typeface="Arial" pitchFamily="34" charset="0"/>
              <a:cs typeface="Arial" pitchFamily="34" charset="0"/>
            </a:endParaRPr>
          </a:p>
          <a:p>
            <a:pPr algn="l"/>
            <a:r>
              <a:rPr lang="en-GB" sz="1800" b="1" dirty="0" smtClean="0">
                <a:latin typeface="Arial" pitchFamily="34" charset="0"/>
                <a:cs typeface="Arial" pitchFamily="34" charset="0"/>
              </a:rPr>
              <a:t>Managers: </a:t>
            </a:r>
            <a:r>
              <a:rPr lang="en-GB" sz="1800" dirty="0" smtClean="0">
                <a:latin typeface="Arial" pitchFamily="34" charset="0"/>
                <a:cs typeface="Arial" pitchFamily="34" charset="0"/>
              </a:rPr>
              <a:t>Diana </a:t>
            </a:r>
            <a:r>
              <a:rPr lang="en-GB" sz="1800" dirty="0" err="1" smtClean="0">
                <a:latin typeface="Arial" pitchFamily="34" charset="0"/>
                <a:cs typeface="Arial" pitchFamily="34" charset="0"/>
              </a:rPr>
              <a:t>Drumeva</a:t>
            </a:r>
            <a:r>
              <a:rPr lang="en-GB" sz="1800" dirty="0" smtClean="0">
                <a:latin typeface="Arial" pitchFamily="34" charset="0"/>
                <a:cs typeface="Arial" pitchFamily="34" charset="0"/>
              </a:rPr>
              <a:t>  1816559</a:t>
            </a:r>
          </a:p>
          <a:p>
            <a:pPr algn="l"/>
            <a:r>
              <a:rPr lang="en-GB" sz="1800" dirty="0" smtClean="0">
                <a:latin typeface="Arial" pitchFamily="34" charset="0"/>
                <a:cs typeface="Arial" pitchFamily="34" charset="0"/>
              </a:rPr>
              <a:t>                  Elena </a:t>
            </a:r>
            <a:r>
              <a:rPr lang="en-GB" sz="1800" dirty="0" err="1" smtClean="0">
                <a:latin typeface="Arial" pitchFamily="34" charset="0"/>
                <a:cs typeface="Arial" pitchFamily="34" charset="0"/>
              </a:rPr>
              <a:t>Todorova</a:t>
            </a:r>
            <a:r>
              <a:rPr lang="en-GB" sz="1800" dirty="0" smtClean="0">
                <a:latin typeface="Arial" pitchFamily="34" charset="0"/>
                <a:cs typeface="Arial" pitchFamily="34" charset="0"/>
              </a:rPr>
              <a:t> 1815652</a:t>
            </a:r>
          </a:p>
          <a:p>
            <a:pPr algn="l"/>
            <a:r>
              <a:rPr lang="en-GB" sz="1800" dirty="0" smtClean="0">
                <a:latin typeface="Arial" pitchFamily="34" charset="0"/>
                <a:cs typeface="Arial" pitchFamily="34" charset="0"/>
              </a:rPr>
              <a:t>                  </a:t>
            </a:r>
            <a:r>
              <a:rPr lang="en-GB" sz="1800" dirty="0" err="1" smtClean="0">
                <a:latin typeface="Arial" pitchFamily="34" charset="0"/>
                <a:cs typeface="Arial" pitchFamily="34" charset="0"/>
              </a:rPr>
              <a:t>Kichka</a:t>
            </a:r>
            <a:r>
              <a:rPr lang="en-GB" sz="1800" dirty="0" smtClean="0">
                <a:latin typeface="Arial" pitchFamily="34" charset="0"/>
                <a:cs typeface="Arial" pitchFamily="34" charset="0"/>
              </a:rPr>
              <a:t> </a:t>
            </a:r>
            <a:r>
              <a:rPr lang="en-GB" sz="1800" dirty="0" err="1" smtClean="0">
                <a:latin typeface="Arial" pitchFamily="34" charset="0"/>
                <a:cs typeface="Arial" pitchFamily="34" charset="0"/>
              </a:rPr>
              <a:t>Koleva</a:t>
            </a:r>
            <a:r>
              <a:rPr lang="en-GB" sz="1800" dirty="0" smtClean="0">
                <a:latin typeface="Arial" pitchFamily="34" charset="0"/>
                <a:cs typeface="Arial" pitchFamily="34" charset="0"/>
              </a:rPr>
              <a:t>  1817698</a:t>
            </a:r>
          </a:p>
          <a:p>
            <a:pPr algn="l"/>
            <a:r>
              <a:rPr lang="en-GB" sz="1800" dirty="0" smtClean="0">
                <a:latin typeface="Arial" pitchFamily="34" charset="0"/>
                <a:cs typeface="Arial" pitchFamily="34" charset="0"/>
              </a:rPr>
              <a:t>                  Manuela </a:t>
            </a:r>
            <a:r>
              <a:rPr lang="en-GB" sz="1800" dirty="0" err="1" smtClean="0">
                <a:latin typeface="Arial" pitchFamily="34" charset="0"/>
                <a:cs typeface="Arial" pitchFamily="34" charset="0"/>
              </a:rPr>
              <a:t>Vartigova</a:t>
            </a:r>
            <a:r>
              <a:rPr lang="en-GB" sz="1800" dirty="0" smtClean="0">
                <a:latin typeface="Arial" pitchFamily="34" charset="0"/>
                <a:cs typeface="Arial" pitchFamily="34" charset="0"/>
              </a:rPr>
              <a:t> 1818146</a:t>
            </a:r>
          </a:p>
          <a:p>
            <a:pPr algn="l"/>
            <a:r>
              <a:rPr lang="en-GB" sz="1800" dirty="0" smtClean="0">
                <a:latin typeface="Arial" pitchFamily="34" charset="0"/>
                <a:cs typeface="Arial" pitchFamily="34" charset="0"/>
              </a:rPr>
              <a:t>                  </a:t>
            </a:r>
            <a:r>
              <a:rPr lang="en-GB" sz="1800" dirty="0" err="1" smtClean="0">
                <a:latin typeface="Arial" pitchFamily="34" charset="0"/>
                <a:cs typeface="Arial" pitchFamily="34" charset="0"/>
              </a:rPr>
              <a:t>Sanie</a:t>
            </a:r>
            <a:r>
              <a:rPr lang="en-GB" sz="1800" dirty="0" smtClean="0">
                <a:latin typeface="Arial" pitchFamily="34" charset="0"/>
                <a:cs typeface="Arial" pitchFamily="34" charset="0"/>
              </a:rPr>
              <a:t> </a:t>
            </a:r>
            <a:r>
              <a:rPr lang="en-GB" sz="1800" dirty="0" err="1" smtClean="0">
                <a:latin typeface="Arial" pitchFamily="34" charset="0"/>
                <a:cs typeface="Arial" pitchFamily="34" charset="0"/>
              </a:rPr>
              <a:t>Ismailova</a:t>
            </a:r>
            <a:r>
              <a:rPr lang="en-GB" sz="1800" dirty="0" smtClean="0">
                <a:latin typeface="Arial" pitchFamily="34" charset="0"/>
                <a:cs typeface="Arial" pitchFamily="34" charset="0"/>
              </a:rPr>
              <a:t> 1816359</a:t>
            </a:r>
          </a:p>
          <a:p>
            <a:pPr algn="l"/>
            <a:r>
              <a:rPr lang="en-GB" sz="1800" b="1" dirty="0" smtClean="0">
                <a:latin typeface="Arial" pitchFamily="34" charset="0"/>
                <a:cs typeface="Arial" pitchFamily="34" charset="0"/>
              </a:rPr>
              <a:t>Lecture:  </a:t>
            </a:r>
            <a:r>
              <a:rPr lang="en-GB" sz="1800" dirty="0" smtClean="0">
                <a:latin typeface="Arial" pitchFamily="34" charset="0"/>
                <a:cs typeface="Arial" pitchFamily="34" charset="0"/>
              </a:rPr>
              <a:t>Dale Clarke  </a:t>
            </a:r>
            <a:r>
              <a:rPr lang="en-GB" sz="1800" dirty="0" smtClean="0">
                <a:latin typeface="Arial" pitchFamily="34" charset="0"/>
                <a:cs typeface="Arial" pitchFamily="34" charset="0"/>
              </a:rPr>
              <a:t> </a:t>
            </a:r>
            <a:endParaRPr lang="en-GB" sz="1800" dirty="0" smtClean="0">
              <a:latin typeface="Arial" pitchFamily="34" charset="0"/>
              <a:cs typeface="Arial" pitchFamily="34" charset="0"/>
            </a:endParaRPr>
          </a:p>
          <a:p>
            <a:endParaRPr lang="en-GB" dirty="0">
              <a:latin typeface="Arial" pitchFamily="34" charset="0"/>
              <a:cs typeface="Arial" pitchFamily="34" charset="0"/>
            </a:endParaRPr>
          </a:p>
        </p:txBody>
      </p:sp>
    </p:spTree>
    <p:extLst>
      <p:ext uri="{BB962C8B-B14F-4D97-AF65-F5344CB8AC3E}">
        <p14:creationId xmlns:p14="http://schemas.microsoft.com/office/powerpoint/2010/main" xmlns="" val="2301590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5873" y="678873"/>
            <a:ext cx="10018714" cy="4301090"/>
          </a:xfrm>
        </p:spPr>
        <p:txBody>
          <a:bodyPr>
            <a:normAutofit/>
          </a:bodyPr>
          <a:lstStyle/>
          <a:p>
            <a:pPr marL="0" indent="0">
              <a:buNone/>
            </a:pPr>
            <a:r>
              <a:rPr lang="en-GB" dirty="0" smtClean="0"/>
              <a:t>  </a:t>
            </a:r>
            <a:r>
              <a:rPr lang="en-GB" sz="2000" dirty="0" smtClean="0">
                <a:latin typeface="Arial" panose="020B0604020202020204" pitchFamily="34" charset="0"/>
                <a:cs typeface="Arial" panose="020B0604020202020204" pitchFamily="34" charset="0"/>
              </a:rPr>
              <a:t>We </a:t>
            </a:r>
            <a:r>
              <a:rPr lang="en-GB" sz="2000" dirty="0">
                <a:latin typeface="Arial" panose="020B0604020202020204" pitchFamily="34" charset="0"/>
                <a:cs typeface="Arial" panose="020B0604020202020204" pitchFamily="34" charset="0"/>
              </a:rPr>
              <a:t>are here today to present our newly opened 5 star </a:t>
            </a:r>
            <a:r>
              <a:rPr lang="en-GB" sz="2000" dirty="0" smtClean="0">
                <a:latin typeface="Arial" panose="020B0604020202020204" pitchFamily="34" charset="0"/>
                <a:cs typeface="Arial" panose="020B0604020202020204" pitchFamily="34" charset="0"/>
              </a:rPr>
              <a:t>Hotel </a:t>
            </a:r>
            <a:r>
              <a:rPr lang="en-GB" sz="2000" dirty="0">
                <a:latin typeface="Arial" panose="020B0604020202020204" pitchFamily="34" charset="0"/>
                <a:cs typeface="Arial" panose="020B0604020202020204" pitchFamily="34" charset="0"/>
              </a:rPr>
              <a:t>“DELIGHT”. It is situated in </a:t>
            </a:r>
            <a:r>
              <a:rPr lang="en-GB" sz="2000" dirty="0" err="1">
                <a:latin typeface="Arial" panose="020B0604020202020204" pitchFamily="34" charset="0"/>
                <a:cs typeface="Arial" panose="020B0604020202020204" pitchFamily="34" charset="0"/>
              </a:rPr>
              <a:t>Bansko</a:t>
            </a:r>
            <a:r>
              <a:rPr lang="en-GB" sz="2000" dirty="0">
                <a:latin typeface="Arial" panose="020B0604020202020204" pitchFamily="34" charset="0"/>
                <a:cs typeface="Arial" panose="020B0604020202020204" pitchFamily="34" charset="0"/>
              </a:rPr>
              <a:t> resort, Bulgaria. The resort </a:t>
            </a:r>
            <a:r>
              <a:rPr lang="en-GB" sz="2000" dirty="0" smtClean="0">
                <a:latin typeface="Arial" panose="020B0604020202020204" pitchFamily="34" charset="0"/>
                <a:cs typeface="Arial" panose="020B0604020202020204" pitchFamily="34" charset="0"/>
              </a:rPr>
              <a:t>has </a:t>
            </a:r>
            <a:r>
              <a:rPr lang="en-GB" sz="2000" dirty="0">
                <a:latin typeface="Arial" panose="020B0604020202020204" pitchFamily="34" charset="0"/>
                <a:cs typeface="Arial" panose="020B0604020202020204" pitchFamily="34" charset="0"/>
              </a:rPr>
              <a:t>ski </a:t>
            </a:r>
            <a:r>
              <a:rPr lang="en-GB" sz="2000" dirty="0" smtClean="0">
                <a:latin typeface="Arial" panose="020B0604020202020204" pitchFamily="34" charset="0"/>
                <a:cs typeface="Arial" panose="020B0604020202020204" pitchFamily="34" charset="0"/>
              </a:rPr>
              <a:t>slopes and is a perfect </a:t>
            </a:r>
            <a:r>
              <a:rPr lang="en-GB" sz="2000" dirty="0">
                <a:latin typeface="Arial" panose="020B0604020202020204" pitchFamily="34" charset="0"/>
                <a:cs typeface="Arial" panose="020B0604020202020204" pitchFamily="34" charset="0"/>
              </a:rPr>
              <a:t>location for all ski lovers. The place and the nature surrounding our hotel deliver you home comfort and peaceful </a:t>
            </a:r>
            <a:r>
              <a:rPr lang="en-GB" sz="2000" dirty="0" smtClean="0">
                <a:latin typeface="Arial" panose="020B0604020202020204" pitchFamily="34" charset="0"/>
                <a:cs typeface="Arial" panose="020B0604020202020204" pitchFamily="34" charset="0"/>
              </a:rPr>
              <a:t>sensation. The </a:t>
            </a:r>
            <a:r>
              <a:rPr lang="en-GB" sz="2000" dirty="0">
                <a:latin typeface="Arial" panose="020B0604020202020204" pitchFamily="34" charset="0"/>
                <a:cs typeface="Arial" panose="020B0604020202020204" pitchFamily="34" charset="0"/>
              </a:rPr>
              <a:t>hotel is located in the mountain National Park </a:t>
            </a:r>
            <a:r>
              <a:rPr lang="en-GB" sz="2000" dirty="0" err="1">
                <a:latin typeface="Arial" panose="020B0604020202020204" pitchFamily="34" charset="0"/>
                <a:cs typeface="Arial" panose="020B0604020202020204" pitchFamily="34" charset="0"/>
              </a:rPr>
              <a:t>Pirin</a:t>
            </a:r>
            <a:r>
              <a:rPr lang="en-GB" sz="2000" dirty="0">
                <a:latin typeface="Arial" panose="020B0604020202020204" pitchFamily="34" charset="0"/>
                <a:cs typeface="Arial" panose="020B0604020202020204" pitchFamily="34" charset="0"/>
              </a:rPr>
              <a:t> and just two hours drive from the capital of Bulgaria- Sofia</a:t>
            </a:r>
            <a:r>
              <a:rPr lang="en-GB" sz="2000" dirty="0" smtClean="0">
                <a:latin typeface="Arial" panose="020B0604020202020204" pitchFamily="34" charset="0"/>
                <a:cs typeface="Arial" panose="020B0604020202020204" pitchFamily="34" charset="0"/>
              </a:rPr>
              <a:t>. As </a:t>
            </a:r>
            <a:r>
              <a:rPr lang="en-GB" sz="2000" b="1" dirty="0" smtClean="0">
                <a:latin typeface="Arial" panose="020B0604020202020204" pitchFamily="34" charset="0"/>
                <a:cs typeface="Arial" panose="020B0604020202020204" pitchFamily="34" charset="0"/>
              </a:rPr>
              <a:t>Nigel Hill (2007) </a:t>
            </a:r>
            <a:r>
              <a:rPr lang="en-GB" sz="2000" dirty="0" smtClean="0">
                <a:latin typeface="Arial" panose="020B0604020202020204" pitchFamily="34" charset="0"/>
                <a:cs typeface="Arial" panose="020B0604020202020204" pitchFamily="34" charset="0"/>
              </a:rPr>
              <a:t>points: </a:t>
            </a:r>
            <a:r>
              <a:rPr lang="en-GB" sz="2000" b="1" dirty="0" smtClean="0">
                <a:latin typeface="Arial" panose="020B0604020202020204" pitchFamily="34" charset="0"/>
                <a:cs typeface="Arial" panose="020B0604020202020204" pitchFamily="34" charset="0"/>
              </a:rPr>
              <a:t>“The word satisfaction is the most appropriate label for the range of attitudes and feelings that customers hold about their experience with an organization.”</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204509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623455"/>
            <a:ext cx="10018713" cy="5167745"/>
          </a:xfrm>
        </p:spPr>
        <p:txBody>
          <a:bodyPr>
            <a:normAutofit/>
          </a:bodyPr>
          <a:lstStyle/>
          <a:p>
            <a:pPr marL="0" indent="0" algn="ctr">
              <a:buNone/>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hotel includes a main building with</a:t>
            </a:r>
            <a:r>
              <a:rPr lang="en-GB" dirty="0" smtClean="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lvl="8"/>
            <a:r>
              <a:rPr lang="en-GB" sz="2000" dirty="0" smtClean="0">
                <a:latin typeface="Arial" panose="020B0604020202020204" pitchFamily="34" charset="0"/>
                <a:cs typeface="Arial" panose="020B0604020202020204" pitchFamily="34" charset="0"/>
              </a:rPr>
              <a:t>24/7 </a:t>
            </a:r>
            <a:r>
              <a:rPr lang="en-GB" sz="2000" dirty="0">
                <a:latin typeface="Arial" panose="020B0604020202020204" pitchFamily="34" charset="0"/>
                <a:cs typeface="Arial" panose="020B0604020202020204" pitchFamily="34" charset="0"/>
              </a:rPr>
              <a:t>Reception and concierge</a:t>
            </a:r>
          </a:p>
          <a:p>
            <a:r>
              <a:rPr lang="en-GB" sz="2000" dirty="0" smtClean="0">
                <a:latin typeface="Arial" panose="020B0604020202020204" pitchFamily="34" charset="0"/>
                <a:cs typeface="Arial" panose="020B0604020202020204" pitchFamily="34" charset="0"/>
              </a:rPr>
              <a:t>SPA </a:t>
            </a:r>
            <a:r>
              <a:rPr lang="en-GB" sz="2000" dirty="0">
                <a:latin typeface="Arial" panose="020B0604020202020204" pitchFamily="34" charset="0"/>
                <a:cs typeface="Arial" panose="020B0604020202020204" pitchFamily="34" charset="0"/>
              </a:rPr>
              <a:t>complex with indoor pool and GYM</a:t>
            </a:r>
          </a:p>
          <a:p>
            <a:pPr lvl="8"/>
            <a:r>
              <a:rPr lang="en-GB" sz="2000" dirty="0" smtClean="0">
                <a:latin typeface="Arial" panose="020B0604020202020204" pitchFamily="34" charset="0"/>
                <a:cs typeface="Arial" panose="020B0604020202020204" pitchFamily="34" charset="0"/>
              </a:rPr>
              <a:t>Business </a:t>
            </a:r>
            <a:r>
              <a:rPr lang="en-GB" sz="2000" dirty="0">
                <a:latin typeface="Arial" panose="020B0604020202020204" pitchFamily="34" charset="0"/>
                <a:cs typeface="Arial" panose="020B0604020202020204" pitchFamily="34" charset="0"/>
              </a:rPr>
              <a:t>conference room</a:t>
            </a:r>
          </a:p>
          <a:p>
            <a:r>
              <a:rPr lang="en-GB" sz="2000" dirty="0" smtClean="0">
                <a:latin typeface="Arial" panose="020B0604020202020204" pitchFamily="34" charset="0"/>
                <a:cs typeface="Arial" panose="020B0604020202020204" pitchFamily="34" charset="0"/>
              </a:rPr>
              <a:t> Hair </a:t>
            </a:r>
            <a:r>
              <a:rPr lang="en-GB" sz="2000" dirty="0">
                <a:latin typeface="Arial" panose="020B0604020202020204" pitchFamily="34" charset="0"/>
                <a:cs typeface="Arial" panose="020B0604020202020204" pitchFamily="34" charset="0"/>
              </a:rPr>
              <a:t>and Beauty salon</a:t>
            </a:r>
          </a:p>
          <a:p>
            <a:pPr lvl="2"/>
            <a:r>
              <a:rPr lang="en-GB" sz="2000" dirty="0" smtClean="0">
                <a:latin typeface="Arial" panose="020B0604020202020204" pitchFamily="34" charset="0"/>
                <a:cs typeface="Arial" panose="020B0604020202020204" pitchFamily="34" charset="0"/>
              </a:rPr>
              <a:t>Two </a:t>
            </a:r>
            <a:r>
              <a:rPr lang="en-GB" sz="2000" dirty="0">
                <a:latin typeface="Arial" panose="020B0604020202020204" pitchFamily="34" charset="0"/>
                <a:cs typeface="Arial" panose="020B0604020202020204" pitchFamily="34" charset="0"/>
              </a:rPr>
              <a:t>restaurants (International and Organic cuisine)</a:t>
            </a:r>
          </a:p>
          <a:p>
            <a:pPr lvl="4"/>
            <a:r>
              <a:rPr lang="en-GB" sz="2000" dirty="0" smtClean="0">
                <a:latin typeface="Arial" panose="020B0604020202020204" pitchFamily="34" charset="0"/>
                <a:cs typeface="Arial" panose="020B0604020202020204" pitchFamily="34" charset="0"/>
              </a:rPr>
              <a:t>Laundry/Dry </a:t>
            </a:r>
            <a:r>
              <a:rPr lang="en-GB" sz="2000" dirty="0">
                <a:latin typeface="Arial" panose="020B0604020202020204" pitchFamily="34" charset="0"/>
                <a:cs typeface="Arial" panose="020B0604020202020204" pitchFamily="34" charset="0"/>
              </a:rPr>
              <a:t>cleaning </a:t>
            </a:r>
          </a:p>
          <a:p>
            <a:pPr lvl="2"/>
            <a:r>
              <a:rPr lang="en-GB" sz="2000" dirty="0" smtClean="0">
                <a:latin typeface="Arial" panose="020B0604020202020204" pitchFamily="34" charset="0"/>
                <a:cs typeface="Arial" panose="020B0604020202020204" pitchFamily="34" charset="0"/>
              </a:rPr>
              <a:t>Private </a:t>
            </a:r>
            <a:r>
              <a:rPr lang="en-GB" sz="2000" dirty="0">
                <a:latin typeface="Arial" panose="020B0604020202020204" pitchFamily="34" charset="0"/>
                <a:cs typeface="Arial" panose="020B0604020202020204" pitchFamily="34" charset="0"/>
              </a:rPr>
              <a:t>parking and Airport transfers</a:t>
            </a:r>
          </a:p>
          <a:p>
            <a:pPr lvl="8"/>
            <a:r>
              <a:rPr lang="en-GB" sz="2000" dirty="0" smtClean="0">
                <a:latin typeface="Arial" panose="020B0604020202020204" pitchFamily="34" charset="0"/>
                <a:cs typeface="Arial" panose="020B0604020202020204" pitchFamily="34" charset="0"/>
              </a:rPr>
              <a:t>Playground </a:t>
            </a:r>
            <a:r>
              <a:rPr lang="en-GB" sz="2000" dirty="0">
                <a:latin typeface="Arial" panose="020B0604020202020204" pitchFamily="34" charset="0"/>
                <a:cs typeface="Arial" panose="020B0604020202020204" pitchFamily="34" charset="0"/>
              </a:rPr>
              <a:t>for the kids</a:t>
            </a:r>
          </a:p>
          <a:p>
            <a:endParaRPr lang="en-GB" dirty="0"/>
          </a:p>
        </p:txBody>
      </p:sp>
    </p:spTree>
    <p:extLst>
      <p:ext uri="{BB962C8B-B14F-4D97-AF65-F5344CB8AC3E}">
        <p14:creationId xmlns:p14="http://schemas.microsoft.com/office/powerpoint/2010/main" xmlns="" val="1374314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8273" y="658090"/>
            <a:ext cx="10018713" cy="5825837"/>
          </a:xfrm>
        </p:spPr>
        <p:txBody>
          <a:bodyPr>
            <a:normAutofit/>
          </a:bodyPr>
          <a:lstStyle/>
          <a:p>
            <a:pPr marL="0" indent="0">
              <a:buNone/>
            </a:pPr>
            <a:r>
              <a:rPr lang="en-GB" sz="2900" dirty="0" smtClean="0"/>
              <a:t> </a:t>
            </a:r>
          </a:p>
          <a:p>
            <a:pPr marL="0" indent="0">
              <a:buNone/>
            </a:pPr>
            <a:r>
              <a:rPr lang="en-GB" sz="2200" dirty="0" smtClean="0"/>
              <a:t>   </a:t>
            </a:r>
            <a:r>
              <a:rPr lang="bg-BG" sz="2000" dirty="0" smtClean="0">
                <a:latin typeface="Arial" panose="020B0604020202020204" pitchFamily="34" charset="0"/>
                <a:cs typeface="Arial" panose="020B0604020202020204" pitchFamily="34" charset="0"/>
              </a:rPr>
              <a:t>Clearly</a:t>
            </a:r>
            <a:r>
              <a:rPr lang="bg-BG" sz="2000" dirty="0">
                <a:latin typeface="Arial" panose="020B0604020202020204" pitchFamily="34" charset="0"/>
                <a:cs typeface="Arial" panose="020B0604020202020204" pitchFamily="34" charset="0"/>
              </a:rPr>
              <a:t>, the most important part and product is the ability </a:t>
            </a:r>
            <a:r>
              <a:rPr lang="bg-BG" sz="2000" dirty="0" smtClean="0">
                <a:latin typeface="Arial" panose="020B0604020202020204" pitchFamily="34" charset="0"/>
                <a:cs typeface="Arial" panose="020B0604020202020204" pitchFamily="34" charset="0"/>
              </a:rPr>
              <a:t>to</a:t>
            </a:r>
            <a:r>
              <a:rPr lang="en-GB" sz="2000" dirty="0">
                <a:latin typeface="Arial" panose="020B0604020202020204" pitchFamily="34" charset="0"/>
                <a:cs typeface="Arial" panose="020B0604020202020204" pitchFamily="34" charset="0"/>
              </a:rPr>
              <a:t> </a:t>
            </a:r>
            <a:r>
              <a:rPr lang="bg-BG" sz="2000" dirty="0" smtClean="0">
                <a:latin typeface="Arial" panose="020B0604020202020204" pitchFamily="34" charset="0"/>
                <a:cs typeface="Arial" panose="020B0604020202020204" pitchFamily="34" charset="0"/>
              </a:rPr>
              <a:t>provide </a:t>
            </a:r>
            <a:r>
              <a:rPr lang="bg-BG" sz="2000" dirty="0">
                <a:latin typeface="Arial" panose="020B0604020202020204" pitchFamily="34" charset="0"/>
                <a:cs typeface="Arial" panose="020B0604020202020204" pitchFamily="34" charset="0"/>
              </a:rPr>
              <a:t>guests with accommodation.</a:t>
            </a:r>
            <a:r>
              <a:rPr lang="en-GB" sz="2000" dirty="0">
                <a:latin typeface="Arial" panose="020B0604020202020204" pitchFamily="34" charset="0"/>
                <a:cs typeface="Arial" panose="020B0604020202020204" pitchFamily="34" charset="0"/>
              </a:rPr>
              <a:t> Near to the main hotel building is a complex containing 20 blocks. Each block comprises 10 individual rooms with private balcony showing you the beauty of the mountain. The rooms have Mini bar, safe box, air conditioning, bathroom, TV and free Wi-Fi. Each block has business and family suits, big and standard double rooms.  We offer additional activities to make your stay more exciting and amusing. Some of our activities are</a:t>
            </a:r>
            <a:r>
              <a:rPr lang="en-GB" sz="2000" dirty="0" smtClean="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  Horse Riding</a:t>
            </a: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  Mountain Bike Riding</a:t>
            </a: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 Skiing</a:t>
            </a: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 Mountain and Hiking tours</a:t>
            </a:r>
          </a:p>
          <a:p>
            <a:pPr marL="0" indent="0">
              <a:buNone/>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 </a:t>
            </a:r>
            <a:r>
              <a:rPr lang="en-GB" sz="2000" dirty="0" err="1">
                <a:latin typeface="Arial" panose="020B0604020202020204" pitchFamily="34" charset="0"/>
                <a:cs typeface="Arial" panose="020B0604020202020204" pitchFamily="34" charset="0"/>
              </a:rPr>
              <a:t>Bansko</a:t>
            </a:r>
            <a:r>
              <a:rPr lang="en-GB" sz="2000" dirty="0">
                <a:latin typeface="Arial" panose="020B0604020202020204" pitchFamily="34" charset="0"/>
                <a:cs typeface="Arial" panose="020B0604020202020204" pitchFamily="34" charset="0"/>
              </a:rPr>
              <a:t> Old Town sightseeing tour with guide</a:t>
            </a:r>
            <a:endParaRPr lang="en-GB" sz="2000" dirty="0" smtClean="0">
              <a:latin typeface="Arial" panose="020B0604020202020204" pitchFamily="34" charset="0"/>
              <a:cs typeface="Arial" panose="020B0604020202020204" pitchFamily="34" charset="0"/>
            </a:endParaRPr>
          </a:p>
          <a:p>
            <a:pPr marL="0" indent="0">
              <a:buNone/>
            </a:pPr>
            <a:endParaRPr lang="en-GB" sz="2200" dirty="0"/>
          </a:p>
          <a:p>
            <a:endParaRPr lang="en-GB" dirty="0"/>
          </a:p>
        </p:txBody>
      </p:sp>
    </p:spTree>
    <p:extLst>
      <p:ext uri="{BB962C8B-B14F-4D97-AF65-F5344CB8AC3E}">
        <p14:creationId xmlns:p14="http://schemas.microsoft.com/office/powerpoint/2010/main" xmlns="" val="3895075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09001" y="775855"/>
            <a:ext cx="10018713" cy="3948545"/>
          </a:xfrm>
        </p:spPr>
        <p:txBody>
          <a:bodyPr>
            <a:normAutofit lnSpcReduction="10000"/>
          </a:bodyPr>
          <a:lstStyle/>
          <a:p>
            <a:pPr marL="0" indent="0" algn="ctr">
              <a:buNone/>
            </a:pPr>
            <a:r>
              <a:rPr lang="en-GB" b="1" dirty="0" smtClean="0"/>
              <a:t>Target Market</a:t>
            </a:r>
          </a:p>
          <a:p>
            <a:pPr marL="0" indent="0">
              <a:buNone/>
            </a:pPr>
            <a:r>
              <a:rPr lang="en-GB" sz="2000" dirty="0" smtClean="0">
                <a:latin typeface="Arial" pitchFamily="34" charset="0"/>
                <a:cs typeface="Arial" pitchFamily="34" charset="0"/>
              </a:rPr>
              <a:t>Our target audience is commercial organisation and families. The </a:t>
            </a:r>
            <a:r>
              <a:rPr lang="en-GB" sz="2000" dirty="0" smtClean="0">
                <a:latin typeface="Arial" panose="020B0604020202020204" pitchFamily="34" charset="0"/>
                <a:cs typeface="Arial" panose="020B0604020202020204" pitchFamily="34" charset="0"/>
              </a:rPr>
              <a:t>main target of every business is to ensure and satisfy their customers with the products and services they provide and to receive excellent feedback. It is very important to focus on these main objectives: </a:t>
            </a:r>
          </a:p>
          <a:p>
            <a:r>
              <a:rPr lang="bg-BG" sz="2000" dirty="0" smtClean="0">
                <a:latin typeface="Arial" panose="020B0604020202020204" pitchFamily="34" charset="0"/>
                <a:cs typeface="Arial" panose="020B0604020202020204" pitchFamily="34" charset="0"/>
              </a:rPr>
              <a:t>Building </a:t>
            </a:r>
            <a:r>
              <a:rPr lang="bg-BG" sz="2000" dirty="0">
                <a:latin typeface="Arial" panose="020B0604020202020204" pitchFamily="34" charset="0"/>
                <a:cs typeface="Arial" panose="020B0604020202020204" pitchFamily="34" charset="0"/>
              </a:rPr>
              <a:t>a good image</a:t>
            </a:r>
            <a:endParaRPr lang="en-GB" sz="2000" dirty="0">
              <a:latin typeface="Arial" panose="020B0604020202020204" pitchFamily="34" charset="0"/>
              <a:cs typeface="Arial" panose="020B0604020202020204" pitchFamily="34" charset="0"/>
            </a:endParaRPr>
          </a:p>
          <a:p>
            <a:r>
              <a:rPr lang="bg-BG" sz="2000" dirty="0" smtClean="0">
                <a:latin typeface="Arial" panose="020B0604020202020204" pitchFamily="34" charset="0"/>
                <a:cs typeface="Arial" panose="020B0604020202020204" pitchFamily="34" charset="0"/>
              </a:rPr>
              <a:t>Possibility </a:t>
            </a:r>
            <a:r>
              <a:rPr lang="bg-BG" sz="2000" dirty="0">
                <a:latin typeface="Arial" panose="020B0604020202020204" pitchFamily="34" charset="0"/>
                <a:cs typeface="Arial" panose="020B0604020202020204" pitchFamily="34" charset="0"/>
              </a:rPr>
              <a:t>of lower booking cancelation</a:t>
            </a:r>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Provide </a:t>
            </a:r>
            <a:r>
              <a:rPr lang="en-GB" sz="2000" dirty="0">
                <a:latin typeface="Arial" panose="020B0604020202020204" pitchFamily="34" charset="0"/>
                <a:cs typeface="Arial" panose="020B0604020202020204" pitchFamily="34" charset="0"/>
              </a:rPr>
              <a:t>profit</a:t>
            </a:r>
          </a:p>
          <a:p>
            <a:r>
              <a:rPr lang="bg-BG" sz="2000" dirty="0" smtClean="0">
                <a:latin typeface="Arial" panose="020B0604020202020204" pitchFamily="34" charset="0"/>
                <a:cs typeface="Arial" panose="020B0604020202020204" pitchFamily="34" charset="0"/>
              </a:rPr>
              <a:t>Extended </a:t>
            </a:r>
            <a:r>
              <a:rPr lang="bg-BG" sz="2000" dirty="0">
                <a:latin typeface="Arial" panose="020B0604020202020204" pitchFamily="34" charset="0"/>
                <a:cs typeface="Arial" panose="020B0604020202020204" pitchFamily="34" charset="0"/>
              </a:rPr>
              <a:t>stay (these customers due to the fact that it guarantees </a:t>
            </a:r>
            <a:r>
              <a:rPr lang="bg-BG" sz="2000" dirty="0" smtClean="0">
                <a:latin typeface="Arial" panose="020B0604020202020204" pitchFamily="34" charset="0"/>
                <a:cs typeface="Arial" panose="020B0604020202020204" pitchFamily="34" charset="0"/>
              </a:rPr>
              <a:t>the</a:t>
            </a:r>
            <a:r>
              <a:rPr lang="en-GB" sz="2000" dirty="0">
                <a:latin typeface="Arial" panose="020B0604020202020204" pitchFamily="34" charset="0"/>
                <a:cs typeface="Arial" panose="020B0604020202020204" pitchFamily="34" charset="0"/>
              </a:rPr>
              <a:t> </a:t>
            </a:r>
            <a:r>
              <a:rPr lang="bg-BG" sz="2000" dirty="0" smtClean="0">
                <a:latin typeface="Arial" panose="020B0604020202020204" pitchFamily="34" charset="0"/>
                <a:cs typeface="Arial" panose="020B0604020202020204" pitchFamily="34" charset="0"/>
              </a:rPr>
              <a:t>Income </a:t>
            </a:r>
            <a:r>
              <a:rPr lang="bg-BG" sz="2000" dirty="0">
                <a:latin typeface="Arial" panose="020B0604020202020204" pitchFamily="34" charset="0"/>
                <a:cs typeface="Arial" panose="020B0604020202020204" pitchFamily="34" charset="0"/>
              </a:rPr>
              <a:t>for those nights)</a:t>
            </a:r>
            <a:endParaRPr lang="en-GB" sz="20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xmlns="" val="3149642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2746" y="193964"/>
            <a:ext cx="10018713" cy="6511636"/>
          </a:xfrm>
        </p:spPr>
        <p:txBody>
          <a:bodyPr>
            <a:normAutofit/>
          </a:bodyPr>
          <a:lstStyle/>
          <a:p>
            <a:pPr marL="0" indent="0" algn="ctr">
              <a:buNone/>
            </a:pPr>
            <a:r>
              <a:rPr lang="en-GB" sz="2200" b="1" dirty="0" smtClean="0">
                <a:latin typeface="Arial" panose="020B0604020202020204" pitchFamily="34" charset="0"/>
                <a:cs typeface="Arial" panose="020B0604020202020204" pitchFamily="34" charset="0"/>
              </a:rPr>
              <a:t>Market Segment</a:t>
            </a:r>
          </a:p>
          <a:p>
            <a:pPr marL="0" indent="0">
              <a:buNone/>
            </a:pPr>
            <a:r>
              <a:rPr lang="en-GB" sz="2200" b="1" dirty="0" smtClean="0">
                <a:latin typeface="Arial" panose="020B0604020202020204" pitchFamily="34" charset="0"/>
                <a:cs typeface="Arial" panose="020B0604020202020204" pitchFamily="34" charset="0"/>
              </a:rPr>
              <a:t>“</a:t>
            </a:r>
            <a:r>
              <a:rPr lang="en-GB" sz="2200" b="1" dirty="0" smtClean="0">
                <a:latin typeface="Arial" panose="020B0604020202020204" pitchFamily="34" charset="0"/>
                <a:cs typeface="Arial" panose="020B0604020202020204" pitchFamily="34" charset="0"/>
              </a:rPr>
              <a:t>Market segmentation is the process  of classifying customers and prospects into groups with similar needs and purchasing behaviour.” </a:t>
            </a:r>
            <a:endParaRPr lang="en-GB" sz="2200" b="1" dirty="0" smtClean="0">
              <a:latin typeface="Arial" panose="020B0604020202020204" pitchFamily="34" charset="0"/>
              <a:cs typeface="Arial" panose="020B0604020202020204" pitchFamily="34" charset="0"/>
            </a:endParaRPr>
          </a:p>
          <a:p>
            <a:pPr marL="0" indent="0">
              <a:buNone/>
            </a:pPr>
            <a:endParaRPr lang="en-GB" sz="2200" b="1" dirty="0" smtClean="0">
              <a:latin typeface="Arial" panose="020B0604020202020204" pitchFamily="34" charset="0"/>
              <a:cs typeface="Arial" panose="020B0604020202020204" pitchFamily="34" charset="0"/>
            </a:endParaRPr>
          </a:p>
          <a:p>
            <a:pPr marL="0" indent="0">
              <a:buNone/>
            </a:pPr>
            <a:endParaRPr lang="en-GB" sz="5000" dirty="0">
              <a:latin typeface="Arial" panose="020B0604020202020204" pitchFamily="34" charset="0"/>
              <a:cs typeface="Arial" panose="020B0604020202020204" pitchFamily="34" charset="0"/>
            </a:endParaRPr>
          </a:p>
          <a:p>
            <a:pPr marL="0" indent="0">
              <a:buNone/>
            </a:pPr>
            <a:r>
              <a:rPr lang="en-GB" sz="4900" b="1" dirty="0" smtClean="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marL="0" lvl="0" indent="0" algn="r">
              <a:buNone/>
            </a:pPr>
            <a:r>
              <a:rPr lang="en-GB" sz="3600" b="1" dirty="0" smtClean="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buNone/>
            </a:pPr>
            <a:r>
              <a:rPr lang="en-GB" sz="2000" b="1"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main visitors and guests at our hotel are: holiday tourists – foreigners and Bulgarian; tourists with special interests – historical values, sport, exploring nature and local lifestyle – foreigners and Bulgarian; business tourists– foreigners and Bulgarian; local people for additional entertainment services.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xmlns="" val="4166686176"/>
              </p:ext>
            </p:extLst>
          </p:nvPr>
        </p:nvGraphicFramePr>
        <p:xfrm>
          <a:off x="2402972" y="1747591"/>
          <a:ext cx="7562710" cy="2834640"/>
        </p:xfrm>
        <a:graphic>
          <a:graphicData uri="http://schemas.openxmlformats.org/drawingml/2006/table">
            <a:tbl>
              <a:tblPr firstRow="1" bandRow="1">
                <a:tableStyleId>{2D5ABB26-0587-4C30-8999-92F81FD0307C}</a:tableStyleId>
              </a:tblPr>
              <a:tblGrid>
                <a:gridCol w="3781355">
                  <a:extLst>
                    <a:ext uri="{9D8B030D-6E8A-4147-A177-3AD203B41FA5}">
                      <a16:colId xmlns:a16="http://schemas.microsoft.com/office/drawing/2014/main" xmlns="" val="356675598"/>
                    </a:ext>
                  </a:extLst>
                </a:gridCol>
                <a:gridCol w="3781355">
                  <a:extLst>
                    <a:ext uri="{9D8B030D-6E8A-4147-A177-3AD203B41FA5}">
                      <a16:colId xmlns:a16="http://schemas.microsoft.com/office/drawing/2014/main" xmlns="" val="4273367797"/>
                    </a:ext>
                  </a:extLst>
                </a:gridCol>
              </a:tblGrid>
              <a:tr h="776625">
                <a:tc>
                  <a:txBody>
                    <a:bodyPr/>
                    <a:lstStyle/>
                    <a:p>
                      <a:pPr marL="0" indent="0">
                        <a:buNone/>
                      </a:pPr>
                      <a:r>
                        <a:rPr lang="en-GB" sz="1800" b="1" dirty="0" smtClean="0">
                          <a:latin typeface="Arial" panose="020B0604020202020204" pitchFamily="34" charset="0"/>
                          <a:cs typeface="Arial" panose="020B0604020202020204" pitchFamily="34" charset="0"/>
                        </a:rPr>
                        <a:t>Segmentation by marital status</a:t>
                      </a:r>
                    </a:p>
                    <a:p>
                      <a:pPr marL="0" indent="0">
                        <a:buNone/>
                      </a:pP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Business clients</a:t>
                      </a: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Young people</a:t>
                      </a: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Families without kids</a:t>
                      </a: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Families with small kids</a:t>
                      </a: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Families with teenagers</a:t>
                      </a:r>
                      <a:endParaRPr lang="en-GB" sz="1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Retirees</a:t>
                      </a:r>
                      <a:endParaRPr lang="en-GB" sz="1800" dirty="0" smtClean="0">
                        <a:latin typeface="Arial" panose="020B0604020202020204" pitchFamily="34" charset="0"/>
                        <a:cs typeface="Arial" panose="020B0604020202020204" pitchFamily="34" charset="0"/>
                      </a:endParaRPr>
                    </a:p>
                    <a:p>
                      <a:endParaRPr lang="en-GB" dirty="0"/>
                    </a:p>
                  </a:txBody>
                  <a:tcPr/>
                </a:tc>
                <a:tc>
                  <a:txBody>
                    <a:bodyPr/>
                    <a:lstStyle/>
                    <a:p>
                      <a:pPr marL="0" indent="0" algn="r">
                        <a:buFont typeface="Arial" panose="020B0604020202020204" pitchFamily="34" charset="0"/>
                        <a:buNone/>
                      </a:pPr>
                      <a:r>
                        <a:rPr lang="en-GB" sz="1800" b="1" dirty="0" smtClean="0">
                          <a:latin typeface="Arial" panose="020B0604020202020204" pitchFamily="34" charset="0"/>
                          <a:cs typeface="Arial" panose="020B0604020202020204" pitchFamily="34" charset="0"/>
                        </a:rPr>
                        <a:t>Segmentation by motivation</a:t>
                      </a:r>
                    </a:p>
                    <a:p>
                      <a:pPr marL="0" indent="0" algn="r">
                        <a:buFont typeface="Arial" panose="020B0604020202020204" pitchFamily="34" charset="0"/>
                        <a:buNone/>
                      </a:pPr>
                      <a:endParaRPr lang="en-GB" sz="1800" b="1" dirty="0" smtClean="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Conducive for business environment</a:t>
                      </a:r>
                      <a:endParaRPr lang="en-GB" sz="1800" dirty="0" smtClean="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Seekers of entertainment</a:t>
                      </a:r>
                      <a:endParaRPr lang="en-GB" sz="1800" dirty="0" smtClean="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Seekers of peace and quiet</a:t>
                      </a:r>
                      <a:endParaRPr lang="en-GB" sz="1800" dirty="0" smtClean="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Seekers of sport emotions and activity</a:t>
                      </a:r>
                      <a:endParaRPr lang="en-GB" sz="1800" dirty="0" smtClean="0">
                        <a:latin typeface="Arial" panose="020B0604020202020204" pitchFamily="34" charset="0"/>
                        <a:cs typeface="Arial" panose="020B0604020202020204" pitchFamily="34" charset="0"/>
                      </a:endParaRPr>
                    </a:p>
                    <a:p>
                      <a:pPr marL="285750" indent="-285750" algn="r">
                        <a:buFont typeface="Arial" panose="020B0604020202020204" pitchFamily="34" charset="0"/>
                        <a:buChar char="•"/>
                      </a:pPr>
                      <a:r>
                        <a:rPr lang="en-GB" sz="1800" b="1" dirty="0" smtClean="0">
                          <a:latin typeface="Arial" panose="020B0604020202020204" pitchFamily="34" charset="0"/>
                          <a:cs typeface="Arial" panose="020B0604020202020204" pitchFamily="34" charset="0"/>
                        </a:rPr>
                        <a:t>Seekers of healthy life </a:t>
                      </a:r>
                      <a:endParaRPr lang="en-GB" sz="1800" dirty="0" smtClean="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xmlns="" val="2351133614"/>
                  </a:ext>
                </a:extLst>
              </a:tr>
            </a:tbl>
          </a:graphicData>
        </a:graphic>
      </p:graphicFrame>
    </p:spTree>
    <p:extLst>
      <p:ext uri="{BB962C8B-B14F-4D97-AF65-F5344CB8AC3E}">
        <p14:creationId xmlns:p14="http://schemas.microsoft.com/office/powerpoint/2010/main" xmlns="" val="142790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7191" y="492369"/>
            <a:ext cx="9910521" cy="1575581"/>
          </a:xfrm>
        </p:spPr>
        <p:txBody>
          <a:bodyPr>
            <a:normAutofit fontScale="70000" lnSpcReduction="20000"/>
          </a:bodyPr>
          <a:lstStyle/>
          <a:p>
            <a:pPr marL="457200" indent="-457200">
              <a:buNone/>
            </a:pPr>
            <a:endParaRPr lang="en-GB" b="1" dirty="0" smtClean="0">
              <a:latin typeface="Arial" pitchFamily="34" charset="0"/>
              <a:cs typeface="Arial" pitchFamily="34" charset="0"/>
            </a:endParaRPr>
          </a:p>
          <a:p>
            <a:pPr marL="457200" indent="-457200">
              <a:buNone/>
            </a:pPr>
            <a:r>
              <a:rPr lang="en-GB" sz="3600" b="1" dirty="0" smtClean="0">
                <a:latin typeface="Arial" pitchFamily="34" charset="0"/>
                <a:cs typeface="Arial" pitchFamily="34" charset="0"/>
              </a:rPr>
              <a:t>Micro </a:t>
            </a:r>
            <a:r>
              <a:rPr lang="en-GB" sz="3600" b="1" dirty="0" smtClean="0">
                <a:latin typeface="Arial" pitchFamily="34" charset="0"/>
                <a:cs typeface="Arial" pitchFamily="34" charset="0"/>
              </a:rPr>
              <a:t>and Macro Environment</a:t>
            </a:r>
            <a:r>
              <a:rPr lang="en-GB" sz="3600" b="1" dirty="0" smtClean="0"/>
              <a:t> </a:t>
            </a:r>
            <a:endParaRPr lang="en-GB" sz="3600" b="1" dirty="0" smtClean="0">
              <a:latin typeface="Arial" pitchFamily="34" charset="0"/>
              <a:cs typeface="Arial" pitchFamily="34" charset="0"/>
            </a:endParaRPr>
          </a:p>
          <a:p>
            <a:pPr marL="457200" indent="-457200">
              <a:buNone/>
            </a:pPr>
            <a:endParaRPr lang="en-GB" sz="2800" dirty="0" smtClean="0"/>
          </a:p>
          <a:p>
            <a:pPr marL="457200" indent="-457200">
              <a:buNone/>
            </a:pPr>
            <a:r>
              <a:rPr lang="en-GB" dirty="0" smtClean="0">
                <a:latin typeface="Arial" pitchFamily="34" charset="0"/>
                <a:cs typeface="Arial" pitchFamily="34" charset="0"/>
              </a:rPr>
              <a:t>1. </a:t>
            </a:r>
            <a:r>
              <a:rPr lang="en-GB" sz="2600" dirty="0" smtClean="0">
                <a:latin typeface="Arial" pitchFamily="34" charset="0"/>
                <a:cs typeface="Arial" pitchFamily="34" charset="0"/>
              </a:rPr>
              <a:t>Micro Environment</a:t>
            </a:r>
          </a:p>
          <a:p>
            <a:pPr marL="457200" indent="-457200">
              <a:buAutoNum type="arabicPeriod"/>
            </a:pPr>
            <a:endParaRPr lang="bg-BG" dirty="0"/>
          </a:p>
        </p:txBody>
      </p:sp>
      <p:pic>
        <p:nvPicPr>
          <p:cNvPr id="1026" name="Picture 2" descr="Image result for micro and macro environment"/>
          <p:cNvPicPr>
            <a:picLocks noChangeAspect="1" noChangeArrowheads="1"/>
          </p:cNvPicPr>
          <p:nvPr/>
        </p:nvPicPr>
        <p:blipFill>
          <a:blip r:embed="rId2" cstate="print"/>
          <a:srcRect/>
          <a:stretch>
            <a:fillRect/>
          </a:stretch>
        </p:blipFill>
        <p:spPr bwMode="auto">
          <a:xfrm>
            <a:off x="3461482" y="1770960"/>
            <a:ext cx="4838456" cy="487821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3123" y="289559"/>
            <a:ext cx="9910521" cy="1426699"/>
          </a:xfrm>
        </p:spPr>
        <p:txBody>
          <a:bodyPr>
            <a:normAutofit/>
          </a:bodyPr>
          <a:lstStyle/>
          <a:p>
            <a:pPr>
              <a:buNone/>
            </a:pPr>
            <a:r>
              <a:rPr lang="en-GB" sz="1800" dirty="0" smtClean="0">
                <a:latin typeface="Arial" pitchFamily="34" charset="0"/>
                <a:cs typeface="Arial" pitchFamily="34" charset="0"/>
              </a:rPr>
              <a:t>2. Macro environment</a:t>
            </a:r>
            <a:endParaRPr lang="bg-BG" sz="1800" dirty="0">
              <a:latin typeface="Arial" pitchFamily="34" charset="0"/>
              <a:cs typeface="Arial" pitchFamily="34" charset="0"/>
            </a:endParaRPr>
          </a:p>
        </p:txBody>
      </p:sp>
      <p:pic>
        <p:nvPicPr>
          <p:cNvPr id="26626" name="Picture 2" descr="Image result for micro and macro environment"/>
          <p:cNvPicPr>
            <a:picLocks noChangeAspect="1" noChangeArrowheads="1"/>
          </p:cNvPicPr>
          <p:nvPr/>
        </p:nvPicPr>
        <p:blipFill>
          <a:blip r:embed="rId2" cstate="print"/>
          <a:srcRect/>
          <a:stretch>
            <a:fillRect/>
          </a:stretch>
        </p:blipFill>
        <p:spPr bwMode="auto">
          <a:xfrm>
            <a:off x="3165231" y="1360487"/>
            <a:ext cx="5444197" cy="520619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07005" y="253219"/>
            <a:ext cx="5057167" cy="1722121"/>
          </a:xfrm>
        </p:spPr>
        <p:txBody>
          <a:bodyPr>
            <a:normAutofit/>
          </a:bodyPr>
          <a:lstStyle/>
          <a:p>
            <a:pPr algn="ctr">
              <a:buNone/>
            </a:pPr>
            <a:r>
              <a:rPr lang="en-GB" sz="3200" b="1" dirty="0" smtClean="0">
                <a:latin typeface="Arial" pitchFamily="34" charset="0"/>
                <a:cs typeface="Arial" pitchFamily="34" charset="0"/>
              </a:rPr>
              <a:t>SWOT Analysis </a:t>
            </a:r>
            <a:endParaRPr lang="bg-BG" sz="3200" b="1" dirty="0">
              <a:latin typeface="Arial" pitchFamily="34" charset="0"/>
              <a:cs typeface="Arial" pitchFamily="34" charset="0"/>
            </a:endParaRPr>
          </a:p>
        </p:txBody>
      </p:sp>
      <p:sp>
        <p:nvSpPr>
          <p:cNvPr id="4" name="Content Placeholder 2"/>
          <p:cNvSpPr txBox="1">
            <a:spLocks/>
          </p:cNvSpPr>
          <p:nvPr/>
        </p:nvSpPr>
        <p:spPr>
          <a:xfrm>
            <a:off x="1856935" y="1674055"/>
            <a:ext cx="9762979" cy="4656407"/>
          </a:xfrm>
          <a:prstGeom prst="rect">
            <a:avLst/>
          </a:prstGeom>
        </p:spPr>
        <p:txBody>
          <a:bodyPr vert="horz" lIns="91440" tIns="45720" rIns="91440" bIns="45720" rtlCol="0" anchor="ctr">
            <a:normAutofit/>
          </a:bodyPr>
          <a:lstStyle/>
          <a:p>
            <a:pPr marL="285750" marR="0" lvl="0" indent="-285750" algn="ctr" defTabSz="457200" rtl="0" eaLnBrk="1" fontAlgn="auto" latinLnBrk="0" hangingPunct="1">
              <a:lnSpc>
                <a:spcPct val="100000"/>
              </a:lnSpc>
              <a:spcBef>
                <a:spcPct val="20000"/>
              </a:spcBef>
              <a:spcAft>
                <a:spcPts val="600"/>
              </a:spcAft>
              <a:buClr>
                <a:schemeClr val="accent1">
                  <a:lumMod val="75000"/>
                </a:schemeClr>
              </a:buClr>
              <a:buSzPct val="145000"/>
              <a:buFont typeface="Arial"/>
              <a:buNone/>
              <a:tabLst/>
              <a:defRPr/>
            </a:pPr>
            <a:endParaRPr kumimoji="0" lang="bg-BG" sz="3200" b="1"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7" name="Title 1"/>
          <p:cNvSpPr txBox="1">
            <a:spLocks/>
          </p:cNvSpPr>
          <p:nvPr/>
        </p:nvSpPr>
        <p:spPr>
          <a:xfrm>
            <a:off x="1640114" y="1524000"/>
            <a:ext cx="8998857" cy="5036458"/>
          </a:xfrm>
          <a:prstGeom prst="rect">
            <a:avLst/>
          </a:prstGeom>
          <a:effectLst/>
        </p:spPr>
        <p:txBody>
          <a:bodyPr vert="horz" lIns="91440" tIns="45720" rIns="91440" bIns="45720" rtlCol="0" anchor="ctr">
            <a:norm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w="3175" cmpd="sng">
                  <a:noFill/>
                </a:ln>
                <a:solidFill>
                  <a:schemeClr val="tx1"/>
                </a:solidFill>
                <a:effectLst/>
                <a:uLnTx/>
                <a:uFillTx/>
                <a:latin typeface="Arial" pitchFamily="34" charset="0"/>
                <a:ea typeface="+mj-ea"/>
                <a:cs typeface="Arial" pitchFamily="34" charset="0"/>
              </a:rPr>
              <a:t>“SWOT</a:t>
            </a:r>
            <a:r>
              <a:rPr lang="en-GB" sz="2400" b="1" dirty="0" smtClean="0">
                <a:ln w="3175" cmpd="sng">
                  <a:noFill/>
                </a:ln>
                <a:latin typeface="Arial" pitchFamily="34" charset="0"/>
                <a:ea typeface="+mj-ea"/>
                <a:cs typeface="Arial" pitchFamily="34" charset="0"/>
              </a:rPr>
              <a:t>, by itself , does not lead to a strategy. It is an analysis and development tool; tools are only as good as their operator. You still have to do the work, interpret the analysis, and make the decisions.”</a:t>
            </a:r>
          </a:p>
          <a:p>
            <a:pPr marL="0" marR="0" lvl="0" indent="0" algn="ctr" defTabSz="457200" rtl="0" eaLnBrk="1" fontAlgn="auto" latinLnBrk="0" hangingPunct="1">
              <a:lnSpc>
                <a:spcPct val="100000"/>
              </a:lnSpc>
              <a:spcBef>
                <a:spcPct val="0"/>
              </a:spcBef>
              <a:spcAft>
                <a:spcPts val="0"/>
              </a:spcAft>
              <a:buClrTx/>
              <a:buSzTx/>
              <a:buFontTx/>
              <a:buNone/>
              <a:tabLst/>
              <a:defRPr/>
            </a:pPr>
            <a:endParaRPr lang="en-GB" sz="2400" b="1" dirty="0" smtClean="0">
              <a:ln w="3175" cmpd="sng">
                <a:noFill/>
              </a:ln>
              <a:latin typeface="Arial" pitchFamily="34" charset="0"/>
              <a:ea typeface="+mj-ea"/>
              <a:cs typeface="Arial" pitchFamily="34" charset="0"/>
            </a:endParaRPr>
          </a:p>
          <a:p>
            <a:pPr marL="0" marR="0" lvl="0" indent="0" algn="ctr" defTabSz="457200" rtl="0" eaLnBrk="1" fontAlgn="auto" latinLnBrk="0" hangingPunct="1">
              <a:lnSpc>
                <a:spcPct val="100000"/>
              </a:lnSpc>
              <a:spcBef>
                <a:spcPct val="0"/>
              </a:spcBef>
              <a:spcAft>
                <a:spcPts val="0"/>
              </a:spcAft>
              <a:buClrTx/>
              <a:buSzTx/>
              <a:buFontTx/>
              <a:buNone/>
              <a:tabLst/>
              <a:defRPr/>
            </a:pPr>
            <a:endParaRPr kumimoji="0" lang="en-GB" sz="2400" b="1" i="0" u="none" strike="noStrike" kern="1200" cap="none" spc="0" normalizeH="0" baseline="0" noProof="0" dirty="0" smtClean="0">
              <a:ln w="3175" cmpd="sng">
                <a:noFill/>
              </a:ln>
              <a:solidFill>
                <a:schemeClr val="tx1"/>
              </a:solidFill>
              <a:effectLst/>
              <a:uLnTx/>
              <a:uFillTx/>
              <a:latin typeface="Arial" pitchFamily="34" charset="0"/>
              <a:ea typeface="+mj-ea"/>
              <a:cs typeface="Arial" pitchFamily="34" charset="0"/>
            </a:endParaRPr>
          </a:p>
          <a:p>
            <a:pPr marL="0" marR="0" lvl="0" indent="0" algn="ctr" defTabSz="457200" rtl="0" eaLnBrk="1" fontAlgn="auto" latinLnBrk="0" hangingPunct="1">
              <a:lnSpc>
                <a:spcPct val="100000"/>
              </a:lnSpc>
              <a:spcBef>
                <a:spcPct val="0"/>
              </a:spcBef>
              <a:spcAft>
                <a:spcPts val="0"/>
              </a:spcAft>
              <a:buClrTx/>
              <a:buSzTx/>
              <a:buFontTx/>
              <a:buNone/>
              <a:tabLst/>
              <a:defRPr/>
            </a:pPr>
            <a:endParaRPr kumimoji="0" lang="bg-BG"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2032000" y="267286"/>
          <a:ext cx="8128000" cy="6148687"/>
        </p:xfrm>
        <a:graphic>
          <a:graphicData uri="http://schemas.openxmlformats.org/drawingml/2006/table">
            <a:tbl>
              <a:tblPr firstRow="1" bandRow="1">
                <a:tableStyleId>{2D5ABB26-0587-4C30-8999-92F81FD0307C}</a:tableStyleId>
              </a:tblPr>
              <a:tblGrid>
                <a:gridCol w="4064000"/>
                <a:gridCol w="4064000"/>
              </a:tblGrid>
              <a:tr h="2792826">
                <a:tc>
                  <a:txBody>
                    <a:bodyPr/>
                    <a:lstStyle/>
                    <a:p>
                      <a:pPr>
                        <a:buNone/>
                      </a:pPr>
                      <a:r>
                        <a:rPr lang="en-GB" sz="1800" b="1" dirty="0" smtClean="0">
                          <a:latin typeface="Arial" pitchFamily="34" charset="0"/>
                          <a:cs typeface="Arial" pitchFamily="34" charset="0"/>
                        </a:rPr>
                        <a:t>Strengths</a:t>
                      </a:r>
                    </a:p>
                    <a:p>
                      <a:pPr>
                        <a:buNone/>
                      </a:pPr>
                      <a:endParaRPr lang="en-GB" sz="1800" b="1" dirty="0" smtClean="0">
                        <a:latin typeface="Arial" pitchFamily="34" charset="0"/>
                        <a:cs typeface="Arial" pitchFamily="34" charset="0"/>
                      </a:endParaRPr>
                    </a:p>
                    <a:p>
                      <a:pPr>
                        <a:buFont typeface="Arial" pitchFamily="34" charset="0"/>
                        <a:buChar char="•"/>
                      </a:pPr>
                      <a:r>
                        <a:rPr lang="en-GB" sz="1800" dirty="0" smtClean="0">
                          <a:latin typeface="Arial" pitchFamily="34" charset="0"/>
                          <a:cs typeface="Arial" pitchFamily="34" charset="0"/>
                        </a:rPr>
                        <a:t>Good geographical location</a:t>
                      </a:r>
                    </a:p>
                    <a:p>
                      <a:pPr>
                        <a:buFont typeface="Arial" pitchFamily="34" charset="0"/>
                        <a:buChar char="•"/>
                      </a:pPr>
                      <a:r>
                        <a:rPr lang="en-GB" sz="1800" dirty="0" smtClean="0">
                          <a:latin typeface="Arial" pitchFamily="34" charset="0"/>
                          <a:cs typeface="Arial" pitchFamily="34" charset="0"/>
                        </a:rPr>
                        <a:t>Good quality of service</a:t>
                      </a:r>
                      <a:endParaRPr lang="bg-BG" sz="1800" dirty="0" smtClean="0">
                        <a:latin typeface="Arial" pitchFamily="34" charset="0"/>
                        <a:cs typeface="Arial" pitchFamily="34" charset="0"/>
                      </a:endParaRPr>
                    </a:p>
                    <a:p>
                      <a:pPr>
                        <a:buFont typeface="Arial" pitchFamily="34" charset="0"/>
                        <a:buChar char="•"/>
                      </a:pPr>
                      <a:r>
                        <a:rPr lang="en-GB" sz="1800" dirty="0" smtClean="0">
                          <a:latin typeface="Arial" pitchFamily="34" charset="0"/>
                          <a:cs typeface="Arial" pitchFamily="34" charset="0"/>
                        </a:rPr>
                        <a:t>Opportunity for congress tourism</a:t>
                      </a:r>
                    </a:p>
                    <a:p>
                      <a:pPr>
                        <a:buFont typeface="Arial" pitchFamily="34" charset="0"/>
                        <a:buChar char="•"/>
                      </a:pPr>
                      <a:r>
                        <a:rPr lang="en-GB" sz="1800" dirty="0" smtClean="0">
                          <a:latin typeface="Arial" pitchFamily="34" charset="0"/>
                          <a:cs typeface="Arial" pitchFamily="34" charset="0"/>
                        </a:rPr>
                        <a:t>Qualified staff and motivational policy of the company</a:t>
                      </a:r>
                      <a:endParaRPr lang="bg-BG" sz="1800" dirty="0" smtClean="0">
                        <a:latin typeface="Arial" pitchFamily="34" charset="0"/>
                        <a:cs typeface="Arial" pitchFamily="34" charset="0"/>
                      </a:endParaRPr>
                    </a:p>
                    <a:p>
                      <a:pPr>
                        <a:buFont typeface="Arial" pitchFamily="34" charset="0"/>
                        <a:buChar char="•"/>
                      </a:pPr>
                      <a:r>
                        <a:rPr lang="en-GB" sz="1800" dirty="0" smtClean="0">
                          <a:latin typeface="Arial" pitchFamily="34" charset="0"/>
                          <a:cs typeface="Arial" pitchFamily="34" charset="0"/>
                        </a:rPr>
                        <a:t>Effective and flexible pricing policy</a:t>
                      </a:r>
                      <a:endParaRPr lang="bg-BG" sz="1800" dirty="0" smtClean="0">
                        <a:latin typeface="Arial" pitchFamily="34" charset="0"/>
                        <a:cs typeface="Arial" pitchFamily="34" charset="0"/>
                      </a:endParaRPr>
                    </a:p>
                    <a:p>
                      <a:endParaRPr lang="bg-BG" dirty="0">
                        <a:latin typeface="Arial" pitchFamily="34" charset="0"/>
                        <a:cs typeface="Arial" pitchFamily="34" charset="0"/>
                      </a:endParaRPr>
                    </a:p>
                  </a:txBody>
                  <a:tcPr>
                    <a:solidFill>
                      <a:srgbClr val="92D050"/>
                    </a:solidFill>
                  </a:tcPr>
                </a:tc>
                <a:tc>
                  <a:txBody>
                    <a:bodyPr/>
                    <a:lstStyle/>
                    <a:p>
                      <a:r>
                        <a:rPr lang="en-GB" b="1" dirty="0" smtClean="0">
                          <a:latin typeface="Arial" pitchFamily="34" charset="0"/>
                          <a:cs typeface="Arial" pitchFamily="34" charset="0"/>
                        </a:rPr>
                        <a:t>Weaknesses</a:t>
                      </a:r>
                    </a:p>
                    <a:p>
                      <a:endParaRPr lang="en-GB" b="1" dirty="0" smtClean="0">
                        <a:latin typeface="Arial" pitchFamily="34" charset="0"/>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smtClean="0">
                          <a:solidFill>
                            <a:schemeClr val="tx1"/>
                          </a:solidFill>
                          <a:latin typeface="Arial" pitchFamily="34" charset="0"/>
                          <a:ea typeface="+mn-ea"/>
                          <a:cs typeface="Arial" pitchFamily="34" charset="0"/>
                        </a:rPr>
                        <a:t>Need for large numbers and highly qualified staff</a:t>
                      </a:r>
                      <a:endParaRPr lang="bg-BG" sz="1800" kern="1200" dirty="0" smtClean="0">
                        <a:solidFill>
                          <a:schemeClr val="tx1"/>
                        </a:solidFill>
                        <a:latin typeface="Arial" pitchFamily="34" charset="0"/>
                        <a:ea typeface="+mn-ea"/>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smtClean="0">
                          <a:solidFill>
                            <a:schemeClr val="tx1"/>
                          </a:solidFill>
                          <a:latin typeface="Arial" pitchFamily="34" charset="0"/>
                          <a:ea typeface="+mn-ea"/>
                          <a:cs typeface="Arial" pitchFamily="34" charset="0"/>
                        </a:rPr>
                        <a:t>Lack of company image on the market</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High competition</a:t>
                      </a:r>
                    </a:p>
                    <a:p>
                      <a:pPr>
                        <a:buFont typeface="Arial" pitchFamily="34" charset="0"/>
                        <a:buChar char="•"/>
                      </a:pPr>
                      <a:r>
                        <a:rPr lang="en-GB" sz="1800" kern="1200" dirty="0" smtClean="0">
                          <a:solidFill>
                            <a:schemeClr val="tx1"/>
                          </a:solidFill>
                          <a:latin typeface="Arial" pitchFamily="34" charset="0"/>
                          <a:ea typeface="+mn-ea"/>
                          <a:cs typeface="Arial" pitchFamily="34" charset="0"/>
                        </a:rPr>
                        <a:t>Financial dependence</a:t>
                      </a:r>
                    </a:p>
                    <a:p>
                      <a:pPr>
                        <a:buFont typeface="Arial" pitchFamily="34" charset="0"/>
                        <a:buChar char="•"/>
                      </a:pPr>
                      <a:r>
                        <a:rPr lang="en-GB" sz="1800" kern="1200" dirty="0" smtClean="0">
                          <a:solidFill>
                            <a:schemeClr val="tx1"/>
                          </a:solidFill>
                          <a:latin typeface="Arial" pitchFamily="34" charset="0"/>
                          <a:ea typeface="+mn-ea"/>
                          <a:cs typeface="Arial" pitchFamily="34" charset="0"/>
                        </a:rPr>
                        <a:t>Dependence on international factors</a:t>
                      </a:r>
                      <a:endParaRPr lang="bg-BG" b="1" dirty="0">
                        <a:latin typeface="Arial" pitchFamily="34" charset="0"/>
                        <a:cs typeface="Arial" pitchFamily="34" charset="0"/>
                      </a:endParaRPr>
                    </a:p>
                  </a:txBody>
                  <a:tcPr>
                    <a:solidFill>
                      <a:srgbClr val="FFFF00"/>
                    </a:solidFill>
                  </a:tcPr>
                </a:tc>
              </a:tr>
              <a:tr h="3355861">
                <a:tc>
                  <a:txBody>
                    <a:bodyPr/>
                    <a:lstStyle/>
                    <a:p>
                      <a:r>
                        <a:rPr lang="en-GB" b="1" dirty="0" smtClean="0">
                          <a:latin typeface="Arial" pitchFamily="34" charset="0"/>
                          <a:cs typeface="Arial" pitchFamily="34" charset="0"/>
                        </a:rPr>
                        <a:t>Opportunities</a:t>
                      </a:r>
                    </a:p>
                    <a:p>
                      <a:endParaRPr lang="en-GB" b="1" dirty="0" smtClean="0">
                        <a:latin typeface="Arial" pitchFamily="34" charset="0"/>
                        <a:cs typeface="Arial" pitchFamily="34" charset="0"/>
                      </a:endParaRPr>
                    </a:p>
                    <a:p>
                      <a:pPr>
                        <a:buFont typeface="Arial" pitchFamily="34" charset="0"/>
                        <a:buChar char="•"/>
                      </a:pPr>
                      <a:r>
                        <a:rPr lang="en-US" sz="1800" kern="1200" dirty="0" smtClean="0">
                          <a:solidFill>
                            <a:schemeClr val="tx1"/>
                          </a:solidFill>
                          <a:latin typeface="Arial" pitchFamily="34" charset="0"/>
                          <a:ea typeface="+mn-ea"/>
                          <a:cs typeface="Arial" pitchFamily="34" charset="0"/>
                        </a:rPr>
                        <a:t>Improving public infrastructure and offering quality services</a:t>
                      </a:r>
                    </a:p>
                    <a:p>
                      <a:pPr>
                        <a:buFont typeface="Arial" pitchFamily="34" charset="0"/>
                        <a:buChar char="•"/>
                      </a:pPr>
                      <a:r>
                        <a:rPr lang="en-US" sz="1800" kern="1200" dirty="0" smtClean="0">
                          <a:solidFill>
                            <a:schemeClr val="tx1"/>
                          </a:solidFill>
                          <a:latin typeface="Arial" pitchFamily="34" charset="0"/>
                          <a:ea typeface="+mn-ea"/>
                          <a:cs typeface="Arial" pitchFamily="34" charset="0"/>
                        </a:rPr>
                        <a:t>Expanding the range of products offered for the purpose of year-round tourist flow</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US" sz="1800" b="1" kern="1200" dirty="0" smtClean="0">
                          <a:solidFill>
                            <a:schemeClr val="tx1"/>
                          </a:solidFill>
                          <a:latin typeface="Arial" pitchFamily="34" charset="0"/>
                          <a:ea typeface="+mn-ea"/>
                          <a:cs typeface="Arial" pitchFamily="34" charset="0"/>
                        </a:rPr>
                        <a:t> </a:t>
                      </a:r>
                      <a:r>
                        <a:rPr lang="en-US" sz="1800" kern="1200" dirty="0" smtClean="0">
                          <a:solidFill>
                            <a:schemeClr val="tx1"/>
                          </a:solidFill>
                          <a:latin typeface="Arial" pitchFamily="34" charset="0"/>
                          <a:ea typeface="+mn-ea"/>
                          <a:cs typeface="Arial" pitchFamily="34" charset="0"/>
                        </a:rPr>
                        <a:t>Opportunity for high tourist attendance throughout the year</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endParaRPr lang="bg-BG" b="1" dirty="0">
                        <a:latin typeface="Arial" pitchFamily="34" charset="0"/>
                        <a:cs typeface="Arial" pitchFamily="34" charset="0"/>
                      </a:endParaRPr>
                    </a:p>
                  </a:txBody>
                  <a:tcPr>
                    <a:solidFill>
                      <a:srgbClr val="00B0F0"/>
                    </a:solidFill>
                  </a:tcPr>
                </a:tc>
                <a:tc>
                  <a:txBody>
                    <a:bodyPr/>
                    <a:lstStyle/>
                    <a:p>
                      <a:r>
                        <a:rPr lang="en-GB" b="1" dirty="0" smtClean="0">
                          <a:latin typeface="Arial" pitchFamily="34" charset="0"/>
                          <a:cs typeface="Arial" pitchFamily="34" charset="0"/>
                        </a:rPr>
                        <a:t>Threats</a:t>
                      </a:r>
                    </a:p>
                    <a:p>
                      <a:endParaRPr lang="en-GB" b="1" dirty="0" smtClean="0">
                        <a:latin typeface="Arial" pitchFamily="34" charset="0"/>
                        <a:cs typeface="Arial" pitchFamily="34" charset="0"/>
                      </a:endParaRP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smtClean="0">
                          <a:solidFill>
                            <a:schemeClr val="tx1"/>
                          </a:solidFill>
                          <a:latin typeface="Arial" pitchFamily="34" charset="0"/>
                          <a:ea typeface="+mn-ea"/>
                          <a:cs typeface="Arial" pitchFamily="34" charset="0"/>
                        </a:rPr>
                        <a:t>Insufficient popularity of Bulgaria as a tourist destination</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smtClean="0">
                          <a:solidFill>
                            <a:schemeClr val="tx1"/>
                          </a:solidFill>
                          <a:latin typeface="Arial" pitchFamily="34" charset="0"/>
                          <a:ea typeface="+mn-ea"/>
                          <a:cs typeface="Arial" pitchFamily="34" charset="0"/>
                        </a:rPr>
                        <a:t> Increasing competition</a:t>
                      </a:r>
                    </a:p>
                    <a:p>
                      <a:pPr marL="0" marR="0" indent="0" algn="l" defTabSz="457200" rtl="0" eaLnBrk="1" fontAlgn="auto" latinLnBrk="0" hangingPunct="1">
                        <a:lnSpc>
                          <a:spcPct val="100000"/>
                        </a:lnSpc>
                        <a:spcBef>
                          <a:spcPts val="0"/>
                        </a:spcBef>
                        <a:spcAft>
                          <a:spcPts val="0"/>
                        </a:spcAft>
                        <a:buClrTx/>
                        <a:buSzTx/>
                        <a:buFont typeface="Arial" pitchFamily="34" charset="0"/>
                        <a:buChar char="•"/>
                        <a:tabLst/>
                        <a:defRPr/>
                      </a:pPr>
                      <a:r>
                        <a:rPr lang="en-GB" sz="1800" kern="1200" dirty="0" smtClean="0">
                          <a:solidFill>
                            <a:schemeClr val="tx1"/>
                          </a:solidFill>
                          <a:latin typeface="Arial" pitchFamily="34" charset="0"/>
                          <a:ea typeface="+mn-ea"/>
                          <a:cs typeface="Arial" pitchFamily="34" charset="0"/>
                        </a:rPr>
                        <a:t>Change of legislation in the field of tourism</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endParaRPr lang="bg-BG" b="1" dirty="0">
                        <a:latin typeface="Arial" pitchFamily="34" charset="0"/>
                        <a:cs typeface="Arial" pitchFamily="34" charset="0"/>
                      </a:endParaRPr>
                    </a:p>
                  </a:txBody>
                  <a:tcPr>
                    <a:solidFill>
                      <a:srgbClr val="FF0000"/>
                    </a:solid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Image result for pestle analysis"/>
          <p:cNvPicPr>
            <a:picLocks noChangeAspect="1" noChangeArrowheads="1"/>
          </p:cNvPicPr>
          <p:nvPr/>
        </p:nvPicPr>
        <p:blipFill>
          <a:blip r:embed="rId2" cstate="print"/>
          <a:srcRect/>
          <a:stretch>
            <a:fillRect/>
          </a:stretch>
        </p:blipFill>
        <p:spPr bwMode="auto">
          <a:xfrm>
            <a:off x="3352800" y="301851"/>
            <a:ext cx="5950857" cy="3892777"/>
          </a:xfrm>
          <a:prstGeom prst="rect">
            <a:avLst/>
          </a:prstGeom>
          <a:noFill/>
        </p:spPr>
      </p:pic>
      <p:sp>
        <p:nvSpPr>
          <p:cNvPr id="5" name="Title 1"/>
          <p:cNvSpPr txBox="1">
            <a:spLocks/>
          </p:cNvSpPr>
          <p:nvPr/>
        </p:nvSpPr>
        <p:spPr>
          <a:xfrm>
            <a:off x="1640114" y="3857172"/>
            <a:ext cx="8998857" cy="2703286"/>
          </a:xfrm>
          <a:prstGeom prst="rect">
            <a:avLst/>
          </a:prstGeom>
          <a:effectLst/>
        </p:spPr>
        <p:txBody>
          <a:bodyPr vert="horz" lIns="91440" tIns="45720" rIns="91440" bIns="45720" rtlCol="0" anchor="ctr">
            <a:norm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w="3175" cmpd="sng">
                  <a:noFill/>
                </a:ln>
                <a:solidFill>
                  <a:schemeClr val="tx1"/>
                </a:solidFill>
                <a:effectLst/>
                <a:uLnTx/>
                <a:uFillTx/>
                <a:latin typeface="Arial" pitchFamily="34" charset="0"/>
                <a:ea typeface="+mj-ea"/>
                <a:cs typeface="Arial" pitchFamily="34" charset="0"/>
              </a:rPr>
              <a:t>“</a:t>
            </a:r>
            <a:r>
              <a:rPr kumimoji="0" lang="en-GB" sz="2400" b="1" i="0" u="none" strike="noStrike" kern="1200" cap="none" spc="0" normalizeH="0" baseline="0" noProof="0" smtClean="0">
                <a:ln w="3175" cmpd="sng">
                  <a:noFill/>
                </a:ln>
                <a:solidFill>
                  <a:schemeClr val="tx1"/>
                </a:solidFill>
                <a:effectLst/>
                <a:uLnTx/>
                <a:uFillTx/>
                <a:latin typeface="Arial" pitchFamily="34" charset="0"/>
                <a:ea typeface="+mj-ea"/>
                <a:cs typeface="Arial" pitchFamily="34" charset="0"/>
              </a:rPr>
              <a:t>The PESTEL</a:t>
            </a:r>
            <a:r>
              <a:rPr kumimoji="0" lang="en-GB" sz="2400" b="1" i="0" u="none" strike="noStrike" kern="1200" cap="none" spc="0" normalizeH="0" noProof="0" smtClean="0">
                <a:ln w="3175" cmpd="sng">
                  <a:noFill/>
                </a:ln>
                <a:solidFill>
                  <a:schemeClr val="tx1"/>
                </a:solidFill>
                <a:effectLst/>
                <a:uLnTx/>
                <a:uFillTx/>
                <a:latin typeface="Arial" pitchFamily="34" charset="0"/>
                <a:ea typeface="+mj-ea"/>
                <a:cs typeface="Arial" pitchFamily="34" charset="0"/>
              </a:rPr>
              <a:t> </a:t>
            </a:r>
            <a:r>
              <a:rPr kumimoji="0" lang="en-GB" sz="2400" b="1" i="0" u="none" strike="noStrike" kern="1200" cap="none" spc="0" normalizeH="0" baseline="0" noProof="0" dirty="0" smtClean="0">
                <a:ln w="3175" cmpd="sng">
                  <a:noFill/>
                </a:ln>
                <a:solidFill>
                  <a:schemeClr val="tx1"/>
                </a:solidFill>
                <a:effectLst/>
                <a:uLnTx/>
                <a:uFillTx/>
                <a:latin typeface="Arial" pitchFamily="34" charset="0"/>
                <a:ea typeface="+mj-ea"/>
                <a:cs typeface="Arial" pitchFamily="34" charset="0"/>
              </a:rPr>
              <a:t>Analysis is used as a tool of situational analysis</a:t>
            </a:r>
            <a:r>
              <a:rPr kumimoji="0" lang="en-GB" sz="2400" b="1" i="0" u="none" strike="noStrike" kern="1200" cap="none" spc="0" normalizeH="0" noProof="0" dirty="0" smtClean="0">
                <a:ln w="3175" cmpd="sng">
                  <a:noFill/>
                </a:ln>
                <a:solidFill>
                  <a:schemeClr val="tx1"/>
                </a:solidFill>
                <a:effectLst/>
                <a:uLnTx/>
                <a:uFillTx/>
                <a:latin typeface="Arial" pitchFamily="34" charset="0"/>
                <a:ea typeface="+mj-ea"/>
                <a:cs typeface="Arial" pitchFamily="34" charset="0"/>
              </a:rPr>
              <a:t> for business evaluation purposes and is one of th</a:t>
            </a:r>
            <a:r>
              <a:rPr lang="en-GB" sz="2400" b="1" noProof="0" dirty="0" smtClean="0">
                <a:ln w="3175" cmpd="sng">
                  <a:noFill/>
                </a:ln>
                <a:latin typeface="Arial" pitchFamily="34" charset="0"/>
                <a:ea typeface="+mj-ea"/>
                <a:cs typeface="Arial" pitchFamily="34" charset="0"/>
              </a:rPr>
              <a:t>e</a:t>
            </a:r>
            <a:r>
              <a:rPr lang="en-GB" sz="2400" b="1" dirty="0" smtClean="0">
                <a:ln w="3175" cmpd="sng">
                  <a:noFill/>
                </a:ln>
                <a:latin typeface="Arial" pitchFamily="34" charset="0"/>
                <a:ea typeface="+mj-ea"/>
                <a:cs typeface="Arial" pitchFamily="34" charset="0"/>
              </a:rPr>
              <a:t> most used models in the evaluation of the external business environment that is highly dynamic.”</a:t>
            </a:r>
            <a:endParaRPr kumimoji="0" lang="bg-BG" sz="2400" b="1" i="0" u="none" strike="noStrike" kern="1200" cap="none" spc="0" normalizeH="0" baseline="0" noProof="0" dirty="0">
              <a:ln w="3175" cmpd="sng">
                <a:noFill/>
              </a:ln>
              <a:solidFill>
                <a:schemeClr val="tx1"/>
              </a:solidFill>
              <a:effectLst/>
              <a:uLnTx/>
              <a:uFillTx/>
              <a:latin typeface="Arial" pitchFamily="34" charset="0"/>
              <a:ea typeface="+mj-ea"/>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Marketing Mix</a:t>
            </a:r>
            <a:endParaRPr lang="bg-BG" b="1" dirty="0"/>
          </a:p>
        </p:txBody>
      </p:sp>
      <p:sp>
        <p:nvSpPr>
          <p:cNvPr id="3" name="Content Placeholder 2"/>
          <p:cNvSpPr>
            <a:spLocks noGrp="1"/>
          </p:cNvSpPr>
          <p:nvPr>
            <p:ph idx="1"/>
          </p:nvPr>
        </p:nvSpPr>
        <p:spPr/>
        <p:txBody>
          <a:bodyPr/>
          <a:lstStyle/>
          <a:p>
            <a:pPr>
              <a:buNone/>
            </a:pPr>
            <a:r>
              <a:rPr lang="en-GB" b="1" dirty="0" smtClean="0"/>
              <a:t>“The marketing mix includes all of the marketing decisions and actions taken to ensure the success of a product, service or a brand in it`s market.”</a:t>
            </a:r>
          </a:p>
          <a:p>
            <a:pPr>
              <a:buNone/>
            </a:pPr>
            <a:endParaRPr lang="en-GB" b="1" dirty="0" smtClean="0"/>
          </a:p>
          <a:p>
            <a:pPr>
              <a:buNone/>
            </a:pPr>
            <a:endParaRPr lang="bg-BG"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702191" y="200930"/>
          <a:ext cx="9425354" cy="6473207"/>
        </p:xfrm>
        <a:graphic>
          <a:graphicData uri="http://schemas.openxmlformats.org/drawingml/2006/table">
            <a:tbl>
              <a:tblPr firstRow="1" bandRow="1">
                <a:tableStyleId>{2D5ABB26-0587-4C30-8999-92F81FD0307C}</a:tableStyleId>
              </a:tblPr>
              <a:tblGrid>
                <a:gridCol w="4712677"/>
                <a:gridCol w="4712677"/>
              </a:tblGrid>
              <a:tr h="2711082">
                <a:tc>
                  <a:txBody>
                    <a:bodyPr/>
                    <a:lstStyle/>
                    <a:p>
                      <a:r>
                        <a:rPr lang="en-GB" b="1" u="sng" dirty="0" smtClean="0">
                          <a:latin typeface="Arial" pitchFamily="34" charset="0"/>
                          <a:cs typeface="Arial" pitchFamily="34" charset="0"/>
                        </a:rPr>
                        <a:t>Product</a:t>
                      </a:r>
                    </a:p>
                    <a:p>
                      <a:endParaRPr lang="en-GB" b="1" u="sng" dirty="0" smtClean="0">
                        <a:latin typeface="Arial" pitchFamily="34" charset="0"/>
                        <a:cs typeface="Arial" pitchFamily="34" charset="0"/>
                      </a:endParaRPr>
                    </a:p>
                    <a:p>
                      <a:pPr>
                        <a:buFont typeface="Arial" pitchFamily="34" charset="0"/>
                        <a:buChar char="•"/>
                      </a:pPr>
                      <a:r>
                        <a:rPr lang="en-GB" sz="1600" kern="1200" dirty="0" smtClean="0">
                          <a:solidFill>
                            <a:schemeClr val="tx1"/>
                          </a:solidFill>
                          <a:latin typeface="Arial" pitchFamily="34" charset="0"/>
                          <a:ea typeface="+mn-ea"/>
                          <a:cs typeface="Arial" pitchFamily="34" charset="0"/>
                        </a:rPr>
                        <a:t> Presidential suite 1 super king size bed, living room, conference room, kitchen</a:t>
                      </a:r>
                      <a:endParaRPr lang="bg-BG" sz="1600" kern="1200" dirty="0" smtClean="0">
                        <a:solidFill>
                          <a:schemeClr val="tx1"/>
                        </a:solidFill>
                        <a:latin typeface="Arial" pitchFamily="34" charset="0"/>
                        <a:ea typeface="+mn-ea"/>
                        <a:cs typeface="Arial" pitchFamily="34" charset="0"/>
                      </a:endParaRPr>
                    </a:p>
                    <a:p>
                      <a:pPr>
                        <a:buFont typeface="Arial" pitchFamily="34" charset="0"/>
                        <a:buChar char="•"/>
                      </a:pPr>
                      <a:r>
                        <a:rPr lang="en-GB" sz="1600" kern="1200" dirty="0" smtClean="0">
                          <a:solidFill>
                            <a:schemeClr val="tx1"/>
                          </a:solidFill>
                          <a:latin typeface="Arial" pitchFamily="34" charset="0"/>
                          <a:ea typeface="+mn-ea"/>
                          <a:cs typeface="Arial" pitchFamily="34" charset="0"/>
                        </a:rPr>
                        <a:t> Junior suite Mountain View 1 super king size bed, living room with sofa bed</a:t>
                      </a:r>
                      <a:endParaRPr lang="bg-BG" sz="1600" kern="1200" dirty="0" smtClean="0">
                        <a:solidFill>
                          <a:schemeClr val="tx1"/>
                        </a:solidFill>
                        <a:latin typeface="Arial" pitchFamily="34" charset="0"/>
                        <a:ea typeface="+mn-ea"/>
                        <a:cs typeface="Arial" pitchFamily="34" charset="0"/>
                      </a:endParaRPr>
                    </a:p>
                    <a:p>
                      <a:pPr>
                        <a:buFont typeface="Arial" pitchFamily="34" charset="0"/>
                        <a:buChar char="•"/>
                      </a:pPr>
                      <a:r>
                        <a:rPr lang="en-GB" sz="1600" kern="1200" dirty="0" smtClean="0">
                          <a:solidFill>
                            <a:schemeClr val="tx1"/>
                          </a:solidFill>
                          <a:latin typeface="Arial" pitchFamily="34" charset="0"/>
                          <a:ea typeface="+mn-ea"/>
                          <a:cs typeface="Arial" pitchFamily="34" charset="0"/>
                        </a:rPr>
                        <a:t> Deluxe double room Mountain View 1 king bed</a:t>
                      </a:r>
                      <a:endParaRPr lang="bg-BG" sz="1600" kern="1200" dirty="0" smtClean="0">
                        <a:solidFill>
                          <a:schemeClr val="tx1"/>
                        </a:solidFill>
                        <a:latin typeface="Arial" pitchFamily="34" charset="0"/>
                        <a:ea typeface="+mn-ea"/>
                        <a:cs typeface="Arial" pitchFamily="34" charset="0"/>
                      </a:endParaRPr>
                    </a:p>
                    <a:p>
                      <a:pPr>
                        <a:buFont typeface="Arial" pitchFamily="34" charset="0"/>
                        <a:buChar char="•"/>
                      </a:pPr>
                      <a:r>
                        <a:rPr lang="en-GB" sz="1600" kern="1200" dirty="0" smtClean="0">
                          <a:solidFill>
                            <a:schemeClr val="tx1"/>
                          </a:solidFill>
                          <a:latin typeface="Arial" pitchFamily="34" charset="0"/>
                          <a:ea typeface="+mn-ea"/>
                          <a:cs typeface="Arial" pitchFamily="34" charset="0"/>
                        </a:rPr>
                        <a:t> Twin double room 2 single beds</a:t>
                      </a:r>
                      <a:endParaRPr lang="bg-BG" sz="1600" kern="1200" dirty="0" smtClean="0">
                        <a:solidFill>
                          <a:schemeClr val="tx1"/>
                        </a:solidFill>
                        <a:latin typeface="Arial" pitchFamily="34" charset="0"/>
                        <a:ea typeface="+mn-ea"/>
                        <a:cs typeface="Arial" pitchFamily="34" charset="0"/>
                      </a:endParaRPr>
                    </a:p>
                    <a:p>
                      <a:endParaRPr lang="bg-BG" b="1" dirty="0">
                        <a:latin typeface="Arial" pitchFamily="34" charset="0"/>
                        <a:cs typeface="Arial" pitchFamily="34" charset="0"/>
                      </a:endParaRPr>
                    </a:p>
                  </a:txBody>
                  <a:tcPr>
                    <a:solidFill>
                      <a:srgbClr val="92D050"/>
                    </a:solidFill>
                  </a:tcPr>
                </a:tc>
                <a:tc>
                  <a:txBody>
                    <a:bodyPr/>
                    <a:lstStyle/>
                    <a:p>
                      <a:r>
                        <a:rPr lang="en-GB" b="1" u="sng" dirty="0" smtClean="0">
                          <a:latin typeface="Arial" pitchFamily="34" charset="0"/>
                          <a:cs typeface="Arial" pitchFamily="34" charset="0"/>
                        </a:rPr>
                        <a:t>Price</a:t>
                      </a:r>
                    </a:p>
                    <a:p>
                      <a:endParaRPr lang="en-GB" b="1" u="sng" dirty="0" smtClean="0">
                        <a:latin typeface="Arial" pitchFamily="34" charset="0"/>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  Presidential suite BGN 2 500</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 Junior suite BGN 780</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 Deluxe double room BGN 198</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baseline="0" dirty="0" smtClean="0">
                          <a:solidFill>
                            <a:schemeClr val="tx1"/>
                          </a:solidFill>
                          <a:latin typeface="Arial" pitchFamily="34" charset="0"/>
                          <a:ea typeface="+mn-ea"/>
                          <a:cs typeface="Arial" pitchFamily="34" charset="0"/>
                        </a:rPr>
                        <a:t> </a:t>
                      </a:r>
                      <a:r>
                        <a:rPr lang="en-GB" sz="1800" kern="1200" dirty="0" smtClean="0">
                          <a:solidFill>
                            <a:schemeClr val="tx1"/>
                          </a:solidFill>
                          <a:latin typeface="Arial" pitchFamily="34" charset="0"/>
                          <a:ea typeface="+mn-ea"/>
                          <a:cs typeface="Arial" pitchFamily="34" charset="0"/>
                        </a:rPr>
                        <a:t>Twin double room BGN 220</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baseline="0" dirty="0" smtClean="0">
                          <a:solidFill>
                            <a:schemeClr val="tx1"/>
                          </a:solidFill>
                          <a:latin typeface="Arial" pitchFamily="34" charset="0"/>
                          <a:ea typeface="+mn-ea"/>
                          <a:cs typeface="Arial" pitchFamily="34" charset="0"/>
                        </a:rPr>
                        <a:t> </a:t>
                      </a:r>
                      <a:r>
                        <a:rPr lang="en-GB" sz="1800" kern="1200" dirty="0" smtClean="0">
                          <a:solidFill>
                            <a:schemeClr val="tx1"/>
                          </a:solidFill>
                          <a:latin typeface="Arial" pitchFamily="34" charset="0"/>
                          <a:ea typeface="+mn-ea"/>
                          <a:cs typeface="Arial" pitchFamily="34" charset="0"/>
                        </a:rPr>
                        <a:t>We accept cash payments, debit and credit cards payments, and online payments </a:t>
                      </a:r>
                      <a:endParaRPr lang="bg-BG" sz="1800" kern="1200" dirty="0" smtClean="0">
                        <a:solidFill>
                          <a:schemeClr val="tx1"/>
                        </a:solidFill>
                        <a:latin typeface="Arial" pitchFamily="34" charset="0"/>
                        <a:ea typeface="+mn-ea"/>
                        <a:cs typeface="Arial" pitchFamily="34" charset="0"/>
                      </a:endParaRPr>
                    </a:p>
                    <a:p>
                      <a:endParaRPr lang="bg-BG" b="1" u="sng" dirty="0">
                        <a:latin typeface="Arial" pitchFamily="34" charset="0"/>
                        <a:cs typeface="Arial" pitchFamily="34" charset="0"/>
                      </a:endParaRPr>
                    </a:p>
                  </a:txBody>
                  <a:tcPr>
                    <a:solidFill>
                      <a:srgbClr val="FF0000"/>
                    </a:solidFill>
                  </a:tcPr>
                </a:tc>
              </a:tr>
              <a:tr h="3762125">
                <a:tc>
                  <a:txBody>
                    <a:bodyPr/>
                    <a:lstStyle/>
                    <a:p>
                      <a:r>
                        <a:rPr lang="en-GB" b="1" u="sng" dirty="0" smtClean="0">
                          <a:latin typeface="Arial" pitchFamily="34" charset="0"/>
                          <a:cs typeface="Arial" pitchFamily="34" charset="0"/>
                        </a:rPr>
                        <a:t>Place</a:t>
                      </a:r>
                    </a:p>
                    <a:p>
                      <a:endParaRPr lang="en-GB" b="1" u="sng" dirty="0" smtClean="0">
                        <a:latin typeface="Arial" pitchFamily="34" charset="0"/>
                        <a:cs typeface="Arial" pitchFamily="34" charset="0"/>
                      </a:endParaRPr>
                    </a:p>
                    <a:p>
                      <a:pPr lvl="0">
                        <a:buFont typeface="Arial" pitchFamily="34" charset="0"/>
                        <a:buChar char="•"/>
                      </a:pPr>
                      <a:r>
                        <a:rPr lang="en-GB" sz="1800" kern="1200" dirty="0" err="1" smtClean="0">
                          <a:solidFill>
                            <a:schemeClr val="tx1"/>
                          </a:solidFill>
                          <a:latin typeface="Arial" pitchFamily="34" charset="0"/>
                          <a:ea typeface="+mn-ea"/>
                          <a:cs typeface="Arial" pitchFamily="34" charset="0"/>
                        </a:rPr>
                        <a:t>Basko</a:t>
                      </a:r>
                      <a:r>
                        <a:rPr lang="en-GB" sz="1800" kern="1200" dirty="0" smtClean="0">
                          <a:solidFill>
                            <a:schemeClr val="tx1"/>
                          </a:solidFill>
                          <a:latin typeface="Arial" pitchFamily="34" charset="0"/>
                          <a:ea typeface="+mn-ea"/>
                          <a:cs typeface="Arial" pitchFamily="34" charset="0"/>
                        </a:rPr>
                        <a:t> is known around the world with its location in the heart of </a:t>
                      </a:r>
                      <a:r>
                        <a:rPr lang="en-GB" sz="1800" kern="1200" dirty="0" err="1" smtClean="0">
                          <a:solidFill>
                            <a:schemeClr val="tx1"/>
                          </a:solidFill>
                          <a:latin typeface="Arial" pitchFamily="34" charset="0"/>
                          <a:ea typeface="+mn-ea"/>
                          <a:cs typeface="Arial" pitchFamily="34" charset="0"/>
                        </a:rPr>
                        <a:t>Pirin</a:t>
                      </a:r>
                      <a:r>
                        <a:rPr lang="en-GB" sz="1800" kern="1200" dirty="0" smtClean="0">
                          <a:solidFill>
                            <a:schemeClr val="tx1"/>
                          </a:solidFill>
                          <a:latin typeface="Arial" pitchFamily="34" charset="0"/>
                          <a:ea typeface="+mn-ea"/>
                          <a:cs typeface="Arial" pitchFamily="34" charset="0"/>
                        </a:rPr>
                        <a:t> Mountains</a:t>
                      </a:r>
                      <a:endParaRPr lang="bg-BG" sz="1800" kern="1200" dirty="0" smtClean="0">
                        <a:solidFill>
                          <a:schemeClr val="tx1"/>
                        </a:solidFill>
                        <a:latin typeface="Arial" pitchFamily="34" charset="0"/>
                        <a:ea typeface="+mn-ea"/>
                        <a:cs typeface="Arial" pitchFamily="34" charset="0"/>
                      </a:endParaRPr>
                    </a:p>
                    <a:p>
                      <a:pPr lvl="0">
                        <a:buFont typeface="Arial" pitchFamily="34" charset="0"/>
                        <a:buChar char="•"/>
                      </a:pPr>
                      <a:r>
                        <a:rPr lang="en-GB" sz="1800" kern="1200" dirty="0" smtClean="0">
                          <a:solidFill>
                            <a:schemeClr val="tx1"/>
                          </a:solidFill>
                          <a:latin typeface="Arial" pitchFamily="34" charset="0"/>
                          <a:ea typeface="+mn-ea"/>
                          <a:cs typeface="Arial" pitchFamily="34" charset="0"/>
                        </a:rPr>
                        <a:t>Unique place with virgin nature to enjoy, heaven to rejoice and to spend a lovely holiday </a:t>
                      </a:r>
                      <a:endParaRPr lang="bg-BG" sz="1800" kern="1200" dirty="0" smtClean="0">
                        <a:solidFill>
                          <a:schemeClr val="tx1"/>
                        </a:solidFill>
                        <a:latin typeface="Arial" pitchFamily="34" charset="0"/>
                        <a:ea typeface="+mn-ea"/>
                        <a:cs typeface="Arial" pitchFamily="34" charset="0"/>
                      </a:endParaRPr>
                    </a:p>
                    <a:p>
                      <a:pPr lvl="0">
                        <a:buFont typeface="Arial" pitchFamily="34" charset="0"/>
                        <a:buChar char="•"/>
                      </a:pPr>
                      <a:r>
                        <a:rPr lang="en-GB" sz="1800" kern="1200" dirty="0" smtClean="0">
                          <a:solidFill>
                            <a:schemeClr val="tx1"/>
                          </a:solidFill>
                          <a:latin typeface="Arial" pitchFamily="34" charset="0"/>
                          <a:ea typeface="+mn-ea"/>
                          <a:cs typeface="Arial" pitchFamily="34" charset="0"/>
                        </a:rPr>
                        <a:t>Hotel “Delight” is offering you the best experience with our services and activities</a:t>
                      </a:r>
                      <a:endParaRPr lang="bg-BG" sz="1800" kern="1200" dirty="0" smtClean="0">
                        <a:solidFill>
                          <a:schemeClr val="tx1"/>
                        </a:solidFill>
                        <a:latin typeface="Arial" pitchFamily="34" charset="0"/>
                        <a:ea typeface="+mn-ea"/>
                        <a:cs typeface="Arial" pitchFamily="34" charset="0"/>
                      </a:endParaRPr>
                    </a:p>
                    <a:p>
                      <a:r>
                        <a:rPr lang="en-GB" b="1" u="sng" dirty="0" smtClean="0">
                          <a:latin typeface="Arial" pitchFamily="34" charset="0"/>
                          <a:cs typeface="Arial" pitchFamily="34" charset="0"/>
                        </a:rPr>
                        <a:t> </a:t>
                      </a:r>
                      <a:endParaRPr lang="bg-BG" b="1" u="sng" dirty="0">
                        <a:latin typeface="Arial" pitchFamily="34" charset="0"/>
                        <a:cs typeface="Arial" pitchFamily="34" charset="0"/>
                      </a:endParaRPr>
                    </a:p>
                  </a:txBody>
                  <a:tcPr>
                    <a:solidFill>
                      <a:schemeClr val="accent1">
                        <a:lumMod val="60000"/>
                        <a:lumOff val="40000"/>
                      </a:schemeClr>
                    </a:solidFill>
                  </a:tcPr>
                </a:tc>
                <a:tc>
                  <a:txBody>
                    <a:bodyPr/>
                    <a:lstStyle/>
                    <a:p>
                      <a:r>
                        <a:rPr lang="en-GB" b="1" u="sng" dirty="0" smtClean="0">
                          <a:latin typeface="Arial" pitchFamily="34" charset="0"/>
                          <a:cs typeface="Arial" pitchFamily="34" charset="0"/>
                        </a:rPr>
                        <a:t>Promotion</a:t>
                      </a:r>
                    </a:p>
                    <a:p>
                      <a:endParaRPr lang="en-GB" b="1" u="sng" dirty="0" smtClean="0">
                        <a:solidFill>
                          <a:srgbClr val="FFFF00"/>
                        </a:solidFill>
                        <a:latin typeface="Arial" pitchFamily="34" charset="0"/>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For three and four consecutive nights 6% discount</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For five and six consecutive nights 8% discount</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Over seven nights 15% discount</a:t>
                      </a:r>
                      <a:endParaRPr lang="bg-BG" sz="1800" kern="1200" dirty="0" smtClean="0">
                        <a:solidFill>
                          <a:schemeClr val="tx1"/>
                        </a:solidFill>
                        <a:latin typeface="Arial" pitchFamily="34" charset="0"/>
                        <a:ea typeface="+mn-ea"/>
                        <a:cs typeface="Arial" pitchFamily="34" charset="0"/>
                      </a:endParaRPr>
                    </a:p>
                    <a:p>
                      <a:pPr>
                        <a:buFont typeface="Arial" pitchFamily="34" charset="0"/>
                        <a:buChar char="•"/>
                      </a:pPr>
                      <a:r>
                        <a:rPr lang="en-GB" sz="1800" kern="1200" dirty="0" smtClean="0">
                          <a:solidFill>
                            <a:schemeClr val="tx1"/>
                          </a:solidFill>
                          <a:latin typeface="Arial" pitchFamily="34" charset="0"/>
                          <a:ea typeface="+mn-ea"/>
                          <a:cs typeface="Arial" pitchFamily="34" charset="0"/>
                        </a:rPr>
                        <a:t>family pack 7 nights (including 20% discount in the restaurants, free parking, one free procedure at the hair or beauty salon, 1</a:t>
                      </a:r>
                      <a:r>
                        <a:rPr lang="en-GB" sz="1800" kern="1200" baseline="30000" dirty="0" smtClean="0">
                          <a:solidFill>
                            <a:schemeClr val="tx1"/>
                          </a:solidFill>
                          <a:latin typeface="Arial" pitchFamily="34" charset="0"/>
                          <a:ea typeface="+mn-ea"/>
                          <a:cs typeface="Arial" pitchFamily="34" charset="0"/>
                        </a:rPr>
                        <a:t>st</a:t>
                      </a:r>
                      <a:r>
                        <a:rPr lang="en-GB" sz="1800" kern="1200" dirty="0" smtClean="0">
                          <a:solidFill>
                            <a:schemeClr val="tx1"/>
                          </a:solidFill>
                          <a:latin typeface="Arial" pitchFamily="34" charset="0"/>
                          <a:ea typeface="+mn-ea"/>
                          <a:cs typeface="Arial" pitchFamily="34" charset="0"/>
                        </a:rPr>
                        <a:t> child under 12 years receives 50% discount and the 2</a:t>
                      </a:r>
                      <a:r>
                        <a:rPr lang="en-GB" sz="1800" kern="1200" baseline="30000" dirty="0" smtClean="0">
                          <a:solidFill>
                            <a:schemeClr val="tx1"/>
                          </a:solidFill>
                          <a:latin typeface="Arial" pitchFamily="34" charset="0"/>
                          <a:ea typeface="+mn-ea"/>
                          <a:cs typeface="Arial" pitchFamily="34" charset="0"/>
                        </a:rPr>
                        <a:t>nd</a:t>
                      </a:r>
                      <a:r>
                        <a:rPr lang="en-GB" sz="1800" kern="1200" dirty="0" smtClean="0">
                          <a:solidFill>
                            <a:schemeClr val="tx1"/>
                          </a:solidFill>
                          <a:latin typeface="Arial" pitchFamily="34" charset="0"/>
                          <a:ea typeface="+mn-ea"/>
                          <a:cs typeface="Arial" pitchFamily="34" charset="0"/>
                        </a:rPr>
                        <a:t> has free stay)</a:t>
                      </a:r>
                      <a:endParaRPr lang="bg-BG" sz="1800" kern="1200" dirty="0" smtClean="0">
                        <a:solidFill>
                          <a:schemeClr val="tx1"/>
                        </a:solidFill>
                        <a:latin typeface="Arial" pitchFamily="34" charset="0"/>
                        <a:ea typeface="+mn-ea"/>
                        <a:cs typeface="Arial" pitchFamily="34" charset="0"/>
                      </a:endParaRPr>
                    </a:p>
                  </a:txBody>
                  <a:tcPr>
                    <a:solidFill>
                      <a:srgbClr val="FFFF00"/>
                    </a:solid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93431"/>
            <a:ext cx="10037129" cy="1171135"/>
          </a:xfrm>
        </p:spPr>
        <p:txBody>
          <a:bodyPr/>
          <a:lstStyle/>
          <a:p>
            <a:r>
              <a:rPr lang="en-GB" b="1" dirty="0" smtClean="0"/>
              <a:t>Conclusion</a:t>
            </a:r>
            <a:endParaRPr lang="bg-BG" b="1" dirty="0"/>
          </a:p>
        </p:txBody>
      </p:sp>
      <p:sp>
        <p:nvSpPr>
          <p:cNvPr id="3" name="Content Placeholder 2"/>
          <p:cNvSpPr>
            <a:spLocks noGrp="1"/>
          </p:cNvSpPr>
          <p:nvPr>
            <p:ph idx="1"/>
          </p:nvPr>
        </p:nvSpPr>
        <p:spPr>
          <a:xfrm>
            <a:off x="1428039" y="1105486"/>
            <a:ext cx="10220010" cy="5450059"/>
          </a:xfrm>
        </p:spPr>
        <p:txBody>
          <a:bodyPr/>
          <a:lstStyle/>
          <a:p>
            <a:pPr>
              <a:buNone/>
            </a:pPr>
            <a:r>
              <a:rPr lang="en-GB" b="1" dirty="0" err="1" smtClean="0">
                <a:latin typeface="Arial" pitchFamily="34" charset="0"/>
                <a:cs typeface="Arial" pitchFamily="34" charset="0"/>
              </a:rPr>
              <a:t>Blagoev</a:t>
            </a:r>
            <a:r>
              <a:rPr lang="en-GB" b="1" dirty="0" smtClean="0">
                <a:latin typeface="Arial" pitchFamily="34" charset="0"/>
                <a:cs typeface="Arial" pitchFamily="34" charset="0"/>
              </a:rPr>
              <a:t> V. (2019) says: “By service standards, we understand a set of procedures daily operations performed by the staff which lead to the ultimate satisfaction of the guests (to know means to be able to forecast, to forecast means to be able to manage).”</a:t>
            </a:r>
          </a:p>
          <a:p>
            <a:pPr>
              <a:buNone/>
            </a:pPr>
            <a:r>
              <a:rPr lang="en-GB" dirty="0" smtClean="0">
                <a:latin typeface="Arial" pitchFamily="34" charset="0"/>
                <a:cs typeface="Arial" pitchFamily="34" charset="0"/>
              </a:rPr>
              <a:t>We are aiming our hotel to select groups that can be served most profitably and position our hotel to effectively service the needs of these groups. Our hotel has many advantages that makes it unique and we always aim to provide good quality and make our customers happy. The satisfied customers are the chances of recommendation to the new one. </a:t>
            </a:r>
          </a:p>
          <a:p>
            <a:pPr>
              <a:buNone/>
            </a:pPr>
            <a:endParaRPr lang="bg-BG" dirty="0">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665449">
            <a:off x="1202956" y="2078501"/>
            <a:ext cx="10018713" cy="1752599"/>
          </a:xfrm>
        </p:spPr>
        <p:txBody>
          <a:bodyPr>
            <a:noAutofit/>
          </a:bodyPr>
          <a:lstStyle/>
          <a:p>
            <a:r>
              <a:rPr lang="en-GB" sz="7200" b="1" dirty="0" smtClean="0">
                <a:solidFill>
                  <a:srgbClr val="C00000"/>
                </a:solidFill>
                <a:effectLst>
                  <a:outerShdw blurRad="38100" dist="38100" dir="2700000" algn="tl">
                    <a:srgbClr val="000000">
                      <a:alpha val="43137"/>
                    </a:srgbClr>
                  </a:outerShdw>
                </a:effectLst>
                <a:latin typeface="Brush Script MT" pitchFamily="66" charset="0"/>
              </a:rPr>
              <a:t>Be Our Special Guests in Your Home Away!</a:t>
            </a:r>
            <a:r>
              <a:rPr lang="bg-BG" sz="7200" dirty="0" smtClean="0">
                <a:solidFill>
                  <a:srgbClr val="C00000"/>
                </a:solidFill>
                <a:effectLst>
                  <a:outerShdw blurRad="38100" dist="38100" dir="2700000" algn="tl">
                    <a:srgbClr val="000000">
                      <a:alpha val="43137"/>
                    </a:srgbClr>
                  </a:outerShdw>
                </a:effectLst>
              </a:rPr>
              <a:t/>
            </a:r>
            <a:br>
              <a:rPr lang="bg-BG" sz="7200" dirty="0" smtClean="0">
                <a:solidFill>
                  <a:srgbClr val="C00000"/>
                </a:solidFill>
                <a:effectLst>
                  <a:outerShdw blurRad="38100" dist="38100" dir="2700000" algn="tl">
                    <a:srgbClr val="000000">
                      <a:alpha val="43137"/>
                    </a:srgbClr>
                  </a:outerShdw>
                </a:effectLst>
              </a:rPr>
            </a:br>
            <a:endParaRPr lang="bg-BG" sz="7200" dirty="0">
              <a:solidFill>
                <a:srgbClr val="C00000"/>
              </a:solidFill>
              <a:effectLst>
                <a:outerShdw blurRad="38100" dist="38100" dir="2700000" algn="tl">
                  <a:srgbClr val="000000">
                    <a:alpha val="43137"/>
                  </a:srgbClr>
                </a:outerShdw>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Reference</a:t>
            </a:r>
            <a:endParaRPr lang="bg-BG" b="1" dirty="0">
              <a:latin typeface="Arial" pitchFamily="34" charset="0"/>
              <a:cs typeface="Arial" pitchFamily="34" charset="0"/>
            </a:endParaRPr>
          </a:p>
        </p:txBody>
      </p:sp>
      <p:sp>
        <p:nvSpPr>
          <p:cNvPr id="3" name="Content Placeholder 2"/>
          <p:cNvSpPr>
            <a:spLocks noGrp="1"/>
          </p:cNvSpPr>
          <p:nvPr>
            <p:ph idx="1"/>
          </p:nvPr>
        </p:nvSpPr>
        <p:spPr/>
        <p:txBody>
          <a:bodyPr>
            <a:normAutofit fontScale="62500" lnSpcReduction="20000"/>
          </a:bodyPr>
          <a:lstStyle/>
          <a:p>
            <a:pPr>
              <a:buNone/>
            </a:pPr>
            <a:r>
              <a:rPr lang="en-GB" dirty="0" smtClean="0"/>
              <a:t> </a:t>
            </a:r>
            <a:endParaRPr lang="bg-BG" dirty="0" smtClean="0"/>
          </a:p>
          <a:p>
            <a:r>
              <a:rPr lang="en-GB" sz="2900" dirty="0" smtClean="0">
                <a:latin typeface="Arial" pitchFamily="34" charset="0"/>
                <a:cs typeface="Arial" pitchFamily="34" charset="0"/>
              </a:rPr>
              <a:t>50Minutes.com. (2015). </a:t>
            </a:r>
            <a:r>
              <a:rPr lang="en-GB" sz="2900" i="1" dirty="0" smtClean="0">
                <a:latin typeface="Arial" pitchFamily="34" charset="0"/>
                <a:cs typeface="Arial" pitchFamily="34" charset="0"/>
              </a:rPr>
              <a:t>The Marketing Mix: Master the 4 Ps of marketing</a:t>
            </a:r>
            <a:r>
              <a:rPr lang="en-GB" sz="2900" dirty="0" smtClean="0">
                <a:latin typeface="Arial" pitchFamily="34" charset="0"/>
                <a:cs typeface="Arial" pitchFamily="34" charset="0"/>
              </a:rPr>
              <a:t>. 50MINUTES.COM</a:t>
            </a:r>
            <a:r>
              <a:rPr lang="en-GB" sz="2900" dirty="0" smtClean="0">
                <a:latin typeface="Arial" pitchFamily="34" charset="0"/>
                <a:cs typeface="Arial" pitchFamily="34" charset="0"/>
              </a:rPr>
              <a:t>.</a:t>
            </a:r>
          </a:p>
          <a:p>
            <a:r>
              <a:rPr lang="en-GB" sz="2900" dirty="0" err="1" smtClean="0">
                <a:latin typeface="Arial" pitchFamily="34" charset="0"/>
                <a:cs typeface="Arial" pitchFamily="34" charset="0"/>
              </a:rPr>
              <a:t>Blagoev</a:t>
            </a:r>
            <a:r>
              <a:rPr lang="en-GB" sz="2900" dirty="0" smtClean="0">
                <a:latin typeface="Arial" pitchFamily="34" charset="0"/>
                <a:cs typeface="Arial" pitchFamily="34" charset="0"/>
              </a:rPr>
              <a:t> V., </a:t>
            </a:r>
            <a:r>
              <a:rPr lang="en-GB" sz="2900" dirty="0" err="1" smtClean="0">
                <a:latin typeface="Arial" pitchFamily="34" charset="0"/>
                <a:cs typeface="Arial" pitchFamily="34" charset="0"/>
              </a:rPr>
              <a:t>Nikolskaya</a:t>
            </a:r>
            <a:r>
              <a:rPr lang="en-GB" sz="2900" dirty="0" smtClean="0">
                <a:latin typeface="Arial" pitchFamily="34" charset="0"/>
                <a:cs typeface="Arial" pitchFamily="34" charset="0"/>
              </a:rPr>
              <a:t>, E. and Popov, L. (2019). </a:t>
            </a:r>
            <a:r>
              <a:rPr lang="en-GB" sz="2900" i="1" dirty="0" smtClean="0">
                <a:latin typeface="Arial" pitchFamily="34" charset="0"/>
                <a:cs typeface="Arial" pitchFamily="34" charset="0"/>
              </a:rPr>
              <a:t>The hospitality Industry: Understanding Hotel Business</a:t>
            </a:r>
            <a:r>
              <a:rPr lang="en-GB" sz="2900" dirty="0" smtClean="0">
                <a:latin typeface="Arial" pitchFamily="34" charset="0"/>
                <a:cs typeface="Arial" pitchFamily="34" charset="0"/>
              </a:rPr>
              <a:t>. Varna: Varna University of Management.</a:t>
            </a:r>
            <a:endParaRPr lang="bg-BG" sz="2900" dirty="0" smtClean="0">
              <a:latin typeface="Arial" pitchFamily="34" charset="0"/>
              <a:cs typeface="Arial" pitchFamily="34" charset="0"/>
            </a:endParaRPr>
          </a:p>
          <a:p>
            <a:r>
              <a:rPr lang="en-GB" sz="2900" dirty="0" smtClean="0">
                <a:latin typeface="Arial" pitchFamily="34" charset="0"/>
                <a:cs typeface="Arial" pitchFamily="34" charset="0"/>
              </a:rPr>
              <a:t>Hill, N., Roche, G. and Allen, R. (2007). </a:t>
            </a:r>
            <a:r>
              <a:rPr lang="en-GB" sz="2900" i="1" dirty="0" smtClean="0">
                <a:latin typeface="Arial" pitchFamily="34" charset="0"/>
                <a:cs typeface="Arial" pitchFamily="34" charset="0"/>
              </a:rPr>
              <a:t>Customer satisfaction</a:t>
            </a:r>
            <a:r>
              <a:rPr lang="en-GB" sz="2900" dirty="0" smtClean="0">
                <a:latin typeface="Arial" pitchFamily="34" charset="0"/>
                <a:cs typeface="Arial" pitchFamily="34" charset="0"/>
              </a:rPr>
              <a:t>. London: Cogent Publishing Ltd.</a:t>
            </a:r>
            <a:endParaRPr lang="bg-BG" sz="2900" dirty="0" smtClean="0">
              <a:latin typeface="Arial" pitchFamily="34" charset="0"/>
              <a:cs typeface="Arial" pitchFamily="34" charset="0"/>
            </a:endParaRPr>
          </a:p>
          <a:p>
            <a:r>
              <a:rPr lang="en-GB" sz="2900" dirty="0" err="1" smtClean="0">
                <a:latin typeface="Arial" pitchFamily="34" charset="0"/>
                <a:cs typeface="Arial" pitchFamily="34" charset="0"/>
              </a:rPr>
              <a:t>Morritt</a:t>
            </a:r>
            <a:r>
              <a:rPr lang="en-GB" sz="2900" dirty="0" smtClean="0">
                <a:latin typeface="Arial" pitchFamily="34" charset="0"/>
                <a:cs typeface="Arial" pitchFamily="34" charset="0"/>
              </a:rPr>
              <a:t>, R. (2007). </a:t>
            </a:r>
            <a:r>
              <a:rPr lang="en-GB" sz="2900" i="1" dirty="0" smtClean="0">
                <a:latin typeface="Arial" pitchFamily="34" charset="0"/>
                <a:cs typeface="Arial" pitchFamily="34" charset="0"/>
              </a:rPr>
              <a:t>Segmentation strategies for hospitality managers</a:t>
            </a:r>
            <a:r>
              <a:rPr lang="en-GB" sz="2900" dirty="0" smtClean="0">
                <a:latin typeface="Arial" pitchFamily="34" charset="0"/>
                <a:cs typeface="Arial" pitchFamily="34" charset="0"/>
              </a:rPr>
              <a:t>. New York: </a:t>
            </a:r>
            <a:r>
              <a:rPr lang="en-GB" sz="2900" dirty="0" err="1" smtClean="0">
                <a:latin typeface="Arial" pitchFamily="34" charset="0"/>
                <a:cs typeface="Arial" pitchFamily="34" charset="0"/>
              </a:rPr>
              <a:t>Routledge</a:t>
            </a:r>
            <a:r>
              <a:rPr lang="en-GB" sz="2900" dirty="0" smtClean="0">
                <a:latin typeface="Arial" pitchFamily="34" charset="0"/>
                <a:cs typeface="Arial" pitchFamily="34" charset="0"/>
              </a:rPr>
              <a:t>.</a:t>
            </a:r>
            <a:endParaRPr lang="bg-BG" sz="2900" dirty="0" smtClean="0">
              <a:latin typeface="Arial" pitchFamily="34" charset="0"/>
              <a:cs typeface="Arial" pitchFamily="34" charset="0"/>
            </a:endParaRPr>
          </a:p>
          <a:p>
            <a:r>
              <a:rPr lang="en-GB" sz="2900" dirty="0" err="1" smtClean="0">
                <a:latin typeface="Arial" pitchFamily="34" charset="0"/>
                <a:cs typeface="Arial" pitchFamily="34" charset="0"/>
              </a:rPr>
              <a:t>Perera</a:t>
            </a:r>
            <a:r>
              <a:rPr lang="en-GB" sz="2900" dirty="0" smtClean="0">
                <a:latin typeface="Arial" pitchFamily="34" charset="0"/>
                <a:cs typeface="Arial" pitchFamily="34" charset="0"/>
              </a:rPr>
              <a:t>, R. (2017). </a:t>
            </a:r>
            <a:r>
              <a:rPr lang="en-GB" sz="2900" i="1" dirty="0" smtClean="0">
                <a:latin typeface="Arial" pitchFamily="34" charset="0"/>
                <a:cs typeface="Arial" pitchFamily="34" charset="0"/>
              </a:rPr>
              <a:t>PESTLE Analysis</a:t>
            </a:r>
            <a:r>
              <a:rPr lang="en-GB" sz="2900" dirty="0" smtClean="0">
                <a:latin typeface="Arial" pitchFamily="34" charset="0"/>
                <a:cs typeface="Arial" pitchFamily="34" charset="0"/>
              </a:rPr>
              <a:t>. 1st ed. </a:t>
            </a:r>
            <a:r>
              <a:rPr lang="en-GB" sz="2900" dirty="0" err="1" smtClean="0">
                <a:latin typeface="Arial" pitchFamily="34" charset="0"/>
                <a:cs typeface="Arial" pitchFamily="34" charset="0"/>
              </a:rPr>
              <a:t>Nerdynaut</a:t>
            </a:r>
            <a:r>
              <a:rPr lang="en-GB" sz="2900" dirty="0" smtClean="0">
                <a:latin typeface="Arial" pitchFamily="34" charset="0"/>
                <a:cs typeface="Arial" pitchFamily="34" charset="0"/>
              </a:rPr>
              <a:t>.</a:t>
            </a:r>
            <a:endParaRPr lang="bg-BG" sz="2900" dirty="0" smtClean="0">
              <a:latin typeface="Arial" pitchFamily="34" charset="0"/>
              <a:cs typeface="Arial" pitchFamily="34" charset="0"/>
            </a:endParaRPr>
          </a:p>
          <a:p>
            <a:r>
              <a:rPr lang="en-GB" sz="2900" dirty="0" err="1" smtClean="0">
                <a:latin typeface="Arial" pitchFamily="34" charset="0"/>
                <a:cs typeface="Arial" pitchFamily="34" charset="0"/>
              </a:rPr>
              <a:t>Sarsby</a:t>
            </a:r>
            <a:r>
              <a:rPr lang="en-GB" sz="2900" dirty="0" smtClean="0">
                <a:latin typeface="Arial" pitchFamily="34" charset="0"/>
                <a:cs typeface="Arial" pitchFamily="34" charset="0"/>
              </a:rPr>
              <a:t>, A. (2016). </a:t>
            </a:r>
            <a:r>
              <a:rPr lang="en-GB" sz="2900" i="1" dirty="0" smtClean="0">
                <a:latin typeface="Arial" pitchFamily="34" charset="0"/>
                <a:cs typeface="Arial" pitchFamily="34" charset="0"/>
              </a:rPr>
              <a:t>Swot analysis</a:t>
            </a:r>
            <a:r>
              <a:rPr lang="en-GB" sz="2900" dirty="0" smtClean="0">
                <a:latin typeface="Arial" pitchFamily="34" charset="0"/>
                <a:cs typeface="Arial" pitchFamily="34" charset="0"/>
              </a:rPr>
              <a:t>. Lulu.com.</a:t>
            </a:r>
            <a:endParaRPr lang="bg-BG" sz="2900" dirty="0" smtClean="0">
              <a:latin typeface="Arial" pitchFamily="34" charset="0"/>
              <a:cs typeface="Arial" pitchFamily="34" charset="0"/>
            </a:endParaRPr>
          </a:p>
          <a:p>
            <a:pPr>
              <a:buNone/>
            </a:pPr>
            <a:endParaRPr lang="bg-BG" dirty="0" smtClean="0"/>
          </a:p>
          <a:p>
            <a:pPr>
              <a:buNone/>
            </a:pPr>
            <a:endParaRPr lang="bg-BG"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263</TotalTime>
  <Words>1093</Words>
  <Application>Microsoft Office PowerPoint</Application>
  <PresentationFormat>Custom</PresentationFormat>
  <Paragraphs>133</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Parallax</vt:lpstr>
      <vt:lpstr>Marketing Environmental Audit</vt:lpstr>
      <vt:lpstr>Slide 2</vt:lpstr>
      <vt:lpstr>Slide 3</vt:lpstr>
      <vt:lpstr>Slide 4</vt:lpstr>
      <vt:lpstr>Slide 5</vt:lpstr>
      <vt:lpstr>Slide 6</vt:lpstr>
      <vt:lpstr>Slide 7</vt:lpstr>
      <vt:lpstr>Slide 8</vt:lpstr>
      <vt:lpstr>Slide 9</vt:lpstr>
      <vt:lpstr>Slide 10</vt:lpstr>
      <vt:lpstr>Slide 11</vt:lpstr>
      <vt:lpstr>Marketing Mix</vt:lpstr>
      <vt:lpstr>Slide 13</vt:lpstr>
      <vt:lpstr>Conclusion</vt:lpstr>
      <vt:lpstr>Be Our Special Guests in Your Home Away! </vt:lpstr>
      <vt:lpstr>Reference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Windows User</dc:creator>
  <cp:lastModifiedBy>SONY</cp:lastModifiedBy>
  <cp:revision>37</cp:revision>
  <dcterms:created xsi:type="dcterms:W3CDTF">2019-08-02T09:28:31Z</dcterms:created>
  <dcterms:modified xsi:type="dcterms:W3CDTF">2019-08-02T13:55:20Z</dcterms:modified>
</cp:coreProperties>
</file>