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5"/>
  </p:notesMasterIdLst>
  <p:sldIdLst>
    <p:sldId id="277" r:id="rId2"/>
    <p:sldId id="299" r:id="rId3"/>
    <p:sldId id="310" r:id="rId4"/>
    <p:sldId id="311" r:id="rId5"/>
    <p:sldId id="312" r:id="rId6"/>
    <p:sldId id="325" r:id="rId7"/>
    <p:sldId id="313" r:id="rId8"/>
    <p:sldId id="309" r:id="rId9"/>
    <p:sldId id="314" r:id="rId10"/>
    <p:sldId id="315" r:id="rId11"/>
    <p:sldId id="316" r:id="rId12"/>
    <p:sldId id="319" r:id="rId13"/>
    <p:sldId id="320" r:id="rId14"/>
    <p:sldId id="321" r:id="rId15"/>
    <p:sldId id="322" r:id="rId16"/>
    <p:sldId id="326" r:id="rId17"/>
    <p:sldId id="323" r:id="rId18"/>
    <p:sldId id="324" r:id="rId19"/>
    <p:sldId id="327" r:id="rId20"/>
    <p:sldId id="328" r:id="rId21"/>
    <p:sldId id="329" r:id="rId22"/>
    <p:sldId id="330" r:id="rId23"/>
    <p:sldId id="30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96" autoAdjust="0"/>
    <p:restoredTop sz="96327"/>
  </p:normalViewPr>
  <p:slideViewPr>
    <p:cSldViewPr snapToGrid="0">
      <p:cViewPr varScale="1">
        <p:scale>
          <a:sx n="128" d="100"/>
          <a:sy n="128" d="100"/>
        </p:scale>
        <p:origin x="6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DEF-91CD-491D-9533-BD595DF423F4}" type="datetimeFigureOut">
              <a:rPr lang="en-US" smtClean="0"/>
              <a:t>9/2/24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AE6F-765C-4444-AACC-5AA39FBBC3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957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FAE6F-765C-4444-AACC-5AA39FBBC37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253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359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98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34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228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07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7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03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952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501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8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69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303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guides-to-support-and-services/crisis-services/crisis-teams-crhts/" TargetMode="External"/><Relationship Id="rId2" Type="http://schemas.openxmlformats.org/officeDocument/2006/relationships/hyperlink" Target="https://www.mind.org.uk/information-support/types-of-mental-health-problems/mental-health-problems-introduction/support-services/#CommunityMentalHealthTeamsCMHT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legal-rights/sectioning/overview/" TargetMode="External"/><Relationship Id="rId2" Type="http://schemas.openxmlformats.org/officeDocument/2006/relationships/hyperlink" Target="https://www.mind.org.uk/information-support/legal-rights/informal-patient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legal-rights/health-and-social-care-rights/about-healthcare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think.org/advice-and-information/living-with-mental-illness/treatment-and-support/recovery-and-mental-illn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8223" y="1014761"/>
            <a:ext cx="8345865" cy="2084065"/>
          </a:xfrm>
        </p:spPr>
        <p:txBody>
          <a:bodyPr>
            <a:noAutofit/>
          </a:bodyPr>
          <a:lstStyle/>
          <a:p>
            <a:r>
              <a:rPr lang="en-GB" b="1" kern="100" dirty="0">
                <a:solidFill>
                  <a:schemeClr val="bg1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Psychopathological Classifications and Provisions</a:t>
            </a:r>
            <a:br>
              <a:rPr lang="en-GB" b="1" kern="1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bg1"/>
                </a:solidFill>
                <a:effectLst/>
                <a:ea typeface="Arial" panose="020B0604020202020204" pitchFamily="34" charset="0"/>
              </a:rPr>
              <a:t>BMHP6029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  <a:endParaRPr lang="en-GB" altLang="en-US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058224" y="3429001"/>
            <a:ext cx="8262934" cy="2635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WEEK 4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kern="100" dirty="0">
                <a:solidFill>
                  <a:schemeClr val="bg1"/>
                </a:solidFill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Mental Health Support Services and Secondary Mental Health Services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52EC-0912-3E18-85FE-ED180EB07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This week’s learning objectives: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A3384-4DBD-DF59-6747-06D49D547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Define </a:t>
            </a:r>
            <a:r>
              <a:rPr lang="en-GB" sz="2800" i="0" u="none" strike="noStrike" dirty="0">
                <a:effectLst/>
              </a:rPr>
              <a:t>primary, secondary and tertiary care.</a:t>
            </a:r>
          </a:p>
          <a:p>
            <a:r>
              <a:rPr lang="en-GB" sz="2800" i="0" u="none" strike="noStrike" dirty="0">
                <a:solidFill>
                  <a:srgbClr val="3A343A"/>
                </a:solidFill>
                <a:effectLst/>
              </a:rPr>
              <a:t>Identify types of mental health professionals. </a:t>
            </a:r>
          </a:p>
          <a:p>
            <a:r>
              <a:rPr lang="en-GB" sz="2800" dirty="0"/>
              <a:t>Discuss the interdependency between Mental Health &amp; Physical Health. </a:t>
            </a:r>
          </a:p>
          <a:p>
            <a:r>
              <a:rPr lang="en-GB" sz="2800" i="0" u="none" strike="noStrike" dirty="0">
                <a:solidFill>
                  <a:srgbClr val="3A343A"/>
                </a:solidFill>
                <a:effectLst/>
              </a:rPr>
              <a:t>Evaluate mental health treatments and the recovery model.  </a:t>
            </a:r>
            <a:br>
              <a:rPr lang="en-GB" sz="2800" b="1" i="0" u="none" strike="noStrike" dirty="0">
                <a:solidFill>
                  <a:srgbClr val="3A343A"/>
                </a:solidFill>
                <a:effectLst/>
              </a:rPr>
            </a:br>
            <a:r>
              <a:rPr lang="en-GB" sz="2800" i="0" u="none" strike="noStrike" dirty="0">
                <a:effectLst/>
              </a:rPr>
              <a:t> </a:t>
            </a:r>
            <a:r>
              <a:rPr lang="en-US" sz="2800" dirty="0"/>
              <a:t> 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49200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2C9B2-43CE-5660-4B2F-594DDB35F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What are mental healthcare services?</a:t>
            </a:r>
            <a:br>
              <a:rPr lang="en-GB" b="1" i="0" u="none" strike="noStrike" dirty="0">
                <a:solidFill>
                  <a:srgbClr val="000000"/>
                </a:solidFill>
                <a:effectLst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8EBD4-FE55-7AC9-0B37-1625E9721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627" y="1113183"/>
            <a:ext cx="11638722" cy="3916018"/>
          </a:xfrm>
        </p:spPr>
        <p:txBody>
          <a:bodyPr>
            <a:noAutofit/>
          </a:bodyPr>
          <a:lstStyle/>
          <a:p>
            <a:pPr algn="l"/>
            <a:r>
              <a:rPr lang="en-GB" sz="2800" b="0" i="0" u="none" strike="noStrike" dirty="0">
                <a:effectLst/>
              </a:rPr>
              <a:t>Healthcare is provided by the NHS (free mental health services) or by private providers. This includes: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</a:rPr>
              <a:t>GPs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</a:rPr>
              <a:t>Hospital doctors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</a:rPr>
              <a:t>Nurses (for example, community mental health nurses, district nurses or practice nurses)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</a:rPr>
              <a:t>Clinical psychologists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</a:rPr>
              <a:t>Psychiatrists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</a:rPr>
              <a:t>Occupational therapists</a:t>
            </a:r>
          </a:p>
        </p:txBody>
      </p:sp>
    </p:spTree>
    <p:extLst>
      <p:ext uri="{BB962C8B-B14F-4D97-AF65-F5344CB8AC3E}">
        <p14:creationId xmlns:p14="http://schemas.microsoft.com/office/powerpoint/2010/main" val="17671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E4603-7452-36BC-E816-6BB432854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i="0" u="none" strike="noStrike" dirty="0">
                <a:effectLst/>
              </a:rPr>
              <a:t>What are primary, secondary and tertiary care?</a:t>
            </a:r>
            <a:br>
              <a:rPr lang="en-GB" sz="3700" b="1" i="0" u="none" strike="noStrike" dirty="0">
                <a:effectLst/>
              </a:rPr>
            </a:br>
            <a:endParaRPr lang="en-GB" sz="3700" b="1" dirty="0"/>
          </a:p>
        </p:txBody>
      </p:sp>
      <p:pic>
        <p:nvPicPr>
          <p:cNvPr id="3074" name="Picture 2" descr="Transforming Primary Care - Transformation Partners in Health and Care">
            <a:extLst>
              <a:ext uri="{FF2B5EF4-FFF2-40B4-BE49-F238E27FC236}">
                <a16:creationId xmlns:a16="http://schemas.microsoft.com/office/drawing/2014/main" id="{F278735C-1737-CFB0-A685-A71937BA2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8" b="20900"/>
          <a:stretch/>
        </p:blipFill>
        <p:spPr bwMode="auto">
          <a:xfrm>
            <a:off x="937549" y="1417638"/>
            <a:ext cx="10316901" cy="3682891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508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D478F-165B-9551-3C05-BF66E1109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Primary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B4982-EC97-D470-6E9D-DD0BFCC39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u="none" strike="noStrike" dirty="0">
                <a:effectLst/>
              </a:rPr>
              <a:t>The NHS is divided into three different types of healthcare: </a:t>
            </a:r>
            <a:r>
              <a:rPr lang="en-GB" b="1" i="0" u="none" strike="noStrike" dirty="0">
                <a:effectLst/>
              </a:rPr>
              <a:t>primary, secondary, and tertiary</a:t>
            </a:r>
            <a:r>
              <a:rPr lang="en-GB" b="0" i="0" u="none" strike="noStrike" dirty="0">
                <a:effectLst/>
              </a:rPr>
              <a:t>. </a:t>
            </a:r>
          </a:p>
          <a:p>
            <a:pPr algn="l"/>
            <a:r>
              <a:rPr lang="en-GB" b="0" i="0" u="none" strike="noStrike" dirty="0">
                <a:effectLst/>
              </a:rPr>
              <a:t>Primary care is often the first point of contact for people in need of healthcare. </a:t>
            </a:r>
          </a:p>
          <a:p>
            <a:pPr algn="l"/>
            <a:r>
              <a:rPr lang="en-GB" b="0" i="0" u="none" strike="noStrike" dirty="0">
                <a:effectLst/>
              </a:rPr>
              <a:t>It's provided by professionals such as GPs and pharmacists.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298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9C0CC7D-D3FA-438D-42DF-BDA652330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sz="4000" b="1" dirty="0"/>
              <a:t>Primary care and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572C7-3949-4BC5-E73C-4B8F3E932F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i="0" u="none" strike="noStrike" dirty="0">
                <a:effectLst/>
              </a:rPr>
              <a:t>General practitioners see patients with depression and anxiety every day. </a:t>
            </a:r>
          </a:p>
          <a:p>
            <a:pPr>
              <a:lnSpc>
                <a:spcPct val="90000"/>
              </a:lnSpc>
            </a:pPr>
            <a:r>
              <a:rPr lang="en-GB" i="0" u="none" strike="noStrike" dirty="0">
                <a:effectLst/>
              </a:rPr>
              <a:t>Around one in three GP appointments involve a mental health component, and most people who receive treatment for depression and anxiety do so within primary care</a:t>
            </a:r>
            <a:r>
              <a:rPr lang="en-GB" sz="2400" i="0" u="none" strike="noStrike" dirty="0">
                <a:effectLst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2400" dirty="0"/>
            </a:br>
            <a:endParaRPr lang="en-GB" sz="2400" dirty="0"/>
          </a:p>
        </p:txBody>
      </p:sp>
      <p:pic>
        <p:nvPicPr>
          <p:cNvPr id="6" name="Picture 5" descr="A doctor talking to a patient&#10;&#10;Description automatically generated">
            <a:extLst>
              <a:ext uri="{FF2B5EF4-FFF2-40B4-BE49-F238E27FC236}">
                <a16:creationId xmlns:a16="http://schemas.microsoft.com/office/drawing/2014/main" id="{2880E6E4-970E-81FA-1F11-DE0ED98D84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55" r="1" b="1"/>
          <a:stretch/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0092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25074-BE3C-E49D-6F5B-6999B848E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Secondary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9201C-EBAE-8A4F-54F2-72B3D7118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u="none" strike="noStrike" dirty="0">
                <a:effectLst/>
              </a:rPr>
              <a:t>Secondary care is services which generally will need a referral from a GP. </a:t>
            </a:r>
          </a:p>
          <a:p>
            <a:r>
              <a:rPr lang="en-GB" b="0" i="0" u="none" strike="noStrike" dirty="0">
                <a:effectLst/>
              </a:rPr>
              <a:t>Secondary mental health services include hospitals, some psychological well-being services, </a:t>
            </a:r>
            <a:r>
              <a:rPr lang="en-GB" b="0" i="0" u="sng" strike="noStrike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community mental health teams (CMHTs)</a:t>
            </a:r>
            <a:r>
              <a:rPr lang="en-GB" b="0" i="0" u="sng" strike="noStrike" dirty="0">
                <a:effectLst/>
              </a:rPr>
              <a:t>, </a:t>
            </a:r>
            <a:r>
              <a:rPr lang="en-GB" b="0" i="0" u="sng" strike="noStrike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crisis resolution and home treatment teams (CRHTs)</a:t>
            </a:r>
            <a:r>
              <a:rPr lang="en-GB" b="0" i="0" u="sng" strike="noStrike" dirty="0">
                <a:effectLst/>
              </a:rPr>
              <a:t>.</a:t>
            </a:r>
            <a:r>
              <a:rPr lang="en-GB" b="0" i="0" u="none" strike="noStrike" dirty="0">
                <a:effectLst/>
              </a:rPr>
              <a:t> </a:t>
            </a:r>
          </a:p>
          <a:p>
            <a:r>
              <a:rPr lang="en-GB" b="0" i="0" u="none" strike="noStrike" dirty="0">
                <a:effectLst/>
              </a:rPr>
              <a:t>Assertive outreach teams and early intervention teams are also secondary services.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953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F366-84B6-6661-C977-0601EAEDF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highlight>
                  <a:srgbClr val="FFFFFF"/>
                </a:highlight>
              </a:rPr>
              <a:t>Secondary Mental Healthcare</a:t>
            </a:r>
            <a:br>
              <a:rPr lang="en-GB" b="1" i="0" u="none" strike="noStrike" dirty="0">
                <a:solidFill>
                  <a:srgbClr val="113A8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73604-D3BD-75E5-C2A1-8E6E3270A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effectLst/>
                <a:highlight>
                  <a:srgbClr val="FFFFFF"/>
                </a:highlight>
              </a:rPr>
              <a:t>Secondary Mental Healthcare is intended for patients with severe and complex and concurrent psychiatric disorders, like ADHD, anxiety disorder, or post-traumatic stress disorder (PTSD). </a:t>
            </a:r>
          </a:p>
          <a:p>
            <a:r>
              <a:rPr lang="en-GB" b="0" i="0" u="none" strike="noStrike" dirty="0">
                <a:effectLst/>
                <a:highlight>
                  <a:srgbClr val="FFFFFF"/>
                </a:highlight>
              </a:rPr>
              <a:t>Treatment is provided by, for instance, a psychiatrist, or clinical psychologist working in a mental health institution, hospital or private practice.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576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B3C65-4C77-F52A-4017-869EFE9BD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i="0" u="none" strike="noStrike">
                <a:effectLst/>
              </a:rPr>
              <a:t>Tertiary care 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7B2C9-0C8B-FD0C-B12E-3176564697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</a:rPr>
              <a:t>Tertiary care is highly specialised treatment. For example, secure forensic mental health services (</a:t>
            </a:r>
            <a:r>
              <a:rPr lang="en-GB" dirty="0"/>
              <a:t>Mind, 2023). </a:t>
            </a:r>
            <a:endParaRPr lang="en-GB" b="0" i="0" u="none" strike="noStrike" dirty="0">
              <a:effectLst/>
            </a:endParaRPr>
          </a:p>
          <a:p>
            <a:endParaRPr lang="en-GB" dirty="0"/>
          </a:p>
        </p:txBody>
      </p:sp>
      <p:pic>
        <p:nvPicPr>
          <p:cNvPr id="4098" name="Picture 2" descr="Co-Production in Prison, Secure and Forensic Mental Health Services |  Co-Production Collective">
            <a:extLst>
              <a:ext uri="{FF2B5EF4-FFF2-40B4-BE49-F238E27FC236}">
                <a16:creationId xmlns:a16="http://schemas.microsoft.com/office/drawing/2014/main" id="{3B1026DB-5665-2EAC-3819-6D3961984C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2" y="1712846"/>
            <a:ext cx="5384800" cy="3594354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264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11E86-2866-6F07-7C39-C103BFFB7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Where’s mental healthcare provided?</a:t>
            </a:r>
            <a:br>
              <a:rPr lang="en-GB" b="1" i="0" u="none" strike="noStrike" dirty="0">
                <a:solidFill>
                  <a:srgbClr val="000000"/>
                </a:solidFill>
                <a:effectLst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7453C-90A2-D4C9-FF00-0AA25436A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l"/>
            <a:r>
              <a:rPr lang="en-GB" b="0" i="0" u="none" strike="noStrike" dirty="0">
                <a:effectLst/>
              </a:rPr>
              <a:t>Healthcare can be provided in various locations, for example: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In hospital as an in-patient. This can be as an </a:t>
            </a:r>
            <a:r>
              <a:rPr lang="en-GB" b="0" i="0" u="sng" strike="noStrike" dirty="0">
                <a:effectLst/>
                <a:hlinkClick r:id="rId2" tooltip="Informal patien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informal patient</a:t>
            </a:r>
            <a:r>
              <a:rPr lang="en-GB" b="0" i="0" u="none" strike="noStrike" dirty="0">
                <a:effectLst/>
              </a:rPr>
              <a:t> or an involuntary patient (if you've been </a:t>
            </a:r>
            <a:r>
              <a:rPr lang="en-GB" b="0" i="0" u="sng" strike="noStrike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sectioned under the Mental Health Act</a:t>
            </a:r>
            <a:r>
              <a:rPr lang="en-GB" b="0" i="0" u="none" strike="noStrike" dirty="0">
                <a:effectLst/>
              </a:rPr>
              <a:t>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In GP surgeries or other clinics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At home or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In prison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191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B1BBF-DB9F-6B86-75B5-51D7D8C98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solidFill>
                  <a:srgbClr val="3A343A"/>
                </a:solidFill>
                <a:effectLst/>
              </a:rPr>
              <a:t>Types of mental health professionals</a:t>
            </a:r>
            <a:b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8CB34-1661-37A3-8927-A295CAB034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3A343A"/>
                </a:solidFill>
                <a:effectLst/>
              </a:rPr>
              <a:t>Psychologists</a:t>
            </a:r>
            <a:r>
              <a:rPr lang="en-GB" sz="2800" b="0" i="0" u="none" strike="noStrike" dirty="0">
                <a:solidFill>
                  <a:srgbClr val="3A343A"/>
                </a:solidFill>
                <a:effectLst/>
                <a:highlight>
                  <a:srgbClr val="FFFFFF"/>
                </a:highlight>
              </a:rPr>
              <a:t> </a:t>
            </a:r>
            <a:endParaRPr lang="en-GB" sz="2800" b="1" i="0" u="none" strike="noStrike" dirty="0">
              <a:solidFill>
                <a:srgbClr val="3A343A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  <a:t>Psychiatrists</a:t>
            </a:r>
          </a:p>
          <a:p>
            <a: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  <a:t>Psychotherapists</a:t>
            </a:r>
          </a:p>
          <a:p>
            <a: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  <a:t>Cognitive Behavioural Therapists</a:t>
            </a:r>
          </a:p>
          <a:p>
            <a: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  <a:t>Mental Health/Psychiatric Nurse</a:t>
            </a:r>
          </a:p>
          <a:p>
            <a:endParaRPr lang="en-GB" b="1" i="0" u="none" strike="noStrike" dirty="0">
              <a:solidFill>
                <a:srgbClr val="3A343A"/>
              </a:solidFill>
              <a:effectLst/>
              <a:latin typeface="Europ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848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61421-F0B5-8F62-DC84-FE27FCC75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Mental Health &amp; Physical Health </a:t>
            </a:r>
            <a:br>
              <a:rPr lang="en-GB" b="1" dirty="0"/>
            </a:br>
            <a:r>
              <a:rPr lang="en-GB" b="1" dirty="0"/>
              <a:t>and Integrated Care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A25CB30-D916-AB69-21B6-2CFF5CFD9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3A343A"/>
                </a:solidFill>
                <a:effectLst/>
                <a:highlight>
                  <a:srgbClr val="FFFFFF"/>
                </a:highlight>
              </a:rPr>
              <a:t>Our minds and bodies are inseparable, yet our healthcare systems are organised into mental or physical, often with little overlap between the two.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FF6F0A-EB89-312B-76C4-B7E41B5278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96" r="13472"/>
          <a:stretch/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75859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7571D-852A-3055-F994-3A4CAB2D6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0" y="274638"/>
            <a:ext cx="1124447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Video: </a:t>
            </a:r>
            <a: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  <a:t>Meet Dave</a:t>
            </a:r>
            <a:b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</a:br>
            <a:endParaRPr lang="en-GB" dirty="0"/>
          </a:p>
        </p:txBody>
      </p:sp>
      <p:pic>
        <p:nvPicPr>
          <p:cNvPr id="4" name="vz0aeaaa259c13424ca22708c02e490e82.mp4">
            <a:hlinkClick r:id="" action="ppaction://media"/>
            <a:extLst>
              <a:ext uri="{FF2B5EF4-FFF2-40B4-BE49-F238E27FC236}">
                <a16:creationId xmlns:a16="http://schemas.microsoft.com/office/drawing/2014/main" id="{31786638-4403-BCE6-0F9D-15C391D026A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14542" y="1262269"/>
            <a:ext cx="6950075" cy="3916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9983FD-E60C-FD1F-6589-C5694C6E1034}"/>
              </a:ext>
            </a:extLst>
          </p:cNvPr>
          <p:cNvSpPr txBox="1"/>
          <p:nvPr/>
        </p:nvSpPr>
        <p:spPr>
          <a:xfrm>
            <a:off x="337931" y="1417639"/>
            <a:ext cx="4084982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000" i="0" u="none" strike="noStrike" dirty="0">
                <a:solidFill>
                  <a:srgbClr val="3A343A"/>
                </a:solidFill>
                <a:effectLst/>
              </a:rPr>
              <a:t>Watch the first part of Dave’s story (</a:t>
            </a:r>
            <a:r>
              <a:rPr lang="en-GB" sz="2000" i="0" u="none" strike="noStrike" dirty="0">
                <a:solidFill>
                  <a:srgbClr val="3A343A"/>
                </a:solidFill>
                <a:effectLst/>
                <a:highlight>
                  <a:srgbClr val="FFFFFF"/>
                </a:highlight>
                <a:latin typeface="Europa"/>
              </a:rPr>
              <a:t>a fictional patient with type 1 diabetes and renal complications)</a:t>
            </a:r>
            <a:r>
              <a:rPr lang="en-GB" sz="2000" i="0" u="none" strike="noStrike" dirty="0">
                <a:solidFill>
                  <a:srgbClr val="3A343A"/>
                </a:solidFill>
                <a:effectLst/>
              </a:rPr>
              <a:t> and share any thoughts below:</a:t>
            </a:r>
          </a:p>
          <a:p>
            <a:pPr algn="l"/>
            <a:endParaRPr lang="en-GB" sz="2000" dirty="0">
              <a:solidFill>
                <a:srgbClr val="3A343A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rgbClr val="3A343A"/>
                </a:solidFill>
                <a:effectLst/>
              </a:rPr>
              <a:t>How has Dave’s physical health condition impacted his quality of life?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rgbClr val="3A343A"/>
                </a:solidFill>
                <a:effectLst/>
              </a:rPr>
              <a:t>What has been the emotional impact of his illness?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rgbClr val="3A343A"/>
                </a:solidFill>
                <a:effectLst/>
              </a:rPr>
              <a:t>What might help Dave’s situation?</a:t>
            </a:r>
          </a:p>
          <a:p>
            <a:pPr algn="l"/>
            <a:endParaRPr lang="en-GB" sz="2000" b="0" i="0" u="none" strike="noStrike" dirty="0">
              <a:solidFill>
                <a:srgbClr val="3A343A"/>
              </a:solidFill>
              <a:effectLst/>
              <a:latin typeface="Europa"/>
            </a:endParaRPr>
          </a:p>
          <a:p>
            <a:pPr algn="l"/>
            <a:endParaRPr lang="en-GB" sz="2000" dirty="0">
              <a:solidFill>
                <a:srgbClr val="3A343A"/>
              </a:solidFill>
              <a:latin typeface="Europa"/>
            </a:endParaRPr>
          </a:p>
          <a:p>
            <a:pPr algn="l"/>
            <a:endParaRPr lang="en-GB" b="0" i="0" u="none" strike="noStrike" dirty="0">
              <a:solidFill>
                <a:srgbClr val="3A343A"/>
              </a:solidFill>
              <a:effectLst/>
              <a:latin typeface="Europa"/>
            </a:endParaRPr>
          </a:p>
        </p:txBody>
      </p:sp>
    </p:spTree>
    <p:extLst>
      <p:ext uri="{BB962C8B-B14F-4D97-AF65-F5344CB8AC3E}">
        <p14:creationId xmlns:p14="http://schemas.microsoft.com/office/powerpoint/2010/main" val="57712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7D64C-7279-7AD2-47EC-8D3585F60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4000" b="1" i="0" u="none" strike="noStrike" dirty="0">
                <a:effectLst/>
              </a:rPr>
            </a:br>
            <a:r>
              <a:rPr lang="en-GB" sz="4000" b="1" i="0" u="none" strike="noStrike" dirty="0">
                <a:effectLst/>
              </a:rPr>
              <a:t>How big is the problem?</a:t>
            </a:r>
            <a:br>
              <a:rPr lang="en-GB" sz="4000" b="1" i="0" u="none" strike="noStrike" dirty="0">
                <a:effectLst/>
              </a:rPr>
            </a:br>
            <a:br>
              <a:rPr lang="en-GB" sz="1800" dirty="0"/>
            </a:b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D9E97-D59C-DB09-8386-649F57296F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779103"/>
            <a:ext cx="5384800" cy="3810137"/>
          </a:xfrm>
        </p:spPr>
        <p:txBody>
          <a:bodyPr>
            <a:normAutofit/>
          </a:bodyPr>
          <a:lstStyle/>
          <a:p>
            <a:r>
              <a:rPr lang="en-GB" i="0" u="none" strike="noStrike" dirty="0">
                <a:effectLst/>
              </a:rPr>
              <a:t>What proportion of people with a long-term physical health condition also have a mental illness, such as depression and anxiety?</a:t>
            </a:r>
          </a:p>
          <a:p>
            <a:endParaRPr lang="en-GB" dirty="0"/>
          </a:p>
        </p:txBody>
      </p:sp>
      <p:pic>
        <p:nvPicPr>
          <p:cNvPr id="1026" name="Picture 2" descr="30% of people in England have a long term physical condition (approximately 15.4m people).">
            <a:extLst>
              <a:ext uri="{FF2B5EF4-FFF2-40B4-BE49-F238E27FC236}">
                <a16:creationId xmlns:a16="http://schemas.microsoft.com/office/drawing/2014/main" id="{A62D2AA5-8D2C-BE73-EF4F-598A052D5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94400" y="1779103"/>
            <a:ext cx="5688696" cy="261679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8710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1210B-CEB4-70B1-BF7C-B4B0D5134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DB861-8891-DDDF-EB6A-C6EAC497EC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840375"/>
            <a:ext cx="5246637" cy="3748866"/>
          </a:xfrm>
        </p:spPr>
        <p:txBody>
          <a:bodyPr>
            <a:normAutofit/>
          </a:bodyPr>
          <a:lstStyle/>
          <a:p>
            <a:r>
              <a:rPr lang="en-GB" i="0" u="none" strike="noStrike" dirty="0">
                <a:effectLst/>
              </a:rPr>
              <a:t>How much does the National Health Service (NHS) spend per year on treating the effect of poor mental health on physical illness?</a:t>
            </a:r>
          </a:p>
          <a:p>
            <a:endParaRPr lang="en-GB" dirty="0"/>
          </a:p>
        </p:txBody>
      </p:sp>
      <p:pic>
        <p:nvPicPr>
          <p:cNvPr id="7" name="Picture 2" descr="The NHS spends £8 billion a year treating the effect of poor mental health on physical illness.">
            <a:extLst>
              <a:ext uri="{FF2B5EF4-FFF2-40B4-BE49-F238E27FC236}">
                <a16:creationId xmlns:a16="http://schemas.microsoft.com/office/drawing/2014/main" id="{BB36EF90-8179-C95D-01E3-F0883C7177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941257"/>
            <a:ext cx="5726163" cy="263403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73114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FE04B-E987-41DD-0119-FFD3152D8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63486"/>
            <a:ext cx="10972800" cy="354151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 dirty="0">
                <a:solidFill>
                  <a:srgbClr val="3A343A"/>
                </a:solidFill>
                <a:effectLst/>
              </a:rPr>
              <a:t>Integrated care in practice</a:t>
            </a:r>
            <a:br>
              <a:rPr lang="en-GB" b="1" i="0" u="none" strike="noStrike" dirty="0">
                <a:solidFill>
                  <a:srgbClr val="3A343A"/>
                </a:solidFill>
                <a:effectLst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FF90E-4BBC-1ABB-AF04-B190757A29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5192" y="1417637"/>
            <a:ext cx="9730408" cy="4171604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3800" i="0" u="none" strike="noStrike" dirty="0">
                <a:solidFill>
                  <a:srgbClr val="3A343A"/>
                </a:solidFill>
                <a:effectLst/>
              </a:rPr>
              <a:t>Mental and physical healthcare can be integrated in different ways, but most models share the following features:</a:t>
            </a:r>
          </a:p>
          <a:p>
            <a:pPr algn="l"/>
            <a:r>
              <a:rPr lang="en-GB" sz="3800" i="0" u="none" strike="noStrike" dirty="0">
                <a:solidFill>
                  <a:srgbClr val="3A343A"/>
                </a:solidFill>
                <a:effectLst/>
              </a:rPr>
              <a:t>1. Systematic detection of common mental health problems</a:t>
            </a:r>
          </a:p>
          <a:p>
            <a:r>
              <a:rPr lang="en-GB" sz="3800" i="0" u="none" strike="noStrike" dirty="0">
                <a:solidFill>
                  <a:srgbClr val="3A343A"/>
                </a:solidFill>
                <a:effectLst/>
              </a:rPr>
              <a:t>2. Mental health training for physical healthcare staff</a:t>
            </a:r>
          </a:p>
          <a:p>
            <a:r>
              <a:rPr lang="en-GB" sz="3800" i="0" u="none" strike="noStrike" dirty="0">
                <a:solidFill>
                  <a:srgbClr val="3A343A"/>
                </a:solidFill>
                <a:effectLst/>
              </a:rPr>
              <a:t>3. Defined care pathways for common mental health problems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5714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EB748-1C9C-E99C-F4DA-D56A66AB9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effectLst/>
              </a:rPr>
              <a:t>Stepped care </a:t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5" name="Content Placeholder 4" descr="A purple rectangular object with text&#10;&#10;Description automatically generated with medium confidence">
            <a:extLst>
              <a:ext uri="{FF2B5EF4-FFF2-40B4-BE49-F238E27FC236}">
                <a16:creationId xmlns:a16="http://schemas.microsoft.com/office/drawing/2014/main" id="{1A61A9F1-1954-E8C0-6189-7265E82FEA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9325" y="1170473"/>
            <a:ext cx="8753350" cy="5412889"/>
          </a:xfrm>
        </p:spPr>
      </p:pic>
    </p:spTree>
    <p:extLst>
      <p:ext uri="{BB962C8B-B14F-4D97-AF65-F5344CB8AC3E}">
        <p14:creationId xmlns:p14="http://schemas.microsoft.com/office/powerpoint/2010/main" val="19822140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B6F5E-C0D4-6313-1DAC-5AB79CA37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  <a:t>Treatments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1C5CD-4BE8-7648-BDF2-6B574E5BE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u="none" strike="noStrike" dirty="0">
                <a:solidFill>
                  <a:srgbClr val="3A343A"/>
                </a:solidFill>
                <a:effectLst/>
              </a:rPr>
              <a:t>Self-help and practical support</a:t>
            </a:r>
          </a:p>
          <a:p>
            <a:r>
              <a:rPr lang="en-GB" dirty="0">
                <a:solidFill>
                  <a:srgbClr val="3A343A"/>
                </a:solidFill>
              </a:rPr>
              <a:t>Natural remedies </a:t>
            </a:r>
            <a:endParaRPr lang="en-GB" i="0" u="none" strike="noStrike" dirty="0">
              <a:solidFill>
                <a:srgbClr val="3A343A"/>
              </a:solidFill>
              <a:effectLst/>
            </a:endParaRPr>
          </a:p>
          <a:p>
            <a:r>
              <a:rPr lang="en-GB" dirty="0">
                <a:solidFill>
                  <a:srgbClr val="3A343A"/>
                </a:solidFill>
              </a:rPr>
              <a:t>T</a:t>
            </a:r>
            <a:r>
              <a:rPr lang="en-GB" i="0" u="none" strike="noStrike" dirty="0">
                <a:solidFill>
                  <a:srgbClr val="3A343A"/>
                </a:solidFill>
                <a:effectLst/>
              </a:rPr>
              <a:t>alking therapy</a:t>
            </a:r>
          </a:p>
          <a:p>
            <a:r>
              <a:rPr lang="en-GB" i="0" u="none" strike="noStrike" dirty="0">
                <a:solidFill>
                  <a:srgbClr val="3A343A"/>
                </a:solidFill>
                <a:effectLst/>
              </a:rPr>
              <a:t>Medication </a:t>
            </a:r>
            <a:br>
              <a:rPr lang="en-GB" b="1" i="0" u="none" strike="noStrike" dirty="0">
                <a:solidFill>
                  <a:srgbClr val="3A343A"/>
                </a:solidFill>
                <a:effectLst/>
                <a:latin typeface="Europa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1373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5E774-E1A0-C930-4E52-80C4F6E36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What is the Recovery Model?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D56DA-4078-C767-6912-2B553F59E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holistic, person-centred approach to mental health care.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Focuses on the individual’s journey toward improving their mental well-being, rather than simply managing symptoms.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Emphasises hope, empowerment, and the potential for individuals to lead fulfilling lives despite mental health challenges.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5023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2AD2F-F329-3B93-EA98-9BB308E3D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Key Principles of the Recovery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B2189-0AD2-6354-3208-9E56121D2C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Self-Direction</a:t>
            </a:r>
            <a:r>
              <a:rPr lang="en-GB" dirty="0"/>
              <a:t>: Individuals have the right to take control of their recovery, setting their own goals and making choices about treatment.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Holistic Approach</a:t>
            </a:r>
            <a:r>
              <a:rPr lang="en-GB" dirty="0"/>
              <a:t>: Recovery is not just about managing symptoms; it involves addressing all aspects of a person’s life—mental, physical, emotional, and social.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Strength-Based</a:t>
            </a:r>
            <a:r>
              <a:rPr lang="en-GB" dirty="0"/>
              <a:t>: Focuses on building the individual’s strengths and abilities, fostering resilience and self-efficacy.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Hope</a:t>
            </a:r>
            <a:r>
              <a:rPr lang="en-GB" dirty="0"/>
              <a:t>: Cultivating hope is essential to recovery. It provides the motivation to persevere despite challenges.</a:t>
            </a:r>
          </a:p>
        </p:txBody>
      </p:sp>
    </p:spTree>
    <p:extLst>
      <p:ext uri="{BB962C8B-B14F-4D97-AF65-F5344CB8AC3E}">
        <p14:creationId xmlns:p14="http://schemas.microsoft.com/office/powerpoint/2010/main" val="2361361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414AE-A983-B1EA-C102-F83226762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Recovery is Personal and Non-Linear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038AA-1F47-5C72-85F4-FCEF6E863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Individualized Process</a:t>
            </a:r>
            <a:r>
              <a:rPr lang="en-GB" dirty="0"/>
              <a:t>: Recovery varies from person to person, as each journey is unique.</a:t>
            </a:r>
          </a:p>
          <a:p>
            <a:r>
              <a:rPr lang="en-GB" b="1" dirty="0"/>
              <a:t>Non-Linear</a:t>
            </a:r>
            <a:r>
              <a:rPr lang="en-GB" dirty="0"/>
              <a:t>: Progress may not follow a straight path; setbacks are normal and part of the process.</a:t>
            </a:r>
          </a:p>
          <a:p>
            <a:r>
              <a:rPr lang="en-GB" b="1" dirty="0"/>
              <a:t>Community and Relationships</a:t>
            </a:r>
            <a:r>
              <a:rPr lang="en-GB" dirty="0"/>
              <a:t>: Social connections and support systems (family, friends, peer support) are crucial to recovery.</a:t>
            </a:r>
          </a:p>
        </p:txBody>
      </p:sp>
    </p:spTree>
    <p:extLst>
      <p:ext uri="{BB962C8B-B14F-4D97-AF65-F5344CB8AC3E}">
        <p14:creationId xmlns:p14="http://schemas.microsoft.com/office/powerpoint/2010/main" val="31494741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7F9DB-5324-BD0F-8010-EDD5490EF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Role of Mental Health Professionals in the Recovery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36FAE-3160-AEB5-0AA4-EAD9371F7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Collaborative Approach</a:t>
            </a:r>
            <a:r>
              <a:rPr lang="en-GB" dirty="0"/>
              <a:t>: Professionals act as partners in recovery, offering support rather than control.</a:t>
            </a:r>
          </a:p>
          <a:p>
            <a:r>
              <a:rPr lang="en-GB" b="1" dirty="0"/>
              <a:t>Promoting Empowerment</a:t>
            </a:r>
            <a:r>
              <a:rPr lang="en-GB" dirty="0"/>
              <a:t>: Encouraging individuals to make decisions about their care and advocating for their rights.</a:t>
            </a:r>
          </a:p>
          <a:p>
            <a:r>
              <a:rPr lang="en-GB" b="1" dirty="0"/>
              <a:t>Trauma-Informed Care</a:t>
            </a:r>
            <a:r>
              <a:rPr lang="en-GB" dirty="0"/>
              <a:t>: Recognises the impact of trauma and integrates this understanding into treatment.</a:t>
            </a:r>
          </a:p>
        </p:txBody>
      </p:sp>
    </p:spTree>
    <p:extLst>
      <p:ext uri="{BB962C8B-B14F-4D97-AF65-F5344CB8AC3E}">
        <p14:creationId xmlns:p14="http://schemas.microsoft.com/office/powerpoint/2010/main" val="19618006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263FE-7FF4-2F2D-F1DD-2B912135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07536-7462-1760-7C85-1F3608BEF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067" y="1617133"/>
            <a:ext cx="11218333" cy="4783666"/>
          </a:xfrm>
        </p:spPr>
        <p:txBody>
          <a:bodyPr>
            <a:normAutofit/>
          </a:bodyPr>
          <a:lstStyle/>
          <a:p>
            <a:endParaRPr lang="en-GB" sz="2400" dirty="0">
              <a:effectLst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B0B5F7-3CB8-BFBF-C6BB-4418311A6BC3}"/>
              </a:ext>
            </a:extLst>
          </p:cNvPr>
          <p:cNvSpPr txBox="1"/>
          <p:nvPr/>
        </p:nvSpPr>
        <p:spPr>
          <a:xfrm>
            <a:off x="695739" y="1308307"/>
            <a:ext cx="1097280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Mind (2023) 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</a:rPr>
              <a:t>Health and social care rights. 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Available at: 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  <a:hlinkClick r:id="rId3"/>
              </a:rPr>
              <a:t>https://www.mind.org.uk/information-support/legal-rights/health-and-social-care-rights/about-healthcare/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(Accessed: 9 September 2024).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</a:rPr>
              <a:t>Rethink Mental Illness (2022) </a:t>
            </a:r>
            <a:r>
              <a:rPr lang="en-GB" sz="2800" i="1" dirty="0">
                <a:effectLst/>
              </a:rPr>
              <a:t>Recovery and mental</a:t>
            </a:r>
            <a:r>
              <a:rPr lang="en-GB" sz="2800" i="1" dirty="0"/>
              <a:t> </a:t>
            </a:r>
            <a:r>
              <a:rPr lang="en-GB" sz="2800" i="1" dirty="0">
                <a:effectLst/>
              </a:rPr>
              <a:t>illness. 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Available at: 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  <a:hlinkClick r:id="rId4"/>
              </a:rPr>
              <a:t>https://www.rethink.org/advice-and-information/living-with-mental-illness/treatment-and-support/recovery-and-mental-illness/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(Accessed: 9 September 2024).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i="1" dirty="0"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000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0" u="none" strike="noStrike" dirty="0">
              <a:solidFill>
                <a:srgbClr val="000000"/>
              </a:solidFill>
              <a:effectLst/>
              <a:latin typeface="MindMeridian-Display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1336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1522F13-D006-F642-A35D-24A6C04A392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31023</TotalTime>
  <Words>983</Words>
  <Application>Microsoft Macintosh PowerPoint</Application>
  <PresentationFormat>Widescreen</PresentationFormat>
  <Paragraphs>94</Paragraphs>
  <Slides>23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DengXian</vt:lpstr>
      <vt:lpstr>Arial</vt:lpstr>
      <vt:lpstr>Calibri</vt:lpstr>
      <vt:lpstr>Europa</vt:lpstr>
      <vt:lpstr>MindMeridian-Display</vt:lpstr>
      <vt:lpstr>Myriad Pro</vt:lpstr>
      <vt:lpstr>Open Sans</vt:lpstr>
      <vt:lpstr>Times New Roman</vt:lpstr>
      <vt:lpstr>20140311PresentationUWTSDTemplate</vt:lpstr>
      <vt:lpstr>Psychopathological Classifications and Provisions BMHP6029 </vt:lpstr>
      <vt:lpstr>This week’s learning objectives: </vt:lpstr>
      <vt:lpstr>What are mental healthcare services? </vt:lpstr>
      <vt:lpstr>What are primary, secondary and tertiary care? </vt:lpstr>
      <vt:lpstr>Primary care </vt:lpstr>
      <vt:lpstr>Primary care and mental health </vt:lpstr>
      <vt:lpstr>Secondary Care </vt:lpstr>
      <vt:lpstr>Secondary Mental Healthcare </vt:lpstr>
      <vt:lpstr>Tertiary care </vt:lpstr>
      <vt:lpstr>Where’s mental healthcare provided? </vt:lpstr>
      <vt:lpstr>Types of mental health professionals </vt:lpstr>
      <vt:lpstr>Mental Health &amp; Physical Health  and Integrated Care </vt:lpstr>
      <vt:lpstr>Video: Meet Dave </vt:lpstr>
      <vt:lpstr> How big is the problem?  </vt:lpstr>
      <vt:lpstr>Cont. </vt:lpstr>
      <vt:lpstr>Integrated care in practice  </vt:lpstr>
      <vt:lpstr>Stepped care  </vt:lpstr>
      <vt:lpstr>Treatments</vt:lpstr>
      <vt:lpstr>What is the Recovery Model?</vt:lpstr>
      <vt:lpstr>Key Principles of the Recovery Model</vt:lpstr>
      <vt:lpstr>Recovery is Personal and Non-Linear</vt:lpstr>
      <vt:lpstr>Role of Mental Health Professionals in the Recovery Model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Mental Health</dc:title>
  <dc:creator>Dushika Rajan</dc:creator>
  <cp:lastModifiedBy>Bianca Sanfilippo</cp:lastModifiedBy>
  <cp:revision>39</cp:revision>
  <dcterms:created xsi:type="dcterms:W3CDTF">2021-01-14T23:23:12Z</dcterms:created>
  <dcterms:modified xsi:type="dcterms:W3CDTF">2024-09-22T18:57:13Z</dcterms:modified>
</cp:coreProperties>
</file>