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4048" r:id="rId1"/>
    <p:sldMasterId id="2147484066" r:id="rId2"/>
  </p:sldMasterIdLst>
  <p:notesMasterIdLst>
    <p:notesMasterId r:id="rId16"/>
  </p:notesMasterIdLst>
  <p:sldIdLst>
    <p:sldId id="269" r:id="rId3"/>
    <p:sldId id="270" r:id="rId4"/>
    <p:sldId id="261" r:id="rId5"/>
    <p:sldId id="268" r:id="rId6"/>
    <p:sldId id="258" r:id="rId7"/>
    <p:sldId id="259" r:id="rId8"/>
    <p:sldId id="260" r:id="rId9"/>
    <p:sldId id="257" r:id="rId10"/>
    <p:sldId id="266" r:id="rId11"/>
    <p:sldId id="262" r:id="rId12"/>
    <p:sldId id="263" r:id="rId13"/>
    <p:sldId id="267"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76302" autoAdjust="0"/>
  </p:normalViewPr>
  <p:slideViewPr>
    <p:cSldViewPr snapToGrid="0">
      <p:cViewPr varScale="1">
        <p:scale>
          <a:sx n="48" d="100"/>
          <a:sy n="48" d="100"/>
        </p:scale>
        <p:origin x="1212"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viewProps" Target="viewProps.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theme" Target="theme/theme1.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0CEED4-60F0-40B3-819C-4AB29CAFAAAB}" type="datetimeFigureOut">
              <a:rPr lang="en-US" smtClean="0"/>
              <a:t>7/11/2022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13ECA4-BE9E-42B8-A6F2-25F8D5EC0FA0}" type="slidenum">
              <a:rPr lang="en-US" smtClean="0"/>
              <a:t>‹#›</a:t>
            </a:fld>
            <a:endParaRPr lang="en-US"/>
          </a:p>
        </p:txBody>
      </p:sp>
    </p:spTree>
    <p:extLst>
      <p:ext uri="{BB962C8B-B14F-4D97-AF65-F5344CB8AC3E}">
        <p14:creationId xmlns:p14="http://schemas.microsoft.com/office/powerpoint/2010/main" val="3305879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813ECA4-BE9E-42B8-A6F2-25F8D5EC0FA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5258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2</a:t>
            </a:fld>
            <a:endParaRPr lang="en-US"/>
          </a:p>
        </p:txBody>
      </p:sp>
    </p:spTree>
    <p:extLst>
      <p:ext uri="{BB962C8B-B14F-4D97-AF65-F5344CB8AC3E}">
        <p14:creationId xmlns:p14="http://schemas.microsoft.com/office/powerpoint/2010/main" val="1614517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3</a:t>
            </a:fld>
            <a:endParaRPr lang="en-US"/>
          </a:p>
        </p:txBody>
      </p:sp>
    </p:spTree>
    <p:extLst>
      <p:ext uri="{BB962C8B-B14F-4D97-AF65-F5344CB8AC3E}">
        <p14:creationId xmlns:p14="http://schemas.microsoft.com/office/powerpoint/2010/main" val="3206700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4</a:t>
            </a:fld>
            <a:endParaRPr lang="en-US"/>
          </a:p>
        </p:txBody>
      </p:sp>
    </p:spTree>
    <p:extLst>
      <p:ext uri="{BB962C8B-B14F-4D97-AF65-F5344CB8AC3E}">
        <p14:creationId xmlns:p14="http://schemas.microsoft.com/office/powerpoint/2010/main" val="221321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is essential for</a:t>
            </a:r>
            <a:r>
              <a:rPr lang="en-US" baseline="0" dirty="0"/>
              <a:t> an organization in multiple aspects. Its help in enhancing efficiency and productivity of the organization.  Being a social service organization, the health foundation has to approach various type of people sometimes those in distress, therefore, a good communication style not only helps the people working in the firm but also help those seeking help form the organization. Apart from this, it helps in creating good work culture and a platform for better sharing of ideas which also leads to job satisfaction among the employees.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5</a:t>
            </a:fld>
            <a:endParaRPr lang="en-US"/>
          </a:p>
        </p:txBody>
      </p:sp>
    </p:spTree>
    <p:extLst>
      <p:ext uri="{BB962C8B-B14F-4D97-AF65-F5344CB8AC3E}">
        <p14:creationId xmlns:p14="http://schemas.microsoft.com/office/powerpoint/2010/main" val="2321434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Weber’s  theory:</a:t>
            </a:r>
            <a:r>
              <a:rPr lang="en-US" baseline="0" dirty="0"/>
              <a:t>  This theory proposed that organizations have well defined roles and responsibilities therefore, the communication is structured , hierarchal and clear. Thus, there is no miscommunication in the organization.</a:t>
            </a:r>
          </a:p>
          <a:p>
            <a:endParaRPr lang="en-US" baseline="0" dirty="0"/>
          </a:p>
          <a:p>
            <a:r>
              <a:rPr lang="en-US" baseline="0" dirty="0"/>
              <a:t>Tompkins and Cheney’s theory:  This theory proposed that there are primarily four types of control that tells the way organizations exercise power namely,  simple, technical, bureaucratic and </a:t>
            </a:r>
            <a:r>
              <a:rPr lang="en-US" baseline="0" dirty="0" err="1"/>
              <a:t>concertive</a:t>
            </a:r>
            <a:r>
              <a:rPr lang="en-US" baseline="0" dirty="0"/>
              <a:t>.  These four types of control are defined as per the progression of the firm form simple to </a:t>
            </a:r>
            <a:r>
              <a:rPr lang="en-US" baseline="0" dirty="0" err="1"/>
              <a:t>concertive</a:t>
            </a:r>
            <a:r>
              <a:rPr lang="en-US" baseline="0" dirty="0"/>
              <a:t> one. Here the communication is </a:t>
            </a:r>
            <a:r>
              <a:rPr lang="en-US" baseline="0" dirty="0" err="1"/>
              <a:t>mre</a:t>
            </a:r>
            <a:r>
              <a:rPr lang="en-US" baseline="0" dirty="0"/>
              <a:t> that what weber has envisaged.  </a:t>
            </a:r>
          </a:p>
          <a:p>
            <a:endParaRPr lang="en-US" baseline="0" dirty="0"/>
          </a:p>
          <a:p>
            <a:r>
              <a:rPr lang="en-US" baseline="0" dirty="0"/>
              <a:t>Deetz’s </a:t>
            </a:r>
            <a:r>
              <a:rPr lang="en-US" baseline="0" dirty="0" err="1"/>
              <a:t>Managerialism</a:t>
            </a:r>
            <a:r>
              <a:rPr lang="en-US" baseline="0" dirty="0"/>
              <a:t> theory: This theory emphasized on democratic aspirations of the organization. The theory tries to explain how the communication and control happen in the firms traditional notions are replaced by the acknowledgement of economical and political interests of the business.</a:t>
            </a:r>
          </a:p>
          <a:p>
            <a:endParaRPr lang="en-US" baseline="0" dirty="0"/>
          </a:p>
          <a:p>
            <a:r>
              <a:rPr lang="en-US" baseline="0" dirty="0"/>
              <a:t>Aristotle theory of communication:  Speaker has a prominent role and he takes the charge during the communication</a:t>
            </a:r>
          </a:p>
          <a:p>
            <a:endParaRPr lang="en-US" baseline="0" dirty="0"/>
          </a:p>
          <a:p>
            <a:r>
              <a:rPr lang="en-US" baseline="0" dirty="0"/>
              <a:t>Helical model of communication:  The process of communication starts from the birth and continues till the end therefore, communication is the integral part of life and plays an important role at every stage.</a:t>
            </a:r>
          </a:p>
          <a:p>
            <a:endParaRPr lang="en-US" baseline="0" dirty="0"/>
          </a:p>
          <a:p>
            <a:r>
              <a:rPr lang="en-US" baseline="0" dirty="0" err="1"/>
              <a:t>Berlo’s</a:t>
            </a:r>
            <a:r>
              <a:rPr lang="en-US" baseline="0" dirty="0"/>
              <a:t> model: This theory uses emotional aspect of the message conveyed by the speaker. For better transfer of </a:t>
            </a:r>
            <a:r>
              <a:rPr lang="en-US" baseline="0" dirty="0" err="1"/>
              <a:t>iddeas</a:t>
            </a:r>
            <a:r>
              <a:rPr lang="en-US" baseline="0" dirty="0"/>
              <a:t>, better communication skills, attitude, knowledge and culture is essential.</a:t>
            </a:r>
          </a:p>
          <a:p>
            <a:r>
              <a:rPr lang="en-US" dirty="0"/>
              <a:t> </a:t>
            </a:r>
          </a:p>
        </p:txBody>
      </p:sp>
      <p:sp>
        <p:nvSpPr>
          <p:cNvPr id="4" name="Slide Number Placeholder 3"/>
          <p:cNvSpPr>
            <a:spLocks noGrp="1"/>
          </p:cNvSpPr>
          <p:nvPr>
            <p:ph type="sldNum" sz="quarter" idx="10"/>
          </p:nvPr>
        </p:nvSpPr>
        <p:spPr/>
        <p:txBody>
          <a:bodyPr/>
          <a:lstStyle/>
          <a:p>
            <a:fld id="{5813ECA4-BE9E-42B8-A6F2-25F8D5EC0FA0}" type="slidenum">
              <a:rPr lang="en-US" smtClean="0"/>
              <a:t>6</a:t>
            </a:fld>
            <a:endParaRPr lang="en-US"/>
          </a:p>
        </p:txBody>
      </p:sp>
    </p:spTree>
    <p:extLst>
      <p:ext uri="{BB962C8B-B14F-4D97-AF65-F5344CB8AC3E}">
        <p14:creationId xmlns:p14="http://schemas.microsoft.com/office/powerpoint/2010/main" val="2274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psychological barriers like apprehensions in</a:t>
            </a:r>
            <a:r>
              <a:rPr lang="en-US" baseline="0" dirty="0"/>
              <a:t> talking to co-workers or there can be structural barriers such as a complex structure can lead to mismanagement and miscommunication problems. Others are the language and cultural barriers where people hesitate to approach each other due to different language and cultures.</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7</a:t>
            </a:fld>
            <a:endParaRPr lang="en-US"/>
          </a:p>
        </p:txBody>
      </p:sp>
    </p:spTree>
    <p:extLst>
      <p:ext uri="{BB962C8B-B14F-4D97-AF65-F5344CB8AC3E}">
        <p14:creationId xmlns:p14="http://schemas.microsoft.com/office/powerpoint/2010/main" val="327289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communication channels that are employed</a:t>
            </a:r>
            <a:r>
              <a:rPr lang="en-US" baseline="0" dirty="0"/>
              <a:t> in the organization are  e-mails which is widely </a:t>
            </a:r>
            <a:r>
              <a:rPr lang="en-US" baseline="0" dirty="0" err="1"/>
              <a:t>used,circulation</a:t>
            </a:r>
            <a:r>
              <a:rPr lang="en-US" baseline="0" dirty="0"/>
              <a:t> of information documents, newsletters</a:t>
            </a:r>
          </a:p>
          <a:p>
            <a:r>
              <a:rPr lang="en-US" baseline="0" dirty="0"/>
              <a:t>Conducting timely meetings to get a know-how of what is status of organization’s activities.</a:t>
            </a:r>
          </a:p>
          <a:p>
            <a:r>
              <a:rPr lang="en-US" baseline="0" dirty="0"/>
              <a:t>The other modes can be use of social media or texting platforms and video conferencing. </a:t>
            </a:r>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8</a:t>
            </a:fld>
            <a:endParaRPr lang="en-US"/>
          </a:p>
        </p:txBody>
      </p:sp>
    </p:spTree>
    <p:extLst>
      <p:ext uri="{BB962C8B-B14F-4D97-AF65-F5344CB8AC3E}">
        <p14:creationId xmlns:p14="http://schemas.microsoft.com/office/powerpoint/2010/main" val="4168602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9</a:t>
            </a:fld>
            <a:endParaRPr lang="en-US"/>
          </a:p>
        </p:txBody>
      </p:sp>
    </p:spTree>
    <p:extLst>
      <p:ext uri="{BB962C8B-B14F-4D97-AF65-F5344CB8AC3E}">
        <p14:creationId xmlns:p14="http://schemas.microsoft.com/office/powerpoint/2010/main" val="1052343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10</a:t>
            </a:fld>
            <a:endParaRPr lang="en-US"/>
          </a:p>
        </p:txBody>
      </p:sp>
    </p:spTree>
    <p:extLst>
      <p:ext uri="{BB962C8B-B14F-4D97-AF65-F5344CB8AC3E}">
        <p14:creationId xmlns:p14="http://schemas.microsoft.com/office/powerpoint/2010/main" val="1997756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11</a:t>
            </a:fld>
            <a:endParaRPr lang="en-US"/>
          </a:p>
        </p:txBody>
      </p:sp>
    </p:spTree>
    <p:extLst>
      <p:ext uri="{BB962C8B-B14F-4D97-AF65-F5344CB8AC3E}">
        <p14:creationId xmlns:p14="http://schemas.microsoft.com/office/powerpoint/2010/main" val="402578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813ECA4-BE9E-42B8-A6F2-25F8D5EC0FA0}" type="slidenum">
              <a:rPr lang="en-US" smtClean="0"/>
              <a:t>12</a:t>
            </a:fld>
            <a:endParaRPr lang="en-US"/>
          </a:p>
        </p:txBody>
      </p:sp>
    </p:spTree>
    <p:extLst>
      <p:ext uri="{BB962C8B-B14F-4D97-AF65-F5344CB8AC3E}">
        <p14:creationId xmlns:p14="http://schemas.microsoft.com/office/powerpoint/2010/main" val="2718770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061050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398932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2695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842222-582C-4EC9-A385-4C1BE89C17CD}"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851996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842222-582C-4EC9-A385-4C1BE89C17CD}" type="datetimeFigureOut">
              <a:rPr lang="en-US" smtClean="0"/>
              <a:t>7/11/2022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772430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17792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730762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874431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54460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842222-582C-4EC9-A385-4C1BE89C17CD}" type="datetimeFigureOut">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97895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1857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34025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977757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2241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101040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35762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842222-582C-4EC9-A385-4C1BE89C17CD}" type="datetimeFigureOut">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2512728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EE81DE-AAE3-4B08-9CDD-AA23F6981BA8}"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61090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92E0151-ADAD-4A2D-AD77-965155126982}"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601999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730858-5DE8-4AB6-B86C-9186246BB19C}"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5235730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33DD3-B3ED-4B02-9F59-C7A45A84B653}" type="datetime1">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6650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4C1B0C-61D6-44F8-A60C-A91F6698F7D1}" type="datetime1">
              <a:rPr lang="en-US" smtClean="0"/>
              <a:t>7/11/2022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1401184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921642B-8659-4E40-895B-C30D31108792}" type="datetime1">
              <a:rPr lang="en-US" smtClean="0"/>
              <a:t>7/11/2022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3538426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E03C50-3FF5-4796-9589-032C931CD529}" type="datetime1">
              <a:rPr lang="en-US" smtClean="0"/>
              <a:t>7/11/2022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82527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AAB7C9-4544-4261-8E2D-606DE6D90B07}" type="datetime1">
              <a:rPr lang="en-US" smtClean="0"/>
              <a:t>7/11/2022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674756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6A52C4-ED3A-4761-8916-6C4A17041507}" type="datetime1">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774131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B5DBF8-8BAC-4D2F-B897-E317CDEB866E}" type="datetime1">
              <a:rPr lang="en-US" smtClean="0"/>
              <a:t>7/11/2022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327963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6EFB2C3-8655-4651-8D43-67F3529A8B00}"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0346523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E244A6E-0386-4E14-9BD2-7B48C84D6433}"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637657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860EB2-092D-4F37-899C-E3C076F577DE}"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2865900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0474AE0-6DAF-4334-AED9-9EB4995E440B}" type="datetime1">
              <a:rPr lang="en-US" smtClean="0"/>
              <a:t>7/11/2022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4976425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60F2E3-3136-4DC8-9EF2-86901E28425C}" type="datetime1">
              <a:rPr lang="en-US" smtClean="0"/>
              <a:t>7/11/2022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808559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18554D-D1B2-4BE8-8AD6-E65F1FAAFC1C}"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15476745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78453B-8399-474D-BCA2-1BA329207448}" type="datetime1">
              <a:rPr lang="en-US" smtClean="0"/>
              <a:t>7/11/2022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88D2BB-3022-4700-9E4A-098EE87BF5C6}" type="slidenum">
              <a:rPr lang="en-US" smtClean="0"/>
              <a:t>‹#›</a:t>
            </a:fld>
            <a:endParaRPr lang="en-US"/>
          </a:p>
        </p:txBody>
      </p:sp>
    </p:spTree>
    <p:extLst>
      <p:ext uri="{BB962C8B-B14F-4D97-AF65-F5344CB8AC3E}">
        <p14:creationId xmlns:p14="http://schemas.microsoft.com/office/powerpoint/2010/main" val="248303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 /><Relationship Id="rId13" Type="http://schemas.openxmlformats.org/officeDocument/2006/relationships/slideLayout" Target="../slideLayouts/slideLayout30.xml" /><Relationship Id="rId18" Type="http://schemas.openxmlformats.org/officeDocument/2006/relationships/theme" Target="../theme/theme2.xml" /><Relationship Id="rId3" Type="http://schemas.openxmlformats.org/officeDocument/2006/relationships/slideLayout" Target="../slideLayouts/slideLayout20.xml" /><Relationship Id="rId21" Type="http://schemas.openxmlformats.org/officeDocument/2006/relationships/image" Target="../media/image4.png" /><Relationship Id="rId7" Type="http://schemas.openxmlformats.org/officeDocument/2006/relationships/slideLayout" Target="../slideLayouts/slideLayout24.xml" /><Relationship Id="rId12" Type="http://schemas.openxmlformats.org/officeDocument/2006/relationships/slideLayout" Target="../slideLayouts/slideLayout29.xml" /><Relationship Id="rId17" Type="http://schemas.openxmlformats.org/officeDocument/2006/relationships/slideLayout" Target="../slideLayouts/slideLayout34.xml" /><Relationship Id="rId2" Type="http://schemas.openxmlformats.org/officeDocument/2006/relationships/slideLayout" Target="../slideLayouts/slideLayout19.xml" /><Relationship Id="rId16" Type="http://schemas.openxmlformats.org/officeDocument/2006/relationships/slideLayout" Target="../slideLayouts/slideLayout33.xml" /><Relationship Id="rId20" Type="http://schemas.openxmlformats.org/officeDocument/2006/relationships/image" Target="../media/image3.png" /><Relationship Id="rId1" Type="http://schemas.openxmlformats.org/officeDocument/2006/relationships/slideLayout" Target="../slideLayouts/slideLayout18.xml" /><Relationship Id="rId6" Type="http://schemas.openxmlformats.org/officeDocument/2006/relationships/slideLayout" Target="../slideLayouts/slideLayout23.xml" /><Relationship Id="rId11" Type="http://schemas.openxmlformats.org/officeDocument/2006/relationships/slideLayout" Target="../slideLayouts/slideLayout28.xml" /><Relationship Id="rId5" Type="http://schemas.openxmlformats.org/officeDocument/2006/relationships/slideLayout" Target="../slideLayouts/slideLayout22.xml" /><Relationship Id="rId15" Type="http://schemas.openxmlformats.org/officeDocument/2006/relationships/slideLayout" Target="../slideLayouts/slideLayout32.xml" /><Relationship Id="rId10" Type="http://schemas.openxmlformats.org/officeDocument/2006/relationships/slideLayout" Target="../slideLayouts/slideLayout27.xml" /><Relationship Id="rId19" Type="http://schemas.openxmlformats.org/officeDocument/2006/relationships/image" Target="../media/image2.png" /><Relationship Id="rId4" Type="http://schemas.openxmlformats.org/officeDocument/2006/relationships/slideLayout" Target="../slideLayouts/slideLayout21.xml" /><Relationship Id="rId9" Type="http://schemas.openxmlformats.org/officeDocument/2006/relationships/slideLayout" Target="../slideLayouts/slideLayout26.xml" /><Relationship Id="rId14" Type="http://schemas.openxmlformats.org/officeDocument/2006/relationships/slideLayout" Target="../slideLayouts/slideLayout31.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2842222-582C-4EC9-A385-4C1BE89C17CD}" type="datetimeFigureOut">
              <a:rPr lang="en-US" smtClean="0"/>
              <a:t>7/11/2022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77475887"/>
      </p:ext>
    </p:extLst>
  </p:cSld>
  <p:clrMap bg1="dk1" tx1="lt1" bg2="dk2" tx2="lt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 id="2147484060" r:id="rId12"/>
    <p:sldLayoutId id="2147484061" r:id="rId13"/>
    <p:sldLayoutId id="2147484062" r:id="rId14"/>
    <p:sldLayoutId id="2147484063" r:id="rId15"/>
    <p:sldLayoutId id="2147484064" r:id="rId16"/>
    <p:sldLayoutId id="21474840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64DD7CF-F557-40F6-BB68-676CF6C310C8}" type="datetime1">
              <a:rPr lang="en-US" smtClean="0"/>
              <a:t>7/11/2022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688D2BB-3022-4700-9E4A-098EE87BF5C6}" type="slidenum">
              <a:rPr lang="en-US" smtClean="0"/>
              <a:t>‹#›</a:t>
            </a:fld>
            <a:endParaRPr lang="en-US"/>
          </a:p>
        </p:txBody>
      </p:sp>
    </p:spTree>
    <p:extLst>
      <p:ext uri="{BB962C8B-B14F-4D97-AF65-F5344CB8AC3E}">
        <p14:creationId xmlns:p14="http://schemas.microsoft.com/office/powerpoint/2010/main" val="2731132425"/>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8.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28601"/>
            <a:ext cx="8825658" cy="3353844"/>
          </a:xfrm>
        </p:spPr>
        <p:txBody>
          <a:bodyPr/>
          <a:lstStyle/>
          <a:p>
            <a:r>
              <a:rPr lang="en-US" sz="4400" dirty="0"/>
              <a:t>EFFECTIVE TEAM WORKING AND COMMUNICATION</a:t>
            </a:r>
            <a:br>
              <a:rPr lang="en-US" sz="4400" dirty="0"/>
            </a:br>
            <a:endParaRPr lang="en-US" sz="4400" dirty="0"/>
          </a:p>
        </p:txBody>
      </p:sp>
      <p:sp>
        <p:nvSpPr>
          <p:cNvPr id="3" name="Subtitle 2"/>
          <p:cNvSpPr>
            <a:spLocks noGrp="1"/>
          </p:cNvSpPr>
          <p:nvPr>
            <p:ph type="subTitle" idx="1"/>
          </p:nvPr>
        </p:nvSpPr>
        <p:spPr>
          <a:xfrm>
            <a:off x="1154955" y="4108537"/>
            <a:ext cx="8825658" cy="2653209"/>
          </a:xfrm>
        </p:spPr>
        <p:txBody>
          <a:bodyPr>
            <a:normAutofit/>
          </a:bodyPr>
          <a:lstStyle/>
          <a:p>
            <a:r>
              <a:rPr lang="en-US" sz="2800" dirty="0"/>
              <a:t>Name: </a:t>
            </a:r>
            <a:r>
              <a:rPr lang="en-US" sz="2800" dirty="0" err="1">
                <a:solidFill>
                  <a:srgbClr val="92D050"/>
                </a:solidFill>
              </a:rPr>
              <a:t>wael</a:t>
            </a:r>
            <a:r>
              <a:rPr lang="en-US" sz="2800" dirty="0">
                <a:solidFill>
                  <a:srgbClr val="92D050"/>
                </a:solidFill>
              </a:rPr>
              <a:t> Abdelrehim Mohamed </a:t>
            </a:r>
            <a:r>
              <a:rPr lang="en-US" sz="2800" dirty="0" err="1">
                <a:solidFill>
                  <a:srgbClr val="92D050"/>
                </a:solidFill>
              </a:rPr>
              <a:t>hussein</a:t>
            </a:r>
            <a:endParaRPr lang="en-US" sz="2800" dirty="0">
              <a:solidFill>
                <a:srgbClr val="92D050"/>
              </a:solidFill>
            </a:endParaRPr>
          </a:p>
          <a:p>
            <a:r>
              <a:rPr lang="en-US" sz="2800" dirty="0"/>
              <a:t>Student ID</a:t>
            </a:r>
            <a:r>
              <a:rPr lang="en-US" sz="2800"/>
              <a:t>: </a:t>
            </a:r>
            <a:r>
              <a:rPr lang="en-US" sz="2800">
                <a:solidFill>
                  <a:srgbClr val="92D050"/>
                </a:solidFill>
              </a:rPr>
              <a:t>2123543</a:t>
            </a:r>
            <a:endParaRPr lang="en-US" sz="2800" dirty="0">
              <a:solidFill>
                <a:srgbClr val="92D050"/>
              </a:solidFill>
            </a:endParaRPr>
          </a:p>
          <a:p>
            <a:r>
              <a:rPr lang="en-US" sz="2800" dirty="0"/>
              <a:t>Module code: </a:t>
            </a:r>
            <a:r>
              <a:rPr lang="en-US" sz="2800" dirty="0">
                <a:solidFill>
                  <a:srgbClr val="92D050"/>
                </a:solidFill>
              </a:rPr>
              <a:t>bmsw4002</a:t>
            </a:r>
          </a:p>
          <a:p>
            <a:r>
              <a:rPr lang="en-US" sz="2800" dirty="0"/>
              <a:t>Lecturer’s name: </a:t>
            </a:r>
            <a:r>
              <a:rPr lang="en-GB" sz="2800" dirty="0">
                <a:solidFill>
                  <a:srgbClr val="92D050"/>
                </a:solidFill>
              </a:rPr>
              <a:t>Obinna Nkwocha</a:t>
            </a:r>
            <a:endParaRPr lang="en-US" sz="2800" dirty="0">
              <a:solidFill>
                <a:srgbClr val="92D050"/>
              </a:solidFill>
            </a:endParaRPr>
          </a:p>
          <a:p>
            <a:endParaRPr lang="en-US" dirty="0"/>
          </a:p>
        </p:txBody>
      </p:sp>
      <p:sp>
        <p:nvSpPr>
          <p:cNvPr id="4" name="Slide Number Placeholder 3"/>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D688D2BB-3022-4700-9E4A-098EE87BF5C6}" type="slidenum">
              <a:rPr kumimoji="0" lang="en-US" sz="2800" b="0" i="0" u="none" strike="noStrike" kern="1200" cap="none" spc="0" normalizeH="0" baseline="0" noProof="0" smtClean="0">
                <a:ln>
                  <a:noFill/>
                </a:ln>
                <a:solidFill>
                  <a:prstClr val="white">
                    <a:tint val="75000"/>
                  </a:prstClr>
                </a:solidFill>
                <a:effectLst/>
                <a:uLnTx/>
                <a:uFillTx/>
                <a:latin typeface="Century Gothic" panose="020B0502020202020204"/>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a:t>
            </a:fld>
            <a:endParaRPr kumimoji="0" lang="en-US" sz="2800" b="0" i="0" u="none" strike="noStrike" kern="1200" cap="none" spc="0" normalizeH="0" baseline="0" noProof="0">
              <a:ln>
                <a:noFill/>
              </a:ln>
              <a:solidFill>
                <a:prstClr val="white">
                  <a:tint val="7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27804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69950"/>
          </a:xfrm>
        </p:spPr>
        <p:txBody>
          <a:bodyPr>
            <a:normAutofit/>
          </a:bodyPr>
          <a:lstStyle/>
          <a:p>
            <a:r>
              <a:rPr lang="en-US" sz="3600" b="1" dirty="0">
                <a:latin typeface="Times New Roman" panose="02020603050405020304" pitchFamily="18" charset="0"/>
                <a:cs typeface="Times New Roman" panose="02020603050405020304" pitchFamily="18" charset="0"/>
              </a:rPr>
              <a:t>Contents</a:t>
            </a:r>
          </a:p>
        </p:txBody>
      </p:sp>
      <p:sp>
        <p:nvSpPr>
          <p:cNvPr id="3" name="Content Placeholder 2"/>
          <p:cNvSpPr>
            <a:spLocks noGrp="1"/>
          </p:cNvSpPr>
          <p:nvPr>
            <p:ph idx="4294967295"/>
          </p:nvPr>
        </p:nvSpPr>
        <p:spPr>
          <a:xfrm>
            <a:off x="675139" y="1734340"/>
            <a:ext cx="10515600" cy="3604544"/>
          </a:xfrm>
        </p:spPr>
        <p:txBody>
          <a:bodyPr>
            <a:noAutofit/>
          </a:bodyPr>
          <a:lstStyle/>
          <a:p>
            <a:pPr>
              <a:lnSpc>
                <a:spcPct val="100000"/>
              </a:lnSpc>
            </a:pPr>
            <a:r>
              <a:rPr lang="en-US" dirty="0">
                <a:latin typeface="Times New Roman" panose="02020603050405020304" pitchFamily="18" charset="0"/>
                <a:cs typeface="Times New Roman" panose="02020603050405020304" pitchFamily="18" charset="0"/>
              </a:rPr>
              <a:t>Introduction………………………………………………………………………………3</a:t>
            </a:r>
          </a:p>
          <a:p>
            <a:pPr>
              <a:lnSpc>
                <a:spcPct val="100000"/>
              </a:lnSpc>
            </a:pPr>
            <a:r>
              <a:rPr lang="en-HK" dirty="0">
                <a:latin typeface="Times New Roman" panose="02020603050405020304" pitchFamily="18" charset="0"/>
                <a:cs typeface="Times New Roman" panose="02020603050405020304" pitchFamily="18" charset="0"/>
              </a:rPr>
              <a:t>Overview of organization………………………………………………………………...4</a:t>
            </a:r>
            <a:endParaRPr lang="en-US" dirty="0">
              <a:latin typeface="Times New Roman" panose="02020603050405020304" pitchFamily="18" charset="0"/>
              <a:cs typeface="Times New Roman" panose="02020603050405020304" pitchFamily="18" charset="0"/>
            </a:endParaRPr>
          </a:p>
          <a:p>
            <a:pPr>
              <a:lnSpc>
                <a:spcPct val="100000"/>
              </a:lnSpc>
            </a:pPr>
            <a:r>
              <a:rPr lang="en-US" dirty="0">
                <a:latin typeface="Times New Roman" panose="02020603050405020304" pitchFamily="18" charset="0"/>
                <a:cs typeface="Times New Roman" panose="02020603050405020304" pitchFamily="18" charset="0"/>
              </a:rPr>
              <a:t>Benefits  of  effective communication on business………………………………………5</a:t>
            </a:r>
          </a:p>
          <a:p>
            <a:pPr>
              <a:lnSpc>
                <a:spcPct val="100000"/>
              </a:lnSpc>
            </a:pPr>
            <a:r>
              <a:rPr lang="en-US" dirty="0">
                <a:latin typeface="Times New Roman" panose="02020603050405020304" pitchFamily="18" charset="0"/>
                <a:cs typeface="Times New Roman" panose="02020603050405020304" pitchFamily="18" charset="0"/>
              </a:rPr>
              <a:t>Use of theories related to models  of  communication……………………………………6</a:t>
            </a:r>
          </a:p>
          <a:p>
            <a:pPr algn="just">
              <a:lnSpc>
                <a:spcPct val="100000"/>
              </a:lnSpc>
            </a:pPr>
            <a:r>
              <a:rPr lang="en-US" dirty="0">
                <a:latin typeface="Times New Roman" panose="02020603050405020304" pitchFamily="18" charset="0"/>
                <a:cs typeface="Times New Roman" panose="02020603050405020304" pitchFamily="18" charset="0"/>
              </a:rPr>
              <a:t>Potential barriers that can prevent effective communication between organization and  external stakeholders…………………………………………………………………………….....7</a:t>
            </a:r>
          </a:p>
          <a:p>
            <a:pPr>
              <a:lnSpc>
                <a:spcPct val="100000"/>
              </a:lnSpc>
            </a:pPr>
            <a:r>
              <a:rPr lang="en-US" dirty="0">
                <a:latin typeface="Times New Roman" panose="02020603050405020304" pitchFamily="18" charset="0"/>
                <a:cs typeface="Times New Roman" panose="02020603050405020304" pitchFamily="18" charset="0"/>
              </a:rPr>
              <a:t>Communication Channels………………………………………………………………...8-9</a:t>
            </a:r>
          </a:p>
          <a:p>
            <a:pPr>
              <a:lnSpc>
                <a:spcPct val="100000"/>
              </a:lnSpc>
            </a:pPr>
            <a:r>
              <a:rPr lang="en-US" dirty="0">
                <a:latin typeface="Times New Roman" panose="02020603050405020304" pitchFamily="18" charset="0"/>
                <a:cs typeface="Times New Roman" panose="02020603050405020304" pitchFamily="18" charset="0"/>
              </a:rPr>
              <a:t>Conclusion…………………………………………………………………………….......10</a:t>
            </a:r>
          </a:p>
          <a:p>
            <a:pPr>
              <a:lnSpc>
                <a:spcPct val="100000"/>
              </a:lnSpc>
            </a:pPr>
            <a:r>
              <a:rPr lang="en-US" dirty="0">
                <a:latin typeface="Times New Roman" panose="02020603050405020304" pitchFamily="18" charset="0"/>
                <a:cs typeface="Times New Roman" panose="02020603050405020304" pitchFamily="18" charset="0"/>
              </a:rPr>
              <a:t>References………………………………………………………………………...............11-12</a:t>
            </a:r>
            <a:endParaRPr lang="en-US" dirty="0"/>
          </a:p>
        </p:txBody>
      </p:sp>
      <p:sp>
        <p:nvSpPr>
          <p:cNvPr id="4" name="Slide Number Placeholder 3"/>
          <p:cNvSpPr>
            <a:spLocks noGrp="1"/>
          </p:cNvSpPr>
          <p:nvPr>
            <p:ph type="sldNum" sz="quarter" idx="12"/>
          </p:nvPr>
        </p:nvSpPr>
        <p:spPr/>
        <p:txBody>
          <a:bodyPr/>
          <a:lstStyle/>
          <a:p>
            <a:fld id="{D688D2BB-3022-4700-9E4A-098EE87BF5C6}" type="slidenum">
              <a:rPr lang="en-US" smtClean="0"/>
              <a:t>2</a:t>
            </a:fld>
            <a:endParaRPr lang="en-US"/>
          </a:p>
        </p:txBody>
      </p:sp>
    </p:spTree>
    <p:extLst>
      <p:ext uri="{BB962C8B-B14F-4D97-AF65-F5344CB8AC3E}">
        <p14:creationId xmlns:p14="http://schemas.microsoft.com/office/powerpoint/2010/main" val="3490663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3600"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388620" y="1143000"/>
            <a:ext cx="11292840" cy="6629400"/>
          </a:xfrm>
        </p:spPr>
        <p:txBody>
          <a:bodyPr>
            <a:noAutofit/>
          </a:bodyPr>
          <a:lstStyle/>
          <a:p>
            <a:pPr marL="0" indent="0" algn="just">
              <a:lnSpc>
                <a:spcPct val="100000"/>
              </a:lnSpc>
              <a:buNone/>
            </a:pPr>
            <a:r>
              <a:rPr lang="en-US" sz="2800" dirty="0">
                <a:latin typeface="Times New Roman" panose="02020603050405020304" pitchFamily="18" charset="0"/>
                <a:cs typeface="Times New Roman" panose="02020603050405020304" pitchFamily="18" charset="0"/>
              </a:rPr>
              <a:t>The aim of this presentation is to provide an understanding about the importance of good communication in an organization and the barriers that come in making communication effective. It will also provide an overview of channels of communication used in an organization and how they can be improved. The health foundation is a well known charity organization based at UK that is working towards better healthcare sector in the country. It is committed towards welfare  of society by contributing for a sound healthcare system (The Health Foundation, 2022).</a:t>
            </a:r>
          </a:p>
        </p:txBody>
      </p:sp>
    </p:spTree>
    <p:extLst>
      <p:ext uri="{BB962C8B-B14F-4D97-AF65-F5344CB8AC3E}">
        <p14:creationId xmlns:p14="http://schemas.microsoft.com/office/powerpoint/2010/main" val="648846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Overview of Organization</a:t>
            </a:r>
          </a:p>
        </p:txBody>
      </p:sp>
      <p:sp>
        <p:nvSpPr>
          <p:cNvPr id="3" name="Content Placeholder 2"/>
          <p:cNvSpPr>
            <a:spLocks noGrp="1"/>
          </p:cNvSpPr>
          <p:nvPr>
            <p:ph idx="1"/>
          </p:nvPr>
        </p:nvSpPr>
        <p:spPr>
          <a:xfrm>
            <a:off x="646112" y="1286934"/>
            <a:ext cx="9403742" cy="4961466"/>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 health foundation is a well known charity organization founded in 1983 and is based at London, UK that is working towards better healthcare sector in the country. The organization aims for a healthy population which is supported by better quality healthcare system and  having equal access to it. It conducts a lot of research in this field so that better ca be achieved. It is committed towards welfare  of society by contributing for a sound healthcare system (The Health Foundation, 2022).</a:t>
            </a:r>
          </a:p>
          <a:p>
            <a:endParaRPr lang="en-US" sz="2400" dirty="0"/>
          </a:p>
        </p:txBody>
      </p:sp>
    </p:spTree>
    <p:extLst>
      <p:ext uri="{BB962C8B-B14F-4D97-AF65-F5344CB8AC3E}">
        <p14:creationId xmlns:p14="http://schemas.microsoft.com/office/powerpoint/2010/main" val="3494504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Benefits  of  effective communication on business</a:t>
            </a:r>
          </a:p>
        </p:txBody>
      </p:sp>
      <p:sp>
        <p:nvSpPr>
          <p:cNvPr id="3" name="Content Placeholder 2"/>
          <p:cNvSpPr>
            <a:spLocks noGrp="1"/>
          </p:cNvSpPr>
          <p:nvPr>
            <p:ph idx="1"/>
          </p:nvPr>
        </p:nvSpPr>
        <p:spPr>
          <a:xfrm>
            <a:off x="646111" y="2002118"/>
            <a:ext cx="5314421" cy="4195481"/>
          </a:xfrm>
        </p:spPr>
        <p:txBody>
          <a:bodyPr>
            <a:normAutofit/>
          </a:bodyPr>
          <a:lstStyle/>
          <a:p>
            <a:pPr algn="just">
              <a:lnSpc>
                <a:spcPct val="100000"/>
              </a:lnSpc>
            </a:pPr>
            <a:r>
              <a:rPr lang="en-US" dirty="0">
                <a:latin typeface="Times New Roman" panose="02020603050405020304" pitchFamily="18" charset="0"/>
                <a:cs typeface="Times New Roman" panose="02020603050405020304" pitchFamily="18" charset="0"/>
              </a:rPr>
              <a:t>Lesser conflicts</a:t>
            </a:r>
          </a:p>
          <a:p>
            <a:pPr algn="just">
              <a:lnSpc>
                <a:spcPct val="100000"/>
              </a:lnSpc>
            </a:pPr>
            <a:r>
              <a:rPr lang="en-US" dirty="0">
                <a:latin typeface="Times New Roman" panose="02020603050405020304" pitchFamily="18" charset="0"/>
                <a:cs typeface="Times New Roman" panose="02020603050405020304" pitchFamily="18" charset="0"/>
              </a:rPr>
              <a:t>Enhanced efficiency and productivity</a:t>
            </a:r>
          </a:p>
          <a:p>
            <a:pPr algn="just">
              <a:lnSpc>
                <a:spcPct val="100000"/>
              </a:lnSpc>
            </a:pPr>
            <a:r>
              <a:rPr lang="en-US" dirty="0">
                <a:latin typeface="Times New Roman" panose="02020603050405020304" pitchFamily="18" charset="0"/>
                <a:cs typeface="Times New Roman" panose="02020603050405020304" pitchFamily="18" charset="0"/>
              </a:rPr>
              <a:t>Better employee engagement at workplace</a:t>
            </a:r>
          </a:p>
          <a:p>
            <a:pPr algn="just">
              <a:lnSpc>
                <a:spcPct val="100000"/>
              </a:lnSpc>
            </a:pPr>
            <a:r>
              <a:rPr lang="en-US" dirty="0">
                <a:latin typeface="Times New Roman" panose="02020603050405020304" pitchFamily="18" charset="0"/>
                <a:cs typeface="Times New Roman" panose="02020603050405020304" pitchFamily="18" charset="0"/>
              </a:rPr>
              <a:t>Better sharing of ideas and increased innovations</a:t>
            </a:r>
          </a:p>
          <a:p>
            <a:pPr algn="just">
              <a:lnSpc>
                <a:spcPct val="100000"/>
              </a:lnSpc>
            </a:pPr>
            <a:r>
              <a:rPr lang="en-US" dirty="0">
                <a:latin typeface="Times New Roman" panose="02020603050405020304" pitchFamily="18" charset="0"/>
                <a:cs typeface="Times New Roman" panose="02020603050405020304" pitchFamily="18" charset="0"/>
              </a:rPr>
              <a:t>Improved customer relations</a:t>
            </a:r>
          </a:p>
          <a:p>
            <a:pPr algn="just">
              <a:lnSpc>
                <a:spcPct val="100000"/>
              </a:lnSpc>
            </a:pPr>
            <a:r>
              <a:rPr lang="en-US" dirty="0">
                <a:latin typeface="Times New Roman" panose="02020603050405020304" pitchFamily="18" charset="0"/>
                <a:cs typeface="Times New Roman" panose="02020603050405020304" pitchFamily="18" charset="0"/>
              </a:rPr>
              <a:t>Healthy organizational culture</a:t>
            </a:r>
          </a:p>
          <a:p>
            <a:pPr algn="just">
              <a:lnSpc>
                <a:spcPct val="100000"/>
              </a:lnSpc>
            </a:pPr>
            <a:r>
              <a:rPr lang="en-US" dirty="0">
                <a:latin typeface="Times New Roman" panose="02020603050405020304" pitchFamily="18" charset="0"/>
                <a:cs typeface="Times New Roman" panose="02020603050405020304" pitchFamily="18" charset="0"/>
              </a:rPr>
              <a:t>Job satisfaction (</a:t>
            </a:r>
            <a:r>
              <a:rPr lang="en-US" dirty="0" err="1">
                <a:latin typeface="Times New Roman" panose="02020603050405020304" pitchFamily="18" charset="0"/>
                <a:cs typeface="Times New Roman" panose="02020603050405020304" pitchFamily="18" charset="0"/>
              </a:rPr>
              <a:t>Radovic</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Markovic</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Salamzadeh</a:t>
            </a:r>
            <a:r>
              <a:rPr lang="en-US" dirty="0">
                <a:latin typeface="Times New Roman" panose="02020603050405020304" pitchFamily="18" charset="0"/>
                <a:cs typeface="Times New Roman" panose="02020603050405020304" pitchFamily="18" charset="0"/>
              </a:rPr>
              <a:t>, 2018)</a:t>
            </a:r>
          </a:p>
        </p:txBody>
      </p:sp>
      <p:sp>
        <p:nvSpPr>
          <p:cNvPr id="5" name="TextBox 4"/>
          <p:cNvSpPr txBox="1"/>
          <p:nvPr/>
        </p:nvSpPr>
        <p:spPr>
          <a:xfrm>
            <a:off x="7746471" y="5113867"/>
            <a:ext cx="3785129" cy="646331"/>
          </a:xfrm>
          <a:prstGeom prst="rect">
            <a:avLst/>
          </a:prstGeom>
          <a:noFill/>
        </p:spPr>
        <p:txBody>
          <a:bodyPr wrap="square" rtlCol="0">
            <a:spAutoFit/>
          </a:bodyPr>
          <a:lstStyle/>
          <a:p>
            <a:r>
              <a:rPr lang="en-US" dirty="0"/>
              <a:t>Source: Communication skill at workplace, 2022</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000" y="1213238"/>
            <a:ext cx="5435599" cy="3900629"/>
          </a:xfrm>
          <a:prstGeom prst="rect">
            <a:avLst/>
          </a:prstGeom>
        </p:spPr>
      </p:pic>
    </p:spTree>
    <p:extLst>
      <p:ext uri="{BB962C8B-B14F-4D97-AF65-F5344CB8AC3E}">
        <p14:creationId xmlns:p14="http://schemas.microsoft.com/office/powerpoint/2010/main" val="3065357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Use of theories related to models of communication </a:t>
            </a:r>
          </a:p>
        </p:txBody>
      </p:sp>
      <p:sp>
        <p:nvSpPr>
          <p:cNvPr id="3" name="Content Placeholder 2"/>
          <p:cNvSpPr>
            <a:spLocks noGrp="1"/>
          </p:cNvSpPr>
          <p:nvPr>
            <p:ph idx="1"/>
          </p:nvPr>
        </p:nvSpPr>
        <p:spPr/>
        <p:txBody>
          <a:bodyPr>
            <a:normAutofit/>
          </a:bodyPr>
          <a:lstStyle/>
          <a:p>
            <a:pPr marL="0" indent="0" algn="just">
              <a:lnSpc>
                <a:spcPct val="100000"/>
              </a:lnSpc>
              <a:buNone/>
            </a:pPr>
            <a:r>
              <a:rPr lang="en-US" dirty="0">
                <a:latin typeface="Times New Roman" panose="02020603050405020304" pitchFamily="18" charset="0"/>
                <a:cs typeface="Times New Roman" panose="02020603050405020304" pitchFamily="18" charset="0"/>
              </a:rPr>
              <a:t>The prominent theories of communication are :</a:t>
            </a:r>
          </a:p>
          <a:p>
            <a:pPr algn="just">
              <a:lnSpc>
                <a:spcPct val="100000"/>
              </a:lnSpc>
            </a:pPr>
            <a:r>
              <a:rPr lang="en-US" dirty="0">
                <a:latin typeface="Times New Roman" panose="02020603050405020304" pitchFamily="18" charset="0"/>
                <a:cs typeface="Times New Roman" panose="02020603050405020304" pitchFamily="18" charset="0"/>
              </a:rPr>
              <a:t>Weber’s Classic Organizational Theory of Fixed Structures(</a:t>
            </a:r>
            <a:r>
              <a:rPr lang="en-US" dirty="0" err="1">
                <a:latin typeface="Times New Roman" panose="02020603050405020304" pitchFamily="18" charset="0"/>
                <a:cs typeface="Times New Roman" panose="02020603050405020304" pitchFamily="18" charset="0"/>
              </a:rPr>
              <a:t>Byrkjeflot</a:t>
            </a:r>
            <a:r>
              <a:rPr lang="en-US" dirty="0">
                <a:latin typeface="Times New Roman" panose="02020603050405020304" pitchFamily="18" charset="0"/>
                <a:cs typeface="Times New Roman" panose="02020603050405020304" pitchFamily="18" charset="0"/>
              </a:rPr>
              <a:t>, 2018)</a:t>
            </a:r>
          </a:p>
          <a:p>
            <a:pPr algn="just">
              <a:lnSpc>
                <a:spcPct val="100000"/>
              </a:lnSpc>
            </a:pPr>
            <a:r>
              <a:rPr lang="en-US" dirty="0">
                <a:latin typeface="Times New Roman" panose="02020603050405020304" pitchFamily="18" charset="0"/>
                <a:cs typeface="Times New Roman" panose="02020603050405020304" pitchFamily="18" charset="0"/>
              </a:rPr>
              <a:t>Tompkins and Cheney’s Organizational Control Theory</a:t>
            </a:r>
          </a:p>
          <a:p>
            <a:pPr algn="just">
              <a:lnSpc>
                <a:spcPct val="100000"/>
              </a:lnSpc>
            </a:pPr>
            <a:r>
              <a:rPr lang="en-US" dirty="0">
                <a:latin typeface="Times New Roman" panose="02020603050405020304" pitchFamily="18" charset="0"/>
                <a:cs typeface="Times New Roman" panose="02020603050405020304" pitchFamily="18" charset="0"/>
              </a:rPr>
              <a:t>Deetz’s </a:t>
            </a:r>
            <a:r>
              <a:rPr lang="en-US" dirty="0" err="1">
                <a:latin typeface="Times New Roman" panose="02020603050405020304" pitchFamily="18" charset="0"/>
                <a:cs typeface="Times New Roman" panose="02020603050405020304" pitchFamily="18" charset="0"/>
              </a:rPr>
              <a:t>Managerialism</a:t>
            </a:r>
            <a:r>
              <a:rPr lang="en-US" dirty="0">
                <a:latin typeface="Times New Roman" panose="02020603050405020304" pitchFamily="18" charset="0"/>
                <a:cs typeface="Times New Roman" panose="02020603050405020304" pitchFamily="18" charset="0"/>
              </a:rPr>
              <a:t> Theory</a:t>
            </a:r>
          </a:p>
          <a:p>
            <a:pPr marL="0" indent="0" algn="just">
              <a:lnSpc>
                <a:spcPct val="100000"/>
              </a:lnSpc>
              <a:buNone/>
            </a:pPr>
            <a:r>
              <a:rPr lang="en-US" dirty="0">
                <a:latin typeface="Times New Roman" panose="02020603050405020304" pitchFamily="18" charset="0"/>
                <a:cs typeface="Times New Roman" panose="02020603050405020304" pitchFamily="18" charset="0"/>
              </a:rPr>
              <a:t>Models of communication:</a:t>
            </a:r>
          </a:p>
          <a:p>
            <a:pPr marL="0" indent="0" algn="just">
              <a:lnSpc>
                <a:spcPct val="100000"/>
              </a:lnSpc>
              <a:buNone/>
            </a:pPr>
            <a:r>
              <a:rPr lang="en-US" dirty="0">
                <a:latin typeface="Times New Roman" panose="02020603050405020304" pitchFamily="18" charset="0"/>
                <a:cs typeface="Times New Roman" panose="02020603050405020304" pitchFamily="18" charset="0"/>
              </a:rPr>
              <a:t>Aristotle model of communication</a:t>
            </a:r>
          </a:p>
          <a:p>
            <a:pPr marL="0" indent="0" algn="just">
              <a:lnSpc>
                <a:spcPct val="100000"/>
              </a:lnSpc>
              <a:buNone/>
            </a:pPr>
            <a:r>
              <a:rPr lang="en-US" dirty="0">
                <a:latin typeface="Times New Roman" panose="02020603050405020304" pitchFamily="18" charset="0"/>
                <a:cs typeface="Times New Roman" panose="02020603050405020304" pitchFamily="18" charset="0"/>
              </a:rPr>
              <a:t>Helical model of communication</a:t>
            </a:r>
          </a:p>
          <a:p>
            <a:pPr marL="0" indent="0" algn="just">
              <a:lnSpc>
                <a:spcPct val="100000"/>
              </a:lnSpc>
              <a:buNone/>
            </a:pPr>
            <a:r>
              <a:rPr lang="en-US" dirty="0" err="1">
                <a:latin typeface="Times New Roman" panose="02020603050405020304" pitchFamily="18" charset="0"/>
                <a:cs typeface="Times New Roman" panose="02020603050405020304" pitchFamily="18" charset="0"/>
              </a:rPr>
              <a:t>Berlo’s</a:t>
            </a:r>
            <a:r>
              <a:rPr lang="en-US" dirty="0">
                <a:latin typeface="Times New Roman" panose="02020603050405020304" pitchFamily="18" charset="0"/>
                <a:cs typeface="Times New Roman" panose="02020603050405020304" pitchFamily="18" charset="0"/>
              </a:rPr>
              <a:t> model of communication (</a:t>
            </a:r>
            <a:r>
              <a:rPr lang="en-US" dirty="0" err="1">
                <a:latin typeface="Times New Roman" panose="02020603050405020304" pitchFamily="18" charset="0"/>
                <a:cs typeface="Times New Roman" panose="02020603050405020304" pitchFamily="18" charset="0"/>
              </a:rPr>
              <a:t>Managementstudyguide</a:t>
            </a:r>
            <a:r>
              <a:rPr lang="en-US" dirty="0">
                <a:latin typeface="Times New Roman" panose="02020603050405020304" pitchFamily="18" charset="0"/>
                <a:cs typeface="Times New Roman" panose="02020603050405020304" pitchFamily="18" charset="0"/>
              </a:rPr>
              <a:t>. 2022)</a:t>
            </a:r>
          </a:p>
          <a:p>
            <a:pPr marL="0" indent="0" algn="just">
              <a:lnSpc>
                <a:spcPct val="10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5516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latin typeface="Times New Roman" panose="02020603050405020304" pitchFamily="18" charset="0"/>
                <a:cs typeface="Times New Roman" panose="02020603050405020304" pitchFamily="18" charset="0"/>
              </a:rPr>
              <a:t>Potential barriers that can prevent effective communication between organization and  external stakeholders</a:t>
            </a:r>
          </a:p>
        </p:txBody>
      </p:sp>
      <p:sp>
        <p:nvSpPr>
          <p:cNvPr id="3" name="Content Placeholder 2"/>
          <p:cNvSpPr>
            <a:spLocks noGrp="1"/>
          </p:cNvSpPr>
          <p:nvPr>
            <p:ph idx="1"/>
          </p:nvPr>
        </p:nvSpPr>
        <p:spPr>
          <a:xfrm>
            <a:off x="838200" y="2397124"/>
            <a:ext cx="11140440" cy="4666615"/>
          </a:xfrm>
        </p:spPr>
        <p:txBody>
          <a:bodyPr>
            <a:normAutofit/>
          </a:bodyPr>
          <a:lstStyle/>
          <a:p>
            <a:pPr algn="just">
              <a:lnSpc>
                <a:spcPct val="100000"/>
              </a:lnSpc>
            </a:pPr>
            <a:r>
              <a:rPr lang="en-US" sz="2800" dirty="0">
                <a:latin typeface="Times New Roman" panose="02020603050405020304" pitchFamily="18" charset="0"/>
                <a:cs typeface="Times New Roman" panose="02020603050405020304" pitchFamily="18" charset="0"/>
              </a:rPr>
              <a:t>Psychological barriers</a:t>
            </a:r>
          </a:p>
          <a:p>
            <a:pPr algn="just">
              <a:lnSpc>
                <a:spcPct val="100000"/>
              </a:lnSpc>
            </a:pPr>
            <a:r>
              <a:rPr lang="en-US" sz="2800" dirty="0">
                <a:latin typeface="Times New Roman" panose="02020603050405020304" pitchFamily="18" charset="0"/>
                <a:cs typeface="Times New Roman" panose="02020603050405020304" pitchFamily="18" charset="0"/>
              </a:rPr>
              <a:t>Organizational structure related barriers</a:t>
            </a:r>
          </a:p>
          <a:p>
            <a:pPr algn="just">
              <a:lnSpc>
                <a:spcPct val="100000"/>
              </a:lnSpc>
            </a:pPr>
            <a:r>
              <a:rPr lang="en-US" sz="2800" dirty="0">
                <a:latin typeface="Times New Roman" panose="02020603050405020304" pitchFamily="18" charset="0"/>
                <a:cs typeface="Times New Roman" panose="02020603050405020304" pitchFamily="18" charset="0"/>
              </a:rPr>
              <a:t>Cultural hindrances</a:t>
            </a:r>
          </a:p>
          <a:p>
            <a:pPr algn="just">
              <a:lnSpc>
                <a:spcPct val="100000"/>
              </a:lnSpc>
            </a:pPr>
            <a:r>
              <a:rPr lang="en-US" sz="2800" dirty="0">
                <a:latin typeface="Times New Roman" panose="02020603050405020304" pitchFamily="18" charset="0"/>
                <a:cs typeface="Times New Roman" panose="02020603050405020304" pitchFamily="18" charset="0"/>
              </a:rPr>
              <a:t>Physiological barriers</a:t>
            </a:r>
          </a:p>
          <a:p>
            <a:pPr algn="just">
              <a:lnSpc>
                <a:spcPct val="100000"/>
              </a:lnSpc>
            </a:pPr>
            <a:r>
              <a:rPr lang="en-US" sz="2800" dirty="0">
                <a:latin typeface="Times New Roman" panose="02020603050405020304" pitchFamily="18" charset="0"/>
                <a:cs typeface="Times New Roman" panose="02020603050405020304" pitchFamily="18" charset="0"/>
              </a:rPr>
              <a:t>Language barriers (</a:t>
            </a:r>
            <a:r>
              <a:rPr lang="en-US" sz="2800" dirty="0" err="1">
                <a:latin typeface="Times New Roman" panose="02020603050405020304" pitchFamily="18" charset="0"/>
                <a:cs typeface="Times New Roman" panose="02020603050405020304" pitchFamily="18" charset="0"/>
              </a:rPr>
              <a:t>Kapur</a:t>
            </a:r>
            <a:r>
              <a:rPr lang="en-US" sz="2800" dirty="0">
                <a:latin typeface="Times New Roman" panose="02020603050405020304" pitchFamily="18" charset="0"/>
                <a:cs typeface="Times New Roman" panose="02020603050405020304" pitchFamily="18" charset="0"/>
              </a:rPr>
              <a:t>, 2018)</a:t>
            </a:r>
          </a:p>
          <a:p>
            <a:pPr marL="0" indent="0" algn="just">
              <a:lnSpc>
                <a:spcPct val="100000"/>
              </a:lnSpc>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5623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77568"/>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Communication Channels</a:t>
            </a:r>
          </a:p>
        </p:txBody>
      </p:sp>
      <p:sp>
        <p:nvSpPr>
          <p:cNvPr id="3" name="Content Placeholder 2"/>
          <p:cNvSpPr>
            <a:spLocks noGrp="1"/>
          </p:cNvSpPr>
          <p:nvPr>
            <p:ph idx="1"/>
          </p:nvPr>
        </p:nvSpPr>
        <p:spPr>
          <a:xfrm>
            <a:off x="838200" y="914400"/>
            <a:ext cx="10515600" cy="5623559"/>
          </a:xfrm>
        </p:spPr>
        <p:txBody>
          <a:bodyPr>
            <a:noAutofit/>
          </a:bodyPr>
          <a:lstStyle/>
          <a:p>
            <a:pPr marL="0" indent="0" algn="just">
              <a:lnSpc>
                <a:spcPct val="110000"/>
              </a:lnSpc>
              <a:buNone/>
            </a:pPr>
            <a:r>
              <a:rPr lang="en-US" sz="2800" b="1" dirty="0">
                <a:latin typeface="Times New Roman" panose="02020603050405020304" pitchFamily="18" charset="0"/>
                <a:cs typeface="Times New Roman" panose="02020603050405020304" pitchFamily="18" charset="0"/>
              </a:rPr>
              <a:t>Channels of communication used by the organization</a:t>
            </a:r>
          </a:p>
          <a:p>
            <a:pPr algn="just">
              <a:lnSpc>
                <a:spcPct val="110000"/>
              </a:lnSpc>
            </a:pPr>
            <a:r>
              <a:rPr lang="en-US" sz="2800" dirty="0">
                <a:latin typeface="Times New Roman" panose="02020603050405020304" pitchFamily="18" charset="0"/>
                <a:cs typeface="Times New Roman" panose="02020603050405020304" pitchFamily="18" charset="0"/>
              </a:rPr>
              <a:t>Employee newsletters</a:t>
            </a:r>
          </a:p>
          <a:p>
            <a:pPr algn="just">
              <a:lnSpc>
                <a:spcPct val="110000"/>
              </a:lnSpc>
            </a:pPr>
            <a:r>
              <a:rPr lang="en-US" sz="2800" dirty="0">
                <a:latin typeface="Times New Roman" panose="02020603050405020304" pitchFamily="18" charset="0"/>
                <a:cs typeface="Times New Roman" panose="02020603050405020304" pitchFamily="18" charset="0"/>
              </a:rPr>
              <a:t>Documents</a:t>
            </a:r>
          </a:p>
          <a:p>
            <a:pPr algn="just">
              <a:lnSpc>
                <a:spcPct val="110000"/>
              </a:lnSpc>
            </a:pPr>
            <a:r>
              <a:rPr lang="en-US" sz="2800" dirty="0">
                <a:latin typeface="Times New Roman" panose="02020603050405020304" pitchFamily="18" charset="0"/>
                <a:cs typeface="Times New Roman" panose="02020603050405020304" pitchFamily="18" charset="0"/>
              </a:rPr>
              <a:t>Meetings and reviews</a:t>
            </a:r>
          </a:p>
          <a:p>
            <a:pPr algn="just">
              <a:lnSpc>
                <a:spcPct val="110000"/>
              </a:lnSpc>
            </a:pPr>
            <a:r>
              <a:rPr lang="en-US" sz="2800" dirty="0">
                <a:latin typeface="Times New Roman" panose="02020603050405020304" pitchFamily="18" charset="0"/>
                <a:cs typeface="Times New Roman" panose="02020603050405020304" pitchFamily="18" charset="0"/>
              </a:rPr>
              <a:t>Video conferencing</a:t>
            </a:r>
          </a:p>
          <a:p>
            <a:pPr algn="just">
              <a:lnSpc>
                <a:spcPct val="110000"/>
              </a:lnSpc>
            </a:pPr>
            <a:r>
              <a:rPr lang="en-US" sz="2800" dirty="0">
                <a:latin typeface="Times New Roman" panose="02020603050405020304" pitchFamily="18" charset="0"/>
                <a:cs typeface="Times New Roman" panose="02020603050405020304" pitchFamily="18" charset="0"/>
              </a:rPr>
              <a:t>Social media (</a:t>
            </a: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et. al., 2021)</a:t>
            </a:r>
          </a:p>
          <a:p>
            <a:pPr marL="0" indent="0" algn="just">
              <a:lnSpc>
                <a:spcPct val="100000"/>
              </a:lnSpc>
              <a:buNone/>
            </a:pPr>
            <a:r>
              <a:rPr lang="en-US" sz="2800" dirty="0">
                <a:latin typeface="Times New Roman" panose="02020603050405020304" pitchFamily="18" charset="0"/>
                <a:cs typeface="Times New Roman" panose="02020603050405020304" pitchFamily="18" charset="0"/>
              </a:rPr>
              <a:t>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9080" y="1867425"/>
            <a:ext cx="3939540" cy="2666938"/>
          </a:xfrm>
          <a:prstGeom prst="rect">
            <a:avLst/>
          </a:prstGeom>
        </p:spPr>
      </p:pic>
      <p:sp>
        <p:nvSpPr>
          <p:cNvPr id="6" name="TextBox 5"/>
          <p:cNvSpPr txBox="1"/>
          <p:nvPr/>
        </p:nvSpPr>
        <p:spPr>
          <a:xfrm>
            <a:off x="7605287" y="4878752"/>
            <a:ext cx="4487126" cy="984885"/>
          </a:xfrm>
          <a:prstGeom prst="rect">
            <a:avLst/>
          </a:prstGeom>
          <a:noFill/>
        </p:spPr>
        <p:txBody>
          <a:bodyPr wrap="none" rtlCol="0">
            <a:spAutoFit/>
          </a:bodyPr>
          <a:lstStyle/>
          <a:p>
            <a:pPr algn="just"/>
            <a:r>
              <a:rPr lang="en-US" dirty="0">
                <a:latin typeface="Times New Roman" panose="02020603050405020304" pitchFamily="18" charset="0"/>
                <a:cs typeface="Times New Roman" panose="02020603050405020304" pitchFamily="18" charset="0"/>
              </a:rPr>
              <a:t>(Source: Communication channel types, 2022)</a:t>
            </a:r>
          </a:p>
          <a:p>
            <a:pPr algn="just">
              <a:lnSpc>
                <a:spcPct val="110000"/>
              </a:lnSpc>
            </a:pPr>
            <a:endParaRPr lang="en-US" sz="2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58308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020" y="682625"/>
            <a:ext cx="10515600" cy="4351338"/>
          </a:xfrm>
        </p:spPr>
        <p:txBody>
          <a:bodyPr>
            <a:normAutofit fontScale="92500" lnSpcReduction="20000"/>
          </a:bodyPr>
          <a:lstStyle/>
          <a:p>
            <a:pPr marL="0" indent="0">
              <a:buNone/>
            </a:pPr>
            <a:r>
              <a:rPr lang="en-US" sz="3000" b="1" dirty="0">
                <a:latin typeface="Times New Roman" panose="02020603050405020304" pitchFamily="18" charset="0"/>
                <a:cs typeface="Times New Roman" panose="02020603050405020304" pitchFamily="18" charset="0"/>
              </a:rPr>
              <a:t>Channels  that can be used to improve communication</a:t>
            </a:r>
          </a:p>
          <a:p>
            <a:r>
              <a:rPr lang="en-US" sz="2800" dirty="0">
                <a:latin typeface="Times New Roman" panose="02020603050405020304" pitchFamily="18" charset="0"/>
                <a:cs typeface="Times New Roman" panose="02020603050405020304" pitchFamily="18" charset="0"/>
              </a:rPr>
              <a:t>More in-person communication</a:t>
            </a:r>
          </a:p>
          <a:p>
            <a:r>
              <a:rPr lang="en-US" sz="2800" dirty="0">
                <a:latin typeface="Times New Roman" panose="02020603050405020304" pitchFamily="18" charset="0"/>
                <a:cs typeface="Times New Roman" panose="02020603050405020304" pitchFamily="18" charset="0"/>
              </a:rPr>
              <a:t>Live chats</a:t>
            </a:r>
          </a:p>
          <a:p>
            <a:r>
              <a:rPr lang="en-US" sz="2800" dirty="0">
                <a:latin typeface="Times New Roman" panose="02020603050405020304" pitchFamily="18" charset="0"/>
                <a:cs typeface="Times New Roman" panose="02020603050405020304" pitchFamily="18" charset="0"/>
              </a:rPr>
              <a:t>Proper  grievance redress mechanism</a:t>
            </a:r>
          </a:p>
          <a:p>
            <a:r>
              <a:rPr lang="en-US" sz="2800" dirty="0">
                <a:latin typeface="Times New Roman" panose="02020603050405020304" pitchFamily="18" charset="0"/>
                <a:cs typeface="Times New Roman" panose="02020603050405020304" pitchFamily="18" charset="0"/>
              </a:rPr>
              <a:t>Use  of  communication softwares (</a:t>
            </a:r>
            <a:r>
              <a:rPr lang="en-US" sz="2800" dirty="0" err="1">
                <a:latin typeface="Times New Roman" panose="02020603050405020304" pitchFamily="18" charset="0"/>
                <a:cs typeface="Times New Roman" panose="02020603050405020304" pitchFamily="18" charset="0"/>
              </a:rPr>
              <a:t>Oltarzhevskyi</a:t>
            </a:r>
            <a:r>
              <a:rPr lang="en-US" sz="2800" dirty="0">
                <a:latin typeface="Times New Roman" panose="02020603050405020304" pitchFamily="18" charset="0"/>
                <a:cs typeface="Times New Roman" panose="02020603050405020304" pitchFamily="18" charset="0"/>
              </a:rPr>
              <a:t>, 2019)</a:t>
            </a:r>
          </a:p>
          <a:p>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Effective communication channels are required to prevent any crises in the organization. Lack of communication can lead to misunderstandings and miscommunications that can prove disastrous for the smooth running of the </a:t>
            </a:r>
            <a:r>
              <a:rPr lang="en-US" sz="2800" dirty="0" err="1">
                <a:latin typeface="Times New Roman" panose="02020603050405020304" pitchFamily="18" charset="0"/>
                <a:cs typeface="Times New Roman" panose="02020603050405020304" pitchFamily="18" charset="0"/>
              </a:rPr>
              <a:t>buisness</a:t>
            </a:r>
            <a:r>
              <a:rPr lang="en-US" sz="2800" dirty="0">
                <a:latin typeface="Times New Roman" panose="02020603050405020304" pitchFamily="18" charset="0"/>
                <a:cs typeface="Times New Roman" panose="02020603050405020304" pitchFamily="18" charset="0"/>
              </a:rPr>
              <a:t> (Sano and Sano,  </a:t>
            </a:r>
            <a:r>
              <a:rPr lang="en-US" sz="2800">
                <a:latin typeface="Times New Roman" panose="02020603050405020304" pitchFamily="18" charset="0"/>
                <a:cs typeface="Times New Roman" panose="02020603050405020304" pitchFamily="18" charset="0"/>
              </a:rPr>
              <a:t>2019).</a:t>
            </a:r>
            <a:endParaRPr lang="en-US" sz="2800" dirty="0">
              <a:latin typeface="Times New Roman" panose="02020603050405020304" pitchFamily="18" charset="0"/>
              <a:cs typeface="Times New Roman" panose="02020603050405020304" pitchFamily="18" charset="0"/>
            </a:endParaRPr>
          </a:p>
          <a:p>
            <a:pPr marL="0" indent="0">
              <a:buNone/>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194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982663"/>
            <a:ext cx="9601200" cy="1303337"/>
          </a:xfrm>
        </p:spPr>
        <p:txBody>
          <a:bodyPr>
            <a:normAutofit/>
          </a:bodyPr>
          <a:lstStyle/>
          <a:p>
            <a:r>
              <a:rPr lang="en-US" sz="3600" b="1"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4294967295"/>
          </p:nvPr>
        </p:nvSpPr>
        <p:spPr>
          <a:xfrm>
            <a:off x="0" y="1840071"/>
            <a:ext cx="12192000" cy="3943509"/>
          </a:xfrm>
        </p:spPr>
        <p:txBody>
          <a:bodyPr>
            <a:noAutofit/>
          </a:bodyPr>
          <a:lstStyle/>
          <a:p>
            <a:pPr marL="0" indent="0" algn="just">
              <a:buNone/>
            </a:pPr>
            <a:r>
              <a:rPr lang="en-US" sz="2800" dirty="0">
                <a:latin typeface="Times New Roman" panose="02020603050405020304" pitchFamily="18" charset="0"/>
                <a:cs typeface="Times New Roman" panose="02020603050405020304" pitchFamily="18" charset="0"/>
              </a:rPr>
              <a:t>The presentation was aimed at providing an insights into role of effective communication in the organization. The Health Foundation uses a number of communication channels at its place so as to get a hindrance free communication between its employees. A better communication is essential for proper working and growth of an organization. The presentation also provided the types of communication channels used by the organization and what other means it can use for improvement. </a:t>
            </a:r>
          </a:p>
        </p:txBody>
      </p:sp>
    </p:spTree>
    <p:extLst>
      <p:ext uri="{BB962C8B-B14F-4D97-AF65-F5344CB8AC3E}">
        <p14:creationId xmlns:p14="http://schemas.microsoft.com/office/powerpoint/2010/main" val="4258117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394651" y="1152983"/>
            <a:ext cx="11081069" cy="5036819"/>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Byrkjeflot</a:t>
            </a:r>
            <a:r>
              <a:rPr lang="en-US" sz="2800" dirty="0">
                <a:latin typeface="Times New Roman" panose="02020603050405020304" pitchFamily="18" charset="0"/>
                <a:cs typeface="Times New Roman" panose="02020603050405020304" pitchFamily="18" charset="0"/>
              </a:rPr>
              <a:t>, H., 2018. The Impact and Interpretation of Weber’s Bureaucratic Ideal Type in Organisation Theory and Public Administration. In </a:t>
            </a:r>
            <a:r>
              <a:rPr lang="en-US" sz="2800" i="1" dirty="0">
                <a:latin typeface="Times New Roman" panose="02020603050405020304" pitchFamily="18" charset="0"/>
                <a:cs typeface="Times New Roman" panose="02020603050405020304" pitchFamily="18" charset="0"/>
              </a:rPr>
              <a:t>Bureaucracy and Society in Transition</a:t>
            </a:r>
            <a:r>
              <a:rPr lang="en-US" sz="2800" dirty="0">
                <a:latin typeface="Times New Roman" panose="02020603050405020304" pitchFamily="18" charset="0"/>
                <a:cs typeface="Times New Roman" panose="02020603050405020304" pitchFamily="18" charset="0"/>
              </a:rPr>
              <a:t>. Emerald Publishing Limited.</a:t>
            </a:r>
          </a:p>
          <a:p>
            <a:pPr marL="0" indent="0" algn="just">
              <a:buNone/>
            </a:pPr>
            <a:r>
              <a:rPr lang="en-US" sz="2800" dirty="0" err="1">
                <a:latin typeface="Times New Roman" panose="02020603050405020304" pitchFamily="18" charset="0"/>
                <a:cs typeface="Times New Roman" panose="02020603050405020304" pitchFamily="18" charset="0"/>
              </a:rPr>
              <a:t>Kapur</a:t>
            </a:r>
            <a:r>
              <a:rPr lang="en-US" sz="2800" dirty="0">
                <a:latin typeface="Times New Roman" panose="02020603050405020304" pitchFamily="18" charset="0"/>
                <a:cs typeface="Times New Roman" panose="02020603050405020304" pitchFamily="18" charset="0"/>
              </a:rPr>
              <a:t>, R., 2018. Barriers to effective communication. </a:t>
            </a:r>
            <a:r>
              <a:rPr lang="en-US" sz="2800" i="1" dirty="0">
                <a:latin typeface="Times New Roman" panose="02020603050405020304" pitchFamily="18" charset="0"/>
                <a:cs typeface="Times New Roman" panose="02020603050405020304" pitchFamily="18" charset="0"/>
              </a:rPr>
              <a:t>Delhi University</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err="1">
                <a:latin typeface="Times New Roman" panose="02020603050405020304" pitchFamily="18" charset="0"/>
                <a:cs typeface="Times New Roman" panose="02020603050405020304" pitchFamily="18" charset="0"/>
              </a:rPr>
              <a:t>Mohd</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Hanafiah</a:t>
            </a:r>
            <a:r>
              <a:rPr lang="en-US" sz="2800" dirty="0">
                <a:latin typeface="Times New Roman" panose="02020603050405020304" pitchFamily="18" charset="0"/>
                <a:cs typeface="Times New Roman" panose="02020603050405020304" pitchFamily="18" charset="0"/>
              </a:rPr>
              <a:t>, K., Ng, C. and Wan, A.M., 2021. Effective communication at different phases of COVID-19 prevention: roles, enablers and barriers. </a:t>
            </a:r>
            <a:r>
              <a:rPr lang="en-US" sz="2800" i="1" dirty="0">
                <a:latin typeface="Times New Roman" panose="02020603050405020304" pitchFamily="18" charset="0"/>
                <a:cs typeface="Times New Roman" panose="02020603050405020304" pitchFamily="18" charset="0"/>
              </a:rPr>
              <a:t>Viruses</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13</a:t>
            </a:r>
            <a:r>
              <a:rPr lang="en-US" sz="2800" dirty="0">
                <a:latin typeface="Times New Roman" panose="02020603050405020304" pitchFamily="18" charset="0"/>
                <a:cs typeface="Times New Roman" panose="02020603050405020304" pitchFamily="18" charset="0"/>
              </a:rPr>
              <a:t>(6), p.1058.</a:t>
            </a:r>
          </a:p>
          <a:p>
            <a:pPr marL="0" indent="0" algn="just">
              <a:buNone/>
            </a:pPr>
            <a:r>
              <a:rPr lang="en-US" sz="2800" dirty="0">
                <a:latin typeface="Times New Roman" panose="02020603050405020304" pitchFamily="18" charset="0"/>
                <a:cs typeface="Times New Roman" panose="02020603050405020304" pitchFamily="18" charset="0"/>
              </a:rPr>
              <a:t>Managementstudyguide.com. 2022. </a:t>
            </a:r>
            <a:r>
              <a:rPr lang="en-US" sz="2800" i="1" dirty="0">
                <a:latin typeface="Times New Roman" panose="02020603050405020304" pitchFamily="18" charset="0"/>
                <a:cs typeface="Times New Roman" panose="02020603050405020304" pitchFamily="18" charset="0"/>
              </a:rPr>
              <a:t>Popular Theories of Organizational Communication</a:t>
            </a:r>
            <a:r>
              <a:rPr lang="en-US" sz="2800" dirty="0">
                <a:latin typeface="Times New Roman" panose="02020603050405020304" pitchFamily="18" charset="0"/>
                <a:cs typeface="Times New Roman" panose="02020603050405020304" pitchFamily="18" charset="0"/>
              </a:rPr>
              <a:t>. [online] Available at: &lt;https://www.managementstudyguide.com/theories-of-organizational-communication.htm&gt; [Accessed 23 June 2022].</a:t>
            </a:r>
          </a:p>
        </p:txBody>
      </p:sp>
    </p:spTree>
    <p:extLst>
      <p:ext uri="{BB962C8B-B14F-4D97-AF65-F5344CB8AC3E}">
        <p14:creationId xmlns:p14="http://schemas.microsoft.com/office/powerpoint/2010/main" val="1666621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 y="342900"/>
            <a:ext cx="11087100" cy="6103620"/>
          </a:xfrm>
        </p:spPr>
        <p:txBody>
          <a:bodyPr>
            <a:noAutofit/>
          </a:bodyPr>
          <a:lstStyle/>
          <a:p>
            <a:pPr marL="0" indent="0" algn="just">
              <a:buNone/>
            </a:pPr>
            <a:r>
              <a:rPr lang="en-US" sz="2800" dirty="0" err="1">
                <a:latin typeface="Times New Roman" panose="02020603050405020304" pitchFamily="18" charset="0"/>
                <a:cs typeface="Times New Roman" panose="02020603050405020304" pitchFamily="18" charset="0"/>
              </a:rPr>
              <a:t>Oltarzhevskyi</a:t>
            </a:r>
            <a:r>
              <a:rPr lang="en-US" sz="2800" dirty="0">
                <a:latin typeface="Times New Roman" panose="02020603050405020304" pitchFamily="18" charset="0"/>
                <a:cs typeface="Times New Roman" panose="02020603050405020304" pitchFamily="18" charset="0"/>
              </a:rPr>
              <a:t>, D.O., 2019. Typology of contemporary corporate communication channels. </a:t>
            </a:r>
            <a:r>
              <a:rPr lang="en-US" sz="2800" i="1" dirty="0">
                <a:latin typeface="Times New Roman" panose="02020603050405020304" pitchFamily="18" charset="0"/>
                <a:cs typeface="Times New Roman" panose="02020603050405020304" pitchFamily="18" charset="0"/>
              </a:rPr>
              <a:t>Corporate Communications: An International Journal</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err="1">
                <a:latin typeface="Times New Roman" panose="02020603050405020304" pitchFamily="18" charset="0"/>
                <a:cs typeface="Times New Roman" panose="02020603050405020304" pitchFamily="18" charset="0"/>
              </a:rPr>
              <a:t>Radovic</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Markovic</a:t>
            </a:r>
            <a:r>
              <a:rPr lang="en-US" sz="2800" dirty="0">
                <a:latin typeface="Times New Roman" panose="02020603050405020304" pitchFamily="18" charset="0"/>
                <a:cs typeface="Times New Roman" panose="02020603050405020304" pitchFamily="18" charset="0"/>
              </a:rPr>
              <a:t>, M. and </a:t>
            </a:r>
            <a:r>
              <a:rPr lang="en-US" sz="2800" dirty="0" err="1">
                <a:latin typeface="Times New Roman" panose="02020603050405020304" pitchFamily="18" charset="0"/>
                <a:cs typeface="Times New Roman" panose="02020603050405020304" pitchFamily="18" charset="0"/>
              </a:rPr>
              <a:t>Salamzadeh</a:t>
            </a:r>
            <a:r>
              <a:rPr lang="en-US" sz="2800" dirty="0">
                <a:latin typeface="Times New Roman" panose="02020603050405020304" pitchFamily="18" charset="0"/>
                <a:cs typeface="Times New Roman" panose="02020603050405020304" pitchFamily="18" charset="0"/>
              </a:rPr>
              <a:t>, A., 2018. The importance of communication in business management. In </a:t>
            </a:r>
            <a:r>
              <a:rPr lang="en-US" sz="2800" i="1" dirty="0" err="1">
                <a:latin typeface="Times New Roman" panose="02020603050405020304" pitchFamily="18" charset="0"/>
                <a:cs typeface="Times New Roman" panose="02020603050405020304" pitchFamily="18" charset="0"/>
              </a:rPr>
              <a:t>Radovic</a:t>
            </a:r>
            <a:r>
              <a:rPr lang="en-US" sz="2800" i="1" dirty="0">
                <a:latin typeface="Times New Roman" panose="02020603050405020304" pitchFamily="18" charset="0"/>
                <a:cs typeface="Times New Roman" panose="02020603050405020304" pitchFamily="18" charset="0"/>
              </a:rPr>
              <a:t> </a:t>
            </a:r>
            <a:r>
              <a:rPr lang="en-US" sz="2800" i="1" dirty="0" err="1">
                <a:latin typeface="Times New Roman" panose="02020603050405020304" pitchFamily="18" charset="0"/>
                <a:cs typeface="Times New Roman" panose="02020603050405020304" pitchFamily="18" charset="0"/>
              </a:rPr>
              <a:t>Markovic</a:t>
            </a:r>
            <a:r>
              <a:rPr lang="en-US" sz="2800" i="1" dirty="0">
                <a:latin typeface="Times New Roman" panose="02020603050405020304" pitchFamily="18" charset="0"/>
                <a:cs typeface="Times New Roman" panose="02020603050405020304" pitchFamily="18" charset="0"/>
              </a:rPr>
              <a:t>, M., &amp; </a:t>
            </a:r>
            <a:r>
              <a:rPr lang="en-US" sz="2800" i="1" dirty="0" err="1">
                <a:latin typeface="Times New Roman" panose="02020603050405020304" pitchFamily="18" charset="0"/>
                <a:cs typeface="Times New Roman" panose="02020603050405020304" pitchFamily="18" charset="0"/>
              </a:rPr>
              <a:t>Salamzadeh</a:t>
            </a:r>
            <a:r>
              <a:rPr lang="en-US" sz="2800" i="1" dirty="0">
                <a:latin typeface="Times New Roman" panose="02020603050405020304" pitchFamily="18" charset="0"/>
                <a:cs typeface="Times New Roman" panose="02020603050405020304" pitchFamily="18" charset="0"/>
              </a:rPr>
              <a:t>, A.(2018). The Importance of Communication in Business Management, The 7th International Scientific Conference on Employment, Education and Entrepreneurship, Belgrade, Serbia</a:t>
            </a:r>
            <a:r>
              <a:rPr lang="en-US" sz="2800" dirty="0">
                <a:latin typeface="Times New Roman" panose="02020603050405020304" pitchFamily="18" charset="0"/>
                <a:cs typeface="Times New Roman" panose="02020603050405020304" pitchFamily="18" charset="0"/>
              </a:rPr>
              <a:t>.</a:t>
            </a:r>
          </a:p>
          <a:p>
            <a:pPr marL="0" indent="0" algn="just">
              <a:buNone/>
            </a:pPr>
            <a:r>
              <a:rPr lang="en-US" sz="2800" dirty="0">
                <a:latin typeface="Times New Roman" panose="02020603050405020304" pitchFamily="18" charset="0"/>
                <a:cs typeface="Times New Roman" panose="02020603050405020304" pitchFamily="18" charset="0"/>
              </a:rPr>
              <a:t>Sano, K. and Sano, H., 2019. The effect of different crisis communication channels. </a:t>
            </a:r>
            <a:r>
              <a:rPr lang="en-US" sz="2800" i="1" dirty="0">
                <a:latin typeface="Times New Roman" panose="02020603050405020304" pitchFamily="18" charset="0"/>
                <a:cs typeface="Times New Roman" panose="02020603050405020304" pitchFamily="18" charset="0"/>
              </a:rPr>
              <a:t>Annals of Tourism Research</a:t>
            </a:r>
            <a:r>
              <a:rPr lang="en-US" sz="2800" dirty="0">
                <a:latin typeface="Times New Roman" panose="02020603050405020304" pitchFamily="18" charset="0"/>
                <a:cs typeface="Times New Roman" panose="02020603050405020304" pitchFamily="18" charset="0"/>
              </a:rPr>
              <a:t>, </a:t>
            </a:r>
            <a:r>
              <a:rPr lang="en-US" sz="2800" i="1" dirty="0">
                <a:latin typeface="Times New Roman" panose="02020603050405020304" pitchFamily="18" charset="0"/>
                <a:cs typeface="Times New Roman" panose="02020603050405020304" pitchFamily="18" charset="0"/>
              </a:rPr>
              <a:t>79</a:t>
            </a:r>
            <a:r>
              <a:rPr lang="en-US" sz="2800" dirty="0">
                <a:latin typeface="Times New Roman" panose="02020603050405020304" pitchFamily="18" charset="0"/>
                <a:cs typeface="Times New Roman" panose="02020603050405020304" pitchFamily="18" charset="0"/>
              </a:rPr>
              <a:t>, p.102804.</a:t>
            </a:r>
          </a:p>
          <a:p>
            <a:pPr marL="0" indent="0" algn="just">
              <a:buNone/>
            </a:pPr>
            <a:r>
              <a:rPr lang="en-US" sz="2800" dirty="0">
                <a:latin typeface="Times New Roman" panose="02020603050405020304" pitchFamily="18" charset="0"/>
                <a:cs typeface="Times New Roman" panose="02020603050405020304" pitchFamily="18" charset="0"/>
              </a:rPr>
              <a:t>The Health Foundation. 2022. </a:t>
            </a:r>
            <a:r>
              <a:rPr lang="en-US" sz="2800" i="1" dirty="0">
                <a:latin typeface="Times New Roman" panose="02020603050405020304" pitchFamily="18" charset="0"/>
                <a:cs typeface="Times New Roman" panose="02020603050405020304" pitchFamily="18" charset="0"/>
              </a:rPr>
              <a:t>Home | The Health Foundation</a:t>
            </a:r>
            <a:r>
              <a:rPr lang="en-US" sz="2800" dirty="0">
                <a:latin typeface="Times New Roman" panose="02020603050405020304" pitchFamily="18" charset="0"/>
                <a:cs typeface="Times New Roman" panose="02020603050405020304" pitchFamily="18" charset="0"/>
              </a:rPr>
              <a:t>. [online] Available at: &lt;https://health.org.uk/&gt; [Accessed 23 June 2022].</a:t>
            </a:r>
          </a:p>
        </p:txBody>
      </p:sp>
    </p:spTree>
    <p:extLst>
      <p:ext uri="{BB962C8B-B14F-4D97-AF65-F5344CB8AC3E}">
        <p14:creationId xmlns:p14="http://schemas.microsoft.com/office/powerpoint/2010/main" val="340134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4600" y="1073785"/>
            <a:ext cx="8930640" cy="4686935"/>
          </a:xfrm>
        </p:spPr>
        <p:txBody>
          <a:bodyPr>
            <a:normAutofit/>
          </a:bodyPr>
          <a:lstStyle/>
          <a:p>
            <a:r>
              <a:rPr lang="en-US" sz="8800" dirty="0">
                <a:solidFill>
                  <a:srgbClr val="FF0000"/>
                </a:solidFill>
                <a:latin typeface="Arial" panose="020B0604020202020204" pitchFamily="34" charset="0"/>
                <a:cs typeface="Arial" panose="020B0604020202020204" pitchFamily="34" charset="0"/>
              </a:rPr>
              <a:t>THANK YOU..	</a:t>
            </a:r>
          </a:p>
        </p:txBody>
      </p:sp>
    </p:spTree>
    <p:extLst>
      <p:ext uri="{BB962C8B-B14F-4D97-AF65-F5344CB8AC3E}">
        <p14:creationId xmlns:p14="http://schemas.microsoft.com/office/powerpoint/2010/main" val="12727119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1300</Words>
  <Application>Microsoft Office PowerPoint</Application>
  <PresentationFormat>Widescreen</PresentationFormat>
  <Paragraphs>101</Paragraphs>
  <Slides>13</Slides>
  <Notes>12</Notes>
  <HiddenSlides>0</HiddenSlides>
  <MMClips>0</MMClip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Ion</vt:lpstr>
      <vt:lpstr>1_Ion</vt:lpstr>
      <vt:lpstr>EFFECTIVE TEAM WORKING AND COMMUNICATION </vt:lpstr>
      <vt:lpstr>Contents</vt:lpstr>
      <vt:lpstr>Introduction</vt:lpstr>
      <vt:lpstr>Overview of Organization</vt:lpstr>
      <vt:lpstr>Benefits  of  effective communication on business</vt:lpstr>
      <vt:lpstr>Use of theories related to models of communication </vt:lpstr>
      <vt:lpstr>Potential barriers that can prevent effective communication between organization and  external stakeholders</vt:lpstr>
      <vt:lpstr>Communication Channels</vt:lpstr>
      <vt:lpstr>PowerPoint Presentation</vt:lpstr>
      <vt:lpstr>Conclusion</vt:lpstr>
      <vt:lpstr>References</vt:lpstr>
      <vt:lpstr>PowerPoint Presentation</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
  <cp:lastModifiedBy>Wael Hussein</cp:lastModifiedBy>
  <cp:revision>2</cp:revision>
  <dcterms:created xsi:type="dcterms:W3CDTF">2022-06-23T08:23:13Z</dcterms:created>
  <dcterms:modified xsi:type="dcterms:W3CDTF">2022-07-11T15:13:22Z</dcterms:modified>
</cp:coreProperties>
</file>