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97" r:id="rId3"/>
    <p:sldId id="296" r:id="rId4"/>
    <p:sldId id="270" r:id="rId5"/>
    <p:sldId id="290" r:id="rId6"/>
    <p:sldId id="291" r:id="rId7"/>
    <p:sldId id="292" r:id="rId8"/>
    <p:sldId id="271" r:id="rId9"/>
    <p:sldId id="272" r:id="rId10"/>
    <p:sldId id="285" r:id="rId11"/>
    <p:sldId id="273" r:id="rId12"/>
    <p:sldId id="274" r:id="rId13"/>
    <p:sldId id="275" r:id="rId14"/>
    <p:sldId id="286" r:id="rId15"/>
    <p:sldId id="288" r:id="rId16"/>
    <p:sldId id="289" r:id="rId17"/>
    <p:sldId id="284" r:id="rId18"/>
    <p:sldId id="276" r:id="rId19"/>
    <p:sldId id="261" r:id="rId20"/>
    <p:sldId id="257" r:id="rId21"/>
    <p:sldId id="258" r:id="rId22"/>
    <p:sldId id="259" r:id="rId23"/>
    <p:sldId id="260" r:id="rId24"/>
    <p:sldId id="262" r:id="rId25"/>
    <p:sldId id="263" r:id="rId26"/>
    <p:sldId id="264" r:id="rId27"/>
    <p:sldId id="269" r:id="rId28"/>
    <p:sldId id="265" r:id="rId29"/>
    <p:sldId id="266" r:id="rId30"/>
    <p:sldId id="267" r:id="rId31"/>
    <p:sldId id="287" r:id="rId32"/>
    <p:sldId id="268" r:id="rId33"/>
    <p:sldId id="293" r:id="rId34"/>
    <p:sldId id="295" r:id="rId35"/>
    <p:sldId id="294"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53"/>
    <p:restoredTop sz="93827"/>
  </p:normalViewPr>
  <p:slideViewPr>
    <p:cSldViewPr snapToGrid="0" snapToObjects="1">
      <p:cViewPr>
        <p:scale>
          <a:sx n="100" d="100"/>
          <a:sy n="100" d="100"/>
        </p:scale>
        <p:origin x="792" y="-3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FB2B61-911B-FE4B-8289-75A8A852B7A1}" type="datetimeFigureOut">
              <a:rPr lang="en-US" smtClean="0"/>
              <a:t>3/8/21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EED92B-4068-4244-B106-F58FA872B2A6}" type="slidenum">
              <a:rPr lang="en-US" smtClean="0"/>
              <a:t>‹#›</a:t>
            </a:fld>
            <a:endParaRPr lang="en-US"/>
          </a:p>
        </p:txBody>
      </p:sp>
    </p:spTree>
    <p:extLst>
      <p:ext uri="{BB962C8B-B14F-4D97-AF65-F5344CB8AC3E}">
        <p14:creationId xmlns:p14="http://schemas.microsoft.com/office/powerpoint/2010/main" val="228694721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Accessed 06/03/21</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www.youtube.com</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watch?v</a:t>
            </a:r>
            <a:r>
              <a:rPr lang="en-GB" sz="1200" kern="1200" dirty="0">
                <a:solidFill>
                  <a:schemeClr val="tx1"/>
                </a:solidFill>
                <a:effectLst/>
                <a:latin typeface="+mn-lt"/>
                <a:ea typeface="+mn-ea"/>
                <a:cs typeface="+mn-cs"/>
              </a:rPr>
              <a:t>=1VIZ89FEjYI</a:t>
            </a:r>
          </a:p>
        </p:txBody>
      </p:sp>
      <p:sp>
        <p:nvSpPr>
          <p:cNvPr id="4" name="Slide Number Placeholder 3"/>
          <p:cNvSpPr>
            <a:spLocks noGrp="1"/>
          </p:cNvSpPr>
          <p:nvPr>
            <p:ph type="sldNum" sz="quarter" idx="5"/>
          </p:nvPr>
        </p:nvSpPr>
        <p:spPr/>
        <p:txBody>
          <a:bodyPr/>
          <a:lstStyle/>
          <a:p>
            <a:fld id="{6FEED92B-4068-4244-B106-F58FA872B2A6}" type="slidenum">
              <a:rPr lang="en-US" smtClean="0"/>
              <a:t>4</a:t>
            </a:fld>
            <a:endParaRPr lang="en-US"/>
          </a:p>
        </p:txBody>
      </p:sp>
    </p:spTree>
    <p:extLst>
      <p:ext uri="{BB962C8B-B14F-4D97-AF65-F5344CB8AC3E}">
        <p14:creationId xmlns:p14="http://schemas.microsoft.com/office/powerpoint/2010/main" val="1645104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www.masterclass.com</a:t>
            </a:r>
            <a:r>
              <a:rPr lang="en-US" dirty="0"/>
              <a:t>/articles/</a:t>
            </a:r>
            <a:r>
              <a:rPr lang="en-US" dirty="0" err="1"/>
              <a:t>types-of-narrative-writing#what-is-narrative</a:t>
            </a:r>
            <a:endParaRPr lang="en-US" dirty="0"/>
          </a:p>
        </p:txBody>
      </p:sp>
      <p:sp>
        <p:nvSpPr>
          <p:cNvPr id="4" name="Slide Number Placeholder 3"/>
          <p:cNvSpPr>
            <a:spLocks noGrp="1"/>
          </p:cNvSpPr>
          <p:nvPr>
            <p:ph type="sldNum" sz="quarter" idx="5"/>
          </p:nvPr>
        </p:nvSpPr>
        <p:spPr/>
        <p:txBody>
          <a:bodyPr/>
          <a:lstStyle/>
          <a:p>
            <a:fld id="{6FEED92B-4068-4244-B106-F58FA872B2A6}" type="slidenum">
              <a:rPr lang="en-US" smtClean="0"/>
              <a:t>5</a:t>
            </a:fld>
            <a:endParaRPr lang="en-US"/>
          </a:p>
        </p:txBody>
      </p:sp>
    </p:spTree>
    <p:extLst>
      <p:ext uri="{BB962C8B-B14F-4D97-AF65-F5344CB8AC3E}">
        <p14:creationId xmlns:p14="http://schemas.microsoft.com/office/powerpoint/2010/main" val="1410930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Bal,M</a:t>
            </a:r>
            <a:r>
              <a:rPr lang="en-US" dirty="0"/>
              <a:t>. (2008) </a:t>
            </a:r>
            <a:r>
              <a:rPr lang="en-US" i="1" dirty="0"/>
              <a:t>Narratology: Introduction to the Theory of Narrative</a:t>
            </a:r>
            <a:r>
              <a:rPr lang="en-US" dirty="0"/>
              <a:t>. (3</a:t>
            </a:r>
            <a:r>
              <a:rPr lang="en-US" baseline="30000" dirty="0"/>
              <a:t>rd</a:t>
            </a:r>
            <a:r>
              <a:rPr lang="en-US" dirty="0"/>
              <a:t> ed). University of Toronto Press: London. Page 5</a:t>
            </a:r>
          </a:p>
        </p:txBody>
      </p:sp>
      <p:sp>
        <p:nvSpPr>
          <p:cNvPr id="4" name="Slide Number Placeholder 3"/>
          <p:cNvSpPr>
            <a:spLocks noGrp="1"/>
          </p:cNvSpPr>
          <p:nvPr>
            <p:ph type="sldNum" sz="quarter" idx="5"/>
          </p:nvPr>
        </p:nvSpPr>
        <p:spPr/>
        <p:txBody>
          <a:bodyPr/>
          <a:lstStyle/>
          <a:p>
            <a:fld id="{6FEED92B-4068-4244-B106-F58FA872B2A6}" type="slidenum">
              <a:rPr lang="en-US" smtClean="0"/>
              <a:t>6</a:t>
            </a:fld>
            <a:endParaRPr lang="en-US"/>
          </a:p>
        </p:txBody>
      </p:sp>
    </p:spTree>
    <p:extLst>
      <p:ext uri="{BB962C8B-B14F-4D97-AF65-F5344CB8AC3E}">
        <p14:creationId xmlns:p14="http://schemas.microsoft.com/office/powerpoint/2010/main" val="1614419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err="1"/>
              <a:t>Bal,M</a:t>
            </a:r>
            <a:r>
              <a:rPr lang="en-US" dirty="0"/>
              <a:t>. (2008) </a:t>
            </a:r>
            <a:r>
              <a:rPr lang="en-US" i="1" dirty="0"/>
              <a:t>Narratology: Introduction to the Theory of Narrative</a:t>
            </a:r>
            <a:r>
              <a:rPr lang="en-US" dirty="0"/>
              <a:t>. (3</a:t>
            </a:r>
            <a:r>
              <a:rPr lang="en-US" baseline="30000" dirty="0"/>
              <a:t>rd</a:t>
            </a:r>
            <a:r>
              <a:rPr lang="en-US" dirty="0"/>
              <a:t> ed). University of Toronto Press: London. Page 5</a:t>
            </a:r>
          </a:p>
          <a:p>
            <a:endParaRPr lang="en-US" dirty="0"/>
          </a:p>
        </p:txBody>
      </p:sp>
      <p:sp>
        <p:nvSpPr>
          <p:cNvPr id="4" name="Slide Number Placeholder 3"/>
          <p:cNvSpPr>
            <a:spLocks noGrp="1"/>
          </p:cNvSpPr>
          <p:nvPr>
            <p:ph type="sldNum" sz="quarter" idx="5"/>
          </p:nvPr>
        </p:nvSpPr>
        <p:spPr/>
        <p:txBody>
          <a:bodyPr/>
          <a:lstStyle/>
          <a:p>
            <a:fld id="{6FEED92B-4068-4244-B106-F58FA872B2A6}" type="slidenum">
              <a:rPr lang="en-US" smtClean="0"/>
              <a:t>7</a:t>
            </a:fld>
            <a:endParaRPr lang="en-US"/>
          </a:p>
        </p:txBody>
      </p:sp>
    </p:spTree>
    <p:extLst>
      <p:ext uri="{BB962C8B-B14F-4D97-AF65-F5344CB8AC3E}">
        <p14:creationId xmlns:p14="http://schemas.microsoft.com/office/powerpoint/2010/main" val="856240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Ridout</a:t>
            </a:r>
            <a:r>
              <a:rPr lang="en-US" dirty="0"/>
              <a:t>, N. (2009) </a:t>
            </a:r>
            <a:r>
              <a:rPr lang="en-US" i="1" dirty="0"/>
              <a:t>Theatre &amp; Ethics</a:t>
            </a:r>
            <a:r>
              <a:rPr lang="en-US" dirty="0"/>
              <a:t>. Basingstoke:</a:t>
            </a:r>
            <a:r>
              <a:rPr lang="en-US" baseline="0" dirty="0"/>
              <a:t> Palgrave MacMillan</a:t>
            </a:r>
            <a:endParaRPr lang="en-US" dirty="0"/>
          </a:p>
          <a:p>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10</a:t>
            </a:fld>
            <a:endParaRPr lang="en-US"/>
          </a:p>
        </p:txBody>
      </p:sp>
    </p:spTree>
    <p:extLst>
      <p:ext uri="{BB962C8B-B14F-4D97-AF65-F5344CB8AC3E}">
        <p14:creationId xmlns:p14="http://schemas.microsoft.com/office/powerpoint/2010/main" val="3285999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camillestyles.com</a:t>
            </a:r>
            <a:r>
              <a:rPr lang="en-US"/>
              <a:t>/wellness/how-to-uncover-your-own-biases/</a:t>
            </a:r>
          </a:p>
        </p:txBody>
      </p:sp>
      <p:sp>
        <p:nvSpPr>
          <p:cNvPr id="4" name="Slide Number Placeholder 3"/>
          <p:cNvSpPr>
            <a:spLocks noGrp="1"/>
          </p:cNvSpPr>
          <p:nvPr>
            <p:ph type="sldNum" sz="quarter" idx="5"/>
          </p:nvPr>
        </p:nvSpPr>
        <p:spPr/>
        <p:txBody>
          <a:bodyPr/>
          <a:lstStyle/>
          <a:p>
            <a:fld id="{6FEED92B-4068-4244-B106-F58FA872B2A6}" type="slidenum">
              <a:rPr lang="en-US" smtClean="0"/>
              <a:t>11</a:t>
            </a:fld>
            <a:endParaRPr lang="en-US"/>
          </a:p>
        </p:txBody>
      </p:sp>
    </p:spTree>
    <p:extLst>
      <p:ext uri="{BB962C8B-B14F-4D97-AF65-F5344CB8AC3E}">
        <p14:creationId xmlns:p14="http://schemas.microsoft.com/office/powerpoint/2010/main" val="1804807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www.pbs.org</a:t>
            </a:r>
            <a:r>
              <a:rPr lang="en-US" dirty="0"/>
              <a:t>/</a:t>
            </a:r>
            <a:r>
              <a:rPr lang="en-US" dirty="0" err="1"/>
              <a:t>pov</a:t>
            </a:r>
            <a:r>
              <a:rPr lang="en-US" dirty="0"/>
              <a:t>/engage/resources/honest-truths-ethics-documentary-film/honest-truths-documentary-filmmaking-ethics/</a:t>
            </a:r>
          </a:p>
        </p:txBody>
      </p:sp>
      <p:sp>
        <p:nvSpPr>
          <p:cNvPr id="4" name="Slide Number Placeholder 3"/>
          <p:cNvSpPr>
            <a:spLocks noGrp="1"/>
          </p:cNvSpPr>
          <p:nvPr>
            <p:ph type="sldNum" sz="quarter" idx="5"/>
          </p:nvPr>
        </p:nvSpPr>
        <p:spPr/>
        <p:txBody>
          <a:bodyPr/>
          <a:lstStyle/>
          <a:p>
            <a:fld id="{6FEED92B-4068-4244-B106-F58FA872B2A6}" type="slidenum">
              <a:rPr lang="en-US" smtClean="0"/>
              <a:t>13</a:t>
            </a:fld>
            <a:endParaRPr lang="en-US"/>
          </a:p>
        </p:txBody>
      </p:sp>
    </p:spTree>
    <p:extLst>
      <p:ext uri="{BB962C8B-B14F-4D97-AF65-F5344CB8AC3E}">
        <p14:creationId xmlns:p14="http://schemas.microsoft.com/office/powerpoint/2010/main" val="2673064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Preston 2009:68</a:t>
            </a:r>
          </a:p>
        </p:txBody>
      </p:sp>
      <p:sp>
        <p:nvSpPr>
          <p:cNvPr id="4" name="Slide Number Placeholder 3"/>
          <p:cNvSpPr>
            <a:spLocks noGrp="1"/>
          </p:cNvSpPr>
          <p:nvPr>
            <p:ph type="sldNum" sz="quarter" idx="5"/>
          </p:nvPr>
        </p:nvSpPr>
        <p:spPr/>
        <p:txBody>
          <a:bodyPr/>
          <a:lstStyle/>
          <a:p>
            <a:fld id="{6FEED92B-4068-4244-B106-F58FA872B2A6}" type="slidenum">
              <a:rPr lang="en-US" smtClean="0"/>
              <a:t>15</a:t>
            </a:fld>
            <a:endParaRPr lang="en-US"/>
          </a:p>
        </p:txBody>
      </p:sp>
    </p:spTree>
    <p:extLst>
      <p:ext uri="{BB962C8B-B14F-4D97-AF65-F5344CB8AC3E}">
        <p14:creationId xmlns:p14="http://schemas.microsoft.com/office/powerpoint/2010/main" val="319879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Preston 2009:68</a:t>
            </a:r>
          </a:p>
        </p:txBody>
      </p:sp>
      <p:sp>
        <p:nvSpPr>
          <p:cNvPr id="4" name="Slide Number Placeholder 3"/>
          <p:cNvSpPr>
            <a:spLocks noGrp="1"/>
          </p:cNvSpPr>
          <p:nvPr>
            <p:ph type="sldNum" sz="quarter" idx="5"/>
          </p:nvPr>
        </p:nvSpPr>
        <p:spPr/>
        <p:txBody>
          <a:bodyPr/>
          <a:lstStyle/>
          <a:p>
            <a:fld id="{6FEED92B-4068-4244-B106-F58FA872B2A6}" type="slidenum">
              <a:rPr lang="en-US" smtClean="0"/>
              <a:t>16</a:t>
            </a:fld>
            <a:endParaRPr lang="en-US"/>
          </a:p>
        </p:txBody>
      </p:sp>
    </p:spTree>
    <p:extLst>
      <p:ext uri="{BB962C8B-B14F-4D97-AF65-F5344CB8AC3E}">
        <p14:creationId xmlns:p14="http://schemas.microsoft.com/office/powerpoint/2010/main" val="3723241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err="1"/>
              <a:t>Prentki</a:t>
            </a:r>
            <a:r>
              <a:rPr lang="en-US" sz="1200" dirty="0"/>
              <a:t>, T &amp; Preston, S. (2009) </a:t>
            </a:r>
            <a:r>
              <a:rPr lang="en-US" sz="1200" i="1" dirty="0"/>
              <a:t>The Applied Theatre Reader. </a:t>
            </a:r>
            <a:r>
              <a:rPr lang="en-US" sz="1200" dirty="0"/>
              <a:t>London: Routledge.</a:t>
            </a:r>
            <a:endParaRPr lang="en-US" dirty="0"/>
          </a:p>
          <a:p>
            <a:endParaRPr lang="en-US" dirty="0"/>
          </a:p>
        </p:txBody>
      </p:sp>
      <p:sp>
        <p:nvSpPr>
          <p:cNvPr id="4" name="Slide Number Placeholder 3"/>
          <p:cNvSpPr>
            <a:spLocks noGrp="1"/>
          </p:cNvSpPr>
          <p:nvPr>
            <p:ph type="sldNum" sz="quarter" idx="5"/>
          </p:nvPr>
        </p:nvSpPr>
        <p:spPr/>
        <p:txBody>
          <a:bodyPr/>
          <a:lstStyle/>
          <a:p>
            <a:fld id="{D9DF1078-29FA-AA4F-9D23-36C212272CB9}" type="slidenum">
              <a:rPr lang="en-US" smtClean="0"/>
              <a:t>17</a:t>
            </a:fld>
            <a:endParaRPr lang="en-US"/>
          </a:p>
        </p:txBody>
      </p:sp>
    </p:spTree>
    <p:extLst>
      <p:ext uri="{BB962C8B-B14F-4D97-AF65-F5344CB8AC3E}">
        <p14:creationId xmlns:p14="http://schemas.microsoft.com/office/powerpoint/2010/main" val="649588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Ridout</a:t>
            </a:r>
            <a:r>
              <a:rPr lang="en-US" dirty="0"/>
              <a:t>, N. (2009) </a:t>
            </a:r>
            <a:r>
              <a:rPr lang="en-US" i="1" dirty="0"/>
              <a:t>Theatre &amp; Ethics</a:t>
            </a:r>
            <a:r>
              <a:rPr lang="en-US" dirty="0"/>
              <a:t>. Basingstoke:</a:t>
            </a:r>
            <a:r>
              <a:rPr lang="en-US" baseline="0" dirty="0"/>
              <a:t> Palgrave MacMillan</a:t>
            </a:r>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18</a:t>
            </a:fld>
            <a:endParaRPr lang="en-US"/>
          </a:p>
        </p:txBody>
      </p:sp>
    </p:spTree>
    <p:extLst>
      <p:ext uri="{BB962C8B-B14F-4D97-AF65-F5344CB8AC3E}">
        <p14:creationId xmlns:p14="http://schemas.microsoft.com/office/powerpoint/2010/main" val="1140087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‘poetics’ is a consideration of (something in) literature – and in this case it’s applied drama. The term therefore indicates that the field of Applied Drama is being considered through the lens of Applied drama and theatre practice.</a:t>
            </a:r>
          </a:p>
        </p:txBody>
      </p:sp>
      <p:sp>
        <p:nvSpPr>
          <p:cNvPr id="4" name="Slide Number Placeholder 3"/>
          <p:cNvSpPr>
            <a:spLocks noGrp="1"/>
          </p:cNvSpPr>
          <p:nvPr>
            <p:ph type="sldNum" sz="quarter" idx="5"/>
          </p:nvPr>
        </p:nvSpPr>
        <p:spPr/>
        <p:txBody>
          <a:bodyPr/>
          <a:lstStyle/>
          <a:p>
            <a:fld id="{6FEED92B-4068-4244-B106-F58FA872B2A6}" type="slidenum">
              <a:rPr lang="en-US" smtClean="0"/>
              <a:t>19</a:t>
            </a:fld>
            <a:endParaRPr lang="en-US"/>
          </a:p>
        </p:txBody>
      </p:sp>
    </p:spTree>
    <p:extLst>
      <p:ext uri="{BB962C8B-B14F-4D97-AF65-F5344CB8AC3E}">
        <p14:creationId xmlns:p14="http://schemas.microsoft.com/office/powerpoint/2010/main" val="24176028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Feast as</a:t>
            </a:r>
            <a:r>
              <a:rPr lang="en-US" baseline="0" dirty="0"/>
              <a:t> representation of ‘liberation from all that is utilitarian, practical. The feast cannot be reduced to any specific content; it transgresses all limited objectives.’ </a:t>
            </a:r>
            <a:r>
              <a:rPr lang="en-US" baseline="0" dirty="0" err="1"/>
              <a:t>Bakhtin</a:t>
            </a:r>
            <a:r>
              <a:rPr lang="en-US" baseline="0" dirty="0"/>
              <a:t>, page 27, The Applied Theatre Reader. </a:t>
            </a:r>
            <a:endParaRPr lang="en-US" dirty="0"/>
          </a:p>
        </p:txBody>
      </p:sp>
      <p:sp>
        <p:nvSpPr>
          <p:cNvPr id="4" name="Slide Number Placeholder 3"/>
          <p:cNvSpPr>
            <a:spLocks noGrp="1"/>
          </p:cNvSpPr>
          <p:nvPr>
            <p:ph type="sldNum" sz="quarter" idx="10"/>
          </p:nvPr>
        </p:nvSpPr>
        <p:spPr/>
        <p:txBody>
          <a:bodyPr/>
          <a:lstStyle/>
          <a:p>
            <a:fld id="{6FEED92B-4068-4244-B106-F58FA872B2A6}" type="slidenum">
              <a:rPr lang="en-US" smtClean="0"/>
              <a:t>23</a:t>
            </a:fld>
            <a:endParaRPr lang="en-US"/>
          </a:p>
        </p:txBody>
      </p:sp>
    </p:spTree>
    <p:extLst>
      <p:ext uri="{BB962C8B-B14F-4D97-AF65-F5344CB8AC3E}">
        <p14:creationId xmlns:p14="http://schemas.microsoft.com/office/powerpoint/2010/main" val="1813561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=dIuaW9YWqEU 4:55 onwards as an introduction to some more modern perspectives </a:t>
            </a:r>
            <a:r>
              <a:rPr lang="mr-IN" dirty="0"/>
              <a:t>–</a:t>
            </a:r>
            <a:r>
              <a:rPr lang="en-US" dirty="0"/>
              <a:t> watch the whole video</a:t>
            </a:r>
            <a:r>
              <a:rPr lang="en-US" baseline="0" dirty="0"/>
              <a:t> for a very good, potted introduction. </a:t>
            </a:r>
            <a:endParaRPr lang="en-US" dirty="0"/>
          </a:p>
        </p:txBody>
      </p:sp>
      <p:sp>
        <p:nvSpPr>
          <p:cNvPr id="4" name="Slide Number Placeholder 3"/>
          <p:cNvSpPr>
            <a:spLocks noGrp="1"/>
          </p:cNvSpPr>
          <p:nvPr>
            <p:ph type="sldNum" sz="quarter" idx="10"/>
          </p:nvPr>
        </p:nvSpPr>
        <p:spPr/>
        <p:txBody>
          <a:bodyPr/>
          <a:lstStyle/>
          <a:p>
            <a:fld id="{6FEED92B-4068-4244-B106-F58FA872B2A6}" type="slidenum">
              <a:rPr lang="en-US" smtClean="0"/>
              <a:t>24</a:t>
            </a:fld>
            <a:endParaRPr lang="en-US"/>
          </a:p>
        </p:txBody>
      </p:sp>
    </p:spTree>
    <p:extLst>
      <p:ext uri="{BB962C8B-B14F-4D97-AF65-F5344CB8AC3E}">
        <p14:creationId xmlns:p14="http://schemas.microsoft.com/office/powerpoint/2010/main" val="3655921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=-LI_2-qsovo 4-6 minute</a:t>
            </a:r>
            <a:r>
              <a:rPr lang="en-US" baseline="0" dirty="0"/>
              <a:t>; cultural hegemony.</a:t>
            </a:r>
            <a:endParaRPr lang="en-US" dirty="0"/>
          </a:p>
        </p:txBody>
      </p:sp>
      <p:sp>
        <p:nvSpPr>
          <p:cNvPr id="4" name="Slide Number Placeholder 3"/>
          <p:cNvSpPr>
            <a:spLocks noGrp="1"/>
          </p:cNvSpPr>
          <p:nvPr>
            <p:ph type="sldNum" sz="quarter" idx="10"/>
          </p:nvPr>
        </p:nvSpPr>
        <p:spPr/>
        <p:txBody>
          <a:bodyPr/>
          <a:lstStyle/>
          <a:p>
            <a:fld id="{6FEED92B-4068-4244-B106-F58FA872B2A6}" type="slidenum">
              <a:rPr lang="en-US" smtClean="0"/>
              <a:t>25</a:t>
            </a:fld>
            <a:endParaRPr lang="en-US"/>
          </a:p>
        </p:txBody>
      </p:sp>
    </p:spTree>
    <p:extLst>
      <p:ext uri="{BB962C8B-B14F-4D97-AF65-F5344CB8AC3E}">
        <p14:creationId xmlns:p14="http://schemas.microsoft.com/office/powerpoint/2010/main" val="1787624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www.britannica.com</a:t>
            </a:r>
            <a:r>
              <a:rPr lang="en-US" dirty="0"/>
              <a:t>/topic/hegemony</a:t>
            </a:r>
          </a:p>
        </p:txBody>
      </p:sp>
      <p:sp>
        <p:nvSpPr>
          <p:cNvPr id="4" name="Slide Number Placeholder 3"/>
          <p:cNvSpPr>
            <a:spLocks noGrp="1"/>
          </p:cNvSpPr>
          <p:nvPr>
            <p:ph type="sldNum" sz="quarter" idx="10"/>
          </p:nvPr>
        </p:nvSpPr>
        <p:spPr/>
        <p:txBody>
          <a:bodyPr/>
          <a:lstStyle/>
          <a:p>
            <a:fld id="{6FEED92B-4068-4244-B106-F58FA872B2A6}" type="slidenum">
              <a:rPr lang="en-US" smtClean="0"/>
              <a:t>26</a:t>
            </a:fld>
            <a:endParaRPr lang="en-US"/>
          </a:p>
        </p:txBody>
      </p:sp>
    </p:spTree>
    <p:extLst>
      <p:ext uri="{BB962C8B-B14F-4D97-AF65-F5344CB8AC3E}">
        <p14:creationId xmlns:p14="http://schemas.microsoft.com/office/powerpoint/2010/main" val="1276444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3E071371-1ACB-9046-B622-A316773C0CC4}" type="datetimeFigureOut">
              <a:rPr lang="en-US" smtClean="0"/>
              <a:t>3/8/21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2712934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E071371-1ACB-9046-B622-A316773C0CC4}" type="datetimeFigureOut">
              <a:rPr lang="en-US" smtClean="0"/>
              <a:t>3/8/21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2524269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071371-1ACB-9046-B622-A316773C0CC4}" type="datetimeFigureOut">
              <a:rPr lang="en-US" smtClean="0"/>
              <a:t>3/8/21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661649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E071371-1ACB-9046-B622-A316773C0CC4}" type="datetimeFigureOut">
              <a:rPr lang="en-US" smtClean="0"/>
              <a:t>3/8/21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1886631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E071371-1ACB-9046-B622-A316773C0CC4}" type="datetimeFigureOut">
              <a:rPr lang="en-US" smtClean="0"/>
              <a:t>3/8/21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313963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E071371-1ACB-9046-B622-A316773C0CC4}" type="datetimeFigureOut">
              <a:rPr lang="en-US" smtClean="0"/>
              <a:t>3/8/21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281673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071371-1ACB-9046-B622-A316773C0CC4}" type="datetimeFigureOut">
              <a:rPr lang="en-US" smtClean="0"/>
              <a:t>3/8/21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877248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E071371-1ACB-9046-B622-A316773C0CC4}" type="datetimeFigureOut">
              <a:rPr lang="en-US" smtClean="0"/>
              <a:t>3/8/21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334540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E071371-1ACB-9046-B622-A316773C0CC4}" type="datetimeFigureOut">
              <a:rPr lang="en-US" smtClean="0"/>
              <a:t>3/8/21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3765280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E071371-1ACB-9046-B622-A316773C0CC4}" type="datetimeFigureOut">
              <a:rPr lang="en-US" smtClean="0"/>
              <a:t>3/8/21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4155526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E071371-1ACB-9046-B622-A316773C0CC4}" type="datetimeFigureOut">
              <a:rPr lang="en-US" smtClean="0"/>
              <a:t>3/8/21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992DD-8E27-CD4F-8B97-B298A033AAC1}" type="slidenum">
              <a:rPr lang="en-US" smtClean="0"/>
              <a:t>‹#›</a:t>
            </a:fld>
            <a:endParaRPr lang="en-US"/>
          </a:p>
        </p:txBody>
      </p:sp>
    </p:spTree>
    <p:extLst>
      <p:ext uri="{BB962C8B-B14F-4D97-AF65-F5344CB8AC3E}">
        <p14:creationId xmlns:p14="http://schemas.microsoft.com/office/powerpoint/2010/main" val="430621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071371-1ACB-9046-B622-A316773C0CC4}" type="datetimeFigureOut">
              <a:rPr lang="en-US" smtClean="0"/>
              <a:t>3/8/21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B992DD-8E27-CD4F-8B97-B298A033AAC1}" type="slidenum">
              <a:rPr lang="en-US" smtClean="0"/>
              <a:t>‹#›</a:t>
            </a:fld>
            <a:endParaRPr lang="en-US"/>
          </a:p>
        </p:txBody>
      </p:sp>
    </p:spTree>
    <p:extLst>
      <p:ext uri="{BB962C8B-B14F-4D97-AF65-F5344CB8AC3E}">
        <p14:creationId xmlns:p14="http://schemas.microsoft.com/office/powerpoint/2010/main" val="39881948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world-asia-5627716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mplicit.harvard.edu/implicit/selectatest.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merriam-webster.com/dictionary/Hegemony"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merriam-webster.com/dictionary/alternative" TargetMode="External"/><Relationship Id="rId5" Type="http://schemas.openxmlformats.org/officeDocument/2006/relationships/hyperlink" Target="https://www.merriam-webster.com/dictionary/inhibiting" TargetMode="External"/><Relationship Id="rId4" Type="http://schemas.openxmlformats.org/officeDocument/2006/relationships/hyperlink" Target="https://www.merriam-webster.com/dictionary/legitimatin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performerstuff.com/mgs/10-nineteenth-century-female-playwrights-you-should-know/" TargetMode="External"/><Relationship Id="rId2" Type="http://schemas.openxmlformats.org/officeDocument/2006/relationships/hyperlink" Target="https://www.internationalwomensday.com/" TargetMode="External"/><Relationship Id="rId1" Type="http://schemas.openxmlformats.org/officeDocument/2006/relationships/slideLayout" Target="../slideLayouts/slideLayout2.xml"/><Relationship Id="rId4" Type="http://schemas.openxmlformats.org/officeDocument/2006/relationships/hyperlink" Target="https://www.youtube.com/watch?v=OwwNow19bsA"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ceasefiremagazine.co.uk/augusto-boal-history-theatr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Representation</a:t>
            </a:r>
          </a:p>
        </p:txBody>
      </p:sp>
      <p:sp>
        <p:nvSpPr>
          <p:cNvPr id="3" name="Subtitle 2"/>
          <p:cNvSpPr>
            <a:spLocks noGrp="1"/>
          </p:cNvSpPr>
          <p:nvPr>
            <p:ph type="subTitle" idx="1"/>
          </p:nvPr>
        </p:nvSpPr>
        <p:spPr/>
        <p:txBody>
          <a:bodyPr/>
          <a:lstStyle/>
          <a:p>
            <a:r>
              <a:rPr lang="en-US" dirty="0"/>
              <a:t>Performance Practice</a:t>
            </a:r>
          </a:p>
        </p:txBody>
      </p:sp>
    </p:spTree>
    <p:extLst>
      <p:ext uri="{BB962C8B-B14F-4D97-AF65-F5344CB8AC3E}">
        <p14:creationId xmlns:p14="http://schemas.microsoft.com/office/powerpoint/2010/main" val="2606423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C745C-F2E5-9142-A489-9175AA55A7ED}"/>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AF2FA2B3-864B-CA45-B199-B3DBBEBDE184}"/>
              </a:ext>
            </a:extLst>
          </p:cNvPr>
          <p:cNvSpPr>
            <a:spLocks noGrp="1"/>
          </p:cNvSpPr>
          <p:nvPr>
            <p:ph idx="1"/>
          </p:nvPr>
        </p:nvSpPr>
        <p:spPr/>
        <p:txBody>
          <a:bodyPr/>
          <a:lstStyle/>
          <a:p>
            <a:r>
              <a:rPr lang="en-US" dirty="0"/>
              <a:t>Watch either </a:t>
            </a:r>
            <a:r>
              <a:rPr lang="en-US" dirty="0" err="1"/>
              <a:t>Theatr</a:t>
            </a:r>
            <a:r>
              <a:rPr lang="en-US" dirty="0"/>
              <a:t> </a:t>
            </a:r>
            <a:r>
              <a:rPr lang="en-US" dirty="0" err="1"/>
              <a:t>na</a:t>
            </a:r>
            <a:r>
              <a:rPr lang="en-US" dirty="0"/>
              <a:t> </a:t>
            </a:r>
            <a:r>
              <a:rPr lang="en-US" dirty="0" err="1"/>
              <a:t>nOg’s</a:t>
            </a:r>
            <a:r>
              <a:rPr lang="en-US" dirty="0"/>
              <a:t> ‘Eye of the Storm’ – full show on YouTube.</a:t>
            </a:r>
          </a:p>
          <a:p>
            <a:endParaRPr lang="en-US" dirty="0"/>
          </a:p>
          <a:p>
            <a:r>
              <a:rPr lang="en-US" dirty="0"/>
              <a:t>Or, Frantic Assembly’s ‘The Curious Incident of the Dog in the Night’ on Digital Theatre Plus.</a:t>
            </a:r>
          </a:p>
          <a:p>
            <a:endParaRPr lang="en-US" dirty="0"/>
          </a:p>
          <a:p>
            <a:r>
              <a:rPr lang="en-US" dirty="0"/>
              <a:t>Consider what makes this work applied, diverse, inclusive, and modern.</a:t>
            </a:r>
          </a:p>
        </p:txBody>
      </p:sp>
    </p:spTree>
    <p:extLst>
      <p:ext uri="{BB962C8B-B14F-4D97-AF65-F5344CB8AC3E}">
        <p14:creationId xmlns:p14="http://schemas.microsoft.com/office/powerpoint/2010/main" val="2126320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56C0-CFEF-5C4D-A817-3B12B08A90D1}"/>
              </a:ext>
            </a:extLst>
          </p:cNvPr>
          <p:cNvSpPr>
            <a:spLocks noGrp="1"/>
          </p:cNvSpPr>
          <p:nvPr>
            <p:ph type="title"/>
          </p:nvPr>
        </p:nvSpPr>
        <p:spPr/>
        <p:txBody>
          <a:bodyPr/>
          <a:lstStyle/>
          <a:p>
            <a:r>
              <a:rPr lang="en-US" dirty="0"/>
              <a:t>Last week’s task</a:t>
            </a:r>
          </a:p>
        </p:txBody>
      </p:sp>
      <p:sp>
        <p:nvSpPr>
          <p:cNvPr id="3" name="Content Placeholder 2">
            <a:extLst>
              <a:ext uri="{FF2B5EF4-FFF2-40B4-BE49-F238E27FC236}">
                <a16:creationId xmlns:a16="http://schemas.microsoft.com/office/drawing/2014/main" id="{1737A807-1A4D-DD4F-8000-50FF985A7F86}"/>
              </a:ext>
            </a:extLst>
          </p:cNvPr>
          <p:cNvSpPr>
            <a:spLocks noGrp="1"/>
          </p:cNvSpPr>
          <p:nvPr>
            <p:ph idx="1"/>
          </p:nvPr>
        </p:nvSpPr>
        <p:spPr/>
        <p:txBody>
          <a:bodyPr/>
          <a:lstStyle/>
          <a:p>
            <a:r>
              <a:rPr lang="en-US" dirty="0"/>
              <a:t>What did you watch?</a:t>
            </a:r>
          </a:p>
          <a:p>
            <a:endParaRPr lang="en-US" dirty="0"/>
          </a:p>
          <a:p>
            <a:r>
              <a:rPr lang="en-US" dirty="0"/>
              <a:t>Feedback.</a:t>
            </a:r>
          </a:p>
        </p:txBody>
      </p:sp>
    </p:spTree>
    <p:extLst>
      <p:ext uri="{BB962C8B-B14F-4D97-AF65-F5344CB8AC3E}">
        <p14:creationId xmlns:p14="http://schemas.microsoft.com/office/powerpoint/2010/main" val="4148949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13DFD-4F83-BA42-BD7A-085D37F14869}"/>
              </a:ext>
            </a:extLst>
          </p:cNvPr>
          <p:cNvSpPr>
            <a:spLocks noGrp="1"/>
          </p:cNvSpPr>
          <p:nvPr>
            <p:ph type="title"/>
          </p:nvPr>
        </p:nvSpPr>
        <p:spPr/>
        <p:txBody>
          <a:bodyPr/>
          <a:lstStyle/>
          <a:p>
            <a:r>
              <a:rPr lang="en-US" dirty="0"/>
              <a:t>Representation</a:t>
            </a:r>
          </a:p>
        </p:txBody>
      </p:sp>
      <p:sp>
        <p:nvSpPr>
          <p:cNvPr id="3" name="Content Placeholder 2">
            <a:extLst>
              <a:ext uri="{FF2B5EF4-FFF2-40B4-BE49-F238E27FC236}">
                <a16:creationId xmlns:a16="http://schemas.microsoft.com/office/drawing/2014/main" id="{60AAC6B9-6D87-0346-BAD3-6108932E94C3}"/>
              </a:ext>
            </a:extLst>
          </p:cNvPr>
          <p:cNvSpPr>
            <a:spLocks noGrp="1"/>
          </p:cNvSpPr>
          <p:nvPr>
            <p:ph idx="1"/>
          </p:nvPr>
        </p:nvSpPr>
        <p:spPr/>
        <p:txBody>
          <a:bodyPr>
            <a:normAutofit fontScale="92500"/>
          </a:bodyPr>
          <a:lstStyle/>
          <a:p>
            <a:pPr fontAlgn="base"/>
            <a:r>
              <a:rPr lang="en-GB" dirty="0"/>
              <a:t>Raya and the Last Dragon: Disney's new heroine representing 670 million people</a:t>
            </a:r>
          </a:p>
          <a:p>
            <a:r>
              <a:rPr lang="en-GB" u="sng" dirty="0">
                <a:hlinkClick r:id="rId3"/>
              </a:rPr>
              <a:t>https://www.bbc.co.uk/news/world-asia-56277164</a:t>
            </a:r>
            <a:r>
              <a:rPr lang="en-GB" dirty="0"/>
              <a:t> </a:t>
            </a:r>
          </a:p>
          <a:p>
            <a:endParaRPr lang="en-GB" dirty="0"/>
          </a:p>
          <a:p>
            <a:r>
              <a:rPr lang="en-GB" dirty="0"/>
              <a:t>‘There are dozens, if not hundreds of different cultures in this region, which begs the question - what exactly is a South East Asian identity and can Disney's latest heroine really embody it?’</a:t>
            </a:r>
          </a:p>
          <a:p>
            <a:endParaRPr lang="en-GB" dirty="0"/>
          </a:p>
          <a:p>
            <a:endParaRPr lang="en-GB" dirty="0"/>
          </a:p>
          <a:p>
            <a:endParaRPr lang="en-US" dirty="0"/>
          </a:p>
        </p:txBody>
      </p:sp>
    </p:spTree>
    <p:extLst>
      <p:ext uri="{BB962C8B-B14F-4D97-AF65-F5344CB8AC3E}">
        <p14:creationId xmlns:p14="http://schemas.microsoft.com/office/powerpoint/2010/main" val="994771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635E-C274-3C4E-8D4D-D33BB1B80D06}"/>
              </a:ext>
            </a:extLst>
          </p:cNvPr>
          <p:cNvSpPr>
            <a:spLocks noGrp="1"/>
          </p:cNvSpPr>
          <p:nvPr>
            <p:ph type="title"/>
          </p:nvPr>
        </p:nvSpPr>
        <p:spPr/>
        <p:txBody>
          <a:bodyPr/>
          <a:lstStyle/>
          <a:p>
            <a:r>
              <a:rPr lang="en-US" dirty="0"/>
              <a:t>Narrative</a:t>
            </a:r>
          </a:p>
        </p:txBody>
      </p:sp>
      <p:sp>
        <p:nvSpPr>
          <p:cNvPr id="3" name="Content Placeholder 2">
            <a:extLst>
              <a:ext uri="{FF2B5EF4-FFF2-40B4-BE49-F238E27FC236}">
                <a16:creationId xmlns:a16="http://schemas.microsoft.com/office/drawing/2014/main" id="{9F5F5486-F90E-3D4F-A20B-A348B7F71ABB}"/>
              </a:ext>
            </a:extLst>
          </p:cNvPr>
          <p:cNvSpPr>
            <a:spLocks noGrp="1"/>
          </p:cNvSpPr>
          <p:nvPr>
            <p:ph idx="1"/>
          </p:nvPr>
        </p:nvSpPr>
        <p:spPr/>
        <p:txBody>
          <a:bodyPr>
            <a:normAutofit fontScale="92500" lnSpcReduction="10000"/>
          </a:bodyPr>
          <a:lstStyle/>
          <a:p>
            <a:r>
              <a:rPr lang="en-US" dirty="0"/>
              <a:t>What is a narrative?</a:t>
            </a:r>
          </a:p>
          <a:p>
            <a:r>
              <a:rPr lang="en-GB" dirty="0"/>
              <a:t>A narrative is a way of presenting connected events in order to tell a good story.</a:t>
            </a:r>
          </a:p>
          <a:p>
            <a:r>
              <a:rPr lang="en-GB" dirty="0"/>
              <a:t>Common types of narratives normally contain a beginning, middle, and an end. </a:t>
            </a:r>
          </a:p>
          <a:p>
            <a:r>
              <a:rPr lang="en-GB" dirty="0"/>
              <a:t>A narrative unites distinct events by concept, idea, or plot. </a:t>
            </a:r>
          </a:p>
          <a:p>
            <a:r>
              <a:rPr lang="en-GB" dirty="0"/>
              <a:t>Narratives have been around since the beginning of storytelling, from folk tales to ancient poetry.</a:t>
            </a:r>
          </a:p>
          <a:p>
            <a:endParaRPr lang="en-US" dirty="0"/>
          </a:p>
        </p:txBody>
      </p:sp>
    </p:spTree>
    <p:extLst>
      <p:ext uri="{BB962C8B-B14F-4D97-AF65-F5344CB8AC3E}">
        <p14:creationId xmlns:p14="http://schemas.microsoft.com/office/powerpoint/2010/main" val="142088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0F305-8688-AD41-9B3D-717F45DB241A}"/>
              </a:ext>
            </a:extLst>
          </p:cNvPr>
          <p:cNvSpPr>
            <a:spLocks noGrp="1"/>
          </p:cNvSpPr>
          <p:nvPr>
            <p:ph type="title"/>
          </p:nvPr>
        </p:nvSpPr>
        <p:spPr/>
        <p:txBody>
          <a:bodyPr/>
          <a:lstStyle/>
          <a:p>
            <a:r>
              <a:rPr lang="en-US" dirty="0"/>
              <a:t>Narrative</a:t>
            </a:r>
          </a:p>
        </p:txBody>
      </p:sp>
      <p:sp>
        <p:nvSpPr>
          <p:cNvPr id="3" name="Content Placeholder 2">
            <a:extLst>
              <a:ext uri="{FF2B5EF4-FFF2-40B4-BE49-F238E27FC236}">
                <a16:creationId xmlns:a16="http://schemas.microsoft.com/office/drawing/2014/main" id="{DBD1CE4B-FAB5-6F4C-A7A2-E53ABF36EE79}"/>
              </a:ext>
            </a:extLst>
          </p:cNvPr>
          <p:cNvSpPr>
            <a:spLocks noGrp="1"/>
          </p:cNvSpPr>
          <p:nvPr>
            <p:ph idx="1"/>
          </p:nvPr>
        </p:nvSpPr>
        <p:spPr/>
        <p:txBody>
          <a:bodyPr/>
          <a:lstStyle/>
          <a:p>
            <a:r>
              <a:rPr lang="en-US" dirty="0"/>
              <a:t>‘A </a:t>
            </a:r>
            <a:r>
              <a:rPr lang="en-US" i="1" dirty="0"/>
              <a:t>narrative text </a:t>
            </a:r>
            <a:r>
              <a:rPr lang="en-US" dirty="0"/>
              <a:t>is a text in which an agent or subject conveys to an addressee (‘tells’ the reader) a story in a particular medium, such as language, imagery, sound, buildings, or a combination thereof. A </a:t>
            </a:r>
            <a:r>
              <a:rPr lang="en-US" i="1" dirty="0"/>
              <a:t>story</a:t>
            </a:r>
            <a:r>
              <a:rPr lang="en-US" dirty="0"/>
              <a:t> is the content of of that text, and produces a particular manifestation, inflection, and ‘</a:t>
            </a:r>
            <a:r>
              <a:rPr lang="en-US" dirty="0" err="1"/>
              <a:t>colouring</a:t>
            </a:r>
            <a:r>
              <a:rPr lang="en-US" dirty="0"/>
              <a:t>’ of  a fabula;…’</a:t>
            </a:r>
          </a:p>
        </p:txBody>
      </p:sp>
    </p:spTree>
    <p:extLst>
      <p:ext uri="{BB962C8B-B14F-4D97-AF65-F5344CB8AC3E}">
        <p14:creationId xmlns:p14="http://schemas.microsoft.com/office/powerpoint/2010/main" val="3683463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60BB9-3A1A-4244-8999-C527AEC6FC6F}"/>
              </a:ext>
            </a:extLst>
          </p:cNvPr>
          <p:cNvSpPr>
            <a:spLocks noGrp="1"/>
          </p:cNvSpPr>
          <p:nvPr>
            <p:ph type="title"/>
          </p:nvPr>
        </p:nvSpPr>
        <p:spPr/>
        <p:txBody>
          <a:bodyPr/>
          <a:lstStyle/>
          <a:p>
            <a:r>
              <a:rPr lang="en-US" dirty="0"/>
              <a:t>Fabula!</a:t>
            </a:r>
          </a:p>
        </p:txBody>
      </p:sp>
      <p:sp>
        <p:nvSpPr>
          <p:cNvPr id="3" name="Content Placeholder 2">
            <a:extLst>
              <a:ext uri="{FF2B5EF4-FFF2-40B4-BE49-F238E27FC236}">
                <a16:creationId xmlns:a16="http://schemas.microsoft.com/office/drawing/2014/main" id="{7AA89A71-6AAE-5D4B-8D94-3DA69A9B8450}"/>
              </a:ext>
            </a:extLst>
          </p:cNvPr>
          <p:cNvSpPr>
            <a:spLocks noGrp="1"/>
          </p:cNvSpPr>
          <p:nvPr>
            <p:ph idx="1"/>
          </p:nvPr>
        </p:nvSpPr>
        <p:spPr/>
        <p:txBody>
          <a:bodyPr/>
          <a:lstStyle/>
          <a:p>
            <a:r>
              <a:rPr lang="en-US" dirty="0"/>
              <a:t>‘…the </a:t>
            </a:r>
            <a:r>
              <a:rPr lang="en-US" i="1" dirty="0"/>
              <a:t>fabula</a:t>
            </a:r>
            <a:r>
              <a:rPr lang="en-US" dirty="0"/>
              <a:t> is presented in a certain manner. A fabula is a series of logically and </a:t>
            </a:r>
            <a:r>
              <a:rPr lang="en-US" u="sng" dirty="0"/>
              <a:t>chronologically</a:t>
            </a:r>
            <a:r>
              <a:rPr lang="en-US" dirty="0"/>
              <a:t> related events that are caused or experienced by actors.’</a:t>
            </a:r>
          </a:p>
          <a:p>
            <a:endParaRPr lang="en-US" dirty="0"/>
          </a:p>
          <a:p>
            <a:r>
              <a:rPr lang="en-US" dirty="0"/>
              <a:t>Not really important for today – but a great word.</a:t>
            </a:r>
          </a:p>
        </p:txBody>
      </p:sp>
    </p:spTree>
    <p:extLst>
      <p:ext uri="{BB962C8B-B14F-4D97-AF65-F5344CB8AC3E}">
        <p14:creationId xmlns:p14="http://schemas.microsoft.com/office/powerpoint/2010/main" val="2953528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7C1D2-FFF2-AF41-A224-A744B3FEE3B3}"/>
              </a:ext>
            </a:extLst>
          </p:cNvPr>
          <p:cNvSpPr>
            <a:spLocks noGrp="1"/>
          </p:cNvSpPr>
          <p:nvPr>
            <p:ph type="title"/>
          </p:nvPr>
        </p:nvSpPr>
        <p:spPr/>
        <p:txBody>
          <a:bodyPr/>
          <a:lstStyle/>
          <a:p>
            <a:r>
              <a:rPr lang="en-US" dirty="0"/>
              <a:t>Preston</a:t>
            </a:r>
          </a:p>
        </p:txBody>
      </p:sp>
      <p:sp>
        <p:nvSpPr>
          <p:cNvPr id="3" name="Content Placeholder 2">
            <a:extLst>
              <a:ext uri="{FF2B5EF4-FFF2-40B4-BE49-F238E27FC236}">
                <a16:creationId xmlns:a16="http://schemas.microsoft.com/office/drawing/2014/main" id="{1468F68E-9D00-3448-BAE8-3033632D4E90}"/>
              </a:ext>
            </a:extLst>
          </p:cNvPr>
          <p:cNvSpPr>
            <a:spLocks noGrp="1"/>
          </p:cNvSpPr>
          <p:nvPr>
            <p:ph idx="1"/>
          </p:nvPr>
        </p:nvSpPr>
        <p:spPr/>
        <p:txBody>
          <a:bodyPr/>
          <a:lstStyle/>
          <a:p>
            <a:r>
              <a:rPr lang="en-US" dirty="0"/>
              <a:t>‘The concept of representation, defined here as a powerful system of communication whereby meaning is culturally constructed and received, is of deep relevance for cultural practices of film, theatre, visual arts and social research, and for cultural workers involved in the making, shaping and creating of representations in these spheres’ (2009:65)</a:t>
            </a:r>
          </a:p>
        </p:txBody>
      </p:sp>
    </p:spTree>
    <p:extLst>
      <p:ext uri="{BB962C8B-B14F-4D97-AF65-F5344CB8AC3E}">
        <p14:creationId xmlns:p14="http://schemas.microsoft.com/office/powerpoint/2010/main" val="3996116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C191C-35D5-284D-91C8-C1DFA2402753}"/>
              </a:ext>
            </a:extLst>
          </p:cNvPr>
          <p:cNvSpPr>
            <a:spLocks noGrp="1"/>
          </p:cNvSpPr>
          <p:nvPr>
            <p:ph type="title"/>
          </p:nvPr>
        </p:nvSpPr>
        <p:spPr/>
        <p:txBody>
          <a:bodyPr/>
          <a:lstStyle/>
          <a:p>
            <a:r>
              <a:rPr lang="en-US" dirty="0"/>
              <a:t>Preston</a:t>
            </a:r>
          </a:p>
        </p:txBody>
      </p:sp>
      <p:sp>
        <p:nvSpPr>
          <p:cNvPr id="3" name="Content Placeholder 2">
            <a:extLst>
              <a:ext uri="{FF2B5EF4-FFF2-40B4-BE49-F238E27FC236}">
                <a16:creationId xmlns:a16="http://schemas.microsoft.com/office/drawing/2014/main" id="{83195F90-3D52-1048-BF09-F5C8C367CECC}"/>
              </a:ext>
            </a:extLst>
          </p:cNvPr>
          <p:cNvSpPr>
            <a:spLocks noGrp="1"/>
          </p:cNvSpPr>
          <p:nvPr>
            <p:ph idx="1"/>
          </p:nvPr>
        </p:nvSpPr>
        <p:spPr/>
        <p:txBody>
          <a:bodyPr>
            <a:normAutofit fontScale="85000" lnSpcReduction="20000"/>
          </a:bodyPr>
          <a:lstStyle/>
          <a:p>
            <a:r>
              <a:rPr lang="en-US" dirty="0"/>
              <a:t>‘</a:t>
            </a:r>
            <a:r>
              <a:rPr lang="en-US" dirty="0" err="1"/>
              <a:t>Analysing</a:t>
            </a:r>
            <a:r>
              <a:rPr lang="en-US" dirty="0"/>
              <a:t> the politics of representation requires consideration of how and why identities are depicted, and naming the influence of dominant ideologies against social and political landscapes.’ (2009:65) </a:t>
            </a:r>
          </a:p>
          <a:p>
            <a:endParaRPr lang="en-US" dirty="0"/>
          </a:p>
          <a:p>
            <a:r>
              <a:rPr lang="en-US" dirty="0"/>
              <a:t>Interrelation of discourses – feminism, sexuality studies, disability status.</a:t>
            </a:r>
          </a:p>
          <a:p>
            <a:endParaRPr lang="en-US" dirty="0"/>
          </a:p>
          <a:p>
            <a:r>
              <a:rPr lang="en-US" dirty="0"/>
              <a:t>If representations have to be made without direct participation, they should be made ‘through a climate of sensitivity, dialogue, respect and willingness for reciprocity.’ (2009:65)</a:t>
            </a:r>
          </a:p>
        </p:txBody>
      </p:sp>
    </p:spTree>
    <p:extLst>
      <p:ext uri="{BB962C8B-B14F-4D97-AF65-F5344CB8AC3E}">
        <p14:creationId xmlns:p14="http://schemas.microsoft.com/office/powerpoint/2010/main" val="2299301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lstStyle/>
          <a:p>
            <a:r>
              <a:rPr lang="en-US" dirty="0"/>
              <a:t>‘Our </a:t>
            </a:r>
            <a:r>
              <a:rPr lang="en-US" dirty="0" err="1"/>
              <a:t>behaviour</a:t>
            </a:r>
            <a:r>
              <a:rPr lang="en-US" dirty="0"/>
              <a:t> never takes place in a vacuum, and our actions always have consequences for people other than ourselves. One of the constant tasks of ethical thought is to assist us in making social and political arrangements that </a:t>
            </a:r>
            <a:r>
              <a:rPr lang="en-US" dirty="0" err="1"/>
              <a:t>minimise</a:t>
            </a:r>
            <a:r>
              <a:rPr lang="en-US" dirty="0"/>
              <a:t> the negative consequences of one individual’s actions for the rest of society and also, perhaps, </a:t>
            </a:r>
            <a:r>
              <a:rPr lang="en-US" dirty="0" err="1"/>
              <a:t>maximise</a:t>
            </a:r>
            <a:r>
              <a:rPr lang="en-US" dirty="0"/>
              <a:t> their positive impacts.’ (</a:t>
            </a:r>
            <a:r>
              <a:rPr lang="en-US" dirty="0" err="1"/>
              <a:t>Ridout</a:t>
            </a:r>
            <a:r>
              <a:rPr lang="en-US" dirty="0"/>
              <a:t>; 2009:12)</a:t>
            </a:r>
          </a:p>
          <a:p>
            <a:endParaRPr lang="en-US" dirty="0"/>
          </a:p>
        </p:txBody>
      </p:sp>
    </p:spTree>
    <p:extLst>
      <p:ext uri="{BB962C8B-B14F-4D97-AF65-F5344CB8AC3E}">
        <p14:creationId xmlns:p14="http://schemas.microsoft.com/office/powerpoint/2010/main" val="3122833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57D29-470D-DE4F-85A3-D7812DCFE244}"/>
              </a:ext>
            </a:extLst>
          </p:cNvPr>
          <p:cNvSpPr>
            <a:spLocks noGrp="1"/>
          </p:cNvSpPr>
          <p:nvPr>
            <p:ph type="title"/>
          </p:nvPr>
        </p:nvSpPr>
        <p:spPr/>
        <p:txBody>
          <a:bodyPr/>
          <a:lstStyle/>
          <a:p>
            <a:r>
              <a:rPr lang="en-US" dirty="0"/>
              <a:t>Preston</a:t>
            </a:r>
          </a:p>
        </p:txBody>
      </p:sp>
      <p:sp>
        <p:nvSpPr>
          <p:cNvPr id="3" name="Content Placeholder 2">
            <a:extLst>
              <a:ext uri="{FF2B5EF4-FFF2-40B4-BE49-F238E27FC236}">
                <a16:creationId xmlns:a16="http://schemas.microsoft.com/office/drawing/2014/main" id="{D2DF9808-3A62-104B-B315-3BF14012436E}"/>
              </a:ext>
            </a:extLst>
          </p:cNvPr>
          <p:cNvSpPr>
            <a:spLocks noGrp="1"/>
          </p:cNvSpPr>
          <p:nvPr>
            <p:ph idx="1"/>
          </p:nvPr>
        </p:nvSpPr>
        <p:spPr/>
        <p:txBody>
          <a:bodyPr/>
          <a:lstStyle/>
          <a:p>
            <a:r>
              <a:rPr lang="en-US" dirty="0"/>
              <a:t>But no ‘representation’ can exist in a vacuum – there is always an influence.</a:t>
            </a:r>
          </a:p>
          <a:p>
            <a:r>
              <a:rPr lang="en-US" dirty="0"/>
              <a:t>Interesting implicit bias tests at </a:t>
            </a:r>
            <a:r>
              <a:rPr lang="en-US" dirty="0" err="1"/>
              <a:t>Havard</a:t>
            </a:r>
            <a:r>
              <a:rPr lang="en-US" dirty="0"/>
              <a:t>: </a:t>
            </a:r>
            <a:r>
              <a:rPr lang="en-US" sz="2400" dirty="0">
                <a:hlinkClick r:id="rId3"/>
              </a:rPr>
              <a:t>https://implicit.harvard.edu/implicit/selectatest.html</a:t>
            </a:r>
            <a:r>
              <a:rPr lang="en-US" sz="2400" dirty="0"/>
              <a:t>  </a:t>
            </a:r>
          </a:p>
          <a:p>
            <a:r>
              <a:rPr lang="en-US" dirty="0"/>
              <a:t>Ethical practice – not mis-representing a community.</a:t>
            </a:r>
          </a:p>
          <a:p>
            <a:r>
              <a:rPr lang="en-US" dirty="0"/>
              <a:t>Consider who is missing from the texts that we have studied.</a:t>
            </a:r>
          </a:p>
        </p:txBody>
      </p:sp>
    </p:spTree>
    <p:extLst>
      <p:ext uri="{BB962C8B-B14F-4D97-AF65-F5344CB8AC3E}">
        <p14:creationId xmlns:p14="http://schemas.microsoft.com/office/powerpoint/2010/main" val="2899095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B2B4-3246-5342-B646-D5FBDE434231}"/>
              </a:ext>
            </a:extLst>
          </p:cNvPr>
          <p:cNvSpPr>
            <a:spLocks noGrp="1"/>
          </p:cNvSpPr>
          <p:nvPr>
            <p:ph type="title"/>
          </p:nvPr>
        </p:nvSpPr>
        <p:spPr/>
        <p:txBody>
          <a:bodyPr/>
          <a:lstStyle/>
          <a:p>
            <a:r>
              <a:rPr lang="en-US" dirty="0"/>
              <a:t>Giroux in Preston</a:t>
            </a:r>
          </a:p>
        </p:txBody>
      </p:sp>
      <p:sp>
        <p:nvSpPr>
          <p:cNvPr id="3" name="Content Placeholder 2">
            <a:extLst>
              <a:ext uri="{FF2B5EF4-FFF2-40B4-BE49-F238E27FC236}">
                <a16:creationId xmlns:a16="http://schemas.microsoft.com/office/drawing/2014/main" id="{46C87623-3374-0A45-ACF2-08F6380028C0}"/>
              </a:ext>
            </a:extLst>
          </p:cNvPr>
          <p:cNvSpPr>
            <a:spLocks noGrp="1"/>
          </p:cNvSpPr>
          <p:nvPr>
            <p:ph idx="1"/>
          </p:nvPr>
        </p:nvSpPr>
        <p:spPr/>
        <p:txBody>
          <a:bodyPr/>
          <a:lstStyle/>
          <a:p>
            <a:r>
              <a:rPr lang="en-US" dirty="0"/>
              <a:t>‘We need to provide:</a:t>
            </a:r>
          </a:p>
          <a:p>
            <a:r>
              <a:rPr lang="en-US" dirty="0"/>
              <a:t>Opportunities to read texts as social and historical constructions, to engage texts in terms of their presences and absences, and read texts </a:t>
            </a:r>
            <a:r>
              <a:rPr lang="en-US" dirty="0" err="1"/>
              <a:t>oppositionally</a:t>
            </a:r>
            <a:r>
              <a:rPr lang="en-US" dirty="0"/>
              <a:t>. This means teaching students to resist certain readings while simultaneously learning how to write their own narratives.’ (2009:66)</a:t>
            </a:r>
          </a:p>
        </p:txBody>
      </p:sp>
    </p:spTree>
    <p:extLst>
      <p:ext uri="{BB962C8B-B14F-4D97-AF65-F5344CB8AC3E}">
        <p14:creationId xmlns:p14="http://schemas.microsoft.com/office/powerpoint/2010/main" val="3752947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D4985-B77B-144D-B1D0-D836612EEE68}"/>
              </a:ext>
            </a:extLst>
          </p:cNvPr>
          <p:cNvSpPr>
            <a:spLocks noGrp="1"/>
          </p:cNvSpPr>
          <p:nvPr>
            <p:ph type="title"/>
          </p:nvPr>
        </p:nvSpPr>
        <p:spPr/>
        <p:txBody>
          <a:bodyPr/>
          <a:lstStyle/>
          <a:p>
            <a:r>
              <a:rPr lang="en-US" dirty="0"/>
              <a:t>Preston</a:t>
            </a:r>
          </a:p>
        </p:txBody>
      </p:sp>
      <p:sp>
        <p:nvSpPr>
          <p:cNvPr id="3" name="Content Placeholder 2">
            <a:extLst>
              <a:ext uri="{FF2B5EF4-FFF2-40B4-BE49-F238E27FC236}">
                <a16:creationId xmlns:a16="http://schemas.microsoft.com/office/drawing/2014/main" id="{AE0D872E-21A2-8C4B-A884-11225A64BF15}"/>
              </a:ext>
            </a:extLst>
          </p:cNvPr>
          <p:cNvSpPr>
            <a:spLocks noGrp="1"/>
          </p:cNvSpPr>
          <p:nvPr>
            <p:ph idx="1"/>
          </p:nvPr>
        </p:nvSpPr>
        <p:spPr>
          <a:xfrm>
            <a:off x="457200" y="1600200"/>
            <a:ext cx="8229600" cy="5257800"/>
          </a:xfrm>
        </p:spPr>
        <p:txBody>
          <a:bodyPr>
            <a:normAutofit lnSpcReduction="10000"/>
          </a:bodyPr>
          <a:lstStyle/>
          <a:p>
            <a:r>
              <a:rPr lang="en-US" dirty="0"/>
              <a:t>Recent developments show that; ‘professionals employ their artistic vision to develop a poetic that represents the stories of the community which either speaks to that community or to a different audience, theatre forms such as verbatim theatre and theatre of testimony that may attempt a reciprocity and a shared author-ship with their subjects; and community-led collaborative approaches that believe firmly in handing over the means of production to the subjects.’ (2009:67)</a:t>
            </a:r>
          </a:p>
        </p:txBody>
      </p:sp>
    </p:spTree>
    <p:extLst>
      <p:ext uri="{BB962C8B-B14F-4D97-AF65-F5344CB8AC3E}">
        <p14:creationId xmlns:p14="http://schemas.microsoft.com/office/powerpoint/2010/main" val="165774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8783A-9082-4348-B926-1EBB5EA1872B}"/>
              </a:ext>
            </a:extLst>
          </p:cNvPr>
          <p:cNvSpPr>
            <a:spLocks noGrp="1"/>
          </p:cNvSpPr>
          <p:nvPr>
            <p:ph type="title"/>
          </p:nvPr>
        </p:nvSpPr>
        <p:spPr/>
        <p:txBody>
          <a:bodyPr/>
          <a:lstStyle/>
          <a:p>
            <a:r>
              <a:rPr lang="en-US" dirty="0"/>
              <a:t>Preston</a:t>
            </a:r>
          </a:p>
        </p:txBody>
      </p:sp>
      <p:sp>
        <p:nvSpPr>
          <p:cNvPr id="3" name="Content Placeholder 2">
            <a:extLst>
              <a:ext uri="{FF2B5EF4-FFF2-40B4-BE49-F238E27FC236}">
                <a16:creationId xmlns:a16="http://schemas.microsoft.com/office/drawing/2014/main" id="{45593D8E-B130-574B-B42B-3B845670CA29}"/>
              </a:ext>
            </a:extLst>
          </p:cNvPr>
          <p:cNvSpPr>
            <a:spLocks noGrp="1"/>
          </p:cNvSpPr>
          <p:nvPr>
            <p:ph idx="1"/>
          </p:nvPr>
        </p:nvSpPr>
        <p:spPr/>
        <p:txBody>
          <a:bodyPr>
            <a:normAutofit fontScale="92500" lnSpcReduction="20000"/>
          </a:bodyPr>
          <a:lstStyle/>
          <a:p>
            <a:r>
              <a:rPr lang="en-US" dirty="0"/>
              <a:t>‘Any representation created to speak ’for’ a community is vulnerable to misrepresentation or simplification.’ (2009:67)</a:t>
            </a:r>
          </a:p>
          <a:p>
            <a:r>
              <a:rPr lang="en-US" dirty="0"/>
              <a:t>Preston outlines a worst case scenario for this type of approach:</a:t>
            </a:r>
          </a:p>
          <a:p>
            <a:r>
              <a:rPr lang="en-US" dirty="0"/>
              <a:t>‘No need to hear your voice. Only tell me about your pain. I want to know your story. And then I will tell it back to you in a new way. Tell it back to you in such a way that it has become mine, my own. Re-writing you, I write myself anew. I am still author, authority’. (2009:67)</a:t>
            </a:r>
          </a:p>
          <a:p>
            <a:endParaRPr lang="en-US" dirty="0"/>
          </a:p>
        </p:txBody>
      </p:sp>
    </p:spTree>
    <p:extLst>
      <p:ext uri="{BB962C8B-B14F-4D97-AF65-F5344CB8AC3E}">
        <p14:creationId xmlns:p14="http://schemas.microsoft.com/office/powerpoint/2010/main" val="3859412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8783A-9082-4348-B926-1EBB5EA1872B}"/>
              </a:ext>
            </a:extLst>
          </p:cNvPr>
          <p:cNvSpPr>
            <a:spLocks noGrp="1"/>
          </p:cNvSpPr>
          <p:nvPr>
            <p:ph type="title"/>
          </p:nvPr>
        </p:nvSpPr>
        <p:spPr/>
        <p:txBody>
          <a:bodyPr/>
          <a:lstStyle/>
          <a:p>
            <a:r>
              <a:rPr lang="en-US" dirty="0"/>
              <a:t>Preston: Critical Questions</a:t>
            </a:r>
          </a:p>
        </p:txBody>
      </p:sp>
      <p:sp>
        <p:nvSpPr>
          <p:cNvPr id="3" name="Content Placeholder 2">
            <a:extLst>
              <a:ext uri="{FF2B5EF4-FFF2-40B4-BE49-F238E27FC236}">
                <a16:creationId xmlns:a16="http://schemas.microsoft.com/office/drawing/2014/main" id="{45593D8E-B130-574B-B42B-3B845670CA29}"/>
              </a:ext>
            </a:extLst>
          </p:cNvPr>
          <p:cNvSpPr>
            <a:spLocks noGrp="1"/>
          </p:cNvSpPr>
          <p:nvPr>
            <p:ph idx="1"/>
          </p:nvPr>
        </p:nvSpPr>
        <p:spPr/>
        <p:txBody>
          <a:bodyPr/>
          <a:lstStyle/>
          <a:p>
            <a:r>
              <a:rPr lang="en-US" dirty="0"/>
              <a:t>How appropriate is our preferred aesthetic for engaging with the politics of speaking </a:t>
            </a:r>
            <a:r>
              <a:rPr lang="en-US" i="1" dirty="0"/>
              <a:t>with</a:t>
            </a:r>
            <a:r>
              <a:rPr lang="en-US" dirty="0"/>
              <a:t>, </a:t>
            </a:r>
            <a:r>
              <a:rPr lang="en-US" i="1" dirty="0"/>
              <a:t>for</a:t>
            </a:r>
            <a:r>
              <a:rPr lang="en-US" dirty="0"/>
              <a:t>, or </a:t>
            </a:r>
            <a:r>
              <a:rPr lang="en-US" i="1" dirty="0"/>
              <a:t>about</a:t>
            </a:r>
            <a:r>
              <a:rPr lang="en-US" dirty="0"/>
              <a:t> communities?</a:t>
            </a:r>
          </a:p>
          <a:p>
            <a:r>
              <a:rPr lang="en-US" dirty="0"/>
              <a:t>How do we deal with moral and/or political tensions at the heart of the stories and the texts that are created?</a:t>
            </a:r>
          </a:p>
          <a:p>
            <a:r>
              <a:rPr lang="en-US" dirty="0"/>
              <a:t>How can we work sensitively, and create a genuine climate of dialogue and reciprocity?</a:t>
            </a:r>
          </a:p>
        </p:txBody>
      </p:sp>
    </p:spTree>
    <p:extLst>
      <p:ext uri="{BB962C8B-B14F-4D97-AF65-F5344CB8AC3E}">
        <p14:creationId xmlns:p14="http://schemas.microsoft.com/office/powerpoint/2010/main" val="1990339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8783A-9082-4348-B926-1EBB5EA1872B}"/>
              </a:ext>
            </a:extLst>
          </p:cNvPr>
          <p:cNvSpPr>
            <a:spLocks noGrp="1"/>
          </p:cNvSpPr>
          <p:nvPr>
            <p:ph type="title"/>
          </p:nvPr>
        </p:nvSpPr>
        <p:spPr/>
        <p:txBody>
          <a:bodyPr/>
          <a:lstStyle/>
          <a:p>
            <a:r>
              <a:rPr lang="en-US" dirty="0"/>
              <a:t>Preston: Critical Questions</a:t>
            </a:r>
          </a:p>
        </p:txBody>
      </p:sp>
      <p:sp>
        <p:nvSpPr>
          <p:cNvPr id="3" name="Content Placeholder 2">
            <a:extLst>
              <a:ext uri="{FF2B5EF4-FFF2-40B4-BE49-F238E27FC236}">
                <a16:creationId xmlns:a16="http://schemas.microsoft.com/office/drawing/2014/main" id="{45593D8E-B130-574B-B42B-3B845670CA29}"/>
              </a:ext>
            </a:extLst>
          </p:cNvPr>
          <p:cNvSpPr>
            <a:spLocks noGrp="1"/>
          </p:cNvSpPr>
          <p:nvPr>
            <p:ph idx="1"/>
          </p:nvPr>
        </p:nvSpPr>
        <p:spPr/>
        <p:txBody>
          <a:bodyPr/>
          <a:lstStyle/>
          <a:p>
            <a:r>
              <a:rPr lang="en-US" dirty="0"/>
              <a:t>How are the issues of voice, authority and ownership reconciled in the process of constructing narratives and representations that result?</a:t>
            </a:r>
          </a:p>
          <a:p>
            <a:r>
              <a:rPr lang="en-US" dirty="0"/>
              <a:t>How will representations that have been created impact in diverse, unpredictable and political contexts?</a:t>
            </a:r>
          </a:p>
        </p:txBody>
      </p:sp>
    </p:spTree>
    <p:extLst>
      <p:ext uri="{BB962C8B-B14F-4D97-AF65-F5344CB8AC3E}">
        <p14:creationId xmlns:p14="http://schemas.microsoft.com/office/powerpoint/2010/main" val="1105514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E3112-5A4C-1E42-8D98-7AF68950674C}"/>
              </a:ext>
            </a:extLst>
          </p:cNvPr>
          <p:cNvSpPr>
            <a:spLocks noGrp="1"/>
          </p:cNvSpPr>
          <p:nvPr>
            <p:ph type="title"/>
          </p:nvPr>
        </p:nvSpPr>
        <p:spPr/>
        <p:txBody>
          <a:bodyPr/>
          <a:lstStyle/>
          <a:p>
            <a:r>
              <a:rPr lang="en-US" dirty="0"/>
              <a:t>Applied Theatre</a:t>
            </a:r>
          </a:p>
        </p:txBody>
      </p:sp>
      <p:sp>
        <p:nvSpPr>
          <p:cNvPr id="3" name="Content Placeholder 2">
            <a:extLst>
              <a:ext uri="{FF2B5EF4-FFF2-40B4-BE49-F238E27FC236}">
                <a16:creationId xmlns:a16="http://schemas.microsoft.com/office/drawing/2014/main" id="{E19E2B50-4C5E-1E44-891E-6D1E1C882F68}"/>
              </a:ext>
            </a:extLst>
          </p:cNvPr>
          <p:cNvSpPr>
            <a:spLocks noGrp="1"/>
          </p:cNvSpPr>
          <p:nvPr>
            <p:ph idx="1"/>
          </p:nvPr>
        </p:nvSpPr>
        <p:spPr/>
        <p:txBody>
          <a:bodyPr>
            <a:normAutofit fontScale="92500"/>
          </a:bodyPr>
          <a:lstStyle/>
          <a:p>
            <a:r>
              <a:rPr lang="en-US" dirty="0"/>
              <a:t>Theatre ‘For’ – e.g. touring theatre for young people</a:t>
            </a:r>
          </a:p>
          <a:p>
            <a:r>
              <a:rPr lang="en-US" dirty="0"/>
              <a:t>Theatre ‘With’ – e.g. process based / workshop – involving participants in devising. Might not result in a presentation to a wider audience.</a:t>
            </a:r>
          </a:p>
          <a:p>
            <a:r>
              <a:rPr lang="en-US" dirty="0"/>
              <a:t>Theatre ‘By’ – e.g. a community make and perform theatre themselves. Community direct, plan, perform the event themselves.</a:t>
            </a:r>
          </a:p>
          <a:p>
            <a:r>
              <a:rPr lang="en-US" sz="2200" dirty="0"/>
              <a:t>(</a:t>
            </a:r>
            <a:r>
              <a:rPr lang="en-US" sz="2200" dirty="0" err="1"/>
              <a:t>Prentki</a:t>
            </a:r>
            <a:r>
              <a:rPr lang="en-US" sz="2200" dirty="0"/>
              <a:t> &amp; Preston, 2009:10-11)</a:t>
            </a:r>
          </a:p>
          <a:p>
            <a:endParaRPr lang="en-US" dirty="0"/>
          </a:p>
        </p:txBody>
      </p:sp>
    </p:spTree>
    <p:extLst>
      <p:ext uri="{BB962C8B-B14F-4D97-AF65-F5344CB8AC3E}">
        <p14:creationId xmlns:p14="http://schemas.microsoft.com/office/powerpoint/2010/main" val="2071929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lstStyle/>
          <a:p>
            <a:endParaRPr lang="en-US" dirty="0"/>
          </a:p>
          <a:p>
            <a:r>
              <a:rPr lang="en-US" dirty="0"/>
              <a:t>Theatre needs to ‘justify itself in terms of it’s contribution to an ethical life’.</a:t>
            </a:r>
          </a:p>
          <a:p>
            <a:r>
              <a:rPr lang="en-US" dirty="0"/>
              <a:t>But because theatre has the power to question relationships and norms, ‘Theatre’s greatest ethical potential may be found precisely at the moment when theatre abandons ethics.’ </a:t>
            </a:r>
            <a:r>
              <a:rPr lang="en-US" sz="2000" dirty="0"/>
              <a:t>(2009:70)</a:t>
            </a:r>
          </a:p>
          <a:p>
            <a:endParaRPr lang="en-US" dirty="0"/>
          </a:p>
          <a:p>
            <a:endParaRPr lang="en-US" dirty="0"/>
          </a:p>
        </p:txBody>
      </p:sp>
    </p:spTree>
    <p:extLst>
      <p:ext uri="{BB962C8B-B14F-4D97-AF65-F5344CB8AC3E}">
        <p14:creationId xmlns:p14="http://schemas.microsoft.com/office/powerpoint/2010/main" val="1374122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Prentki’s</a:t>
            </a:r>
            <a:r>
              <a:rPr lang="en-US" dirty="0"/>
              <a:t> Poetic’s of Representation</a:t>
            </a:r>
          </a:p>
        </p:txBody>
      </p:sp>
      <p:sp>
        <p:nvSpPr>
          <p:cNvPr id="3" name="Content Placeholder 2"/>
          <p:cNvSpPr>
            <a:spLocks noGrp="1"/>
          </p:cNvSpPr>
          <p:nvPr>
            <p:ph idx="1"/>
          </p:nvPr>
        </p:nvSpPr>
        <p:spPr/>
        <p:txBody>
          <a:bodyPr>
            <a:normAutofit fontScale="92500" lnSpcReduction="10000"/>
          </a:bodyPr>
          <a:lstStyle/>
          <a:p>
            <a:r>
              <a:rPr lang="en-US" dirty="0"/>
              <a:t>Applied theatre aims to work with ‘audiences’ (the participant may not just be a viewer in the traditional sense) in a context that is specific to their interests or needs. </a:t>
            </a:r>
          </a:p>
          <a:p>
            <a:endParaRPr lang="en-US" dirty="0"/>
          </a:p>
          <a:p>
            <a:r>
              <a:rPr lang="en-US" dirty="0"/>
              <a:t>‘Thinking about the poetics of applied theatre necessitates critical analysis of the relationships between all aspects of the creative process: the theatre form, its application and its reception.’ (2009:19) </a:t>
            </a:r>
          </a:p>
        </p:txBody>
      </p:sp>
    </p:spTree>
    <p:extLst>
      <p:ext uri="{BB962C8B-B14F-4D97-AF65-F5344CB8AC3E}">
        <p14:creationId xmlns:p14="http://schemas.microsoft.com/office/powerpoint/2010/main" val="1545265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Prentki’s</a:t>
            </a:r>
            <a:r>
              <a:rPr lang="en-US" dirty="0"/>
              <a:t> Poetic’s of Representation</a:t>
            </a:r>
          </a:p>
        </p:txBody>
      </p:sp>
      <p:sp>
        <p:nvSpPr>
          <p:cNvPr id="3" name="Content Placeholder 2"/>
          <p:cNvSpPr>
            <a:spLocks noGrp="1"/>
          </p:cNvSpPr>
          <p:nvPr>
            <p:ph idx="1"/>
          </p:nvPr>
        </p:nvSpPr>
        <p:spPr/>
        <p:txBody>
          <a:bodyPr/>
          <a:lstStyle/>
          <a:p>
            <a:r>
              <a:rPr lang="en-US" dirty="0"/>
              <a:t>With the intention of raising awareness and maybe encouraging action, there is typically:</a:t>
            </a:r>
          </a:p>
          <a:p>
            <a:r>
              <a:rPr lang="en-US" dirty="0"/>
              <a:t>‘</a:t>
            </a:r>
            <a:r>
              <a:rPr lang="mr-IN" dirty="0"/>
              <a:t>…</a:t>
            </a:r>
            <a:r>
              <a:rPr lang="en-GB" dirty="0"/>
              <a:t>a strong, intentional relationship between the manner in which the piece is created and the idea or picture of the audience for whom it is created.’ (</a:t>
            </a:r>
            <a:r>
              <a:rPr lang="en-US" dirty="0"/>
              <a:t>2009:</a:t>
            </a:r>
            <a:r>
              <a:rPr lang="en-GB" dirty="0"/>
              <a:t>19)</a:t>
            </a:r>
          </a:p>
          <a:p>
            <a:endParaRPr lang="en-GB" dirty="0"/>
          </a:p>
        </p:txBody>
      </p:sp>
    </p:spTree>
    <p:extLst>
      <p:ext uri="{BB962C8B-B14F-4D97-AF65-F5344CB8AC3E}">
        <p14:creationId xmlns:p14="http://schemas.microsoft.com/office/powerpoint/2010/main" val="1415635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Prentki’s</a:t>
            </a:r>
            <a:r>
              <a:rPr lang="en-US" dirty="0"/>
              <a:t> Poetic’s of Representation</a:t>
            </a:r>
          </a:p>
        </p:txBody>
      </p:sp>
      <p:sp>
        <p:nvSpPr>
          <p:cNvPr id="3" name="Content Placeholder 2"/>
          <p:cNvSpPr>
            <a:spLocks noGrp="1"/>
          </p:cNvSpPr>
          <p:nvPr>
            <p:ph idx="1"/>
          </p:nvPr>
        </p:nvSpPr>
        <p:spPr/>
        <p:txBody>
          <a:bodyPr>
            <a:normAutofit fontScale="92500" lnSpcReduction="20000"/>
          </a:bodyPr>
          <a:lstStyle/>
          <a:p>
            <a:r>
              <a:rPr lang="en-US" dirty="0"/>
              <a:t>‘The content of applied theatre is commonly supplied by the participants directly in the form of their own stories or by the community who are often also the target audience through the research carried out in that community</a:t>
            </a:r>
            <a:r>
              <a:rPr lang="en-GB" dirty="0"/>
              <a:t>’</a:t>
            </a:r>
          </a:p>
          <a:p>
            <a:r>
              <a:rPr lang="en-GB" dirty="0"/>
              <a:t>Creative choices made by any external agent (facilitator or company) ‘..have themselves to be related to the cultural parameters of the participants so that the chosen forms can enter into a meaningful relation to their life experiences and understandings’ (</a:t>
            </a:r>
            <a:r>
              <a:rPr lang="en-US" dirty="0"/>
              <a:t>2009:20)</a:t>
            </a:r>
          </a:p>
        </p:txBody>
      </p:sp>
    </p:spTree>
    <p:extLst>
      <p:ext uri="{BB962C8B-B14F-4D97-AF65-F5344CB8AC3E}">
        <p14:creationId xmlns:p14="http://schemas.microsoft.com/office/powerpoint/2010/main" val="2360481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Prentki’s</a:t>
            </a:r>
            <a:r>
              <a:rPr lang="en-US" dirty="0"/>
              <a:t> Poetic’s of Representation</a:t>
            </a:r>
          </a:p>
        </p:txBody>
      </p:sp>
      <p:sp>
        <p:nvSpPr>
          <p:cNvPr id="3" name="Content Placeholder 2"/>
          <p:cNvSpPr>
            <a:spLocks noGrp="1"/>
          </p:cNvSpPr>
          <p:nvPr>
            <p:ph idx="1"/>
          </p:nvPr>
        </p:nvSpPr>
        <p:spPr/>
        <p:txBody>
          <a:bodyPr/>
          <a:lstStyle/>
          <a:p>
            <a:r>
              <a:rPr lang="en-US" dirty="0"/>
              <a:t>‘Yet if earnest facilitators believe that part of their function is to support communities in resisting the global monoculture, it may be that they become guilty, themselves, of imposing a poetic that they deem appropriate or traditional upon the hapless participants.’ (2009:20)</a:t>
            </a:r>
          </a:p>
        </p:txBody>
      </p:sp>
    </p:spTree>
    <p:extLst>
      <p:ext uri="{BB962C8B-B14F-4D97-AF65-F5344CB8AC3E}">
        <p14:creationId xmlns:p14="http://schemas.microsoft.com/office/powerpoint/2010/main" val="24893478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Prentki’s</a:t>
            </a:r>
            <a:r>
              <a:rPr lang="en-US" dirty="0"/>
              <a:t> Poetic’s of Representation</a:t>
            </a:r>
          </a:p>
        </p:txBody>
      </p:sp>
      <p:sp>
        <p:nvSpPr>
          <p:cNvPr id="3" name="Content Placeholder 2"/>
          <p:cNvSpPr>
            <a:spLocks noGrp="1"/>
          </p:cNvSpPr>
          <p:nvPr>
            <p:ph idx="1"/>
          </p:nvPr>
        </p:nvSpPr>
        <p:spPr/>
        <p:txBody>
          <a:bodyPr>
            <a:normAutofit fontScale="85000" lnSpcReduction="20000"/>
          </a:bodyPr>
          <a:lstStyle/>
          <a:p>
            <a:r>
              <a:rPr lang="en-US" dirty="0"/>
              <a:t>Bakhtin’s recognition of a ‘dominant discourse’ (mainstream) identifies a ‘second world’ (the carnival, feast and marketplace) as a place where things can happen with less structure. </a:t>
            </a:r>
          </a:p>
          <a:p>
            <a:r>
              <a:rPr lang="en-US" dirty="0"/>
              <a:t>He also identifies the character of the fool that spans ‘two worlds’(2009:20):</a:t>
            </a:r>
          </a:p>
          <a:p>
            <a:r>
              <a:rPr lang="en-US" dirty="0"/>
              <a:t>‘The official and the popular;</a:t>
            </a:r>
          </a:p>
          <a:p>
            <a:r>
              <a:rPr lang="en-US" dirty="0"/>
              <a:t>The scripted and the improvised;</a:t>
            </a:r>
          </a:p>
          <a:p>
            <a:r>
              <a:rPr lang="en-US" dirty="0"/>
              <a:t>The fictional and the real;</a:t>
            </a:r>
          </a:p>
          <a:p>
            <a:r>
              <a:rPr lang="en-US" dirty="0"/>
              <a:t>The stage and the auditorium;</a:t>
            </a:r>
          </a:p>
          <a:p>
            <a:r>
              <a:rPr lang="en-US" dirty="0"/>
              <a:t>The spirit world and the material world (</a:t>
            </a:r>
            <a:r>
              <a:rPr lang="en-US" dirty="0" err="1"/>
              <a:t>etc</a:t>
            </a:r>
            <a:r>
              <a:rPr lang="en-US" dirty="0"/>
              <a:t>);’</a:t>
            </a:r>
          </a:p>
          <a:p>
            <a:endParaRPr lang="en-US" dirty="0"/>
          </a:p>
        </p:txBody>
      </p:sp>
    </p:spTree>
    <p:extLst>
      <p:ext uri="{BB962C8B-B14F-4D97-AF65-F5344CB8AC3E}">
        <p14:creationId xmlns:p14="http://schemas.microsoft.com/office/powerpoint/2010/main" val="507472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Prentki’s</a:t>
            </a:r>
            <a:r>
              <a:rPr lang="en-US" dirty="0"/>
              <a:t> Poetic’s of Representation</a:t>
            </a:r>
          </a:p>
        </p:txBody>
      </p:sp>
      <p:sp>
        <p:nvSpPr>
          <p:cNvPr id="3" name="Content Placeholder 2"/>
          <p:cNvSpPr>
            <a:spLocks noGrp="1"/>
          </p:cNvSpPr>
          <p:nvPr>
            <p:ph idx="1"/>
          </p:nvPr>
        </p:nvSpPr>
        <p:spPr/>
        <p:txBody>
          <a:bodyPr>
            <a:normAutofit lnSpcReduction="10000"/>
          </a:bodyPr>
          <a:lstStyle/>
          <a:p>
            <a:r>
              <a:rPr lang="en-US" dirty="0"/>
              <a:t>‘Brecht’s great contribution to the poetics of applied theatre was to develop a dramaturgy that answered his need for a theatre that could demonstrate the need for and inevitability of social change.’</a:t>
            </a:r>
          </a:p>
          <a:p>
            <a:endParaRPr lang="en-US" dirty="0"/>
          </a:p>
          <a:p>
            <a:r>
              <a:rPr lang="en-US" dirty="0"/>
              <a:t>His texts ‘search for theatrical means through which to highlight the contradictions of capitalist societies</a:t>
            </a:r>
            <a:r>
              <a:rPr lang="mr-IN" dirty="0"/>
              <a:t>…</a:t>
            </a:r>
            <a:r>
              <a:rPr lang="en-GB" dirty="0"/>
              <a:t>’ (</a:t>
            </a:r>
            <a:r>
              <a:rPr lang="en-US" dirty="0"/>
              <a:t>2009:</a:t>
            </a:r>
            <a:r>
              <a:rPr lang="en-GB" dirty="0"/>
              <a:t>21)</a:t>
            </a:r>
            <a:endParaRPr lang="en-US" dirty="0"/>
          </a:p>
        </p:txBody>
      </p:sp>
    </p:spTree>
    <p:extLst>
      <p:ext uri="{BB962C8B-B14F-4D97-AF65-F5344CB8AC3E}">
        <p14:creationId xmlns:p14="http://schemas.microsoft.com/office/powerpoint/2010/main" val="27535518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Prentki’s</a:t>
            </a:r>
            <a:r>
              <a:rPr lang="en-US" dirty="0"/>
              <a:t> Poetic’s of Representation</a:t>
            </a:r>
          </a:p>
        </p:txBody>
      </p:sp>
      <p:sp>
        <p:nvSpPr>
          <p:cNvPr id="3" name="Content Placeholder 2"/>
          <p:cNvSpPr>
            <a:spLocks noGrp="1"/>
          </p:cNvSpPr>
          <p:nvPr>
            <p:ph idx="1"/>
          </p:nvPr>
        </p:nvSpPr>
        <p:spPr/>
        <p:txBody>
          <a:bodyPr/>
          <a:lstStyle/>
          <a:p>
            <a:r>
              <a:rPr lang="en-US" dirty="0"/>
              <a:t>‘This counter-hegemonic practice is intended to work upon audiences as a form of intellectual empowerment that enables them to </a:t>
            </a:r>
            <a:r>
              <a:rPr lang="en-US" dirty="0" err="1"/>
              <a:t>practise</a:t>
            </a:r>
            <a:r>
              <a:rPr lang="en-US" dirty="0"/>
              <a:t> anti-oppressive social change outside the theatre.’ (2009:21) </a:t>
            </a:r>
          </a:p>
        </p:txBody>
      </p:sp>
    </p:spTree>
    <p:extLst>
      <p:ext uri="{BB962C8B-B14F-4D97-AF65-F5344CB8AC3E}">
        <p14:creationId xmlns:p14="http://schemas.microsoft.com/office/powerpoint/2010/main" val="2281744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Hegemony </a:t>
            </a:r>
          </a:p>
        </p:txBody>
      </p:sp>
      <p:sp>
        <p:nvSpPr>
          <p:cNvPr id="3" name="Content Placeholder 2"/>
          <p:cNvSpPr>
            <a:spLocks noGrp="1"/>
          </p:cNvSpPr>
          <p:nvPr>
            <p:ph idx="1"/>
          </p:nvPr>
        </p:nvSpPr>
        <p:spPr/>
        <p:txBody>
          <a:bodyPr>
            <a:normAutofit fontScale="92500" lnSpcReduction="10000"/>
          </a:bodyPr>
          <a:lstStyle/>
          <a:p>
            <a:r>
              <a:rPr lang="en-US" dirty="0">
                <a:hlinkClick r:id="rId3"/>
              </a:rPr>
              <a:t>Hegemony</a:t>
            </a:r>
            <a:r>
              <a:rPr lang="en-US" dirty="0"/>
              <a:t>, the dominance of one group over another, often supported by </a:t>
            </a:r>
            <a:r>
              <a:rPr lang="en-US" dirty="0">
                <a:hlinkClick r:id="rId4"/>
              </a:rPr>
              <a:t>legitimating</a:t>
            </a:r>
            <a:r>
              <a:rPr lang="en-US" dirty="0"/>
              <a:t> norms and ideas. </a:t>
            </a:r>
          </a:p>
          <a:p>
            <a:r>
              <a:rPr lang="en-US" dirty="0"/>
              <a:t>The term </a:t>
            </a:r>
            <a:r>
              <a:rPr lang="en-US" i="1" dirty="0"/>
              <a:t>hegemony</a:t>
            </a:r>
            <a:r>
              <a:rPr lang="en-US" dirty="0"/>
              <a:t> is today often used as shorthand to describe the relatively dominant position of a particular set of ideas and their associated tendency to become commonsensical and intuitive, thereby </a:t>
            </a:r>
            <a:r>
              <a:rPr lang="en-US" dirty="0">
                <a:hlinkClick r:id="rId5"/>
              </a:rPr>
              <a:t>inhibiting</a:t>
            </a:r>
            <a:r>
              <a:rPr lang="en-US" dirty="0"/>
              <a:t> the dissemination or even the articulation of </a:t>
            </a:r>
            <a:r>
              <a:rPr lang="en-US" dirty="0">
                <a:hlinkClick r:id="rId6"/>
              </a:rPr>
              <a:t>alternative</a:t>
            </a:r>
            <a:r>
              <a:rPr lang="en-US" dirty="0"/>
              <a:t> ideas. </a:t>
            </a:r>
          </a:p>
          <a:p>
            <a:endParaRPr lang="en-US" dirty="0"/>
          </a:p>
        </p:txBody>
      </p:sp>
    </p:spTree>
    <p:extLst>
      <p:ext uri="{BB962C8B-B14F-4D97-AF65-F5344CB8AC3E}">
        <p14:creationId xmlns:p14="http://schemas.microsoft.com/office/powerpoint/2010/main" val="2898543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‘Other’</a:t>
            </a:r>
          </a:p>
        </p:txBody>
      </p:sp>
      <p:sp>
        <p:nvSpPr>
          <p:cNvPr id="3" name="Content Placeholder 2"/>
          <p:cNvSpPr>
            <a:spLocks noGrp="1"/>
          </p:cNvSpPr>
          <p:nvPr>
            <p:ph idx="1"/>
          </p:nvPr>
        </p:nvSpPr>
        <p:spPr/>
        <p:txBody>
          <a:bodyPr>
            <a:normAutofit fontScale="92500" lnSpcReduction="10000"/>
          </a:bodyPr>
          <a:lstStyle/>
          <a:p>
            <a:r>
              <a:rPr lang="en-US" dirty="0"/>
              <a:t>Speaking or representing another ‘on behalf of’, ‘despite’, </a:t>
            </a:r>
          </a:p>
          <a:p>
            <a:r>
              <a:rPr lang="en-US" dirty="0"/>
              <a:t>Society needs to </a:t>
            </a:r>
            <a:r>
              <a:rPr lang="en-US" dirty="0" err="1"/>
              <a:t>recognise</a:t>
            </a:r>
            <a:r>
              <a:rPr lang="en-US" dirty="0"/>
              <a:t> that;</a:t>
            </a:r>
          </a:p>
          <a:p>
            <a:r>
              <a:rPr lang="en-US" dirty="0"/>
              <a:t>‘..it might be more appropriate to silence the cacophony of dominant voices busily regulating, explaining, justifying, exonerating or celebrating Others in </a:t>
            </a:r>
            <a:r>
              <a:rPr lang="en-US" dirty="0" err="1"/>
              <a:t>favour</a:t>
            </a:r>
            <a:r>
              <a:rPr lang="en-US" dirty="0"/>
              <a:t> of simply pointing to the silence of those Others and thereby helping to create a space for them to speak for themselves.’ (2009:86)</a:t>
            </a:r>
          </a:p>
        </p:txBody>
      </p:sp>
    </p:spTree>
    <p:extLst>
      <p:ext uri="{BB962C8B-B14F-4D97-AF65-F5344CB8AC3E}">
        <p14:creationId xmlns:p14="http://schemas.microsoft.com/office/powerpoint/2010/main" val="39977649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‘Other’</a:t>
            </a:r>
          </a:p>
        </p:txBody>
      </p:sp>
      <p:sp>
        <p:nvSpPr>
          <p:cNvPr id="3" name="Content Placeholder 2"/>
          <p:cNvSpPr>
            <a:spLocks noGrp="1"/>
          </p:cNvSpPr>
          <p:nvPr>
            <p:ph idx="1"/>
          </p:nvPr>
        </p:nvSpPr>
        <p:spPr/>
        <p:txBody>
          <a:bodyPr>
            <a:normAutofit fontScale="92500" lnSpcReduction="20000"/>
          </a:bodyPr>
          <a:lstStyle/>
          <a:p>
            <a:r>
              <a:rPr lang="en-US" dirty="0"/>
              <a:t>‘However well intentioned our speech on behalf of an Other, it acts to reinforce precisely that Otherness which speaking may be intended to undermine.’ (2009:86-7).</a:t>
            </a:r>
          </a:p>
          <a:p>
            <a:r>
              <a:rPr lang="en-US" dirty="0"/>
              <a:t>‘A conversation of ‘us’ about ‘them’ is a conversation in which ‘them’ is silenced.’ </a:t>
            </a:r>
          </a:p>
          <a:p>
            <a:r>
              <a:rPr lang="en-US" dirty="0"/>
              <a:t>‘The Other is silenced because she is Other, and the speech of the dominant group on her behalf reinscribes her Otherness simply through the fact of its being spoken, and irrespective of its content.’  </a:t>
            </a:r>
          </a:p>
        </p:txBody>
      </p:sp>
    </p:spTree>
    <p:extLst>
      <p:ext uri="{BB962C8B-B14F-4D97-AF65-F5344CB8AC3E}">
        <p14:creationId xmlns:p14="http://schemas.microsoft.com/office/powerpoint/2010/main" val="36494120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‘Other’</a:t>
            </a:r>
          </a:p>
        </p:txBody>
      </p:sp>
      <p:sp>
        <p:nvSpPr>
          <p:cNvPr id="3" name="Content Placeholder 2"/>
          <p:cNvSpPr>
            <a:spLocks noGrp="1"/>
          </p:cNvSpPr>
          <p:nvPr>
            <p:ph idx="1"/>
          </p:nvPr>
        </p:nvSpPr>
        <p:spPr/>
        <p:txBody>
          <a:bodyPr>
            <a:normAutofit fontScale="85000" lnSpcReduction="10000"/>
          </a:bodyPr>
          <a:lstStyle/>
          <a:p>
            <a:r>
              <a:rPr lang="en-US" dirty="0"/>
              <a:t>Providing a platform </a:t>
            </a:r>
            <a:r>
              <a:rPr lang="mr-IN" dirty="0"/>
              <a:t>–</a:t>
            </a:r>
            <a:r>
              <a:rPr lang="en-US" dirty="0"/>
              <a:t> safe platform </a:t>
            </a:r>
            <a:r>
              <a:rPr lang="mr-IN" dirty="0"/>
              <a:t>–</a:t>
            </a:r>
            <a:r>
              <a:rPr lang="en-US" dirty="0"/>
              <a:t> can disturb and interrupt dominant assumption. </a:t>
            </a:r>
          </a:p>
          <a:p>
            <a:endParaRPr lang="en-US" dirty="0"/>
          </a:p>
          <a:p>
            <a:r>
              <a:rPr lang="en-US" dirty="0"/>
              <a:t>‘Others by definition are oppressed and marginalized by the dominant culture: consequently, their cultures and traditions are typically represented as inferior or pathological.’ (2009:88)</a:t>
            </a:r>
          </a:p>
          <a:p>
            <a:r>
              <a:rPr lang="en-US" dirty="0"/>
              <a:t> This is countered by ‘documenting and celebrating’</a:t>
            </a:r>
            <a:r>
              <a:rPr lang="mr-IN" dirty="0"/>
              <a:t>…</a:t>
            </a:r>
            <a:r>
              <a:rPr lang="en-US" dirty="0"/>
              <a:t> ‘the survival skills and inherent strengths, and the positive cultures and traditions of Others’ </a:t>
            </a:r>
          </a:p>
        </p:txBody>
      </p:sp>
    </p:spTree>
    <p:extLst>
      <p:ext uri="{BB962C8B-B14F-4D97-AF65-F5344CB8AC3E}">
        <p14:creationId xmlns:p14="http://schemas.microsoft.com/office/powerpoint/2010/main" val="1122967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‘Other’</a:t>
            </a:r>
          </a:p>
        </p:txBody>
      </p:sp>
      <p:sp>
        <p:nvSpPr>
          <p:cNvPr id="3" name="Content Placeholder 2"/>
          <p:cNvSpPr>
            <a:spLocks noGrp="1"/>
          </p:cNvSpPr>
          <p:nvPr>
            <p:ph idx="1"/>
          </p:nvPr>
        </p:nvSpPr>
        <p:spPr/>
        <p:txBody>
          <a:bodyPr>
            <a:normAutofit fontScale="92500" lnSpcReduction="20000"/>
          </a:bodyPr>
          <a:lstStyle/>
          <a:p>
            <a:r>
              <a:rPr lang="en-US" dirty="0"/>
              <a:t>‘The danger lies in romanticizing Others and in using our representation of them to delineate ‘our’ vision of the Good Life’</a:t>
            </a:r>
          </a:p>
          <a:p>
            <a:endParaRPr lang="en-US" dirty="0"/>
          </a:p>
          <a:p>
            <a:r>
              <a:rPr lang="en-US" dirty="0"/>
              <a:t>‘..the temptation to exaggerate the exotic, the heroic, or the tragic aspects of the lives of people with little power’. (2009:88)</a:t>
            </a:r>
          </a:p>
          <a:p>
            <a:endParaRPr lang="en-US" dirty="0"/>
          </a:p>
          <a:p>
            <a:r>
              <a:rPr lang="en-US" dirty="0"/>
              <a:t>There is a danger of making different groups into a ‘cause’ unless the needs, culture and identity of the group are </a:t>
            </a:r>
            <a:r>
              <a:rPr lang="en-US" dirty="0" err="1"/>
              <a:t>platformed</a:t>
            </a:r>
            <a:r>
              <a:rPr lang="en-US" dirty="0"/>
              <a:t> and respected. </a:t>
            </a:r>
          </a:p>
        </p:txBody>
      </p:sp>
    </p:spTree>
    <p:extLst>
      <p:ext uri="{BB962C8B-B14F-4D97-AF65-F5344CB8AC3E}">
        <p14:creationId xmlns:p14="http://schemas.microsoft.com/office/powerpoint/2010/main" val="2108072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8783A-9082-4348-B926-1EBB5EA1872B}"/>
              </a:ext>
            </a:extLst>
          </p:cNvPr>
          <p:cNvSpPr>
            <a:spLocks noGrp="1"/>
          </p:cNvSpPr>
          <p:nvPr>
            <p:ph type="title"/>
          </p:nvPr>
        </p:nvSpPr>
        <p:spPr/>
        <p:txBody>
          <a:bodyPr/>
          <a:lstStyle/>
          <a:p>
            <a:r>
              <a:rPr lang="en-US" dirty="0"/>
              <a:t>Preston</a:t>
            </a:r>
          </a:p>
        </p:txBody>
      </p:sp>
      <p:sp>
        <p:nvSpPr>
          <p:cNvPr id="3" name="Content Placeholder 2">
            <a:extLst>
              <a:ext uri="{FF2B5EF4-FFF2-40B4-BE49-F238E27FC236}">
                <a16:creationId xmlns:a16="http://schemas.microsoft.com/office/drawing/2014/main" id="{45593D8E-B130-574B-B42B-3B845670CA29}"/>
              </a:ext>
            </a:extLst>
          </p:cNvPr>
          <p:cNvSpPr>
            <a:spLocks noGrp="1"/>
          </p:cNvSpPr>
          <p:nvPr>
            <p:ph idx="1"/>
          </p:nvPr>
        </p:nvSpPr>
        <p:spPr/>
        <p:txBody>
          <a:bodyPr/>
          <a:lstStyle/>
          <a:p>
            <a:endParaRPr lang="en-US" dirty="0"/>
          </a:p>
          <a:p>
            <a:r>
              <a:rPr lang="en-US" dirty="0"/>
              <a:t>‘Here the ethical-political complexity of constructing representations creates a dissonance in applied theatre; the dilemma between safeguarding and protecting people’s right to speak or not speak in private or public with the urgent need to challenge society and its marginalizing hegemonies.’ (2009:68)</a:t>
            </a:r>
          </a:p>
        </p:txBody>
      </p:sp>
    </p:spTree>
    <p:extLst>
      <p:ext uri="{BB962C8B-B14F-4D97-AF65-F5344CB8AC3E}">
        <p14:creationId xmlns:p14="http://schemas.microsoft.com/office/powerpoint/2010/main" val="19143249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t>Task: watch, read and note these names. </a:t>
            </a:r>
            <a:br>
              <a:rPr lang="en-US" sz="2400" dirty="0"/>
            </a:br>
            <a:r>
              <a:rPr lang="en-US" sz="2400" dirty="0"/>
              <a:t>Consider the representation of women in your field. </a:t>
            </a:r>
          </a:p>
        </p:txBody>
      </p:sp>
      <p:sp>
        <p:nvSpPr>
          <p:cNvPr id="3" name="Content Placeholder 2"/>
          <p:cNvSpPr>
            <a:spLocks noGrp="1"/>
          </p:cNvSpPr>
          <p:nvPr>
            <p:ph idx="1"/>
          </p:nvPr>
        </p:nvSpPr>
        <p:spPr/>
        <p:txBody>
          <a:bodyPr/>
          <a:lstStyle/>
          <a:p>
            <a:r>
              <a:rPr lang="en-GB" sz="2800" u="sng" dirty="0">
                <a:hlinkClick r:id="rId2"/>
              </a:rPr>
              <a:t>https://www.internationalwomensday.com/</a:t>
            </a:r>
            <a:r>
              <a:rPr lang="en-GB" sz="2800" dirty="0"/>
              <a:t> </a:t>
            </a:r>
          </a:p>
          <a:p>
            <a:endParaRPr lang="en-GB" sz="2800" u="sng" dirty="0">
              <a:hlinkClick r:id="rId3"/>
            </a:endParaRPr>
          </a:p>
          <a:p>
            <a:r>
              <a:rPr lang="en-GB" sz="2800" u="sng" dirty="0">
                <a:hlinkClick r:id="rId3"/>
              </a:rPr>
              <a:t>https://performerstuff.com/mgs/10-nineteenth-century-female-playwrights-you-should-know/</a:t>
            </a:r>
            <a:r>
              <a:rPr lang="en-GB" sz="2800" dirty="0"/>
              <a:t> </a:t>
            </a:r>
          </a:p>
          <a:p>
            <a:r>
              <a:rPr lang="en-GB" sz="2800" dirty="0"/>
              <a:t> </a:t>
            </a:r>
          </a:p>
          <a:p>
            <a:r>
              <a:rPr lang="en-GB" sz="2800" u="sng" dirty="0">
                <a:hlinkClick r:id="rId4"/>
              </a:rPr>
              <a:t>https://www.youtube.com/watch?v=OwwNow19bsA</a:t>
            </a:r>
            <a:r>
              <a:rPr lang="en-GB" sz="2800" dirty="0"/>
              <a:t> Sappho </a:t>
            </a:r>
          </a:p>
          <a:p>
            <a:endParaRPr lang="en-US" dirty="0"/>
          </a:p>
        </p:txBody>
      </p:sp>
    </p:spTree>
    <p:extLst>
      <p:ext uri="{BB962C8B-B14F-4D97-AF65-F5344CB8AC3E}">
        <p14:creationId xmlns:p14="http://schemas.microsoft.com/office/powerpoint/2010/main" val="3158485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D1AD2-C02C-DA47-8E24-8D51A6E5C808}"/>
              </a:ext>
            </a:extLst>
          </p:cNvPr>
          <p:cNvSpPr>
            <a:spLocks noGrp="1"/>
          </p:cNvSpPr>
          <p:nvPr>
            <p:ph type="title"/>
          </p:nvPr>
        </p:nvSpPr>
        <p:spPr/>
        <p:txBody>
          <a:bodyPr/>
          <a:lstStyle/>
          <a:p>
            <a:r>
              <a:rPr lang="en-US" dirty="0"/>
              <a:t>Ceasefire ‘magazine’</a:t>
            </a:r>
          </a:p>
        </p:txBody>
      </p:sp>
      <p:sp>
        <p:nvSpPr>
          <p:cNvPr id="3" name="Content Placeholder 2">
            <a:extLst>
              <a:ext uri="{FF2B5EF4-FFF2-40B4-BE49-F238E27FC236}">
                <a16:creationId xmlns:a16="http://schemas.microsoft.com/office/drawing/2014/main" id="{0D1A8FEC-EC8A-0243-A249-8B3C4D2B7A3B}"/>
              </a:ext>
            </a:extLst>
          </p:cNvPr>
          <p:cNvSpPr>
            <a:spLocks noGrp="1"/>
          </p:cNvSpPr>
          <p:nvPr>
            <p:ph idx="1"/>
          </p:nvPr>
        </p:nvSpPr>
        <p:spPr/>
        <p:txBody>
          <a:bodyPr>
            <a:normAutofit fontScale="85000" lnSpcReduction="10000"/>
          </a:bodyPr>
          <a:lstStyle/>
          <a:p>
            <a:r>
              <a:rPr lang="en-US" dirty="0"/>
              <a:t>Excellent article on the application of Boal’s work to modern cultural texts by Andy </a:t>
            </a:r>
            <a:r>
              <a:rPr lang="en-US" dirty="0" err="1"/>
              <a:t>McLaverty</a:t>
            </a:r>
            <a:r>
              <a:rPr lang="en-US" dirty="0"/>
              <a:t>-Robinson:</a:t>
            </a:r>
          </a:p>
          <a:p>
            <a:endParaRPr lang="en-US" dirty="0">
              <a:hlinkClick r:id="rId2"/>
            </a:endParaRPr>
          </a:p>
          <a:p>
            <a:r>
              <a:rPr lang="en-US" dirty="0">
                <a:hlinkClick r:id="rId2"/>
              </a:rPr>
              <a:t>https://ceasefiremagazine.co.uk/augusto-boal-history-theatre/</a:t>
            </a:r>
            <a:r>
              <a:rPr lang="en-US" dirty="0"/>
              <a:t> </a:t>
            </a:r>
          </a:p>
          <a:p>
            <a:endParaRPr lang="en-US" dirty="0"/>
          </a:p>
          <a:p>
            <a:r>
              <a:rPr lang="en-US" dirty="0"/>
              <a:t>Critical thinking – don’t believe everything that is written. It’s definitely worth reading this commentary but also reading the comments below. (Is ‘Andy’ 07/04/17 the author ‘Andy’ responding to ‘Andrew’ from 06/01/17?)</a:t>
            </a:r>
          </a:p>
        </p:txBody>
      </p:sp>
    </p:spTree>
    <p:extLst>
      <p:ext uri="{BB962C8B-B14F-4D97-AF65-F5344CB8AC3E}">
        <p14:creationId xmlns:p14="http://schemas.microsoft.com/office/powerpoint/2010/main" val="18460487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DE7B2-FA6A-0E40-9941-154BC319E18D}"/>
              </a:ext>
            </a:extLst>
          </p:cNvPr>
          <p:cNvSpPr>
            <a:spLocks noGrp="1"/>
          </p:cNvSpPr>
          <p:nvPr>
            <p:ph type="title"/>
          </p:nvPr>
        </p:nvSpPr>
        <p:spPr/>
        <p:txBody>
          <a:bodyPr/>
          <a:lstStyle/>
          <a:p>
            <a:r>
              <a:rPr lang="en-US" dirty="0" err="1"/>
              <a:t>Mojisola</a:t>
            </a:r>
            <a:r>
              <a:rPr lang="en-US" dirty="0"/>
              <a:t> Adebayo</a:t>
            </a:r>
          </a:p>
        </p:txBody>
      </p:sp>
      <p:sp>
        <p:nvSpPr>
          <p:cNvPr id="3" name="Content Placeholder 2">
            <a:extLst>
              <a:ext uri="{FF2B5EF4-FFF2-40B4-BE49-F238E27FC236}">
                <a16:creationId xmlns:a16="http://schemas.microsoft.com/office/drawing/2014/main" id="{9803348F-9AAA-9D40-A0B7-A5848422D4A5}"/>
              </a:ext>
            </a:extLst>
          </p:cNvPr>
          <p:cNvSpPr>
            <a:spLocks noGrp="1"/>
          </p:cNvSpPr>
          <p:nvPr>
            <p:ph idx="1"/>
          </p:nvPr>
        </p:nvSpPr>
        <p:spPr/>
        <p:txBody>
          <a:bodyPr/>
          <a:lstStyle/>
          <a:p>
            <a:r>
              <a:rPr lang="en-US" dirty="0"/>
              <a:t>Watch ‘</a:t>
            </a:r>
            <a:r>
              <a:rPr lang="en-US" dirty="0" err="1"/>
              <a:t>Moj</a:t>
            </a:r>
            <a:r>
              <a:rPr lang="en-US" dirty="0"/>
              <a:t> of the Antarctic’ (link on Moodle).</a:t>
            </a:r>
          </a:p>
          <a:p>
            <a:endParaRPr lang="en-US" dirty="0"/>
          </a:p>
          <a:p>
            <a:r>
              <a:rPr lang="en-US" dirty="0"/>
              <a:t>Make notes about the performance, the representation, the narrative.</a:t>
            </a:r>
          </a:p>
          <a:p>
            <a:endParaRPr lang="en-US" dirty="0"/>
          </a:p>
          <a:p>
            <a:r>
              <a:rPr lang="en-US" dirty="0"/>
              <a:t>Moreover – enjoy the performance as a piece of good theatre – then consider why it was enjoyable.</a:t>
            </a:r>
          </a:p>
        </p:txBody>
      </p:sp>
    </p:spTree>
    <p:extLst>
      <p:ext uri="{BB962C8B-B14F-4D97-AF65-F5344CB8AC3E}">
        <p14:creationId xmlns:p14="http://schemas.microsoft.com/office/powerpoint/2010/main" val="24592099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7673-4FFE-D543-A482-6BF4A7FF76AE}"/>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4815DD3A-D646-DA42-B3C7-E5D0939CB506}"/>
              </a:ext>
            </a:extLst>
          </p:cNvPr>
          <p:cNvSpPr>
            <a:spLocks noGrp="1"/>
          </p:cNvSpPr>
          <p:nvPr>
            <p:ph idx="1"/>
          </p:nvPr>
        </p:nvSpPr>
        <p:spPr/>
        <p:txBody>
          <a:bodyPr>
            <a:normAutofit/>
          </a:bodyPr>
          <a:lstStyle/>
          <a:p>
            <a:pPr>
              <a:spcBef>
                <a:spcPts val="0"/>
              </a:spcBef>
              <a:defRPr/>
            </a:pPr>
            <a:r>
              <a:rPr lang="en-US" sz="2400" dirty="0"/>
              <a:t>Bal, M. (2008) </a:t>
            </a:r>
            <a:r>
              <a:rPr lang="en-US" sz="2400" i="1" dirty="0"/>
              <a:t>Narratology: Introduction to the Theory of Narrative</a:t>
            </a:r>
            <a:r>
              <a:rPr lang="en-US" sz="2400" dirty="0"/>
              <a:t>. (3</a:t>
            </a:r>
            <a:r>
              <a:rPr lang="en-US" sz="2400" baseline="30000" dirty="0"/>
              <a:t>rd</a:t>
            </a:r>
            <a:r>
              <a:rPr lang="en-US" sz="2400" dirty="0"/>
              <a:t> ed). London: University of Toronto Press. </a:t>
            </a:r>
          </a:p>
          <a:p>
            <a:pPr>
              <a:spcBef>
                <a:spcPts val="0"/>
              </a:spcBef>
              <a:defRPr/>
            </a:pPr>
            <a:r>
              <a:rPr lang="en-US" sz="2400" dirty="0"/>
              <a:t>Dolan, J. (2010) </a:t>
            </a:r>
            <a:r>
              <a:rPr lang="en-US" sz="2400" i="1" dirty="0"/>
              <a:t>Theatre &amp; Sexuality. </a:t>
            </a:r>
            <a:r>
              <a:rPr lang="en-US" sz="2400" dirty="0"/>
              <a:t>Basingstoke: Palgrave Macmillan.</a:t>
            </a:r>
          </a:p>
          <a:p>
            <a:pPr>
              <a:spcBef>
                <a:spcPts val="0"/>
              </a:spcBef>
              <a:defRPr/>
            </a:pPr>
            <a:r>
              <a:rPr lang="en-US" sz="2400" dirty="0"/>
              <a:t>Holdsworth, N. (2012)</a:t>
            </a:r>
            <a:r>
              <a:rPr lang="en-US" sz="2400" i="1" dirty="0"/>
              <a:t>Theatre &amp; Nation. </a:t>
            </a:r>
            <a:r>
              <a:rPr lang="en-US" sz="2400" dirty="0"/>
              <a:t>Basingstoke: Palgrave Macmillan.</a:t>
            </a:r>
          </a:p>
          <a:p>
            <a:pPr>
              <a:spcBef>
                <a:spcPts val="0"/>
              </a:spcBef>
              <a:defRPr/>
            </a:pPr>
            <a:r>
              <a:rPr lang="en-US" sz="2400" dirty="0" err="1"/>
              <a:t>Prentki</a:t>
            </a:r>
            <a:r>
              <a:rPr lang="en-US" sz="2400" dirty="0"/>
              <a:t>, T &amp; Preston, S. (2009) </a:t>
            </a:r>
            <a:r>
              <a:rPr lang="en-US" sz="2400" i="1" dirty="0"/>
              <a:t>The Applied Theatre Reader. </a:t>
            </a:r>
            <a:r>
              <a:rPr lang="en-US" sz="2400" dirty="0"/>
              <a:t>London: Routledge.</a:t>
            </a:r>
          </a:p>
          <a:p>
            <a:pPr>
              <a:spcBef>
                <a:spcPts val="0"/>
              </a:spcBef>
              <a:defRPr/>
            </a:pPr>
            <a:endParaRPr lang="en-US" sz="2400" dirty="0"/>
          </a:p>
          <a:p>
            <a:pPr>
              <a:spcBef>
                <a:spcPts val="0"/>
              </a:spcBef>
              <a:defRPr/>
            </a:pPr>
            <a:endParaRPr lang="en-US" sz="2400" dirty="0"/>
          </a:p>
          <a:p>
            <a:endParaRPr lang="en-US" sz="2400" dirty="0"/>
          </a:p>
          <a:p>
            <a:endParaRPr lang="en-US" sz="2400" dirty="0"/>
          </a:p>
        </p:txBody>
      </p:sp>
    </p:spTree>
    <p:extLst>
      <p:ext uri="{BB962C8B-B14F-4D97-AF65-F5344CB8AC3E}">
        <p14:creationId xmlns:p14="http://schemas.microsoft.com/office/powerpoint/2010/main" val="2560951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653</TotalTime>
  <Words>2540</Words>
  <Application>Microsoft Macintosh PowerPoint</Application>
  <PresentationFormat>On-screen Show (4:3)</PresentationFormat>
  <Paragraphs>179</Paragraphs>
  <Slides>35</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Calibri</vt:lpstr>
      <vt:lpstr>Office Theme</vt:lpstr>
      <vt:lpstr>Representation</vt:lpstr>
      <vt:lpstr>Task</vt:lpstr>
      <vt:lpstr>Last week’s task</vt:lpstr>
      <vt:lpstr>Representation</vt:lpstr>
      <vt:lpstr>Narrative</vt:lpstr>
      <vt:lpstr>Narrative</vt:lpstr>
      <vt:lpstr>Fabula!</vt:lpstr>
      <vt:lpstr>Preston</vt:lpstr>
      <vt:lpstr>Preston</vt:lpstr>
      <vt:lpstr>Theatre &amp; Ethics </vt:lpstr>
      <vt:lpstr>Preston</vt:lpstr>
      <vt:lpstr>Giroux in Preston</vt:lpstr>
      <vt:lpstr>Preston</vt:lpstr>
      <vt:lpstr>Preston</vt:lpstr>
      <vt:lpstr>Preston: Critical Questions</vt:lpstr>
      <vt:lpstr>Preston: Critical Questions</vt:lpstr>
      <vt:lpstr>Applied Theatre</vt:lpstr>
      <vt:lpstr>Theatre &amp; Ethics </vt:lpstr>
      <vt:lpstr>Prentki’s Poetic’s of Representation</vt:lpstr>
      <vt:lpstr>Prentki’s Poetic’s of Representation</vt:lpstr>
      <vt:lpstr>Prentki’s Poetic’s of Representation</vt:lpstr>
      <vt:lpstr>Prentki’s Poetic’s of Representation</vt:lpstr>
      <vt:lpstr>Prentki’s Poetic’s of Representation</vt:lpstr>
      <vt:lpstr>Prentki’s Poetic’s of Representation</vt:lpstr>
      <vt:lpstr>Prentki’s Poetic’s of Representation</vt:lpstr>
      <vt:lpstr>Hegemony </vt:lpstr>
      <vt:lpstr>The ‘Other’</vt:lpstr>
      <vt:lpstr>The ‘Other’</vt:lpstr>
      <vt:lpstr>The ‘Other’</vt:lpstr>
      <vt:lpstr>The ‘Other’</vt:lpstr>
      <vt:lpstr>Preston</vt:lpstr>
      <vt:lpstr>Task: watch, read and note these names.  Consider the representation of women in your field. </vt:lpstr>
      <vt:lpstr>Ceasefire ‘magazine’</vt:lpstr>
      <vt:lpstr>Mojisola Adebayo</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dc:title>
  <dc:creator>Jonathan</dc:creator>
  <cp:lastModifiedBy>Jonathan Pugh</cp:lastModifiedBy>
  <cp:revision>42</cp:revision>
  <dcterms:created xsi:type="dcterms:W3CDTF">2021-03-07T11:32:24Z</dcterms:created>
  <dcterms:modified xsi:type="dcterms:W3CDTF">2021-03-08T16:01:43Z</dcterms:modified>
</cp:coreProperties>
</file>