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72" r:id="rId5"/>
  </p:sldMasterIdLst>
  <p:notesMasterIdLst>
    <p:notesMasterId r:id="rId24"/>
  </p:notesMasterIdLst>
  <p:sldIdLst>
    <p:sldId id="256" r:id="rId6"/>
    <p:sldId id="331" r:id="rId7"/>
    <p:sldId id="333" r:id="rId8"/>
    <p:sldId id="257" r:id="rId9"/>
    <p:sldId id="273" r:id="rId10"/>
    <p:sldId id="258" r:id="rId11"/>
    <p:sldId id="259" r:id="rId12"/>
    <p:sldId id="329" r:id="rId13"/>
    <p:sldId id="261" r:id="rId14"/>
    <p:sldId id="274" r:id="rId15"/>
    <p:sldId id="275" r:id="rId16"/>
    <p:sldId id="336" r:id="rId17"/>
    <p:sldId id="337" r:id="rId18"/>
    <p:sldId id="278" r:id="rId19"/>
    <p:sldId id="335" r:id="rId20"/>
    <p:sldId id="280" r:id="rId21"/>
    <p:sldId id="338" r:id="rId22"/>
    <p:sldId id="300" r:id="rId2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41427"/>
    <a:srgbClr val="FAAC04"/>
    <a:srgbClr val="231571"/>
    <a:srgbClr val="FC035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7A0F64-5CAD-4861-AB2E-FC34287FBD72}" v="24" dt="2024-02-01T16:56:29.1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978"/>
    <p:restoredTop sz="94422" autoAdjust="0"/>
  </p:normalViewPr>
  <p:slideViewPr>
    <p:cSldViewPr snapToGrid="0" snapToObjects="1">
      <p:cViewPr varScale="1">
        <p:scale>
          <a:sx n="121" d="100"/>
          <a:sy n="121" d="100"/>
        </p:scale>
        <p:origin x="2072" y="16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07588D-A823-46CB-925D-E9250739ECE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F82D1E13-E7CB-4918-92C2-A5A138E52E35}">
      <dgm:prSet/>
      <dgm:spPr/>
      <dgm:t>
        <a:bodyPr/>
        <a:lstStyle/>
        <a:p>
          <a:r>
            <a:rPr lang="en-GB"/>
            <a:t>Four ‘core strands’ to be worked through on PebblePad</a:t>
          </a:r>
          <a:endParaRPr lang="en-US"/>
        </a:p>
      </dgm:t>
    </dgm:pt>
    <dgm:pt modelId="{E4B06DD2-ACF7-4B45-832F-6DC7FCB0D5EF}" type="parTrans" cxnId="{E2335EE9-0EA9-4D74-ADA7-8DF94B0972CE}">
      <dgm:prSet/>
      <dgm:spPr/>
      <dgm:t>
        <a:bodyPr/>
        <a:lstStyle/>
        <a:p>
          <a:endParaRPr lang="en-US"/>
        </a:p>
      </dgm:t>
    </dgm:pt>
    <dgm:pt modelId="{3A9983A7-9D56-435F-9FB0-1F8BDE3B3E42}" type="sibTrans" cxnId="{E2335EE9-0EA9-4D74-ADA7-8DF94B0972CE}">
      <dgm:prSet/>
      <dgm:spPr/>
      <dgm:t>
        <a:bodyPr/>
        <a:lstStyle/>
        <a:p>
          <a:endParaRPr lang="en-US"/>
        </a:p>
      </dgm:t>
    </dgm:pt>
    <dgm:pt modelId="{7DC5EA04-1DEE-4A21-98BD-9000D1B25A2E}">
      <dgm:prSet/>
      <dgm:spPr/>
      <dgm:t>
        <a:bodyPr/>
        <a:lstStyle/>
        <a:p>
          <a:r>
            <a:rPr lang="en-GB"/>
            <a:t>Two ‘National Saturdays’ relating to these core strands</a:t>
          </a:r>
          <a:endParaRPr lang="en-US"/>
        </a:p>
      </dgm:t>
    </dgm:pt>
    <dgm:pt modelId="{615E2D11-A373-4B88-BDB8-6ABF15A39D37}" type="parTrans" cxnId="{FD79B6AC-1A0A-4387-BC72-642389A765BD}">
      <dgm:prSet/>
      <dgm:spPr/>
      <dgm:t>
        <a:bodyPr/>
        <a:lstStyle/>
        <a:p>
          <a:endParaRPr lang="en-US"/>
        </a:p>
      </dgm:t>
    </dgm:pt>
    <dgm:pt modelId="{9B397F4D-7848-49B5-BD2A-3AEE713B41B9}" type="sibTrans" cxnId="{FD79B6AC-1A0A-4387-BC72-642389A765BD}">
      <dgm:prSet/>
      <dgm:spPr/>
      <dgm:t>
        <a:bodyPr/>
        <a:lstStyle/>
        <a:p>
          <a:endParaRPr lang="en-US"/>
        </a:p>
      </dgm:t>
    </dgm:pt>
    <dgm:pt modelId="{3C5FFE3F-1B8B-428D-A66C-C39449B6D097}">
      <dgm:prSet/>
      <dgm:spPr/>
      <dgm:t>
        <a:bodyPr/>
        <a:lstStyle/>
        <a:p>
          <a:r>
            <a:rPr lang="en-GB" dirty="0"/>
            <a:t>Core Strands 1 and 2: Saturday 22</a:t>
          </a:r>
          <a:r>
            <a:rPr lang="en-GB" baseline="30000" dirty="0"/>
            <a:t>nd</a:t>
          </a:r>
          <a:r>
            <a:rPr lang="en-GB" dirty="0"/>
            <a:t>  June, 9:30-3.30pm </a:t>
          </a:r>
          <a:endParaRPr lang="en-US" dirty="0"/>
        </a:p>
      </dgm:t>
    </dgm:pt>
    <dgm:pt modelId="{40371814-C985-4031-B0A1-43D601444E7D}" type="parTrans" cxnId="{9D57B1ED-04C0-4281-90DD-B56527D93C88}">
      <dgm:prSet/>
      <dgm:spPr/>
      <dgm:t>
        <a:bodyPr/>
        <a:lstStyle/>
        <a:p>
          <a:endParaRPr lang="en-US"/>
        </a:p>
      </dgm:t>
    </dgm:pt>
    <dgm:pt modelId="{F593C57C-9493-4DFE-927C-48A22CCA3A12}" type="sibTrans" cxnId="{9D57B1ED-04C0-4281-90DD-B56527D93C88}">
      <dgm:prSet/>
      <dgm:spPr/>
      <dgm:t>
        <a:bodyPr/>
        <a:lstStyle/>
        <a:p>
          <a:endParaRPr lang="en-US"/>
        </a:p>
      </dgm:t>
    </dgm:pt>
    <dgm:pt modelId="{158E08F4-ED85-4633-8E24-D38252565311}">
      <dgm:prSet/>
      <dgm:spPr/>
      <dgm:t>
        <a:bodyPr/>
        <a:lstStyle/>
        <a:p>
          <a:r>
            <a:rPr lang="en-GB" dirty="0"/>
            <a:t>Core Strands 3 and 4: Saturday 13</a:t>
          </a:r>
          <a:r>
            <a:rPr lang="en-GB" baseline="30000" dirty="0"/>
            <a:t>th</a:t>
          </a:r>
          <a:r>
            <a:rPr lang="en-GB" dirty="0"/>
            <a:t> July: 9:30-3.30pm</a:t>
          </a:r>
          <a:endParaRPr lang="en-US" dirty="0"/>
        </a:p>
      </dgm:t>
    </dgm:pt>
    <dgm:pt modelId="{1BA59EC8-69DD-4696-A32A-BB35AA1D3B93}" type="parTrans" cxnId="{5B9D20E2-E107-4714-9664-5641562D9E83}">
      <dgm:prSet/>
      <dgm:spPr/>
      <dgm:t>
        <a:bodyPr/>
        <a:lstStyle/>
        <a:p>
          <a:endParaRPr lang="en-US"/>
        </a:p>
      </dgm:t>
    </dgm:pt>
    <dgm:pt modelId="{706D3050-20DF-4AF1-A29E-C08DA36BACB2}" type="sibTrans" cxnId="{5B9D20E2-E107-4714-9664-5641562D9E83}">
      <dgm:prSet/>
      <dgm:spPr/>
      <dgm:t>
        <a:bodyPr/>
        <a:lstStyle/>
        <a:p>
          <a:endParaRPr lang="en-US"/>
        </a:p>
      </dgm:t>
    </dgm:pt>
    <dgm:pt modelId="{3339F29D-9E88-456D-AB50-F479C7FD3EC3}" type="pres">
      <dgm:prSet presAssocID="{2D07588D-A823-46CB-925D-E9250739ECE6}" presName="linear" presStyleCnt="0">
        <dgm:presLayoutVars>
          <dgm:animLvl val="lvl"/>
          <dgm:resizeHandles val="exact"/>
        </dgm:presLayoutVars>
      </dgm:prSet>
      <dgm:spPr/>
    </dgm:pt>
    <dgm:pt modelId="{E78378B9-1E6D-438F-9175-79FE8057E1DD}" type="pres">
      <dgm:prSet presAssocID="{F82D1E13-E7CB-4918-92C2-A5A138E52E35}" presName="parentText" presStyleLbl="node1" presStyleIdx="0" presStyleCnt="4">
        <dgm:presLayoutVars>
          <dgm:chMax val="0"/>
          <dgm:bulletEnabled val="1"/>
        </dgm:presLayoutVars>
      </dgm:prSet>
      <dgm:spPr/>
    </dgm:pt>
    <dgm:pt modelId="{26FBBDD7-9F9D-4BD9-9F08-288B9BC84C89}" type="pres">
      <dgm:prSet presAssocID="{3A9983A7-9D56-435F-9FB0-1F8BDE3B3E42}" presName="spacer" presStyleCnt="0"/>
      <dgm:spPr/>
    </dgm:pt>
    <dgm:pt modelId="{A8C6FF60-15F8-4F2D-A2E4-9EF2948753C5}" type="pres">
      <dgm:prSet presAssocID="{7DC5EA04-1DEE-4A21-98BD-9000D1B25A2E}" presName="parentText" presStyleLbl="node1" presStyleIdx="1" presStyleCnt="4">
        <dgm:presLayoutVars>
          <dgm:chMax val="0"/>
          <dgm:bulletEnabled val="1"/>
        </dgm:presLayoutVars>
      </dgm:prSet>
      <dgm:spPr/>
    </dgm:pt>
    <dgm:pt modelId="{257F7C95-3B7E-47AA-95DA-B7802706263D}" type="pres">
      <dgm:prSet presAssocID="{9B397F4D-7848-49B5-BD2A-3AEE713B41B9}" presName="spacer" presStyleCnt="0"/>
      <dgm:spPr/>
    </dgm:pt>
    <dgm:pt modelId="{40D4734B-2219-47C2-87F4-E843AF28CE28}" type="pres">
      <dgm:prSet presAssocID="{3C5FFE3F-1B8B-428D-A66C-C39449B6D097}" presName="parentText" presStyleLbl="node1" presStyleIdx="2" presStyleCnt="4">
        <dgm:presLayoutVars>
          <dgm:chMax val="0"/>
          <dgm:bulletEnabled val="1"/>
        </dgm:presLayoutVars>
      </dgm:prSet>
      <dgm:spPr/>
    </dgm:pt>
    <dgm:pt modelId="{E27E9FEB-2AF6-48D4-9EBB-2BFCAB9E179E}" type="pres">
      <dgm:prSet presAssocID="{F593C57C-9493-4DFE-927C-48A22CCA3A12}" presName="spacer" presStyleCnt="0"/>
      <dgm:spPr/>
    </dgm:pt>
    <dgm:pt modelId="{1CA4D0A6-368A-40EF-A93E-93E5AF991B2E}" type="pres">
      <dgm:prSet presAssocID="{158E08F4-ED85-4633-8E24-D38252565311}" presName="parentText" presStyleLbl="node1" presStyleIdx="3" presStyleCnt="4">
        <dgm:presLayoutVars>
          <dgm:chMax val="0"/>
          <dgm:bulletEnabled val="1"/>
        </dgm:presLayoutVars>
      </dgm:prSet>
      <dgm:spPr/>
    </dgm:pt>
  </dgm:ptLst>
  <dgm:cxnLst>
    <dgm:cxn modelId="{FD79B6AC-1A0A-4387-BC72-642389A765BD}" srcId="{2D07588D-A823-46CB-925D-E9250739ECE6}" destId="{7DC5EA04-1DEE-4A21-98BD-9000D1B25A2E}" srcOrd="1" destOrd="0" parTransId="{615E2D11-A373-4B88-BDB8-6ABF15A39D37}" sibTransId="{9B397F4D-7848-49B5-BD2A-3AEE713B41B9}"/>
    <dgm:cxn modelId="{AF5A99C0-E8FE-4D43-A422-47C4304B21D6}" type="presOf" srcId="{3C5FFE3F-1B8B-428D-A66C-C39449B6D097}" destId="{40D4734B-2219-47C2-87F4-E843AF28CE28}" srcOrd="0" destOrd="0" presId="urn:microsoft.com/office/officeart/2005/8/layout/vList2"/>
    <dgm:cxn modelId="{86E083C3-4CC2-4140-886C-988FD7E83BD0}" type="presOf" srcId="{158E08F4-ED85-4633-8E24-D38252565311}" destId="{1CA4D0A6-368A-40EF-A93E-93E5AF991B2E}" srcOrd="0" destOrd="0" presId="urn:microsoft.com/office/officeart/2005/8/layout/vList2"/>
    <dgm:cxn modelId="{D0F042D5-B1DB-4FB9-B5A1-B534AFFF5C98}" type="presOf" srcId="{F82D1E13-E7CB-4918-92C2-A5A138E52E35}" destId="{E78378B9-1E6D-438F-9175-79FE8057E1DD}" srcOrd="0" destOrd="0" presId="urn:microsoft.com/office/officeart/2005/8/layout/vList2"/>
    <dgm:cxn modelId="{9E4422DB-F142-478F-B4A4-311C9F855EED}" type="presOf" srcId="{7DC5EA04-1DEE-4A21-98BD-9000D1B25A2E}" destId="{A8C6FF60-15F8-4F2D-A2E4-9EF2948753C5}" srcOrd="0" destOrd="0" presId="urn:microsoft.com/office/officeart/2005/8/layout/vList2"/>
    <dgm:cxn modelId="{5B9D20E2-E107-4714-9664-5641562D9E83}" srcId="{2D07588D-A823-46CB-925D-E9250739ECE6}" destId="{158E08F4-ED85-4633-8E24-D38252565311}" srcOrd="3" destOrd="0" parTransId="{1BA59EC8-69DD-4696-A32A-BB35AA1D3B93}" sibTransId="{706D3050-20DF-4AF1-A29E-C08DA36BACB2}"/>
    <dgm:cxn modelId="{E2335EE9-0EA9-4D74-ADA7-8DF94B0972CE}" srcId="{2D07588D-A823-46CB-925D-E9250739ECE6}" destId="{F82D1E13-E7CB-4918-92C2-A5A138E52E35}" srcOrd="0" destOrd="0" parTransId="{E4B06DD2-ACF7-4B45-832F-6DC7FCB0D5EF}" sibTransId="{3A9983A7-9D56-435F-9FB0-1F8BDE3B3E42}"/>
    <dgm:cxn modelId="{9D57B1ED-04C0-4281-90DD-B56527D93C88}" srcId="{2D07588D-A823-46CB-925D-E9250739ECE6}" destId="{3C5FFE3F-1B8B-428D-A66C-C39449B6D097}" srcOrd="2" destOrd="0" parTransId="{40371814-C985-4031-B0A1-43D601444E7D}" sibTransId="{F593C57C-9493-4DFE-927C-48A22CCA3A12}"/>
    <dgm:cxn modelId="{CB003DEF-68D4-4FD9-B79C-FD0B947EE5E2}" type="presOf" srcId="{2D07588D-A823-46CB-925D-E9250739ECE6}" destId="{3339F29D-9E88-456D-AB50-F479C7FD3EC3}" srcOrd="0" destOrd="0" presId="urn:microsoft.com/office/officeart/2005/8/layout/vList2"/>
    <dgm:cxn modelId="{67D373C5-734F-4AC1-9505-BD603B80447E}" type="presParOf" srcId="{3339F29D-9E88-456D-AB50-F479C7FD3EC3}" destId="{E78378B9-1E6D-438F-9175-79FE8057E1DD}" srcOrd="0" destOrd="0" presId="urn:microsoft.com/office/officeart/2005/8/layout/vList2"/>
    <dgm:cxn modelId="{2D5D546D-B788-4095-9FD0-C5B5DEBDCB5A}" type="presParOf" srcId="{3339F29D-9E88-456D-AB50-F479C7FD3EC3}" destId="{26FBBDD7-9F9D-4BD9-9F08-288B9BC84C89}" srcOrd="1" destOrd="0" presId="urn:microsoft.com/office/officeart/2005/8/layout/vList2"/>
    <dgm:cxn modelId="{F19E29D9-0F2A-4FBB-B24C-25CBB2566622}" type="presParOf" srcId="{3339F29D-9E88-456D-AB50-F479C7FD3EC3}" destId="{A8C6FF60-15F8-4F2D-A2E4-9EF2948753C5}" srcOrd="2" destOrd="0" presId="urn:microsoft.com/office/officeart/2005/8/layout/vList2"/>
    <dgm:cxn modelId="{BFEAB798-7218-4B46-9085-2C6603B3A855}" type="presParOf" srcId="{3339F29D-9E88-456D-AB50-F479C7FD3EC3}" destId="{257F7C95-3B7E-47AA-95DA-B7802706263D}" srcOrd="3" destOrd="0" presId="urn:microsoft.com/office/officeart/2005/8/layout/vList2"/>
    <dgm:cxn modelId="{73305E10-CB2A-4827-8E1C-84FDA9B20321}" type="presParOf" srcId="{3339F29D-9E88-456D-AB50-F479C7FD3EC3}" destId="{40D4734B-2219-47C2-87F4-E843AF28CE28}" srcOrd="4" destOrd="0" presId="urn:microsoft.com/office/officeart/2005/8/layout/vList2"/>
    <dgm:cxn modelId="{D8A4A715-94E7-42E1-AE6D-81DEBB9ADB4A}" type="presParOf" srcId="{3339F29D-9E88-456D-AB50-F479C7FD3EC3}" destId="{E27E9FEB-2AF6-48D4-9EBB-2BFCAB9E179E}" srcOrd="5" destOrd="0" presId="urn:microsoft.com/office/officeart/2005/8/layout/vList2"/>
    <dgm:cxn modelId="{AEF2E768-8ABA-4906-B93B-9EA2ADD81AE3}" type="presParOf" srcId="{3339F29D-9E88-456D-AB50-F479C7FD3EC3}" destId="{1CA4D0A6-368A-40EF-A93E-93E5AF991B2E}"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8378B9-1E6D-438F-9175-79FE8057E1DD}">
      <dsp:nvSpPr>
        <dsp:cNvPr id="0" name=""/>
        <dsp:cNvSpPr/>
      </dsp:nvSpPr>
      <dsp:spPr>
        <a:xfrm>
          <a:off x="0" y="487583"/>
          <a:ext cx="4697730" cy="10740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Four ‘core strands’ to be worked through on PebblePad</a:t>
          </a:r>
          <a:endParaRPr lang="en-US" sz="2700" kern="1200"/>
        </a:p>
      </dsp:txBody>
      <dsp:txXfrm>
        <a:off x="52431" y="540014"/>
        <a:ext cx="4592868" cy="969198"/>
      </dsp:txXfrm>
    </dsp:sp>
    <dsp:sp modelId="{A8C6FF60-15F8-4F2D-A2E4-9EF2948753C5}">
      <dsp:nvSpPr>
        <dsp:cNvPr id="0" name=""/>
        <dsp:cNvSpPr/>
      </dsp:nvSpPr>
      <dsp:spPr>
        <a:xfrm>
          <a:off x="0" y="1639404"/>
          <a:ext cx="4697730" cy="107406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Two ‘National Saturdays’ relating to these core strands</a:t>
          </a:r>
          <a:endParaRPr lang="en-US" sz="2700" kern="1200"/>
        </a:p>
      </dsp:txBody>
      <dsp:txXfrm>
        <a:off x="52431" y="1691835"/>
        <a:ext cx="4592868" cy="969198"/>
      </dsp:txXfrm>
    </dsp:sp>
    <dsp:sp modelId="{40D4734B-2219-47C2-87F4-E843AF28CE28}">
      <dsp:nvSpPr>
        <dsp:cNvPr id="0" name=""/>
        <dsp:cNvSpPr/>
      </dsp:nvSpPr>
      <dsp:spPr>
        <a:xfrm>
          <a:off x="0" y="2791223"/>
          <a:ext cx="4697730" cy="107406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Core Strands 1 and 2: Saturday 22</a:t>
          </a:r>
          <a:r>
            <a:rPr lang="en-GB" sz="2700" kern="1200" baseline="30000" dirty="0"/>
            <a:t>nd</a:t>
          </a:r>
          <a:r>
            <a:rPr lang="en-GB" sz="2700" kern="1200" dirty="0"/>
            <a:t>  June, 9:30-3.30pm </a:t>
          </a:r>
          <a:endParaRPr lang="en-US" sz="2700" kern="1200" dirty="0"/>
        </a:p>
      </dsp:txBody>
      <dsp:txXfrm>
        <a:off x="52431" y="2843654"/>
        <a:ext cx="4592868" cy="969198"/>
      </dsp:txXfrm>
    </dsp:sp>
    <dsp:sp modelId="{1CA4D0A6-368A-40EF-A93E-93E5AF991B2E}">
      <dsp:nvSpPr>
        <dsp:cNvPr id="0" name=""/>
        <dsp:cNvSpPr/>
      </dsp:nvSpPr>
      <dsp:spPr>
        <a:xfrm>
          <a:off x="0" y="3943043"/>
          <a:ext cx="4697730" cy="107406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Core Strands 3 and 4: Saturday 13</a:t>
          </a:r>
          <a:r>
            <a:rPr lang="en-GB" sz="2700" kern="1200" baseline="30000" dirty="0"/>
            <a:t>th</a:t>
          </a:r>
          <a:r>
            <a:rPr lang="en-GB" sz="2700" kern="1200" dirty="0"/>
            <a:t> July: 9:30-3.30pm</a:t>
          </a:r>
          <a:endParaRPr lang="en-US" sz="2700" kern="1200" dirty="0"/>
        </a:p>
      </dsp:txBody>
      <dsp:txXfrm>
        <a:off x="52431" y="3995474"/>
        <a:ext cx="4592868" cy="96919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3BA752-11D7-F948-B8D3-308FEFB9D21F}" type="datetimeFigureOut">
              <a:rPr lang="en-US" smtClean="0"/>
              <a:pPr/>
              <a:t>6/6/24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EC2477-61D7-F946-B35A-3E65E0D777E7}" type="slidenum">
              <a:rPr lang="en-US" smtClean="0"/>
              <a:pPr/>
              <a:t>‹#›</a:t>
            </a:fld>
            <a:endParaRPr lang="en-US"/>
          </a:p>
        </p:txBody>
      </p:sp>
    </p:spTree>
    <p:extLst>
      <p:ext uri="{BB962C8B-B14F-4D97-AF65-F5344CB8AC3E}">
        <p14:creationId xmlns:p14="http://schemas.microsoft.com/office/powerpoint/2010/main" val="34739705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EC2477-61D7-F946-B35A-3E65E0D777E7}" type="slidenum">
              <a:rPr lang="en-US" smtClean="0"/>
              <a:pPr/>
              <a:t>1</a:t>
            </a:fld>
            <a:endParaRPr lang="en-US"/>
          </a:p>
        </p:txBody>
      </p:sp>
    </p:spTree>
    <p:extLst>
      <p:ext uri="{BB962C8B-B14F-4D97-AF65-F5344CB8AC3E}">
        <p14:creationId xmlns:p14="http://schemas.microsoft.com/office/powerpoint/2010/main" val="1640097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532827D-7420-44D8-9B8D-784333484B0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585452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532827D-7420-44D8-9B8D-784333484B0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868968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532827D-7420-44D8-9B8D-784333484B0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031479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532827D-7420-44D8-9B8D-784333484B0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533418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532827D-7420-44D8-9B8D-784333484B0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71762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Academic resources to support curriculum design…</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532827D-7420-44D8-9B8D-784333484B0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717003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532827D-7420-44D8-9B8D-784333484B0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666460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532827D-7420-44D8-9B8D-784333484B0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429612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EC2477-61D7-F946-B35A-3E65E0D777E7}" type="slidenum">
              <a:rPr lang="en-US" smtClean="0"/>
              <a:pPr/>
              <a:t>18</a:t>
            </a:fld>
            <a:endParaRPr lang="en-US"/>
          </a:p>
        </p:txBody>
      </p:sp>
    </p:spTree>
    <p:extLst>
      <p:ext uri="{BB962C8B-B14F-4D97-AF65-F5344CB8AC3E}">
        <p14:creationId xmlns:p14="http://schemas.microsoft.com/office/powerpoint/2010/main" val="26164736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pPr/>
              <a:t>6/6/24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pPr/>
              <a:t>‹#›</a:t>
            </a:fld>
            <a:endParaRPr lang="en-US"/>
          </a:p>
        </p:txBody>
      </p:sp>
    </p:spTree>
    <p:extLst>
      <p:ext uri="{BB962C8B-B14F-4D97-AF65-F5344CB8AC3E}">
        <p14:creationId xmlns:p14="http://schemas.microsoft.com/office/powerpoint/2010/main" val="3562055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pPr/>
              <a:t>6/6/24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pPr/>
              <a:t>‹#›</a:t>
            </a:fld>
            <a:endParaRPr lang="en-US"/>
          </a:p>
        </p:txBody>
      </p:sp>
      <p:pic>
        <p:nvPicPr>
          <p:cNvPr id="8" name="Picture 7" descr="Graphical user interface&#10;&#10;Description automatically generated">
            <a:extLst>
              <a:ext uri="{FF2B5EF4-FFF2-40B4-BE49-F238E27FC236}">
                <a16:creationId xmlns:a16="http://schemas.microsoft.com/office/drawing/2014/main" id="{7C6B2FED-4482-4741-9570-880BCAD31E6A}"/>
              </a:ext>
            </a:extLst>
          </p:cNvPr>
          <p:cNvPicPr>
            <a:picLocks noChangeAspect="1"/>
          </p:cNvPicPr>
          <p:nvPr userDrawn="1"/>
        </p:nvPicPr>
        <p:blipFill>
          <a:blip r:embed="rId2"/>
          <a:stretch>
            <a:fillRect/>
          </a:stretch>
        </p:blipFill>
        <p:spPr>
          <a:xfrm>
            <a:off x="0" y="0"/>
            <a:ext cx="9229501" cy="6955791"/>
          </a:xfrm>
          <a:prstGeom prst="rect">
            <a:avLst/>
          </a:prstGeom>
        </p:spPr>
      </p:pic>
    </p:spTree>
    <p:extLst>
      <p:ext uri="{BB962C8B-B14F-4D97-AF65-F5344CB8AC3E}">
        <p14:creationId xmlns:p14="http://schemas.microsoft.com/office/powerpoint/2010/main" val="1513117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5DED699-838B-094B-9974-7EAD773EA11E}" type="datetimeFigureOut">
              <a:rPr lang="en-US" smtClean="0"/>
              <a:pPr/>
              <a:t>6/6/24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pPr/>
              <a:t>‹#›</a:t>
            </a:fld>
            <a:endParaRPr lang="en-US"/>
          </a:p>
        </p:txBody>
      </p:sp>
    </p:spTree>
    <p:extLst>
      <p:ext uri="{BB962C8B-B14F-4D97-AF65-F5344CB8AC3E}">
        <p14:creationId xmlns:p14="http://schemas.microsoft.com/office/powerpoint/2010/main" val="40197581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DED699-838B-094B-9974-7EAD773EA11E}" type="datetimeFigureOut">
              <a:rPr lang="en-US" smtClean="0"/>
              <a:pPr/>
              <a:t>6/6/24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pPr/>
              <a:t>‹#›</a:t>
            </a:fld>
            <a:endParaRPr lang="en-US"/>
          </a:p>
        </p:txBody>
      </p:sp>
    </p:spTree>
    <p:extLst>
      <p:ext uri="{BB962C8B-B14F-4D97-AF65-F5344CB8AC3E}">
        <p14:creationId xmlns:p14="http://schemas.microsoft.com/office/powerpoint/2010/main" val="7886710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5DED699-838B-094B-9974-7EAD773EA11E}" type="datetimeFigureOut">
              <a:rPr lang="en-US" smtClean="0"/>
              <a:pPr/>
              <a:t>6/6/24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291FB2A-E4CB-6A46-862A-5012FBCB6341}" type="slidenum">
              <a:rPr lang="en-US" smtClean="0"/>
              <a:pPr/>
              <a:t>‹#›</a:t>
            </a:fld>
            <a:endParaRPr lang="en-US"/>
          </a:p>
        </p:txBody>
      </p:sp>
    </p:spTree>
    <p:extLst>
      <p:ext uri="{BB962C8B-B14F-4D97-AF65-F5344CB8AC3E}">
        <p14:creationId xmlns:p14="http://schemas.microsoft.com/office/powerpoint/2010/main" val="4774747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5DED699-838B-094B-9974-7EAD773EA11E}" type="datetimeFigureOut">
              <a:rPr lang="en-US" smtClean="0"/>
              <a:pPr/>
              <a:t>6/6/24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291FB2A-E4CB-6A46-862A-5012FBCB6341}" type="slidenum">
              <a:rPr lang="en-US" smtClean="0"/>
              <a:pPr/>
              <a:t>‹#›</a:t>
            </a:fld>
            <a:endParaRPr lang="en-US"/>
          </a:p>
        </p:txBody>
      </p:sp>
    </p:spTree>
    <p:extLst>
      <p:ext uri="{BB962C8B-B14F-4D97-AF65-F5344CB8AC3E}">
        <p14:creationId xmlns:p14="http://schemas.microsoft.com/office/powerpoint/2010/main" val="3709812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DED699-838B-094B-9974-7EAD773EA11E}" type="datetimeFigureOut">
              <a:rPr lang="en-US" smtClean="0"/>
              <a:pPr/>
              <a:t>6/6/24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291FB2A-E4CB-6A46-862A-5012FBCB6341}" type="slidenum">
              <a:rPr lang="en-US" smtClean="0"/>
              <a:pPr/>
              <a:t>‹#›</a:t>
            </a:fld>
            <a:endParaRPr lang="en-US"/>
          </a:p>
        </p:txBody>
      </p:sp>
    </p:spTree>
    <p:extLst>
      <p:ext uri="{BB962C8B-B14F-4D97-AF65-F5344CB8AC3E}">
        <p14:creationId xmlns:p14="http://schemas.microsoft.com/office/powerpoint/2010/main" val="9131358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5DED699-838B-094B-9974-7EAD773EA11E}" type="datetimeFigureOut">
              <a:rPr lang="en-US" smtClean="0"/>
              <a:pPr/>
              <a:t>6/6/24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pPr/>
              <a:t>‹#›</a:t>
            </a:fld>
            <a:endParaRPr lang="en-US"/>
          </a:p>
        </p:txBody>
      </p:sp>
    </p:spTree>
    <p:extLst>
      <p:ext uri="{BB962C8B-B14F-4D97-AF65-F5344CB8AC3E}">
        <p14:creationId xmlns:p14="http://schemas.microsoft.com/office/powerpoint/2010/main" val="2388897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5DED699-838B-094B-9974-7EAD773EA11E}" type="datetimeFigureOut">
              <a:rPr lang="en-US" smtClean="0"/>
              <a:pPr/>
              <a:t>6/6/24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pPr/>
              <a:t>‹#›</a:t>
            </a:fld>
            <a:endParaRPr lang="en-US"/>
          </a:p>
        </p:txBody>
      </p:sp>
    </p:spTree>
    <p:extLst>
      <p:ext uri="{BB962C8B-B14F-4D97-AF65-F5344CB8AC3E}">
        <p14:creationId xmlns:p14="http://schemas.microsoft.com/office/powerpoint/2010/main" val="3672349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pPr/>
              <a:t>6/6/24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pPr/>
              <a:t>‹#›</a:t>
            </a:fld>
            <a:endParaRPr lang="en-US"/>
          </a:p>
        </p:txBody>
      </p:sp>
    </p:spTree>
    <p:extLst>
      <p:ext uri="{BB962C8B-B14F-4D97-AF65-F5344CB8AC3E}">
        <p14:creationId xmlns:p14="http://schemas.microsoft.com/office/powerpoint/2010/main" val="39770211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pPr/>
              <a:t>6/6/24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pPr/>
              <a:t>‹#›</a:t>
            </a:fld>
            <a:endParaRPr lang="en-US"/>
          </a:p>
        </p:txBody>
      </p:sp>
    </p:spTree>
    <p:extLst>
      <p:ext uri="{BB962C8B-B14F-4D97-AF65-F5344CB8AC3E}">
        <p14:creationId xmlns:p14="http://schemas.microsoft.com/office/powerpoint/2010/main" val="30688531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4500"/>
            </a:lvl1pPr>
          </a:lstStyle>
          <a:p>
            <a:r>
              <a:rPr lang="en-GB"/>
              <a:t>Click to edit Master title style</a:t>
            </a:r>
            <a:endParaRPr lang="en-US"/>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E5DED699-838B-094B-9974-7EAD773EA11E}" type="datetimeFigureOut">
              <a:rPr lang="en-US" smtClean="0"/>
              <a:t>6/6/24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0507294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5DED699-838B-094B-9974-7EAD773EA11E}" type="datetimeFigureOut">
              <a:rPr lang="en-US" smtClean="0"/>
              <a:t>6/6/24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pic>
        <p:nvPicPr>
          <p:cNvPr id="8" name="Picture 7" descr="Graphical user interface&#10;&#10;Description automatically generated">
            <a:extLst>
              <a:ext uri="{FF2B5EF4-FFF2-40B4-BE49-F238E27FC236}">
                <a16:creationId xmlns:a16="http://schemas.microsoft.com/office/drawing/2014/main" id="{7C6B2FED-4482-4741-9570-880BCAD31E6A}"/>
              </a:ext>
            </a:extLst>
          </p:cNvPr>
          <p:cNvPicPr>
            <a:picLocks noChangeAspect="1"/>
          </p:cNvPicPr>
          <p:nvPr userDrawn="1"/>
        </p:nvPicPr>
        <p:blipFill>
          <a:blip r:embed="rId2"/>
          <a:stretch>
            <a:fillRect/>
          </a:stretch>
        </p:blipFill>
        <p:spPr>
          <a:xfrm>
            <a:off x="1" y="0"/>
            <a:ext cx="9229501" cy="6955791"/>
          </a:xfrm>
          <a:prstGeom prst="rect">
            <a:avLst/>
          </a:prstGeom>
        </p:spPr>
      </p:pic>
    </p:spTree>
    <p:extLst>
      <p:ext uri="{BB962C8B-B14F-4D97-AF65-F5344CB8AC3E}">
        <p14:creationId xmlns:p14="http://schemas.microsoft.com/office/powerpoint/2010/main" val="17295708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41"/>
            <a:ext cx="7886700" cy="2852737"/>
          </a:xfrm>
        </p:spPr>
        <p:txBody>
          <a:bodyPr anchor="b"/>
          <a:lstStyle>
            <a:lvl1pPr>
              <a:defRPr sz="4500"/>
            </a:lvl1pPr>
          </a:lstStyle>
          <a:p>
            <a:r>
              <a:rPr lang="en-GB"/>
              <a:t>Click to edit Master title style</a:t>
            </a:r>
            <a:endParaRPr lang="en-US"/>
          </a:p>
        </p:txBody>
      </p:sp>
      <p:sp>
        <p:nvSpPr>
          <p:cNvPr id="3" name="Text Placeholder 2"/>
          <p:cNvSpPr>
            <a:spLocks noGrp="1"/>
          </p:cNvSpPr>
          <p:nvPr>
            <p:ph type="body" idx="1"/>
          </p:nvPr>
        </p:nvSpPr>
        <p:spPr>
          <a:xfrm>
            <a:off x="623888" y="4589466"/>
            <a:ext cx="7886700" cy="1500187"/>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5DED699-838B-094B-9974-7EAD773EA11E}" type="datetimeFigureOut">
              <a:rPr lang="en-US" smtClean="0"/>
              <a:t>6/6/24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7471718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5DED699-838B-094B-9974-7EAD773EA11E}" type="datetimeFigureOut">
              <a:rPr lang="en-US" smtClean="0"/>
              <a:t>6/6/24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3486269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8"/>
            <a:ext cx="78867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29151"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629151"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E5DED699-838B-094B-9974-7EAD773EA11E}" type="datetimeFigureOut">
              <a:rPr lang="en-US" smtClean="0"/>
              <a:t>6/6/24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467511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E5DED699-838B-094B-9974-7EAD773EA11E}" type="datetimeFigureOut">
              <a:rPr lang="en-US" smtClean="0"/>
              <a:t>6/6/24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21948981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DED699-838B-094B-9974-7EAD773EA11E}" type="datetimeFigureOut">
              <a:rPr lang="en-US" smtClean="0"/>
              <a:t>6/6/24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7118235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Content Placeholder 2"/>
          <p:cNvSpPr>
            <a:spLocks noGrp="1"/>
          </p:cNvSpPr>
          <p:nvPr>
            <p:ph idx="1"/>
          </p:nvPr>
        </p:nvSpPr>
        <p:spPr>
          <a:xfrm>
            <a:off x="3887391" y="987428"/>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E5DED699-838B-094B-9974-7EAD773EA11E}" type="datetimeFigureOut">
              <a:rPr lang="en-US" smtClean="0"/>
              <a:t>6/6/24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290154744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Picture Placeholder 2"/>
          <p:cNvSpPr>
            <a:spLocks noGrp="1" noChangeAspect="1"/>
          </p:cNvSpPr>
          <p:nvPr>
            <p:ph type="pic" idx="1"/>
          </p:nvPr>
        </p:nvSpPr>
        <p:spPr>
          <a:xfrm>
            <a:off x="3887391" y="987428"/>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E5DED699-838B-094B-9974-7EAD773EA11E}" type="datetimeFigureOut">
              <a:rPr lang="en-US" smtClean="0"/>
              <a:t>6/6/24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870495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5DED699-838B-094B-9974-7EAD773EA11E}" type="datetimeFigureOut">
              <a:rPr lang="en-US" smtClean="0"/>
              <a:t>6/6/24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259215240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365125"/>
            <a:ext cx="1971675"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28651"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5DED699-838B-094B-9974-7EAD773EA11E}" type="datetimeFigureOut">
              <a:rPr lang="en-US" smtClean="0"/>
              <a:t>6/6/24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1799291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5DED699-838B-094B-9974-7EAD773EA11E}" type="datetimeFigureOut">
              <a:rPr lang="en-US" smtClean="0"/>
              <a:pPr/>
              <a:t>6/6/24</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91FB2A-E4CB-6A46-862A-5012FBCB6341}" type="slidenum">
              <a:rPr lang="en-US" smtClean="0"/>
              <a:pPr/>
              <a:t>‹#›</a:t>
            </a:fld>
            <a:endParaRPr lang="en-US"/>
          </a:p>
        </p:txBody>
      </p:sp>
      <p:pic>
        <p:nvPicPr>
          <p:cNvPr id="7" name="Picture 6" descr="Graphical user interface&#10;&#10;Description automatically generated">
            <a:extLst>
              <a:ext uri="{FF2B5EF4-FFF2-40B4-BE49-F238E27FC236}">
                <a16:creationId xmlns:a16="http://schemas.microsoft.com/office/drawing/2014/main" id="{26933C6E-B659-AE4F-B387-E6FF2EBE1604}"/>
              </a:ext>
            </a:extLst>
          </p:cNvPr>
          <p:cNvPicPr>
            <a:picLocks noChangeAspect="1"/>
          </p:cNvPicPr>
          <p:nvPr userDrawn="1"/>
        </p:nvPicPr>
        <p:blipFill>
          <a:blip r:embed="rId13"/>
          <a:stretch>
            <a:fillRect/>
          </a:stretch>
        </p:blipFill>
        <p:spPr>
          <a:xfrm>
            <a:off x="0" y="0"/>
            <a:ext cx="9229501" cy="6955791"/>
          </a:xfrm>
          <a:prstGeom prst="rect">
            <a:avLst/>
          </a:prstGeom>
        </p:spPr>
      </p:pic>
    </p:spTree>
    <p:extLst>
      <p:ext uri="{BB962C8B-B14F-4D97-AF65-F5344CB8AC3E}">
        <p14:creationId xmlns:p14="http://schemas.microsoft.com/office/powerpoint/2010/main" val="16104941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8"/>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628650" y="6356353"/>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E5DED699-838B-094B-9974-7EAD773EA11E}" type="datetimeFigureOut">
              <a:rPr lang="en-US" smtClean="0"/>
              <a:t>6/6/24</a:t>
            </a:fld>
            <a:endParaRPr lang="en-US"/>
          </a:p>
        </p:txBody>
      </p:sp>
      <p:sp>
        <p:nvSpPr>
          <p:cNvPr id="5" name="Footer Placeholder 4"/>
          <p:cNvSpPr>
            <a:spLocks noGrp="1"/>
          </p:cNvSpPr>
          <p:nvPr>
            <p:ph type="ftr" sz="quarter" idx="3"/>
          </p:nvPr>
        </p:nvSpPr>
        <p:spPr>
          <a:xfrm>
            <a:off x="3028950" y="6356353"/>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3"/>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291FB2A-E4CB-6A46-862A-5012FBCB6341}" type="slidenum">
              <a:rPr lang="en-US" smtClean="0"/>
              <a:t>‹#›</a:t>
            </a:fld>
            <a:endParaRPr lang="en-US"/>
          </a:p>
        </p:txBody>
      </p:sp>
      <p:pic>
        <p:nvPicPr>
          <p:cNvPr id="7" name="Picture 6" descr="Graphical user interface&#10;&#10;Description automatically generated">
            <a:extLst>
              <a:ext uri="{FF2B5EF4-FFF2-40B4-BE49-F238E27FC236}">
                <a16:creationId xmlns:a16="http://schemas.microsoft.com/office/drawing/2014/main" id="{26933C6E-B659-AE4F-B387-E6FF2EBE1604}"/>
              </a:ext>
            </a:extLst>
          </p:cNvPr>
          <p:cNvPicPr>
            <a:picLocks noChangeAspect="1"/>
          </p:cNvPicPr>
          <p:nvPr userDrawn="1"/>
        </p:nvPicPr>
        <p:blipFill>
          <a:blip r:embed="rId13"/>
          <a:stretch>
            <a:fillRect/>
          </a:stretch>
        </p:blipFill>
        <p:spPr>
          <a:xfrm>
            <a:off x="1" y="0"/>
            <a:ext cx="9229501" cy="6955791"/>
          </a:xfrm>
          <a:prstGeom prst="rect">
            <a:avLst/>
          </a:prstGeom>
        </p:spPr>
      </p:pic>
    </p:spTree>
    <p:extLst>
      <p:ext uri="{BB962C8B-B14F-4D97-AF65-F5344CB8AC3E}">
        <p14:creationId xmlns:p14="http://schemas.microsoft.com/office/powerpoint/2010/main" val="330568295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hyperlink" Target="http://www.freeimageslive.co.uk/free_stock_image/designjpg" TargetMode="External"/><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aliem.com/2015/12/what-is-international-emergency-medicine/" TargetMode="External"/><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picpedia.org/post-it-note/c/change.html" TargetMode="External"/><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7B14C2-4C5C-844A-B563-62FF49017299}"/>
              </a:ext>
            </a:extLst>
          </p:cNvPr>
          <p:cNvSpPr/>
          <p:nvPr/>
        </p:nvSpPr>
        <p:spPr>
          <a:xfrm>
            <a:off x="0" y="0"/>
            <a:ext cx="9249104" cy="693682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hape&#10;&#10;Description automatically generated">
            <a:extLst>
              <a:ext uri="{FF2B5EF4-FFF2-40B4-BE49-F238E27FC236}">
                <a16:creationId xmlns:a16="http://schemas.microsoft.com/office/drawing/2014/main" id="{8F17B5EE-92C0-E340-9254-43FA035AD31A}"/>
              </a:ext>
            </a:extLst>
          </p:cNvPr>
          <p:cNvPicPr>
            <a:picLocks noChangeAspect="1"/>
          </p:cNvPicPr>
          <p:nvPr/>
        </p:nvPicPr>
        <p:blipFill>
          <a:blip r:embed="rId3"/>
          <a:stretch>
            <a:fillRect/>
          </a:stretch>
        </p:blipFill>
        <p:spPr>
          <a:xfrm>
            <a:off x="0" y="0"/>
            <a:ext cx="9249104" cy="6936828"/>
          </a:xfrm>
          <a:prstGeom prst="rect">
            <a:avLst/>
          </a:prstGeom>
        </p:spPr>
      </p:pic>
      <p:sp>
        <p:nvSpPr>
          <p:cNvPr id="2" name="Title 1">
            <a:extLst>
              <a:ext uri="{FF2B5EF4-FFF2-40B4-BE49-F238E27FC236}">
                <a16:creationId xmlns:a16="http://schemas.microsoft.com/office/drawing/2014/main" id="{882DA0BC-5186-0244-90EB-CAAA6FB9F5A8}"/>
              </a:ext>
            </a:extLst>
          </p:cNvPr>
          <p:cNvSpPr>
            <a:spLocks noGrp="1"/>
          </p:cNvSpPr>
          <p:nvPr>
            <p:ph type="ctrTitle"/>
          </p:nvPr>
        </p:nvSpPr>
        <p:spPr>
          <a:xfrm>
            <a:off x="764626" y="5664692"/>
            <a:ext cx="5919203" cy="1051226"/>
          </a:xfrm>
        </p:spPr>
        <p:txBody>
          <a:bodyPr>
            <a:normAutofit fontScale="90000"/>
          </a:bodyPr>
          <a:lstStyle/>
          <a:p>
            <a:pPr algn="l"/>
            <a:r>
              <a:rPr lang="en-US" sz="4000" dirty="0">
                <a:solidFill>
                  <a:schemeClr val="bg1"/>
                </a:solidFill>
                <a:latin typeface="Helvetica" pitchFamily="2" charset="0"/>
              </a:rPr>
              <a:t>Curriculum Leadership and Innovation</a:t>
            </a:r>
            <a:br>
              <a:rPr lang="en-US" sz="4000" dirty="0">
                <a:solidFill>
                  <a:schemeClr val="bg1"/>
                </a:solidFill>
                <a:latin typeface="Helvetica" pitchFamily="2" charset="0"/>
              </a:rPr>
            </a:br>
            <a:br>
              <a:rPr lang="en-US" sz="4000" dirty="0">
                <a:solidFill>
                  <a:schemeClr val="bg1"/>
                </a:solidFill>
                <a:latin typeface="Helvetica" pitchFamily="2" charset="0"/>
              </a:rPr>
            </a:br>
            <a:r>
              <a:rPr lang="en-US" sz="4000" dirty="0">
                <a:solidFill>
                  <a:schemeClr val="bg1"/>
                </a:solidFill>
                <a:latin typeface="Helvetica" pitchFamily="2" charset="0"/>
              </a:rPr>
              <a:t>Induction Session</a:t>
            </a:r>
            <a:br>
              <a:rPr lang="en-US" dirty="0">
                <a:solidFill>
                  <a:schemeClr val="bg1"/>
                </a:solidFill>
              </a:rPr>
            </a:br>
            <a:endParaRPr lang="en-US" sz="2700" dirty="0">
              <a:solidFill>
                <a:schemeClr val="bg1"/>
              </a:solidFill>
              <a:latin typeface="Helvetica" pitchFamily="2" charset="0"/>
            </a:endParaRPr>
          </a:p>
        </p:txBody>
      </p:sp>
      <p:pic>
        <p:nvPicPr>
          <p:cNvPr id="7" name="Picture 6" descr="A picture containing text&#10;&#10;Description automatically generated">
            <a:extLst>
              <a:ext uri="{FF2B5EF4-FFF2-40B4-BE49-F238E27FC236}">
                <a16:creationId xmlns:a16="http://schemas.microsoft.com/office/drawing/2014/main" id="{F88A6AFA-07E5-B44A-A580-BC2055CC3EF4}"/>
              </a:ext>
            </a:extLst>
          </p:cNvPr>
          <p:cNvPicPr>
            <a:picLocks noChangeAspect="1"/>
          </p:cNvPicPr>
          <p:nvPr/>
        </p:nvPicPr>
        <p:blipFill>
          <a:blip r:embed="rId4"/>
          <a:stretch>
            <a:fillRect/>
          </a:stretch>
        </p:blipFill>
        <p:spPr>
          <a:xfrm>
            <a:off x="5954316" y="367205"/>
            <a:ext cx="2938091" cy="1966091"/>
          </a:xfrm>
          <a:prstGeom prst="rect">
            <a:avLst/>
          </a:prstGeom>
        </p:spPr>
      </p:pic>
    </p:spTree>
    <p:extLst>
      <p:ext uri="{BB962C8B-B14F-4D97-AF65-F5344CB8AC3E}">
        <p14:creationId xmlns:p14="http://schemas.microsoft.com/office/powerpoint/2010/main" val="29683744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Who am I?</a:t>
            </a:r>
          </a:p>
        </p:txBody>
      </p:sp>
      <p:sp>
        <p:nvSpPr>
          <p:cNvPr id="3" name="Content Placeholder 2"/>
          <p:cNvSpPr>
            <a:spLocks noGrp="1"/>
          </p:cNvSpPr>
          <p:nvPr>
            <p:ph idx="1"/>
          </p:nvPr>
        </p:nvSpPr>
        <p:spPr/>
        <p:txBody>
          <a:bodyPr/>
          <a:lstStyle/>
          <a:p>
            <a:r>
              <a:rPr lang="en-GB" dirty="0"/>
              <a:t>Dr Stephen Atherton</a:t>
            </a:r>
          </a:p>
          <a:p>
            <a:r>
              <a:rPr lang="en-GB" dirty="0"/>
              <a:t>Senior Lecturer –– School of Education</a:t>
            </a:r>
          </a:p>
          <a:p>
            <a:r>
              <a:rPr lang="en-GB" dirty="0" err="1"/>
              <a:t>sta@aber.ac.uk</a:t>
            </a:r>
            <a:r>
              <a:rPr lang="en-GB" dirty="0"/>
              <a:t> </a:t>
            </a:r>
          </a:p>
          <a:p>
            <a:pPr>
              <a:buNone/>
            </a:pPr>
            <a:endParaRPr lang="en-GB" dirty="0"/>
          </a:p>
          <a:p>
            <a:r>
              <a:rPr lang="en-GB" dirty="0"/>
              <a:t>If you have any questions about this module, please  contact me via email</a:t>
            </a:r>
          </a:p>
          <a:p>
            <a:pPr>
              <a:buNone/>
            </a:pP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FC8E8-D379-4971-8868-0A521B4F712D}"/>
              </a:ext>
            </a:extLst>
          </p:cNvPr>
          <p:cNvSpPr>
            <a:spLocks noGrp="1"/>
          </p:cNvSpPr>
          <p:nvPr>
            <p:ph type="title"/>
          </p:nvPr>
        </p:nvSpPr>
        <p:spPr>
          <a:xfrm>
            <a:off x="315383" y="390526"/>
            <a:ext cx="7886700" cy="1325563"/>
          </a:xfrm>
        </p:spPr>
        <p:txBody>
          <a:bodyPr>
            <a:normAutofit/>
          </a:bodyPr>
          <a:lstStyle/>
          <a:p>
            <a:r>
              <a:rPr lang="en-GB" sz="3600" dirty="0"/>
              <a:t>Curriculum Leadership and Innovation</a:t>
            </a:r>
            <a:br>
              <a:rPr lang="en-GB" sz="3600" dirty="0"/>
            </a:br>
            <a:r>
              <a:rPr lang="en-GB" sz="3600" dirty="0"/>
              <a:t>National Teaching Team</a:t>
            </a:r>
          </a:p>
        </p:txBody>
      </p:sp>
      <p:sp>
        <p:nvSpPr>
          <p:cNvPr id="3" name="Content Placeholder 2">
            <a:extLst>
              <a:ext uri="{FF2B5EF4-FFF2-40B4-BE49-F238E27FC236}">
                <a16:creationId xmlns:a16="http://schemas.microsoft.com/office/drawing/2014/main" id="{6CB03180-0805-4385-ADB3-91865DC5B716}"/>
              </a:ext>
            </a:extLst>
          </p:cNvPr>
          <p:cNvSpPr>
            <a:spLocks noGrp="1"/>
          </p:cNvSpPr>
          <p:nvPr>
            <p:ph idx="1"/>
          </p:nvPr>
        </p:nvSpPr>
        <p:spPr>
          <a:xfrm>
            <a:off x="533400" y="2209800"/>
            <a:ext cx="7886700" cy="3848102"/>
          </a:xfrm>
        </p:spPr>
        <p:txBody>
          <a:bodyPr/>
          <a:lstStyle/>
          <a:p>
            <a:pPr algn="l"/>
            <a:r>
              <a:rPr lang="en-GB" sz="2400" b="0" i="0" dirty="0">
                <a:solidFill>
                  <a:srgbClr val="201F1E"/>
                </a:solidFill>
                <a:effectLst/>
                <a:latin typeface="Calibri" panose="020F0502020204030204" pitchFamily="34" charset="0"/>
              </a:rPr>
              <a:t>Steve Atherton (Module Lead) - Aberystwyth University</a:t>
            </a:r>
          </a:p>
          <a:p>
            <a:pPr algn="l"/>
            <a:r>
              <a:rPr lang="en-GB" sz="2400" dirty="0">
                <a:solidFill>
                  <a:srgbClr val="201F1E"/>
                </a:solidFill>
                <a:latin typeface="Calibri" panose="020F0502020204030204" pitchFamily="34" charset="0"/>
              </a:rPr>
              <a:t>Jane McDonnell- </a:t>
            </a:r>
            <a:r>
              <a:rPr lang="en-GB" sz="2400" b="0" i="0" dirty="0">
                <a:solidFill>
                  <a:srgbClr val="201F1E"/>
                </a:solidFill>
                <a:effectLst/>
                <a:latin typeface="Calibri" panose="020F0502020204030204" pitchFamily="34" charset="0"/>
              </a:rPr>
              <a:t>Bangor University</a:t>
            </a:r>
          </a:p>
          <a:p>
            <a:pPr algn="l"/>
            <a:r>
              <a:rPr lang="en-GB" sz="2400" b="0" i="0" dirty="0">
                <a:solidFill>
                  <a:srgbClr val="201F1E"/>
                </a:solidFill>
                <a:effectLst/>
                <a:latin typeface="Calibri" panose="020F0502020204030204" pitchFamily="34" charset="0"/>
              </a:rPr>
              <a:t>Kerry Bevan- Cardiff Metropolitan University</a:t>
            </a:r>
          </a:p>
          <a:p>
            <a:pPr algn="l"/>
            <a:r>
              <a:rPr lang="en-GB" sz="2400" dirty="0">
                <a:solidFill>
                  <a:srgbClr val="201F1E"/>
                </a:solidFill>
                <a:latin typeface="Calibri" panose="020F0502020204030204" pitchFamily="34" charset="0"/>
              </a:rPr>
              <a:t>Sion Owen– Swansea University</a:t>
            </a:r>
            <a:endParaRPr lang="en-GB" sz="2400" b="0" i="0" dirty="0">
              <a:solidFill>
                <a:srgbClr val="201F1E"/>
              </a:solidFill>
              <a:effectLst/>
              <a:latin typeface="Calibri" panose="020F0502020204030204" pitchFamily="34" charset="0"/>
            </a:endParaRPr>
          </a:p>
          <a:p>
            <a:pPr algn="l"/>
            <a:r>
              <a:rPr lang="en-GB" sz="2400" b="0" i="0" dirty="0">
                <a:solidFill>
                  <a:srgbClr val="201F1E"/>
                </a:solidFill>
                <a:effectLst/>
                <a:latin typeface="Calibri" panose="020F0502020204030204" pitchFamily="34" charset="0"/>
              </a:rPr>
              <a:t>Sonny Singh - University of Wales Trinity Saint David</a:t>
            </a:r>
          </a:p>
          <a:p>
            <a:pPr algn="l"/>
            <a:r>
              <a:rPr lang="en-GB" sz="2400" b="0" i="0" dirty="0">
                <a:solidFill>
                  <a:srgbClr val="201F1E"/>
                </a:solidFill>
                <a:effectLst/>
                <a:latin typeface="Calibri" panose="020F0502020204030204" pitchFamily="34" charset="0"/>
              </a:rPr>
              <a:t>Gareth Dart- University of South Wales</a:t>
            </a:r>
          </a:p>
          <a:p>
            <a:pPr algn="l"/>
            <a:r>
              <a:rPr lang="en-GB" sz="2400" b="0" i="0" dirty="0">
                <a:solidFill>
                  <a:srgbClr val="201F1E"/>
                </a:solidFill>
                <a:effectLst/>
                <a:latin typeface="Calibri" panose="020F0502020204030204" pitchFamily="34" charset="0"/>
              </a:rPr>
              <a:t>Liz Sheen - Wrexham Glyndwr University</a:t>
            </a:r>
          </a:p>
          <a:p>
            <a:endParaRPr lang="en-GB" dirty="0"/>
          </a:p>
        </p:txBody>
      </p:sp>
    </p:spTree>
    <p:extLst>
      <p:ext uri="{BB962C8B-B14F-4D97-AF65-F5344CB8AC3E}">
        <p14:creationId xmlns:p14="http://schemas.microsoft.com/office/powerpoint/2010/main" val="35671228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199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a:extLst>
              <a:ext uri="{FF2B5EF4-FFF2-40B4-BE49-F238E27FC236}">
                <a16:creationId xmlns:a16="http://schemas.microsoft.com/office/drawing/2014/main" id="{7A12F8EB-26FB-48CA-AAC4-8BB6F504132A}"/>
              </a:ext>
            </a:extLst>
          </p:cNvPr>
          <p:cNvSpPr>
            <a:spLocks noGrp="1"/>
          </p:cNvSpPr>
          <p:nvPr>
            <p:ph type="title"/>
          </p:nvPr>
        </p:nvSpPr>
        <p:spPr>
          <a:xfrm>
            <a:off x="393555" y="620392"/>
            <a:ext cx="2856201" cy="5504688"/>
          </a:xfrm>
        </p:spPr>
        <p:txBody>
          <a:bodyPr>
            <a:normAutofit/>
          </a:bodyPr>
          <a:lstStyle/>
          <a:p>
            <a:r>
              <a:rPr lang="en-GB" sz="5200" b="1">
                <a:solidFill>
                  <a:schemeClr val="bg1"/>
                </a:solidFill>
              </a:rPr>
              <a:t>Module Structure</a:t>
            </a:r>
          </a:p>
        </p:txBody>
      </p:sp>
      <p:graphicFrame>
        <p:nvGraphicFramePr>
          <p:cNvPr id="7" name="Content Placeholder 2">
            <a:extLst>
              <a:ext uri="{FF2B5EF4-FFF2-40B4-BE49-F238E27FC236}">
                <a16:creationId xmlns:a16="http://schemas.microsoft.com/office/drawing/2014/main" id="{689CE646-1D87-485C-A035-ED0C0490D0C6}"/>
              </a:ext>
            </a:extLst>
          </p:cNvPr>
          <p:cNvGraphicFramePr>
            <a:graphicFrameLocks noGrp="1"/>
          </p:cNvGraphicFramePr>
          <p:nvPr>
            <p:ph idx="1"/>
            <p:extLst>
              <p:ext uri="{D42A27DB-BD31-4B8C-83A1-F6EECF244321}">
                <p14:modId xmlns:p14="http://schemas.microsoft.com/office/powerpoint/2010/main" val="3285150822"/>
              </p:ext>
            </p:extLst>
          </p:nvPr>
        </p:nvGraphicFramePr>
        <p:xfrm>
          <a:off x="4101291"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24759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0AEBEB6-63D2-304D-7C5F-A935D9865F7D}"/>
              </a:ext>
            </a:extLst>
          </p:cNvPr>
          <p:cNvSpPr txBox="1"/>
          <p:nvPr/>
        </p:nvSpPr>
        <p:spPr>
          <a:xfrm>
            <a:off x="227850" y="743327"/>
            <a:ext cx="7187879" cy="4485395"/>
          </a:xfrm>
          <a:prstGeom prst="rect">
            <a:avLst/>
          </a:prstGeom>
          <a:noFill/>
        </p:spPr>
        <p:txBody>
          <a:bodyPr wrap="square">
            <a:spAutoFit/>
          </a:bodyPr>
          <a:lstStyle/>
          <a:p>
            <a:pPr defTabSz="685800">
              <a:lnSpc>
                <a:spcPct val="107000"/>
              </a:lnSpc>
              <a:spcAft>
                <a:spcPts val="600"/>
              </a:spcAft>
            </a:pPr>
            <a:r>
              <a:rPr lang="en-GB" sz="2100" b="1" u="sng" dirty="0">
                <a:solidFill>
                  <a:prstClr val="black"/>
                </a:solidFill>
                <a:latin typeface="Calibri" panose="020F0502020204030204" pitchFamily="34" charset="0"/>
                <a:ea typeface="Calibri" panose="020F0502020204030204" pitchFamily="34" charset="0"/>
                <a:cs typeface="Times New Roman" panose="02020603050405020304" pitchFamily="18" charset="0"/>
              </a:rPr>
              <a:t>Learning Outcomes</a:t>
            </a:r>
            <a:endParaRPr lang="en-GB" sz="21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algn="l"/>
            <a:endParaRPr lang="en-GB" sz="2400" b="0" i="0" u="none" strike="noStrike" dirty="0">
              <a:solidFill>
                <a:srgbClr val="000000"/>
              </a:solidFill>
              <a:effectLst/>
            </a:endParaRPr>
          </a:p>
          <a:p>
            <a:pPr marL="285750" indent="-285750" algn="l">
              <a:buFont typeface="Arial" panose="020B0604020202020204" pitchFamily="34" charset="0"/>
              <a:buChar char="•"/>
            </a:pPr>
            <a:r>
              <a:rPr lang="en-GB" b="0" i="0" u="none" strike="noStrike" dirty="0">
                <a:solidFill>
                  <a:srgbClr val="000000"/>
                </a:solidFill>
                <a:effectLst/>
              </a:rPr>
              <a:t>Explore and evaluate models of leadership within Educational settings and contexts.</a:t>
            </a:r>
          </a:p>
          <a:p>
            <a:pPr marL="342900" indent="-342900" algn="l">
              <a:buFont typeface="Arial" panose="020B0604020202020204" pitchFamily="34" charset="0"/>
              <a:buChar char="•"/>
            </a:pPr>
            <a:endParaRPr lang="en-GB" b="0" i="0" u="none" strike="noStrike" dirty="0">
              <a:solidFill>
                <a:srgbClr val="000000"/>
              </a:solidFill>
              <a:effectLst/>
            </a:endParaRPr>
          </a:p>
          <a:p>
            <a:pPr marL="285750" indent="-285750" algn="l">
              <a:buFont typeface="Arial" panose="020B0604020202020204" pitchFamily="34" charset="0"/>
              <a:buChar char="•"/>
            </a:pPr>
            <a:r>
              <a:rPr lang="en-GB" dirty="0">
                <a:solidFill>
                  <a:srgbClr val="000000"/>
                </a:solidFill>
              </a:rPr>
              <a:t>C</a:t>
            </a:r>
            <a:r>
              <a:rPr lang="en-GB" b="0" i="0" u="none" strike="noStrike" dirty="0">
                <a:solidFill>
                  <a:srgbClr val="000000"/>
                </a:solidFill>
                <a:effectLst/>
              </a:rPr>
              <a:t>ritically evaluate the role of leadership within the Curriculum for Wales and to deepen their understanding of dispersed leadership.</a:t>
            </a:r>
          </a:p>
          <a:p>
            <a:pPr marL="342900" indent="-342900" algn="l">
              <a:buFont typeface="Arial" panose="020B0604020202020204" pitchFamily="34" charset="0"/>
              <a:buChar char="•"/>
            </a:pPr>
            <a:endParaRPr lang="en-GB" b="0" i="0" u="none" strike="noStrike" dirty="0">
              <a:solidFill>
                <a:srgbClr val="000000"/>
              </a:solidFill>
              <a:effectLst/>
            </a:endParaRPr>
          </a:p>
          <a:p>
            <a:pPr marL="285750" indent="-285750" algn="l">
              <a:buFont typeface="Arial" panose="020B0604020202020204" pitchFamily="34" charset="0"/>
              <a:buChar char="•"/>
            </a:pPr>
            <a:r>
              <a:rPr lang="en-GB" b="0" i="0" u="none" strike="noStrike" dirty="0">
                <a:solidFill>
                  <a:srgbClr val="000000"/>
                </a:solidFill>
                <a:effectLst/>
              </a:rPr>
              <a:t>To enable students to deepen their understanding of key theoretical and philosophical debates in regard to curriculum design and implementation, and to apply these approaches to their own practices.</a:t>
            </a:r>
          </a:p>
          <a:p>
            <a:pPr marL="342900" indent="-342900" algn="l">
              <a:buFont typeface="Arial" panose="020B0604020202020204" pitchFamily="34" charset="0"/>
              <a:buChar char="•"/>
            </a:pPr>
            <a:endParaRPr lang="en-GB" b="0" i="0" u="none" strike="noStrike" dirty="0">
              <a:solidFill>
                <a:srgbClr val="000000"/>
              </a:solidFill>
              <a:effectLst/>
            </a:endParaRPr>
          </a:p>
          <a:p>
            <a:pPr marL="285750" indent="-285750" algn="l">
              <a:buFont typeface="Arial" panose="020B0604020202020204" pitchFamily="34" charset="0"/>
              <a:buChar char="•"/>
            </a:pPr>
            <a:r>
              <a:rPr lang="en-GB" b="0" i="0" u="none" strike="noStrike" dirty="0">
                <a:solidFill>
                  <a:srgbClr val="000000"/>
                </a:solidFill>
                <a:effectLst/>
              </a:rPr>
              <a:t>To evaluate innovative strategies in curriculum development and to reflect on their application in their own educational settings and contexts.</a:t>
            </a:r>
          </a:p>
        </p:txBody>
      </p:sp>
    </p:spTree>
    <p:extLst>
      <p:ext uri="{BB962C8B-B14F-4D97-AF65-F5344CB8AC3E}">
        <p14:creationId xmlns:p14="http://schemas.microsoft.com/office/powerpoint/2010/main" val="37172970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202" y="640823"/>
            <a:ext cx="2564892" cy="5583148"/>
          </a:xfrm>
        </p:spPr>
        <p:txBody>
          <a:bodyPr vert="horz" lIns="91440" tIns="45720" rIns="91440" bIns="45720" rtlCol="0" anchor="ctr">
            <a:normAutofit/>
          </a:bodyPr>
          <a:lstStyle/>
          <a:p>
            <a:r>
              <a:rPr lang="en-US" sz="4700" b="1" kern="1200">
                <a:latin typeface="+mj-lt"/>
                <a:ea typeface="+mj-ea"/>
                <a:cs typeface="+mj-cs"/>
              </a:rPr>
              <a:t>Core Strand 1</a:t>
            </a:r>
          </a:p>
        </p:txBody>
      </p:sp>
      <p:sp>
        <p:nvSpPr>
          <p:cNvPr id="42"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200400" y="630936"/>
            <a:ext cx="13716" cy="5590381"/>
          </a:xfrm>
          <a:custGeom>
            <a:avLst/>
            <a:gdLst>
              <a:gd name="connsiteX0" fmla="*/ 0 w 13716"/>
              <a:gd name="connsiteY0" fmla="*/ 0 h 5590381"/>
              <a:gd name="connsiteX1" fmla="*/ 13716 w 13716"/>
              <a:gd name="connsiteY1" fmla="*/ 0 h 5590381"/>
              <a:gd name="connsiteX2" fmla="*/ 13716 w 13716"/>
              <a:gd name="connsiteY2" fmla="*/ 754701 h 5590381"/>
              <a:gd name="connsiteX3" fmla="*/ 13716 w 13716"/>
              <a:gd name="connsiteY3" fmla="*/ 1565307 h 5590381"/>
              <a:gd name="connsiteX4" fmla="*/ 13716 w 13716"/>
              <a:gd name="connsiteY4" fmla="*/ 2152297 h 5590381"/>
              <a:gd name="connsiteX5" fmla="*/ 13716 w 13716"/>
              <a:gd name="connsiteY5" fmla="*/ 2906998 h 5590381"/>
              <a:gd name="connsiteX6" fmla="*/ 13716 w 13716"/>
              <a:gd name="connsiteY6" fmla="*/ 3549892 h 5590381"/>
              <a:gd name="connsiteX7" fmla="*/ 13716 w 13716"/>
              <a:gd name="connsiteY7" fmla="*/ 4080978 h 5590381"/>
              <a:gd name="connsiteX8" fmla="*/ 13716 w 13716"/>
              <a:gd name="connsiteY8" fmla="*/ 4835680 h 5590381"/>
              <a:gd name="connsiteX9" fmla="*/ 13716 w 13716"/>
              <a:gd name="connsiteY9" fmla="*/ 5590381 h 5590381"/>
              <a:gd name="connsiteX10" fmla="*/ 0 w 13716"/>
              <a:gd name="connsiteY10" fmla="*/ 5590381 h 5590381"/>
              <a:gd name="connsiteX11" fmla="*/ 0 w 13716"/>
              <a:gd name="connsiteY11" fmla="*/ 4835680 h 5590381"/>
              <a:gd name="connsiteX12" fmla="*/ 0 w 13716"/>
              <a:gd name="connsiteY12" fmla="*/ 4304593 h 5590381"/>
              <a:gd name="connsiteX13" fmla="*/ 0 w 13716"/>
              <a:gd name="connsiteY13" fmla="*/ 3773507 h 5590381"/>
              <a:gd name="connsiteX14" fmla="*/ 0 w 13716"/>
              <a:gd name="connsiteY14" fmla="*/ 3186517 h 5590381"/>
              <a:gd name="connsiteX15" fmla="*/ 0 w 13716"/>
              <a:gd name="connsiteY15" fmla="*/ 2487720 h 5590381"/>
              <a:gd name="connsiteX16" fmla="*/ 0 w 13716"/>
              <a:gd name="connsiteY16" fmla="*/ 1956633 h 5590381"/>
              <a:gd name="connsiteX17" fmla="*/ 0 w 13716"/>
              <a:gd name="connsiteY17" fmla="*/ 1425547 h 5590381"/>
              <a:gd name="connsiteX18" fmla="*/ 0 w 13716"/>
              <a:gd name="connsiteY18" fmla="*/ 614942 h 5590381"/>
              <a:gd name="connsiteX19" fmla="*/ 0 w 13716"/>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3716" h="5590381" fill="none" extrusionOk="0">
                <a:moveTo>
                  <a:pt x="0" y="0"/>
                </a:moveTo>
                <a:cubicBezTo>
                  <a:pt x="6519" y="-664"/>
                  <a:pt x="8288" y="665"/>
                  <a:pt x="13716" y="0"/>
                </a:cubicBezTo>
                <a:cubicBezTo>
                  <a:pt x="-9798" y="225076"/>
                  <a:pt x="41703" y="562283"/>
                  <a:pt x="13716" y="754701"/>
                </a:cubicBezTo>
                <a:cubicBezTo>
                  <a:pt x="-14271" y="947119"/>
                  <a:pt x="25509" y="1239251"/>
                  <a:pt x="13716" y="1565307"/>
                </a:cubicBezTo>
                <a:cubicBezTo>
                  <a:pt x="1923" y="1891363"/>
                  <a:pt x="2588" y="1999140"/>
                  <a:pt x="13716" y="2152297"/>
                </a:cubicBezTo>
                <a:cubicBezTo>
                  <a:pt x="24845" y="2305454"/>
                  <a:pt x="24133" y="2598333"/>
                  <a:pt x="13716" y="2906998"/>
                </a:cubicBezTo>
                <a:cubicBezTo>
                  <a:pt x="3299" y="3215663"/>
                  <a:pt x="30691" y="3327412"/>
                  <a:pt x="13716" y="3549892"/>
                </a:cubicBezTo>
                <a:cubicBezTo>
                  <a:pt x="-3259" y="3772372"/>
                  <a:pt x="33989" y="3843836"/>
                  <a:pt x="13716" y="4080978"/>
                </a:cubicBezTo>
                <a:cubicBezTo>
                  <a:pt x="-6557" y="4318120"/>
                  <a:pt x="-8378" y="4511166"/>
                  <a:pt x="13716" y="4835680"/>
                </a:cubicBezTo>
                <a:cubicBezTo>
                  <a:pt x="35810" y="5160194"/>
                  <a:pt x="-17642" y="5401748"/>
                  <a:pt x="13716" y="5590381"/>
                </a:cubicBezTo>
                <a:cubicBezTo>
                  <a:pt x="8599" y="5590092"/>
                  <a:pt x="6708" y="5590668"/>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3716" h="5590381" stroke="0" extrusionOk="0">
                <a:moveTo>
                  <a:pt x="0" y="0"/>
                </a:moveTo>
                <a:cubicBezTo>
                  <a:pt x="4626" y="620"/>
                  <a:pt x="7856" y="-428"/>
                  <a:pt x="13716" y="0"/>
                </a:cubicBezTo>
                <a:cubicBezTo>
                  <a:pt x="36569" y="165299"/>
                  <a:pt x="-959" y="427555"/>
                  <a:pt x="13716" y="698798"/>
                </a:cubicBezTo>
                <a:cubicBezTo>
                  <a:pt x="28391" y="970041"/>
                  <a:pt x="15108" y="1226199"/>
                  <a:pt x="13716" y="1397595"/>
                </a:cubicBezTo>
                <a:cubicBezTo>
                  <a:pt x="12324" y="1568991"/>
                  <a:pt x="34226" y="1794517"/>
                  <a:pt x="13716" y="2152297"/>
                </a:cubicBezTo>
                <a:cubicBezTo>
                  <a:pt x="-6794" y="2510077"/>
                  <a:pt x="36274" y="2594424"/>
                  <a:pt x="13716" y="2739287"/>
                </a:cubicBezTo>
                <a:cubicBezTo>
                  <a:pt x="-8842" y="2884150"/>
                  <a:pt x="22545" y="3129706"/>
                  <a:pt x="13716" y="3493988"/>
                </a:cubicBezTo>
                <a:cubicBezTo>
                  <a:pt x="4887" y="3858270"/>
                  <a:pt x="49629" y="4041447"/>
                  <a:pt x="13716" y="4304593"/>
                </a:cubicBezTo>
                <a:cubicBezTo>
                  <a:pt x="-22197" y="4567740"/>
                  <a:pt x="45055" y="5149125"/>
                  <a:pt x="13716" y="5590381"/>
                </a:cubicBezTo>
                <a:cubicBezTo>
                  <a:pt x="9649" y="5590058"/>
                  <a:pt x="6483" y="5589928"/>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Networking | Business Communication Skills for Managers">
            <a:extLst>
              <a:ext uri="{FF2B5EF4-FFF2-40B4-BE49-F238E27FC236}">
                <a16:creationId xmlns:a16="http://schemas.microsoft.com/office/drawing/2014/main" id="{3F65953C-5E05-0A9A-E894-4CB07EE51C89}"/>
              </a:ext>
            </a:extLst>
          </p:cNvPr>
          <p:cNvPicPr>
            <a:picLocks noChangeAspect="1"/>
          </p:cNvPicPr>
          <p:nvPr/>
        </p:nvPicPr>
        <p:blipFill rotWithShape="1">
          <a:blip r:embed="rId2">
            <a:extLst>
              <a:ext uri="{28A0092B-C50C-407E-A947-70E740481C1C}">
                <a14:useLocalDpi xmlns:a14="http://schemas.microsoft.com/office/drawing/2010/main" val="0"/>
              </a:ext>
            </a:extLst>
          </a:blip>
          <a:srcRect l="15351" r="11897" b="1"/>
          <a:stretch/>
        </p:blipFill>
        <p:spPr>
          <a:xfrm>
            <a:off x="3490722" y="630936"/>
            <a:ext cx="4265579" cy="3913632"/>
          </a:xfrm>
          <a:prstGeom prst="rect">
            <a:avLst/>
          </a:prstGeom>
        </p:spPr>
      </p:pic>
      <p:sp>
        <p:nvSpPr>
          <p:cNvPr id="3" name="Content Placeholder 2"/>
          <p:cNvSpPr>
            <a:spLocks noGrp="1"/>
          </p:cNvSpPr>
          <p:nvPr>
            <p:ph idx="1"/>
          </p:nvPr>
        </p:nvSpPr>
        <p:spPr>
          <a:xfrm>
            <a:off x="3490722" y="4798577"/>
            <a:ext cx="5170932" cy="1428487"/>
          </a:xfrm>
        </p:spPr>
        <p:txBody>
          <a:bodyPr vert="horz" lIns="91440" tIns="45720" rIns="91440" bIns="45720" rtlCol="0" anchor="t">
            <a:normAutofit/>
          </a:bodyPr>
          <a:lstStyle/>
          <a:p>
            <a:pPr marL="0" indent="0">
              <a:buNone/>
            </a:pPr>
            <a:r>
              <a:rPr lang="en-US" sz="1900" b="0" i="0" u="none" strike="noStrike" kern="1200">
                <a:effectLst/>
                <a:latin typeface="+mn-lt"/>
                <a:ea typeface="+mn-ea"/>
                <a:cs typeface="+mn-cs"/>
              </a:rPr>
              <a:t>Theories of Leadership in educational contexts and settings</a:t>
            </a:r>
            <a:endParaRPr lang="en-US" sz="1900" kern="1200">
              <a:latin typeface="+mn-lt"/>
              <a:ea typeface="+mn-ea"/>
              <a:cs typeface="+mn-cs"/>
            </a:endParaRPr>
          </a:p>
        </p:txBody>
      </p:sp>
      <p:sp>
        <p:nvSpPr>
          <p:cNvPr id="11" name="TextBox 10">
            <a:extLst>
              <a:ext uri="{FF2B5EF4-FFF2-40B4-BE49-F238E27FC236}">
                <a16:creationId xmlns:a16="http://schemas.microsoft.com/office/drawing/2014/main" id="{55467CA1-7889-4198-B7D0-1386BDA15220}"/>
              </a:ext>
            </a:extLst>
          </p:cNvPr>
          <p:cNvSpPr txBox="1"/>
          <p:nvPr/>
        </p:nvSpPr>
        <p:spPr>
          <a:xfrm>
            <a:off x="6957184" y="6870700"/>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freeimageslive.co.uk/free_stock_image/designjp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259730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060" y="325369"/>
            <a:ext cx="3276451" cy="1956841"/>
          </a:xfrm>
        </p:spPr>
        <p:txBody>
          <a:bodyPr vert="horz" lIns="91440" tIns="45720" rIns="91440" bIns="45720" rtlCol="0" anchor="b">
            <a:normAutofit/>
          </a:bodyPr>
          <a:lstStyle/>
          <a:p>
            <a:r>
              <a:rPr lang="en-US" sz="4700" b="1"/>
              <a:t>Core Strand 2</a:t>
            </a:r>
          </a:p>
        </p:txBody>
      </p:sp>
      <p:sp>
        <p:nvSpPr>
          <p:cNvPr id="308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80060" y="2872899"/>
            <a:ext cx="3182691" cy="3320668"/>
          </a:xfrm>
        </p:spPr>
        <p:txBody>
          <a:bodyPr vert="horz" lIns="91440" tIns="45720" rIns="91440" bIns="45720" rtlCol="0">
            <a:normAutofit/>
          </a:bodyPr>
          <a:lstStyle/>
          <a:p>
            <a:pPr marL="0" indent="0">
              <a:buNone/>
            </a:pPr>
            <a:r>
              <a:rPr lang="en-US" sz="1900" b="0" i="0" u="none" strike="noStrike">
                <a:effectLst/>
              </a:rPr>
              <a:t>Leadership and agency in the Curriculum for Wales</a:t>
            </a:r>
            <a:endParaRPr lang="en-US" sz="1900"/>
          </a:p>
        </p:txBody>
      </p:sp>
      <p:pic>
        <p:nvPicPr>
          <p:cNvPr id="3074" name="Picture 2" descr="4 Major Types of Educational Leadership">
            <a:extLst>
              <a:ext uri="{FF2B5EF4-FFF2-40B4-BE49-F238E27FC236}">
                <a16:creationId xmlns:a16="http://schemas.microsoft.com/office/drawing/2014/main" id="{5F390912-C39E-10F5-622D-4F416F294A8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741" r="33091" b="1"/>
          <a:stretch/>
        </p:blipFill>
        <p:spPr bwMode="auto">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FFFFC0CD-D1A8-4EBD-9BAD-888117527A9F}"/>
              </a:ext>
            </a:extLst>
          </p:cNvPr>
          <p:cNvSpPr txBox="1"/>
          <p:nvPr/>
        </p:nvSpPr>
        <p:spPr>
          <a:xfrm>
            <a:off x="6684672" y="6870700"/>
            <a:ext cx="245932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aliem.com/2015/12/what-is-international-emergency-medicin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877437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060" y="4777739"/>
            <a:ext cx="2564242" cy="1412119"/>
          </a:xfrm>
        </p:spPr>
        <p:txBody>
          <a:bodyPr vert="horz" lIns="91440" tIns="45720" rIns="91440" bIns="45720" rtlCol="0">
            <a:normAutofit/>
          </a:bodyPr>
          <a:lstStyle/>
          <a:p>
            <a:r>
              <a:rPr lang="en-US" sz="4200" b="1"/>
              <a:t>Core Strand 3</a:t>
            </a:r>
          </a:p>
        </p:txBody>
      </p:sp>
      <p:pic>
        <p:nvPicPr>
          <p:cNvPr id="4" name="Picture 3" descr="A Teacher Teaching His Students Inside A Classroom · Free Stock Video">
            <a:extLst>
              <a:ext uri="{FF2B5EF4-FFF2-40B4-BE49-F238E27FC236}">
                <a16:creationId xmlns:a16="http://schemas.microsoft.com/office/drawing/2014/main" id="{1DC6E164-FE7A-8141-B175-BB66D2E32117}"/>
              </a:ext>
            </a:extLst>
          </p:cNvPr>
          <p:cNvPicPr>
            <a:picLocks noChangeAspect="1"/>
          </p:cNvPicPr>
          <p:nvPr/>
        </p:nvPicPr>
        <p:blipFill rotWithShape="1">
          <a:blip r:embed="rId2">
            <a:extLst>
              <a:ext uri="{28A0092B-C50C-407E-A947-70E740481C1C}">
                <a14:useLocalDpi xmlns:a14="http://schemas.microsoft.com/office/drawing/2010/main" val="0"/>
              </a:ext>
            </a:extLst>
          </a:blip>
          <a:srcRect t="3021" b="8354"/>
          <a:stretch/>
        </p:blipFill>
        <p:spPr>
          <a:xfrm>
            <a:off x="20" y="10"/>
            <a:ext cx="9143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57"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74529" y="5470492"/>
            <a:ext cx="1371600" cy="13716"/>
          </a:xfrm>
          <a:custGeom>
            <a:avLst/>
            <a:gdLst>
              <a:gd name="connsiteX0" fmla="*/ 0 w 1371600"/>
              <a:gd name="connsiteY0" fmla="*/ 0 h 13716"/>
              <a:gd name="connsiteX1" fmla="*/ 685800 w 1371600"/>
              <a:gd name="connsiteY1" fmla="*/ 0 h 13716"/>
              <a:gd name="connsiteX2" fmla="*/ 1371600 w 1371600"/>
              <a:gd name="connsiteY2" fmla="*/ 0 h 13716"/>
              <a:gd name="connsiteX3" fmla="*/ 1371600 w 1371600"/>
              <a:gd name="connsiteY3" fmla="*/ 13716 h 13716"/>
              <a:gd name="connsiteX4" fmla="*/ 713232 w 1371600"/>
              <a:gd name="connsiteY4" fmla="*/ 13716 h 13716"/>
              <a:gd name="connsiteX5" fmla="*/ 0 w 1371600"/>
              <a:gd name="connsiteY5" fmla="*/ 13716 h 13716"/>
              <a:gd name="connsiteX6" fmla="*/ 0 w 1371600"/>
              <a:gd name="connsiteY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3716" fill="none" extrusionOk="0">
                <a:moveTo>
                  <a:pt x="0" y="0"/>
                </a:moveTo>
                <a:cubicBezTo>
                  <a:pt x="247303" y="31625"/>
                  <a:pt x="422310" y="-25629"/>
                  <a:pt x="685800" y="0"/>
                </a:cubicBezTo>
                <a:cubicBezTo>
                  <a:pt x="949290" y="25629"/>
                  <a:pt x="1192357" y="6696"/>
                  <a:pt x="1371600" y="0"/>
                </a:cubicBezTo>
                <a:cubicBezTo>
                  <a:pt x="1371127" y="2892"/>
                  <a:pt x="1371229" y="8681"/>
                  <a:pt x="1371600" y="13716"/>
                </a:cubicBezTo>
                <a:cubicBezTo>
                  <a:pt x="1107995" y="21892"/>
                  <a:pt x="1033361" y="28370"/>
                  <a:pt x="713232" y="13716"/>
                </a:cubicBezTo>
                <a:cubicBezTo>
                  <a:pt x="393103" y="-938"/>
                  <a:pt x="289343" y="38649"/>
                  <a:pt x="0" y="13716"/>
                </a:cubicBezTo>
                <a:cubicBezTo>
                  <a:pt x="227" y="7219"/>
                  <a:pt x="197" y="5990"/>
                  <a:pt x="0" y="0"/>
                </a:cubicBezTo>
                <a:close/>
              </a:path>
              <a:path w="1371600" h="13716" stroke="0" extrusionOk="0">
                <a:moveTo>
                  <a:pt x="0" y="0"/>
                </a:moveTo>
                <a:cubicBezTo>
                  <a:pt x="170249" y="-24099"/>
                  <a:pt x="504634" y="14338"/>
                  <a:pt x="644652" y="0"/>
                </a:cubicBezTo>
                <a:cubicBezTo>
                  <a:pt x="784670" y="-14338"/>
                  <a:pt x="1087773" y="8679"/>
                  <a:pt x="1371600" y="0"/>
                </a:cubicBezTo>
                <a:cubicBezTo>
                  <a:pt x="1372228" y="6235"/>
                  <a:pt x="1371259" y="10206"/>
                  <a:pt x="1371600" y="13716"/>
                </a:cubicBezTo>
                <a:cubicBezTo>
                  <a:pt x="1176823" y="-5981"/>
                  <a:pt x="900830" y="5417"/>
                  <a:pt x="713232" y="13716"/>
                </a:cubicBezTo>
                <a:cubicBezTo>
                  <a:pt x="525634" y="22015"/>
                  <a:pt x="282837" y="1152"/>
                  <a:pt x="0" y="13716"/>
                </a:cubicBezTo>
                <a:cubicBezTo>
                  <a:pt x="596" y="8712"/>
                  <a:pt x="320" y="3422"/>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490720" y="4777739"/>
            <a:ext cx="5173220" cy="1399223"/>
          </a:xfrm>
        </p:spPr>
        <p:txBody>
          <a:bodyPr vert="horz" lIns="91440" tIns="45720" rIns="91440" bIns="45720" rtlCol="0" anchor="ctr">
            <a:normAutofit/>
          </a:bodyPr>
          <a:lstStyle/>
          <a:p>
            <a:pPr marL="0" indent="0">
              <a:buNone/>
            </a:pPr>
            <a:r>
              <a:rPr lang="en-GB" sz="1900" b="0" i="0" u="none" strike="noStrike">
                <a:effectLst/>
                <a:latin typeface="-webkit-standard"/>
              </a:rPr>
              <a:t>Theoretical and philosophical approaches to the application of curriculum design in regard to the Curriculum for Wales</a:t>
            </a:r>
            <a:endParaRPr lang="en-US" sz="1900"/>
          </a:p>
        </p:txBody>
      </p:sp>
      <p:sp>
        <p:nvSpPr>
          <p:cNvPr id="11" name="TextBox 10">
            <a:extLst>
              <a:ext uri="{FF2B5EF4-FFF2-40B4-BE49-F238E27FC236}">
                <a16:creationId xmlns:a16="http://schemas.microsoft.com/office/drawing/2014/main" id="{8C863E3B-112A-4910-9209-1354E35B599B}"/>
              </a:ext>
            </a:extLst>
          </p:cNvPr>
          <p:cNvSpPr txBox="1"/>
          <p:nvPr/>
        </p:nvSpPr>
        <p:spPr>
          <a:xfrm>
            <a:off x="6836958"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picpedia.org/post-it-note/c/chang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680200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060" y="325369"/>
            <a:ext cx="3276451" cy="1956841"/>
          </a:xfrm>
        </p:spPr>
        <p:txBody>
          <a:bodyPr anchor="b">
            <a:normAutofit/>
          </a:bodyPr>
          <a:lstStyle/>
          <a:p>
            <a:r>
              <a:rPr lang="en-GB" sz="4700" b="1"/>
              <a:t>Core Strand 4</a:t>
            </a:r>
          </a:p>
        </p:txBody>
      </p:sp>
      <p:sp>
        <p:nvSpPr>
          <p:cNvPr id="2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80060" y="2872899"/>
            <a:ext cx="3182691" cy="3320668"/>
          </a:xfrm>
        </p:spPr>
        <p:txBody>
          <a:bodyPr>
            <a:normAutofit/>
          </a:bodyPr>
          <a:lstStyle/>
          <a:p>
            <a:pPr marL="0" indent="0">
              <a:buNone/>
            </a:pPr>
            <a:r>
              <a:rPr lang="en-GB" sz="1900" b="0" i="0" u="none" strike="noStrike">
                <a:effectLst/>
                <a:latin typeface="-webkit-standard"/>
              </a:rPr>
              <a:t>Innovative approaches to curriculum design and delivery</a:t>
            </a:r>
            <a:endParaRPr lang="en-GB" sz="1900" b="1"/>
          </a:p>
          <a:p>
            <a:endParaRPr lang="en-GB" sz="1900" b="1"/>
          </a:p>
        </p:txBody>
      </p:sp>
      <p:pic>
        <p:nvPicPr>
          <p:cNvPr id="5" name="Picture 4" descr="2019 Internet Research Overview – Jonathon Hutchinson"/>
          <p:cNvPicPr>
            <a:picLocks noChangeAspect="1"/>
          </p:cNvPicPr>
          <p:nvPr/>
        </p:nvPicPr>
        <p:blipFill rotWithShape="1">
          <a:blip r:embed="rId2">
            <a:extLst>
              <a:ext uri="{28A0092B-C50C-407E-A947-70E740481C1C}">
                <a14:useLocalDpi xmlns:a14="http://schemas.microsoft.com/office/drawing/2010/main" val="0"/>
              </a:ext>
            </a:extLst>
          </a:blip>
          <a:srcRect l="26583" r="31102"/>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3491220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F1B86A8-96EF-CA3D-76AE-DC2995CB691E}"/>
              </a:ext>
            </a:extLst>
          </p:cNvPr>
          <p:cNvSpPr txBox="1"/>
          <p:nvPr/>
        </p:nvSpPr>
        <p:spPr>
          <a:xfrm>
            <a:off x="749462" y="1454633"/>
            <a:ext cx="7116072" cy="3543406"/>
          </a:xfrm>
          <a:prstGeom prst="rect">
            <a:avLst/>
          </a:prstGeom>
          <a:noFill/>
        </p:spPr>
        <p:txBody>
          <a:bodyPr wrap="square">
            <a:spAutoFit/>
          </a:bodyPr>
          <a:lstStyle/>
          <a:p>
            <a:pPr defTabSz="685800">
              <a:lnSpc>
                <a:spcPct val="107000"/>
              </a:lnSpc>
              <a:spcAft>
                <a:spcPts val="600"/>
              </a:spcAft>
            </a:pPr>
            <a:r>
              <a:rPr lang="en-GB" b="1" u="sng" dirty="0">
                <a:solidFill>
                  <a:prstClr val="black"/>
                </a:solidFill>
                <a:latin typeface="Calibri" panose="020F0502020204030204" pitchFamily="34" charset="0"/>
                <a:ea typeface="Calibri" panose="020F0502020204030204" pitchFamily="34" charset="0"/>
                <a:cs typeface="Times New Roman" panose="02020603050405020304" pitchFamily="18" charset="0"/>
              </a:rPr>
              <a:t>Task:</a:t>
            </a:r>
            <a:endParaRPr lang="en-GB"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algn="l"/>
            <a:r>
              <a:rPr lang="en-GB" sz="2000" b="0" i="0" u="none" strike="noStrike" dirty="0">
                <a:solidFill>
                  <a:srgbClr val="000000"/>
                </a:solidFill>
                <a:effectLst/>
              </a:rPr>
              <a:t>Develop a 4000 word report focusing on curriculum leadership and innovation within the context of your subject/ AOLE/ School.</a:t>
            </a:r>
          </a:p>
          <a:p>
            <a:pPr algn="l"/>
            <a:endParaRPr lang="en-GB" sz="2000" dirty="0">
              <a:solidFill>
                <a:srgbClr val="000000"/>
              </a:solidFill>
            </a:endParaRPr>
          </a:p>
          <a:p>
            <a:pPr algn="l"/>
            <a:endParaRPr lang="en-GB" sz="2000" b="0" i="0" u="none" strike="noStrike" dirty="0">
              <a:solidFill>
                <a:srgbClr val="000000"/>
              </a:solidFill>
              <a:effectLst/>
            </a:endParaRPr>
          </a:p>
          <a:p>
            <a:pPr algn="l"/>
            <a:r>
              <a:rPr lang="en-GB" sz="2000" b="0" i="0" u="none" strike="noStrike" dirty="0">
                <a:solidFill>
                  <a:srgbClr val="000000"/>
                </a:solidFill>
                <a:effectLst/>
              </a:rPr>
              <a:t>In this assessment, you will critically analyse curriculum leadership and innovation practices within your subject area, Area of Learning and Experience (AOLE), or school context. The report should demonstrate a deep understanding of theoretical concepts and principles related to curriculum design, implementation, and evaluation, as well as their practical application.</a:t>
            </a:r>
          </a:p>
        </p:txBody>
      </p:sp>
      <p:sp>
        <p:nvSpPr>
          <p:cNvPr id="2" name="Title 1">
            <a:extLst>
              <a:ext uri="{FF2B5EF4-FFF2-40B4-BE49-F238E27FC236}">
                <a16:creationId xmlns:a16="http://schemas.microsoft.com/office/drawing/2014/main" id="{6E461C67-2395-6025-AFBF-30398FAF9205}"/>
              </a:ext>
            </a:extLst>
          </p:cNvPr>
          <p:cNvSpPr txBox="1">
            <a:spLocks/>
          </p:cNvSpPr>
          <p:nvPr/>
        </p:nvSpPr>
        <p:spPr>
          <a:xfrm>
            <a:off x="628650" y="365126"/>
            <a:ext cx="7886700" cy="1325563"/>
          </a:xfrm>
          <a:prstGeom prst="rect">
            <a:avLst/>
          </a:prstGeom>
        </p:spPr>
        <p:txBody>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US" b="1"/>
              <a:t>Assessment Process</a:t>
            </a:r>
            <a:endParaRPr lang="en-US" b="1" dirty="0">
              <a:cs typeface="Calibri Light"/>
            </a:endParaRPr>
          </a:p>
        </p:txBody>
      </p:sp>
    </p:spTree>
    <p:extLst>
      <p:ext uri="{BB962C8B-B14F-4D97-AF65-F5344CB8AC3E}">
        <p14:creationId xmlns:p14="http://schemas.microsoft.com/office/powerpoint/2010/main" val="35723982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BC8A363-65BA-AB98-7EDA-B8BE2EF3E43A}"/>
              </a:ext>
            </a:extLst>
          </p:cNvPr>
          <p:cNvSpPr txBox="1"/>
          <p:nvPr/>
        </p:nvSpPr>
        <p:spPr>
          <a:xfrm>
            <a:off x="396432" y="349143"/>
            <a:ext cx="7456990" cy="5576911"/>
          </a:xfrm>
          <a:prstGeom prst="rect">
            <a:avLst/>
          </a:prstGeom>
          <a:noFill/>
        </p:spPr>
        <p:txBody>
          <a:bodyPr wrap="square">
            <a:spAutoFit/>
          </a:bodyPr>
          <a:lstStyle/>
          <a:p>
            <a:pPr defTabSz="685800">
              <a:lnSpc>
                <a:spcPct val="107000"/>
              </a:lnSpc>
              <a:spcAft>
                <a:spcPts val="600"/>
              </a:spcAft>
            </a:pPr>
            <a:r>
              <a:rPr lang="en-GB" sz="2000" b="1" u="sng" dirty="0">
                <a:solidFill>
                  <a:prstClr val="black"/>
                </a:solidFill>
                <a:latin typeface="Calibri" panose="020F0502020204030204" pitchFamily="34" charset="0"/>
                <a:ea typeface="Calibri" panose="020F0502020204030204" pitchFamily="34" charset="0"/>
                <a:cs typeface="Times New Roman" panose="02020603050405020304" pitchFamily="18" charset="0"/>
              </a:rPr>
              <a:t>Guidance</a:t>
            </a:r>
            <a:endParaRPr lang="en-GB" sz="2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algn="l"/>
            <a:r>
              <a:rPr lang="en-GB" sz="1800" b="0" i="0" u="none" strike="noStrike" dirty="0">
                <a:solidFill>
                  <a:srgbClr val="000000"/>
                </a:solidFill>
                <a:effectLst/>
              </a:rPr>
              <a:t>Your report should include the following elements:</a:t>
            </a:r>
          </a:p>
          <a:p>
            <a:pPr algn="l"/>
            <a:endParaRPr lang="en-GB" sz="1800" b="0" i="0" u="none" strike="noStrike" dirty="0">
              <a:solidFill>
                <a:srgbClr val="000000"/>
              </a:solidFill>
              <a:effectLst/>
            </a:endParaRPr>
          </a:p>
          <a:p>
            <a:pPr algn="l">
              <a:buFont typeface="+mj-lt"/>
              <a:buAutoNum type="arabicPeriod"/>
            </a:pPr>
            <a:r>
              <a:rPr lang="en-GB" sz="1800" b="0" i="0" u="none" strike="noStrike" dirty="0">
                <a:solidFill>
                  <a:srgbClr val="000000"/>
                </a:solidFill>
                <a:effectLst/>
              </a:rPr>
              <a:t>Introduction and Context:</a:t>
            </a:r>
          </a:p>
          <a:p>
            <a:pPr lvl="1">
              <a:buFont typeface="Arial" panose="020B0604020202020204" pitchFamily="34" charset="0"/>
              <a:buChar char="•"/>
            </a:pPr>
            <a:r>
              <a:rPr lang="en-GB" sz="1600" b="0" i="0" u="none" strike="noStrike" dirty="0">
                <a:solidFill>
                  <a:srgbClr val="000000"/>
                </a:solidFill>
                <a:effectLst/>
              </a:rPr>
              <a:t>Provide an overview of your subject/AOLE/school context, including relevant background information and any specific curricular challenges or priorities.</a:t>
            </a:r>
          </a:p>
          <a:p>
            <a:pPr algn="l">
              <a:buFont typeface="Arial" panose="020B0604020202020204" pitchFamily="34" charset="0"/>
              <a:buChar char="•"/>
            </a:pPr>
            <a:endParaRPr lang="en-GB" sz="1600" b="0" i="0" u="none" strike="noStrike" dirty="0">
              <a:solidFill>
                <a:srgbClr val="000000"/>
              </a:solidFill>
              <a:effectLst/>
            </a:endParaRPr>
          </a:p>
          <a:p>
            <a:pPr algn="l">
              <a:buFont typeface="+mj-lt"/>
              <a:buAutoNum type="arabicPeriod" startAt="2"/>
            </a:pPr>
            <a:r>
              <a:rPr lang="en-GB" sz="1800" b="0" i="0" u="none" strike="noStrike" dirty="0">
                <a:solidFill>
                  <a:srgbClr val="000000"/>
                </a:solidFill>
                <a:effectLst/>
              </a:rPr>
              <a:t>Theoretical Framework:</a:t>
            </a:r>
          </a:p>
          <a:p>
            <a:pPr lvl="1">
              <a:buFont typeface="Arial" panose="020B0604020202020204" pitchFamily="34" charset="0"/>
              <a:buChar char="•"/>
            </a:pPr>
            <a:r>
              <a:rPr lang="en-GB" sz="1600" b="0" i="0" u="none" strike="noStrike" dirty="0">
                <a:solidFill>
                  <a:srgbClr val="000000"/>
                </a:solidFill>
                <a:effectLst/>
              </a:rPr>
              <a:t>Critically discuss relevant theories, models, and approaches to curriculum leadership and innovation, drawing from academic literature and research.</a:t>
            </a:r>
          </a:p>
          <a:p>
            <a:pPr lvl="1">
              <a:buFont typeface="Arial" panose="020B0604020202020204" pitchFamily="34" charset="0"/>
              <a:buChar char="•"/>
            </a:pPr>
            <a:r>
              <a:rPr lang="en-GB" sz="1600" b="0" i="0" u="none" strike="noStrike" dirty="0">
                <a:solidFill>
                  <a:srgbClr val="000000"/>
                </a:solidFill>
                <a:effectLst/>
              </a:rPr>
              <a:t>Analyse how these theoretical perspectives inform and shape curriculum development and implementation practices.</a:t>
            </a:r>
          </a:p>
          <a:p>
            <a:pPr algn="l"/>
            <a:endParaRPr lang="en-GB" sz="1600" b="0" i="0" u="none" strike="noStrike" dirty="0">
              <a:solidFill>
                <a:srgbClr val="000000"/>
              </a:solidFill>
              <a:effectLst/>
            </a:endParaRPr>
          </a:p>
          <a:p>
            <a:pPr algn="l">
              <a:buFont typeface="+mj-lt"/>
              <a:buAutoNum type="arabicPeriod" startAt="3"/>
            </a:pPr>
            <a:r>
              <a:rPr lang="en-GB" sz="1800" b="0" i="0" u="none" strike="noStrike" dirty="0">
                <a:solidFill>
                  <a:srgbClr val="000000"/>
                </a:solidFill>
                <a:effectLst/>
              </a:rPr>
              <a:t>Curriculum Innovation Analysis:</a:t>
            </a:r>
          </a:p>
          <a:p>
            <a:pPr lvl="1">
              <a:buFont typeface="Arial" panose="020B0604020202020204" pitchFamily="34" charset="0"/>
              <a:buChar char="•"/>
            </a:pPr>
            <a:r>
              <a:rPr lang="en-GB" sz="1600" b="0" i="0" u="none" strike="noStrike" dirty="0">
                <a:solidFill>
                  <a:srgbClr val="000000"/>
                </a:solidFill>
                <a:effectLst/>
              </a:rPr>
              <a:t>Identify and analyse a specific curriculum innovation or initiative that has been implemented (or is being planned) within your subject/AOLE/school context.</a:t>
            </a:r>
          </a:p>
          <a:p>
            <a:pPr lvl="1">
              <a:buFont typeface="Arial" panose="020B0604020202020204" pitchFamily="34" charset="0"/>
              <a:buChar char="•"/>
            </a:pPr>
            <a:r>
              <a:rPr lang="en-GB" sz="1600" b="0" i="0" u="none" strike="noStrike" dirty="0">
                <a:solidFill>
                  <a:srgbClr val="000000"/>
                </a:solidFill>
                <a:effectLst/>
              </a:rPr>
              <a:t>Critically evaluate the rationale, design, and implementation strategies for this innovation, considering factors such as leadership, stakeholder engagement, professional development, and resource allocation.</a:t>
            </a:r>
          </a:p>
          <a:p>
            <a:pPr lvl="1">
              <a:buFont typeface="Arial" panose="020B0604020202020204" pitchFamily="34" charset="0"/>
              <a:buChar char="•"/>
            </a:pPr>
            <a:r>
              <a:rPr lang="en-GB" sz="1600" b="0" i="0" u="none" strike="noStrike" dirty="0">
                <a:solidFill>
                  <a:srgbClr val="000000"/>
                </a:solidFill>
                <a:effectLst/>
              </a:rPr>
              <a:t>Assess the impact and effectiveness of the innovation, using relevant data and evidence (e.g., learner outcomes, teacher feedback, observational data).</a:t>
            </a:r>
          </a:p>
        </p:txBody>
      </p:sp>
    </p:spTree>
    <p:extLst>
      <p:ext uri="{BB962C8B-B14F-4D97-AF65-F5344CB8AC3E}">
        <p14:creationId xmlns:p14="http://schemas.microsoft.com/office/powerpoint/2010/main" val="15660388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BC8A363-65BA-AB98-7EDA-B8BE2EF3E43A}"/>
              </a:ext>
            </a:extLst>
          </p:cNvPr>
          <p:cNvSpPr txBox="1"/>
          <p:nvPr/>
        </p:nvSpPr>
        <p:spPr>
          <a:xfrm>
            <a:off x="396432" y="349143"/>
            <a:ext cx="7456990" cy="5330690"/>
          </a:xfrm>
          <a:prstGeom prst="rect">
            <a:avLst/>
          </a:prstGeom>
          <a:noFill/>
        </p:spPr>
        <p:txBody>
          <a:bodyPr wrap="square">
            <a:spAutoFit/>
          </a:bodyPr>
          <a:lstStyle/>
          <a:p>
            <a:pPr defTabSz="685800">
              <a:lnSpc>
                <a:spcPct val="107000"/>
              </a:lnSpc>
              <a:spcAft>
                <a:spcPts val="600"/>
              </a:spcAft>
            </a:pPr>
            <a:r>
              <a:rPr lang="en-GB" sz="2000" b="1" u="sng" dirty="0">
                <a:solidFill>
                  <a:prstClr val="black"/>
                </a:solidFill>
                <a:latin typeface="Calibri" panose="020F0502020204030204" pitchFamily="34" charset="0"/>
                <a:ea typeface="Calibri" panose="020F0502020204030204" pitchFamily="34" charset="0"/>
                <a:cs typeface="Times New Roman" panose="02020603050405020304" pitchFamily="18" charset="0"/>
              </a:rPr>
              <a:t>Guidance</a:t>
            </a:r>
            <a:endParaRPr lang="en-GB" sz="2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algn="l"/>
            <a:endParaRPr lang="en-GB" sz="1800" b="0" i="0" u="none" strike="noStrike" dirty="0">
              <a:solidFill>
                <a:srgbClr val="000000"/>
              </a:solidFill>
              <a:effectLst/>
            </a:endParaRPr>
          </a:p>
          <a:p>
            <a:pPr algn="l">
              <a:buFont typeface="+mj-lt"/>
              <a:buAutoNum type="arabicPeriod" startAt="4"/>
            </a:pPr>
            <a:r>
              <a:rPr lang="en-GB" sz="1800" b="0" i="0" u="none" strike="noStrike" dirty="0">
                <a:solidFill>
                  <a:srgbClr val="000000"/>
                </a:solidFill>
                <a:effectLst/>
              </a:rPr>
              <a:t>Leadership and Collaboration:</a:t>
            </a:r>
          </a:p>
          <a:p>
            <a:pPr lvl="1">
              <a:buFont typeface="Arial" panose="020B0604020202020204" pitchFamily="34" charset="0"/>
              <a:buChar char="•"/>
            </a:pPr>
            <a:r>
              <a:rPr lang="en-GB" sz="1600" b="0" i="0" u="none" strike="noStrike" dirty="0">
                <a:solidFill>
                  <a:srgbClr val="000000"/>
                </a:solidFill>
                <a:effectLst/>
              </a:rPr>
              <a:t>Examine the role of leadership in driving and sustaining curriculum innovation, considering both formal leadership structures and distributed/shared leadership approaches.</a:t>
            </a:r>
          </a:p>
          <a:p>
            <a:pPr lvl="1">
              <a:buFont typeface="Arial" panose="020B0604020202020204" pitchFamily="34" charset="0"/>
              <a:buChar char="•"/>
            </a:pPr>
            <a:r>
              <a:rPr lang="en-GB" sz="1600" b="0" i="0" u="none" strike="noStrike" dirty="0">
                <a:solidFill>
                  <a:srgbClr val="000000"/>
                </a:solidFill>
                <a:effectLst/>
              </a:rPr>
              <a:t>Analyse the importance of collaboration among stakeholders (e.g., teachers, learners, parents, community members) and how this collaboration is fostered and supported.</a:t>
            </a:r>
          </a:p>
          <a:p>
            <a:pPr algn="l">
              <a:buFont typeface="+mj-lt"/>
              <a:buAutoNum type="arabicPeriod" startAt="5"/>
            </a:pPr>
            <a:r>
              <a:rPr lang="en-GB" sz="1800" b="0" i="0" u="none" strike="noStrike" dirty="0">
                <a:solidFill>
                  <a:srgbClr val="000000"/>
                </a:solidFill>
                <a:effectLst/>
              </a:rPr>
              <a:t>Challenges and Opportunities:</a:t>
            </a:r>
          </a:p>
          <a:p>
            <a:pPr lvl="1">
              <a:buFont typeface="Arial" panose="020B0604020202020204" pitchFamily="34" charset="0"/>
              <a:buChar char="•"/>
            </a:pPr>
            <a:r>
              <a:rPr lang="en-GB" sz="1600" b="0" i="0" u="none" strike="noStrike" dirty="0">
                <a:solidFill>
                  <a:srgbClr val="000000"/>
                </a:solidFill>
                <a:effectLst/>
              </a:rPr>
              <a:t>Identify and critically discuss the key challenges and opportunities encountered during the curriculum innovation process within your context.</a:t>
            </a:r>
          </a:p>
          <a:p>
            <a:pPr lvl="1">
              <a:buFont typeface="Arial" panose="020B0604020202020204" pitchFamily="34" charset="0"/>
              <a:buChar char="•"/>
            </a:pPr>
            <a:r>
              <a:rPr lang="en-GB" sz="1600" b="0" i="0" u="none" strike="noStrike" dirty="0">
                <a:solidFill>
                  <a:srgbClr val="000000"/>
                </a:solidFill>
                <a:effectLst/>
              </a:rPr>
              <a:t>Propose strategies and recommendations for addressing these challenges and capitalizing on opportunities, drawing from theory, research, and best practices.</a:t>
            </a:r>
          </a:p>
          <a:p>
            <a:pPr algn="l">
              <a:buFont typeface="+mj-lt"/>
              <a:buAutoNum type="arabicPeriod" startAt="6"/>
            </a:pPr>
            <a:r>
              <a:rPr lang="en-GB" sz="1800" b="0" i="0" u="none" strike="noStrike" dirty="0">
                <a:solidFill>
                  <a:srgbClr val="000000"/>
                </a:solidFill>
                <a:effectLst/>
              </a:rPr>
              <a:t>Conclusion and Reflections:</a:t>
            </a:r>
          </a:p>
          <a:p>
            <a:pPr lvl="1">
              <a:buFont typeface="Arial" panose="020B0604020202020204" pitchFamily="34" charset="0"/>
              <a:buChar char="•"/>
            </a:pPr>
            <a:r>
              <a:rPr lang="en-GB" sz="1600" b="0" i="0" u="none" strike="noStrike" dirty="0">
                <a:solidFill>
                  <a:srgbClr val="000000"/>
                </a:solidFill>
                <a:effectLst/>
              </a:rPr>
              <a:t>Summarize your key findings and insights regarding curriculum leadership and innovation within your subject/AOLE/school context.</a:t>
            </a:r>
          </a:p>
          <a:p>
            <a:pPr lvl="1">
              <a:buFont typeface="Arial" panose="020B0604020202020204" pitchFamily="34" charset="0"/>
              <a:buChar char="•"/>
            </a:pPr>
            <a:r>
              <a:rPr lang="en-GB" sz="1600" b="0" i="0" u="none" strike="noStrike" dirty="0">
                <a:solidFill>
                  <a:srgbClr val="000000"/>
                </a:solidFill>
                <a:effectLst/>
              </a:rPr>
              <a:t>Reflect on the implications of your analysis for your own professional practice and ongoing curriculum development efforts.</a:t>
            </a:r>
          </a:p>
          <a:p>
            <a:pPr lvl="1"/>
            <a:endParaRPr lang="en-GB" b="0" i="0" u="none" strike="noStrike" dirty="0">
              <a:solidFill>
                <a:srgbClr val="000000"/>
              </a:solidFill>
              <a:effectLst/>
            </a:endParaRPr>
          </a:p>
        </p:txBody>
      </p:sp>
    </p:spTree>
    <p:extLst>
      <p:ext uri="{BB962C8B-B14F-4D97-AF65-F5344CB8AC3E}">
        <p14:creationId xmlns:p14="http://schemas.microsoft.com/office/powerpoint/2010/main" val="19289562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BC8A363-65BA-AB98-7EDA-B8BE2EF3E43A}"/>
              </a:ext>
            </a:extLst>
          </p:cNvPr>
          <p:cNvSpPr txBox="1"/>
          <p:nvPr/>
        </p:nvSpPr>
        <p:spPr>
          <a:xfrm>
            <a:off x="396432" y="349143"/>
            <a:ext cx="7456990" cy="3545586"/>
          </a:xfrm>
          <a:prstGeom prst="rect">
            <a:avLst/>
          </a:prstGeom>
          <a:noFill/>
        </p:spPr>
        <p:txBody>
          <a:bodyPr wrap="square">
            <a:spAutoFit/>
          </a:bodyPr>
          <a:lstStyle/>
          <a:p>
            <a:pPr defTabSz="685800">
              <a:lnSpc>
                <a:spcPct val="107000"/>
              </a:lnSpc>
              <a:spcAft>
                <a:spcPts val="600"/>
              </a:spcAft>
            </a:pPr>
            <a:r>
              <a:rPr lang="en-GB" sz="2000" b="1" u="sng" dirty="0">
                <a:solidFill>
                  <a:prstClr val="black"/>
                </a:solidFill>
                <a:latin typeface="Calibri" panose="020F0502020204030204" pitchFamily="34" charset="0"/>
                <a:ea typeface="Calibri" panose="020F0502020204030204" pitchFamily="34" charset="0"/>
                <a:cs typeface="Times New Roman" panose="02020603050405020304" pitchFamily="18" charset="0"/>
              </a:rPr>
              <a:t>Guidance</a:t>
            </a:r>
            <a:endParaRPr lang="en-GB" sz="2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285750" indent="-285750" algn="l">
              <a:buFont typeface="Arial" panose="020B0604020202020204" pitchFamily="34" charset="0"/>
              <a:buChar char="•"/>
            </a:pPr>
            <a:endParaRPr lang="en-GB" sz="1800" b="0" i="0" u="none" strike="noStrike" dirty="0">
              <a:solidFill>
                <a:srgbClr val="000000"/>
              </a:solidFill>
              <a:effectLst/>
            </a:endParaRPr>
          </a:p>
          <a:p>
            <a:pPr marL="285750" indent="-285750" algn="l">
              <a:buFont typeface="Arial" panose="020B0604020202020204" pitchFamily="34" charset="0"/>
              <a:buChar char="•"/>
            </a:pPr>
            <a:r>
              <a:rPr lang="en-GB" sz="1800" b="0" i="0" u="none" strike="noStrike" dirty="0">
                <a:solidFill>
                  <a:srgbClr val="000000"/>
                </a:solidFill>
                <a:effectLst/>
              </a:rPr>
              <a:t>Throughout your report, you should consistently integrate and critically engage with relevant academic sources, theories, and research to support your analysis and arguments. Additionally, ensure that you maintain anonymity when referring to individuals, schools, or specific contexts.</a:t>
            </a:r>
          </a:p>
          <a:p>
            <a:pPr marL="285750" indent="-285750" algn="l">
              <a:buFont typeface="Arial" panose="020B0604020202020204" pitchFamily="34" charset="0"/>
              <a:buChar char="•"/>
            </a:pPr>
            <a:endParaRPr lang="en-GB" dirty="0">
              <a:solidFill>
                <a:srgbClr val="000000"/>
              </a:solidFill>
            </a:endParaRPr>
          </a:p>
          <a:p>
            <a:pPr marL="285750" indent="-285750" algn="l">
              <a:buFont typeface="Arial" panose="020B0604020202020204" pitchFamily="34" charset="0"/>
              <a:buChar char="•"/>
            </a:pPr>
            <a:endParaRPr lang="en-GB" sz="1800" b="0" i="0" u="none" strike="noStrike" dirty="0">
              <a:solidFill>
                <a:srgbClr val="000000"/>
              </a:solidFill>
              <a:effectLst/>
            </a:endParaRPr>
          </a:p>
          <a:p>
            <a:pPr marL="285750" indent="-285750" algn="l">
              <a:buFont typeface="Arial" panose="020B0604020202020204" pitchFamily="34" charset="0"/>
              <a:buChar char="•"/>
            </a:pPr>
            <a:r>
              <a:rPr lang="en-GB" sz="1800" b="0" i="0" u="none" strike="noStrike" dirty="0">
                <a:solidFill>
                  <a:srgbClr val="000000"/>
                </a:solidFill>
                <a:effectLst/>
              </a:rPr>
              <a:t>Submission: Your report should be submitted as a single document (e.g., Word or PDF) through the designated submission portal on your delivery provider's virtual learning environment (VLE). Adhere to the referencing conventions specified by your delivery provider</a:t>
            </a:r>
            <a:endParaRPr lang="en-GB" b="0" i="0" u="none" strike="noStrike" dirty="0">
              <a:solidFill>
                <a:srgbClr val="000000"/>
              </a:solidFill>
              <a:effectLst/>
            </a:endParaRPr>
          </a:p>
        </p:txBody>
      </p:sp>
    </p:spTree>
    <p:extLst>
      <p:ext uri="{BB962C8B-B14F-4D97-AF65-F5344CB8AC3E}">
        <p14:creationId xmlns:p14="http://schemas.microsoft.com/office/powerpoint/2010/main" val="6565213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857250"/>
            <a:ext cx="9141714" cy="51435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685800"/>
            <a:endParaRPr lang="en-US" sz="1350">
              <a:solidFill>
                <a:prstClr val="white"/>
              </a:solidFill>
              <a:latin typeface="Calibri" panose="020F0502020204030204"/>
            </a:endParaRPr>
          </a:p>
        </p:txBody>
      </p:sp>
      <p:pic>
        <p:nvPicPr>
          <p:cNvPr id="3074" name="Picture 2" descr="Available Resources">
            <a:extLst>
              <a:ext uri="{FF2B5EF4-FFF2-40B4-BE49-F238E27FC236}">
                <a16:creationId xmlns:a16="http://schemas.microsoft.com/office/drawing/2014/main" id="{DD891FC3-1C12-C1AA-3CEE-68DD70D4DCE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0731"/>
          <a:stretch/>
        </p:blipFill>
        <p:spPr bwMode="auto">
          <a:xfrm>
            <a:off x="15" y="858211"/>
            <a:ext cx="9227902" cy="514253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A9460345-C991-E235-6C7D-0F8D9A8C16B2}"/>
              </a:ext>
            </a:extLst>
          </p:cNvPr>
          <p:cNvSpPr txBox="1"/>
          <p:nvPr/>
        </p:nvSpPr>
        <p:spPr>
          <a:xfrm>
            <a:off x="251750" y="3574407"/>
            <a:ext cx="8437944" cy="2308324"/>
          </a:xfrm>
          <a:prstGeom prst="rect">
            <a:avLst/>
          </a:prstGeom>
          <a:noFill/>
        </p:spPr>
        <p:txBody>
          <a:bodyPr wrap="square" rtlCol="0">
            <a:spAutoFit/>
          </a:bodyPr>
          <a:lstStyle/>
          <a:p>
            <a:pPr marL="257175" indent="-257175" defTabSz="685800">
              <a:buFont typeface="Wingdings" panose="05000000000000000000" pitchFamily="2" charset="2"/>
              <a:buChar char="ü"/>
            </a:pPr>
            <a:r>
              <a:rPr lang="en-GB" dirty="0">
                <a:solidFill>
                  <a:prstClr val="black"/>
                </a:solidFill>
                <a:latin typeface="Calibri" panose="020F0502020204030204"/>
              </a:rPr>
              <a:t>Academic articles</a:t>
            </a:r>
          </a:p>
          <a:p>
            <a:pPr marL="257175" indent="-257175" defTabSz="685800">
              <a:buFont typeface="Wingdings" panose="05000000000000000000" pitchFamily="2" charset="2"/>
              <a:buChar char="ü"/>
            </a:pPr>
            <a:r>
              <a:rPr lang="en-GB" dirty="0">
                <a:solidFill>
                  <a:prstClr val="black"/>
                </a:solidFill>
                <a:latin typeface="Calibri" panose="020F0502020204030204"/>
              </a:rPr>
              <a:t>Policy documents (Wales and international)</a:t>
            </a:r>
          </a:p>
          <a:p>
            <a:pPr marL="257175" indent="-257175" defTabSz="685800">
              <a:buFont typeface="Wingdings" panose="05000000000000000000" pitchFamily="2" charset="2"/>
              <a:buChar char="ü"/>
            </a:pPr>
            <a:r>
              <a:rPr lang="en-GB" dirty="0">
                <a:solidFill>
                  <a:prstClr val="black"/>
                </a:solidFill>
                <a:latin typeface="Calibri" panose="020F0502020204030204"/>
              </a:rPr>
              <a:t>Policy documents by subject/phase support organisations</a:t>
            </a:r>
          </a:p>
          <a:p>
            <a:pPr marL="257175" indent="-257175" defTabSz="685800">
              <a:buFont typeface="Wingdings" panose="05000000000000000000" pitchFamily="2" charset="2"/>
              <a:buChar char="ü"/>
            </a:pPr>
            <a:r>
              <a:rPr lang="en-GB" dirty="0">
                <a:solidFill>
                  <a:prstClr val="black"/>
                </a:solidFill>
                <a:latin typeface="Calibri" panose="020F0502020204030204"/>
              </a:rPr>
              <a:t>Evidence from colleagues</a:t>
            </a:r>
          </a:p>
          <a:p>
            <a:pPr marL="257175" indent="-257175" defTabSz="685800">
              <a:buFont typeface="Wingdings" panose="05000000000000000000" pitchFamily="2" charset="2"/>
              <a:buChar char="ü"/>
            </a:pPr>
            <a:r>
              <a:rPr lang="en-GB" dirty="0">
                <a:solidFill>
                  <a:prstClr val="black"/>
                </a:solidFill>
                <a:latin typeface="Calibri" panose="020F0502020204030204"/>
              </a:rPr>
              <a:t>Evidence from learner voice</a:t>
            </a:r>
          </a:p>
          <a:p>
            <a:pPr defTabSz="685800"/>
            <a:endParaRPr lang="en-GB" dirty="0">
              <a:solidFill>
                <a:prstClr val="black"/>
              </a:solidFill>
              <a:latin typeface="Calibri" panose="020F0502020204030204"/>
            </a:endParaRPr>
          </a:p>
          <a:p>
            <a:pPr defTabSz="685800"/>
            <a:r>
              <a:rPr lang="en-GB" dirty="0">
                <a:solidFill>
                  <a:prstClr val="black"/>
                </a:solidFill>
                <a:latin typeface="Calibri" panose="020F0502020204030204"/>
              </a:rPr>
              <a:t>This is not an exhaustive list – if you can justify the inclus</a:t>
            </a:r>
            <a:r>
              <a:rPr lang="en-GB" dirty="0">
                <a:solidFill>
                  <a:prstClr val="white"/>
                </a:solidFill>
                <a:latin typeface="Calibri" panose="020F0502020204030204"/>
              </a:rPr>
              <a:t>ion, you can include it </a:t>
            </a:r>
          </a:p>
          <a:p>
            <a:pPr defTabSz="685800"/>
            <a:r>
              <a:rPr lang="en-GB" b="1" dirty="0">
                <a:solidFill>
                  <a:prstClr val="black"/>
                </a:solidFill>
                <a:latin typeface="Calibri" panose="020F0502020204030204"/>
              </a:rPr>
              <a:t>  </a:t>
            </a:r>
          </a:p>
        </p:txBody>
      </p:sp>
    </p:spTree>
    <p:extLst>
      <p:ext uri="{BB962C8B-B14F-4D97-AF65-F5344CB8AC3E}">
        <p14:creationId xmlns:p14="http://schemas.microsoft.com/office/powerpoint/2010/main" val="14978636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E0DCCE2-71DC-673B-278C-FEADF406C6F0}"/>
              </a:ext>
            </a:extLst>
          </p:cNvPr>
          <p:cNvSpPr txBox="1"/>
          <p:nvPr/>
        </p:nvSpPr>
        <p:spPr>
          <a:xfrm>
            <a:off x="84666" y="635329"/>
            <a:ext cx="7620001" cy="5147691"/>
          </a:xfrm>
          <a:prstGeom prst="rect">
            <a:avLst/>
          </a:prstGeom>
          <a:noFill/>
        </p:spPr>
        <p:txBody>
          <a:bodyPr wrap="square">
            <a:spAutoFit/>
          </a:bodyPr>
          <a:lstStyle/>
          <a:p>
            <a:pPr>
              <a:lnSpc>
                <a:spcPct val="108000"/>
              </a:lnSpc>
              <a:spcBef>
                <a:spcPts val="1200"/>
              </a:spcBef>
              <a:spcAft>
                <a:spcPts val="1200"/>
              </a:spcAft>
            </a:pPr>
            <a:r>
              <a:rPr lang="en-GB" sz="1400" dirty="0">
                <a:effectLst/>
                <a:latin typeface="Calibri" panose="020F0502020204030204" pitchFamily="34" charset="0"/>
                <a:ea typeface="Calibri" panose="020F0502020204030204" pitchFamily="34" charset="0"/>
              </a:rPr>
              <a:t>Marking Criteria:</a:t>
            </a:r>
            <a:endParaRPr lang="en-GB" sz="1100" dirty="0">
              <a:effectLst/>
              <a:latin typeface="Arial" panose="020B0604020202020204" pitchFamily="34" charset="0"/>
              <a:ea typeface="Arial" panose="020B0604020202020204" pitchFamily="34" charset="0"/>
            </a:endParaRPr>
          </a:p>
          <a:p>
            <a:pPr marL="342900" lvl="0" indent="-342900">
              <a:lnSpc>
                <a:spcPct val="108000"/>
              </a:lnSpc>
              <a:spcBef>
                <a:spcPts val="1200"/>
              </a:spcBef>
              <a:spcAft>
                <a:spcPts val="1200"/>
              </a:spcAft>
              <a:buFont typeface="+mj-lt"/>
              <a:buAutoNum type="arabicPeriod"/>
              <a:tabLst>
                <a:tab pos="457200" algn="l"/>
              </a:tabLst>
            </a:pPr>
            <a:r>
              <a:rPr lang="en-GB" sz="1400" dirty="0">
                <a:effectLst/>
                <a:latin typeface="Calibri" panose="020F0502020204030204" pitchFamily="34" charset="0"/>
                <a:ea typeface="Calibri" panose="020F0502020204030204" pitchFamily="34" charset="0"/>
              </a:rPr>
              <a:t>Critically analyse curriculum leadership and innovation practices within your subject area, Area of Learning and Experience (</a:t>
            </a:r>
            <a:r>
              <a:rPr lang="en-GB" sz="1400" dirty="0" err="1">
                <a:effectLst/>
                <a:latin typeface="Calibri" panose="020F0502020204030204" pitchFamily="34" charset="0"/>
                <a:ea typeface="Calibri" panose="020F0502020204030204" pitchFamily="34" charset="0"/>
              </a:rPr>
              <a:t>AoLE</a:t>
            </a:r>
            <a:r>
              <a:rPr lang="en-GB" sz="1400" dirty="0">
                <a:effectLst/>
                <a:latin typeface="Calibri" panose="020F0502020204030204" pitchFamily="34" charset="0"/>
                <a:ea typeface="Calibri" panose="020F0502020204030204" pitchFamily="34" charset="0"/>
              </a:rPr>
              <a:t>), or school context (25%) - Aligned with Learning Outcome 1</a:t>
            </a:r>
            <a:endParaRPr lang="en-GB" sz="1100" dirty="0">
              <a:effectLst/>
              <a:latin typeface="Arial" panose="020B0604020202020204" pitchFamily="34" charset="0"/>
              <a:ea typeface="Arial" panose="020B0604020202020204" pitchFamily="34" charset="0"/>
            </a:endParaRPr>
          </a:p>
          <a:p>
            <a:pPr marL="342900" lvl="0" indent="-342900">
              <a:lnSpc>
                <a:spcPct val="108000"/>
              </a:lnSpc>
              <a:spcBef>
                <a:spcPts val="1200"/>
              </a:spcBef>
              <a:spcAft>
                <a:spcPts val="1200"/>
              </a:spcAft>
              <a:buFont typeface="+mj-lt"/>
              <a:buAutoNum type="arabicPeriod"/>
              <a:tabLst>
                <a:tab pos="457200" algn="l"/>
              </a:tabLst>
            </a:pPr>
            <a:r>
              <a:rPr lang="en-GB" sz="1400" dirty="0">
                <a:effectLst/>
                <a:latin typeface="Calibri" panose="020F0502020204030204" pitchFamily="34" charset="0"/>
                <a:ea typeface="Calibri" panose="020F0502020204030204" pitchFamily="34" charset="0"/>
              </a:rPr>
              <a:t>Demonstrate a deep understanding of theoretical concepts and principles related to curriculum design, implementation, and evaluation, as well as their practical application (25%) - Aligned with Learning Outcome 2</a:t>
            </a:r>
            <a:endParaRPr lang="en-GB" sz="1100" dirty="0">
              <a:effectLst/>
              <a:latin typeface="Arial" panose="020B0604020202020204" pitchFamily="34" charset="0"/>
              <a:ea typeface="Arial" panose="020B0604020202020204" pitchFamily="34" charset="0"/>
            </a:endParaRPr>
          </a:p>
          <a:p>
            <a:pPr marL="342900" lvl="0" indent="-342900">
              <a:lnSpc>
                <a:spcPct val="108000"/>
              </a:lnSpc>
              <a:spcBef>
                <a:spcPts val="1200"/>
              </a:spcBef>
              <a:spcAft>
                <a:spcPts val="1200"/>
              </a:spcAft>
              <a:buFont typeface="+mj-lt"/>
              <a:buAutoNum type="arabicPeriod"/>
              <a:tabLst>
                <a:tab pos="457200" algn="l"/>
              </a:tabLst>
            </a:pPr>
            <a:r>
              <a:rPr lang="en-GB" sz="1400" dirty="0">
                <a:effectLst/>
                <a:latin typeface="Calibri" panose="020F0502020204030204" pitchFamily="34" charset="0"/>
                <a:ea typeface="Calibri" panose="020F0502020204030204" pitchFamily="34" charset="0"/>
              </a:rPr>
              <a:t>Identify and analyse a specific curriculum innovation or initiative, critically evaluating the rationale, design, implementation strategies, and impact (25%) - Aligned with Learning Outcome 3</a:t>
            </a:r>
            <a:endParaRPr lang="en-GB" sz="1100" dirty="0">
              <a:effectLst/>
              <a:latin typeface="Arial" panose="020B0604020202020204" pitchFamily="34" charset="0"/>
              <a:ea typeface="Arial" panose="020B0604020202020204" pitchFamily="34" charset="0"/>
            </a:endParaRPr>
          </a:p>
          <a:p>
            <a:pPr marL="342900" lvl="0" indent="-342900">
              <a:lnSpc>
                <a:spcPct val="108000"/>
              </a:lnSpc>
              <a:spcBef>
                <a:spcPts val="1200"/>
              </a:spcBef>
              <a:spcAft>
                <a:spcPts val="1200"/>
              </a:spcAft>
              <a:buFont typeface="+mj-lt"/>
              <a:buAutoNum type="arabicPeriod"/>
              <a:tabLst>
                <a:tab pos="457200" algn="l"/>
              </a:tabLst>
            </a:pPr>
            <a:r>
              <a:rPr lang="en-GB" sz="1400" dirty="0">
                <a:effectLst/>
                <a:latin typeface="Calibri" panose="020F0502020204030204" pitchFamily="34" charset="0"/>
                <a:ea typeface="Calibri" panose="020F0502020204030204" pitchFamily="34" charset="0"/>
              </a:rPr>
              <a:t>Propose strategies and recommendations for enhancing curriculum leadership and innovation, grounded in theory, research, and best practices (20%) - Aligned with Learning Outcome 4</a:t>
            </a:r>
            <a:endParaRPr lang="en-GB" sz="1100" dirty="0">
              <a:effectLst/>
              <a:latin typeface="Arial" panose="020B0604020202020204" pitchFamily="34" charset="0"/>
              <a:ea typeface="Arial" panose="020B0604020202020204" pitchFamily="34" charset="0"/>
            </a:endParaRPr>
          </a:p>
          <a:p>
            <a:pPr marL="342900" lvl="0" indent="-342900">
              <a:lnSpc>
                <a:spcPct val="108000"/>
              </a:lnSpc>
              <a:spcBef>
                <a:spcPts val="1200"/>
              </a:spcBef>
              <a:spcAft>
                <a:spcPts val="1200"/>
              </a:spcAft>
              <a:buFont typeface="+mj-lt"/>
              <a:buAutoNum type="arabicPeriod"/>
              <a:tabLst>
                <a:tab pos="457200" algn="l"/>
              </a:tabLst>
            </a:pPr>
            <a:r>
              <a:rPr lang="en-GB" sz="1400" dirty="0">
                <a:effectLst/>
                <a:latin typeface="Calibri" panose="020F0502020204030204" pitchFamily="34" charset="0"/>
                <a:ea typeface="Calibri" panose="020F0502020204030204" pitchFamily="34" charset="0"/>
              </a:rPr>
              <a:t>Referencing (5%) - Consistent and accurate use of referencing conventions as specified by the delivery provider.</a:t>
            </a:r>
            <a:endParaRPr lang="en-GB" sz="1100" dirty="0">
              <a:effectLst/>
              <a:latin typeface="Arial" panose="020B0604020202020204" pitchFamily="34" charset="0"/>
              <a:ea typeface="Arial" panose="020B0604020202020204" pitchFamily="34" charset="0"/>
            </a:endParaRPr>
          </a:p>
          <a:p>
            <a:pPr>
              <a:lnSpc>
                <a:spcPct val="108000"/>
              </a:lnSpc>
              <a:spcBef>
                <a:spcPts val="1200"/>
              </a:spcBef>
              <a:spcAft>
                <a:spcPts val="1200"/>
              </a:spcAft>
            </a:pPr>
            <a:r>
              <a:rPr lang="en-GB" sz="1800" dirty="0">
                <a:effectLst/>
                <a:latin typeface="Calibri" panose="020F0502020204030204" pitchFamily="34" charset="0"/>
                <a:ea typeface="Calibri" panose="020F0502020204030204" pitchFamily="34" charset="0"/>
              </a:rPr>
              <a:t> </a:t>
            </a:r>
            <a:endParaRPr lang="en-GB" sz="14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2316672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FFEED0B8-A269-0EDD-FBBE-32C91A72E6CF}"/>
              </a:ext>
            </a:extLst>
          </p:cNvPr>
          <p:cNvGraphicFramePr>
            <a:graphicFrameLocks noGrp="1"/>
          </p:cNvGraphicFramePr>
          <p:nvPr>
            <p:extLst>
              <p:ext uri="{D42A27DB-BD31-4B8C-83A1-F6EECF244321}">
                <p14:modId xmlns:p14="http://schemas.microsoft.com/office/powerpoint/2010/main" val="1814181361"/>
              </p:ext>
            </p:extLst>
          </p:nvPr>
        </p:nvGraphicFramePr>
        <p:xfrm>
          <a:off x="264583" y="1332674"/>
          <a:ext cx="7886700" cy="4192651"/>
        </p:xfrm>
        <a:graphic>
          <a:graphicData uri="http://schemas.openxmlformats.org/drawingml/2006/table">
            <a:tbl>
              <a:tblPr firstRow="1" firstCol="1" bandRow="1">
                <a:tableStyleId>{5C22544A-7EE6-4342-B048-85BDC9FD1C3A}</a:tableStyleId>
              </a:tblPr>
              <a:tblGrid>
                <a:gridCol w="1577340">
                  <a:extLst>
                    <a:ext uri="{9D8B030D-6E8A-4147-A177-3AD203B41FA5}">
                      <a16:colId xmlns:a16="http://schemas.microsoft.com/office/drawing/2014/main" val="1850681214"/>
                    </a:ext>
                  </a:extLst>
                </a:gridCol>
                <a:gridCol w="1577340">
                  <a:extLst>
                    <a:ext uri="{9D8B030D-6E8A-4147-A177-3AD203B41FA5}">
                      <a16:colId xmlns:a16="http://schemas.microsoft.com/office/drawing/2014/main" val="369434599"/>
                    </a:ext>
                  </a:extLst>
                </a:gridCol>
                <a:gridCol w="1577340">
                  <a:extLst>
                    <a:ext uri="{9D8B030D-6E8A-4147-A177-3AD203B41FA5}">
                      <a16:colId xmlns:a16="http://schemas.microsoft.com/office/drawing/2014/main" val="3469494954"/>
                    </a:ext>
                  </a:extLst>
                </a:gridCol>
                <a:gridCol w="1577340">
                  <a:extLst>
                    <a:ext uri="{9D8B030D-6E8A-4147-A177-3AD203B41FA5}">
                      <a16:colId xmlns:a16="http://schemas.microsoft.com/office/drawing/2014/main" val="3176751858"/>
                    </a:ext>
                  </a:extLst>
                </a:gridCol>
                <a:gridCol w="1577340">
                  <a:extLst>
                    <a:ext uri="{9D8B030D-6E8A-4147-A177-3AD203B41FA5}">
                      <a16:colId xmlns:a16="http://schemas.microsoft.com/office/drawing/2014/main" val="2599668934"/>
                    </a:ext>
                  </a:extLst>
                </a:gridCol>
              </a:tblGrid>
              <a:tr h="85366">
                <a:tc>
                  <a:txBody>
                    <a:bodyPr/>
                    <a:lstStyle/>
                    <a:p>
                      <a:pPr>
                        <a:lnSpc>
                          <a:spcPct val="108000"/>
                        </a:lnSpc>
                        <a:spcBef>
                          <a:spcPts val="1200"/>
                        </a:spcBef>
                        <a:spcAft>
                          <a:spcPts val="1200"/>
                        </a:spcAft>
                      </a:pPr>
                      <a:r>
                        <a:rPr lang="en-GB" sz="1100">
                          <a:effectLst/>
                        </a:rPr>
                        <a:t>Assessment Criteria</a:t>
                      </a:r>
                      <a:endParaRPr lang="en-GB" sz="1000">
                        <a:effectLst/>
                        <a:latin typeface="Arial" panose="020B0604020202020204" pitchFamily="34" charset="0"/>
                        <a:ea typeface="Arial" panose="020B0604020202020204" pitchFamily="34" charset="0"/>
                      </a:endParaRPr>
                    </a:p>
                  </a:txBody>
                  <a:tcPr marL="9525" marR="9525" marT="9525" marB="9525" anchor="ctr"/>
                </a:tc>
                <a:tc>
                  <a:txBody>
                    <a:bodyPr/>
                    <a:lstStyle/>
                    <a:p>
                      <a:pPr>
                        <a:lnSpc>
                          <a:spcPct val="108000"/>
                        </a:lnSpc>
                        <a:spcBef>
                          <a:spcPts val="1200"/>
                        </a:spcBef>
                        <a:spcAft>
                          <a:spcPts val="1200"/>
                        </a:spcAft>
                      </a:pPr>
                      <a:r>
                        <a:rPr lang="en-GB" sz="1100">
                          <a:effectLst/>
                        </a:rPr>
                        <a:t>Distinction (70%+)</a:t>
                      </a:r>
                      <a:endParaRPr lang="en-GB" sz="1000">
                        <a:effectLst/>
                        <a:latin typeface="Arial" panose="020B0604020202020204" pitchFamily="34" charset="0"/>
                        <a:ea typeface="Arial" panose="020B0604020202020204" pitchFamily="34" charset="0"/>
                      </a:endParaRPr>
                    </a:p>
                  </a:txBody>
                  <a:tcPr marL="9525" marR="9525" marT="9525" marB="9525" anchor="ctr"/>
                </a:tc>
                <a:tc>
                  <a:txBody>
                    <a:bodyPr/>
                    <a:lstStyle/>
                    <a:p>
                      <a:pPr>
                        <a:lnSpc>
                          <a:spcPct val="108000"/>
                        </a:lnSpc>
                        <a:spcBef>
                          <a:spcPts val="1200"/>
                        </a:spcBef>
                        <a:spcAft>
                          <a:spcPts val="1200"/>
                        </a:spcAft>
                      </a:pPr>
                      <a:r>
                        <a:rPr lang="en-GB" sz="1100">
                          <a:effectLst/>
                        </a:rPr>
                        <a:t>Merit (60-69%)</a:t>
                      </a:r>
                      <a:endParaRPr lang="en-GB" sz="1000">
                        <a:effectLst/>
                        <a:latin typeface="Arial" panose="020B0604020202020204" pitchFamily="34" charset="0"/>
                        <a:ea typeface="Arial" panose="020B0604020202020204" pitchFamily="34" charset="0"/>
                      </a:endParaRPr>
                    </a:p>
                  </a:txBody>
                  <a:tcPr marL="9525" marR="9525" marT="9525" marB="9525" anchor="ctr"/>
                </a:tc>
                <a:tc>
                  <a:txBody>
                    <a:bodyPr/>
                    <a:lstStyle/>
                    <a:p>
                      <a:pPr>
                        <a:lnSpc>
                          <a:spcPct val="108000"/>
                        </a:lnSpc>
                        <a:spcBef>
                          <a:spcPts val="1200"/>
                        </a:spcBef>
                        <a:spcAft>
                          <a:spcPts val="1200"/>
                        </a:spcAft>
                      </a:pPr>
                      <a:r>
                        <a:rPr lang="en-GB" sz="1100">
                          <a:effectLst/>
                        </a:rPr>
                        <a:t>Pass (50-59%)</a:t>
                      </a:r>
                      <a:endParaRPr lang="en-GB" sz="1000">
                        <a:effectLst/>
                        <a:latin typeface="Arial" panose="020B0604020202020204" pitchFamily="34" charset="0"/>
                        <a:ea typeface="Arial" panose="020B0604020202020204" pitchFamily="34" charset="0"/>
                      </a:endParaRPr>
                    </a:p>
                  </a:txBody>
                  <a:tcPr marL="9525" marR="9525" marT="9525" marB="9525" anchor="ctr"/>
                </a:tc>
                <a:tc>
                  <a:txBody>
                    <a:bodyPr/>
                    <a:lstStyle/>
                    <a:p>
                      <a:pPr>
                        <a:lnSpc>
                          <a:spcPct val="108000"/>
                        </a:lnSpc>
                        <a:spcBef>
                          <a:spcPts val="1200"/>
                        </a:spcBef>
                        <a:spcAft>
                          <a:spcPts val="1200"/>
                        </a:spcAft>
                      </a:pPr>
                      <a:r>
                        <a:rPr lang="en-GB" sz="1100">
                          <a:effectLst/>
                        </a:rPr>
                        <a:t>Fail (0-49%)</a:t>
                      </a:r>
                      <a:endParaRPr lang="en-GB" sz="1000">
                        <a:effectLst/>
                        <a:latin typeface="Arial" panose="020B0604020202020204" pitchFamily="34" charset="0"/>
                        <a:ea typeface="Arial" panose="020B0604020202020204" pitchFamily="34" charset="0"/>
                      </a:endParaRPr>
                    </a:p>
                  </a:txBody>
                  <a:tcPr marL="9525" marR="9525" marT="9525" marB="9525" anchor="ctr"/>
                </a:tc>
                <a:extLst>
                  <a:ext uri="{0D108BD9-81ED-4DB2-BD59-A6C34878D82A}">
                    <a16:rowId xmlns:a16="http://schemas.microsoft.com/office/drawing/2014/main" val="3248557112"/>
                  </a:ext>
                </a:extLst>
              </a:tr>
              <a:tr h="0">
                <a:tc>
                  <a:txBody>
                    <a:bodyPr/>
                    <a:lstStyle/>
                    <a:p>
                      <a:pPr>
                        <a:lnSpc>
                          <a:spcPct val="108000"/>
                        </a:lnSpc>
                        <a:spcBef>
                          <a:spcPts val="1200"/>
                        </a:spcBef>
                        <a:spcAft>
                          <a:spcPts val="1200"/>
                        </a:spcAft>
                      </a:pPr>
                      <a:r>
                        <a:rPr lang="en-GB" sz="1100">
                          <a:effectLst/>
                        </a:rPr>
                        <a:t>A: Critically analyse curriculum leadership and innovation practices within your subject area, Area of Learning and Experience (AoLE), or school context (25%)</a:t>
                      </a:r>
                      <a:endParaRPr lang="en-GB" sz="1000">
                        <a:effectLst/>
                        <a:latin typeface="Arial" panose="020B0604020202020204" pitchFamily="34" charset="0"/>
                        <a:ea typeface="Arial" panose="020B0604020202020204" pitchFamily="34" charset="0"/>
                      </a:endParaRPr>
                    </a:p>
                  </a:txBody>
                  <a:tcPr marL="9525" marR="9525" marT="9525" marB="9525" anchor="ctr"/>
                </a:tc>
                <a:tc>
                  <a:txBody>
                    <a:bodyPr/>
                    <a:lstStyle/>
                    <a:p>
                      <a:pPr>
                        <a:lnSpc>
                          <a:spcPct val="108000"/>
                        </a:lnSpc>
                        <a:spcBef>
                          <a:spcPts val="1200"/>
                        </a:spcBef>
                        <a:spcAft>
                          <a:spcPts val="1200"/>
                        </a:spcAft>
                      </a:pPr>
                      <a:r>
                        <a:rPr lang="en-GB" sz="1100">
                          <a:effectLst/>
                        </a:rPr>
                        <a:t>Exceptional critical analysis of curriculum leadership and innovation practices within the specified context. Insightful consideration of contextual factors, challenges, and opportunities. Extensive use of relevant literature to support arguments.</a:t>
                      </a:r>
                      <a:endParaRPr lang="en-GB" sz="1000">
                        <a:effectLst/>
                        <a:latin typeface="Arial" panose="020B0604020202020204" pitchFamily="34" charset="0"/>
                        <a:ea typeface="Arial" panose="020B0604020202020204" pitchFamily="34" charset="0"/>
                      </a:endParaRPr>
                    </a:p>
                  </a:txBody>
                  <a:tcPr marL="9525" marR="9525" marT="9525" marB="9525" anchor="ctr"/>
                </a:tc>
                <a:tc>
                  <a:txBody>
                    <a:bodyPr/>
                    <a:lstStyle/>
                    <a:p>
                      <a:pPr>
                        <a:lnSpc>
                          <a:spcPct val="108000"/>
                        </a:lnSpc>
                        <a:spcBef>
                          <a:spcPts val="1200"/>
                        </a:spcBef>
                        <a:spcAft>
                          <a:spcPts val="1200"/>
                        </a:spcAft>
                      </a:pPr>
                      <a:r>
                        <a:rPr lang="en-GB" sz="1100">
                          <a:effectLst/>
                        </a:rPr>
                        <a:t>Very good critical analysis of curriculum leadership and innovation practices within the specified context. Clear consideration of contextual factors, challenges, and opportunities. Appropriate use of relevant literature to support arguments.</a:t>
                      </a:r>
                      <a:endParaRPr lang="en-GB" sz="1000">
                        <a:effectLst/>
                        <a:latin typeface="Arial" panose="020B0604020202020204" pitchFamily="34" charset="0"/>
                        <a:ea typeface="Arial" panose="020B0604020202020204" pitchFamily="34" charset="0"/>
                      </a:endParaRPr>
                    </a:p>
                  </a:txBody>
                  <a:tcPr marL="9525" marR="9525" marT="9525" marB="9525" anchor="ctr"/>
                </a:tc>
                <a:tc>
                  <a:txBody>
                    <a:bodyPr/>
                    <a:lstStyle/>
                    <a:p>
                      <a:pPr>
                        <a:lnSpc>
                          <a:spcPct val="108000"/>
                        </a:lnSpc>
                        <a:spcBef>
                          <a:spcPts val="1200"/>
                        </a:spcBef>
                        <a:spcAft>
                          <a:spcPts val="1200"/>
                        </a:spcAft>
                      </a:pPr>
                      <a:r>
                        <a:rPr lang="en-GB" sz="1100">
                          <a:effectLst/>
                        </a:rPr>
                        <a:t>Adequate critical analysis of curriculum leadership and innovation practices within the specified context. Some consideration of contextual factors, challenges, and opportunities. Satisfactory use of relevant literature to support arguments.</a:t>
                      </a:r>
                      <a:endParaRPr lang="en-GB" sz="1000">
                        <a:effectLst/>
                        <a:latin typeface="Arial" panose="020B0604020202020204" pitchFamily="34" charset="0"/>
                        <a:ea typeface="Arial" panose="020B0604020202020204" pitchFamily="34" charset="0"/>
                      </a:endParaRPr>
                    </a:p>
                  </a:txBody>
                  <a:tcPr marL="9525" marR="9525" marT="9525" marB="9525" anchor="ctr"/>
                </a:tc>
                <a:tc>
                  <a:txBody>
                    <a:bodyPr/>
                    <a:lstStyle/>
                    <a:p>
                      <a:pPr>
                        <a:lnSpc>
                          <a:spcPct val="108000"/>
                        </a:lnSpc>
                        <a:spcBef>
                          <a:spcPts val="1200"/>
                        </a:spcBef>
                        <a:spcAft>
                          <a:spcPts val="1200"/>
                        </a:spcAft>
                      </a:pPr>
                      <a:r>
                        <a:rPr lang="en-GB" sz="1100">
                          <a:effectLst/>
                        </a:rPr>
                        <a:t>Limited or lacking critical analysis of curriculum leadership and innovation practices within the specified context. Insufficient consideration of contextual factors, challenges, and opportunities. Inadequate use of relevant literature to support arguments.</a:t>
                      </a:r>
                      <a:endParaRPr lang="en-GB" sz="1000">
                        <a:effectLst/>
                        <a:latin typeface="Arial" panose="020B0604020202020204" pitchFamily="34" charset="0"/>
                        <a:ea typeface="Arial" panose="020B0604020202020204" pitchFamily="34" charset="0"/>
                      </a:endParaRPr>
                    </a:p>
                  </a:txBody>
                  <a:tcPr marL="9525" marR="9525" marT="9525" marB="9525" anchor="ctr"/>
                </a:tc>
                <a:extLst>
                  <a:ext uri="{0D108BD9-81ED-4DB2-BD59-A6C34878D82A}">
                    <a16:rowId xmlns:a16="http://schemas.microsoft.com/office/drawing/2014/main" val="2111530165"/>
                  </a:ext>
                </a:extLst>
              </a:tr>
              <a:tr h="0">
                <a:tc>
                  <a:txBody>
                    <a:bodyPr/>
                    <a:lstStyle/>
                    <a:p>
                      <a:pPr>
                        <a:lnSpc>
                          <a:spcPct val="108000"/>
                        </a:lnSpc>
                        <a:spcBef>
                          <a:spcPts val="1200"/>
                        </a:spcBef>
                        <a:spcAft>
                          <a:spcPts val="1200"/>
                        </a:spcAft>
                      </a:pPr>
                      <a:r>
                        <a:rPr lang="en-GB" sz="1100">
                          <a:effectLst/>
                        </a:rPr>
                        <a:t>B: Demonstrate a deep understanding of theoretical concepts and principles related to curriculum design, implementation, and evaluation, as well as their practical application (25%)</a:t>
                      </a:r>
                      <a:endParaRPr lang="en-GB" sz="1000">
                        <a:effectLst/>
                        <a:latin typeface="Arial" panose="020B0604020202020204" pitchFamily="34" charset="0"/>
                        <a:ea typeface="Arial" panose="020B0604020202020204" pitchFamily="34" charset="0"/>
                      </a:endParaRPr>
                    </a:p>
                  </a:txBody>
                  <a:tcPr marL="9525" marR="9525" marT="9525" marB="9525" anchor="ctr"/>
                </a:tc>
                <a:tc>
                  <a:txBody>
                    <a:bodyPr/>
                    <a:lstStyle/>
                    <a:p>
                      <a:pPr>
                        <a:lnSpc>
                          <a:spcPct val="108000"/>
                        </a:lnSpc>
                        <a:spcBef>
                          <a:spcPts val="1200"/>
                        </a:spcBef>
                        <a:spcAft>
                          <a:spcPts val="1200"/>
                        </a:spcAft>
                      </a:pPr>
                      <a:r>
                        <a:rPr lang="en-GB" sz="1100">
                          <a:effectLst/>
                        </a:rPr>
                        <a:t>Outstanding demonstration of a deep understanding of theoretical concepts and principles. Sophisticated discussion of their practical application in curriculum design, implementation, and evaluation. Excellent integration of a wide range of relevant literature.</a:t>
                      </a:r>
                      <a:endParaRPr lang="en-GB" sz="1000">
                        <a:effectLst/>
                        <a:latin typeface="Arial" panose="020B0604020202020204" pitchFamily="34" charset="0"/>
                        <a:ea typeface="Arial" panose="020B0604020202020204" pitchFamily="34" charset="0"/>
                      </a:endParaRPr>
                    </a:p>
                  </a:txBody>
                  <a:tcPr marL="9525" marR="9525" marT="9525" marB="9525" anchor="ctr"/>
                </a:tc>
                <a:tc>
                  <a:txBody>
                    <a:bodyPr/>
                    <a:lstStyle/>
                    <a:p>
                      <a:pPr>
                        <a:lnSpc>
                          <a:spcPct val="108000"/>
                        </a:lnSpc>
                        <a:spcBef>
                          <a:spcPts val="1200"/>
                        </a:spcBef>
                        <a:spcAft>
                          <a:spcPts val="1200"/>
                        </a:spcAft>
                      </a:pPr>
                      <a:r>
                        <a:rPr lang="en-GB" sz="1100">
                          <a:effectLst/>
                        </a:rPr>
                        <a:t>Very good demonstration of a deep understanding of theoretical concepts and principles. Clear discussion of their practical application in curriculum design, implementation, and evaluation. Effective integration of relevant literature.</a:t>
                      </a:r>
                      <a:endParaRPr lang="en-GB" sz="1000">
                        <a:effectLst/>
                        <a:latin typeface="Arial" panose="020B0604020202020204" pitchFamily="34" charset="0"/>
                        <a:ea typeface="Arial" panose="020B0604020202020204" pitchFamily="34" charset="0"/>
                      </a:endParaRPr>
                    </a:p>
                  </a:txBody>
                  <a:tcPr marL="9525" marR="9525" marT="9525" marB="9525" anchor="ctr"/>
                </a:tc>
                <a:tc>
                  <a:txBody>
                    <a:bodyPr/>
                    <a:lstStyle/>
                    <a:p>
                      <a:pPr>
                        <a:lnSpc>
                          <a:spcPct val="108000"/>
                        </a:lnSpc>
                        <a:spcBef>
                          <a:spcPts val="1200"/>
                        </a:spcBef>
                        <a:spcAft>
                          <a:spcPts val="1200"/>
                        </a:spcAft>
                      </a:pPr>
                      <a:r>
                        <a:rPr lang="en-GB" sz="1100">
                          <a:effectLst/>
                        </a:rPr>
                        <a:t>Satisfactory demonstration of understanding of theoretical concepts and principles. Adequate discussion of their practical application in curriculum design, implementation, and evaluation. Some integration of relevant literature.</a:t>
                      </a:r>
                      <a:endParaRPr lang="en-GB" sz="1000">
                        <a:effectLst/>
                        <a:latin typeface="Arial" panose="020B0604020202020204" pitchFamily="34" charset="0"/>
                        <a:ea typeface="Arial" panose="020B0604020202020204" pitchFamily="34" charset="0"/>
                      </a:endParaRPr>
                    </a:p>
                  </a:txBody>
                  <a:tcPr marL="9525" marR="9525" marT="9525" marB="9525" anchor="ctr"/>
                </a:tc>
                <a:tc>
                  <a:txBody>
                    <a:bodyPr/>
                    <a:lstStyle/>
                    <a:p>
                      <a:pPr>
                        <a:lnSpc>
                          <a:spcPct val="108000"/>
                        </a:lnSpc>
                        <a:spcBef>
                          <a:spcPts val="1200"/>
                        </a:spcBef>
                        <a:spcAft>
                          <a:spcPts val="1200"/>
                        </a:spcAft>
                      </a:pPr>
                      <a:r>
                        <a:rPr lang="en-GB" sz="1100" dirty="0">
                          <a:effectLst/>
                        </a:rPr>
                        <a:t>Limited demonstration of understanding of theoretical concepts and principles. Insufficient discussion of their practical application in curriculum design, implementation, and evaluation. Minimal integration of relevant literature.</a:t>
                      </a:r>
                      <a:endParaRPr lang="en-GB" sz="1000" dirty="0">
                        <a:effectLst/>
                        <a:latin typeface="Arial" panose="020B0604020202020204" pitchFamily="34" charset="0"/>
                        <a:ea typeface="Arial" panose="020B0604020202020204" pitchFamily="34" charset="0"/>
                      </a:endParaRPr>
                    </a:p>
                  </a:txBody>
                  <a:tcPr marL="9525" marR="9525" marT="9525" marB="9525" anchor="ctr"/>
                </a:tc>
                <a:extLst>
                  <a:ext uri="{0D108BD9-81ED-4DB2-BD59-A6C34878D82A}">
                    <a16:rowId xmlns:a16="http://schemas.microsoft.com/office/drawing/2014/main" val="3735528170"/>
                  </a:ext>
                </a:extLst>
              </a:tr>
            </a:tbl>
          </a:graphicData>
        </a:graphic>
      </p:graphicFrame>
    </p:spTree>
    <p:extLst>
      <p:ext uri="{BB962C8B-B14F-4D97-AF65-F5344CB8AC3E}">
        <p14:creationId xmlns:p14="http://schemas.microsoft.com/office/powerpoint/2010/main" val="35848683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FA706D6E-1E13-0F99-C3B3-A514845DB8CB}"/>
              </a:ext>
            </a:extLst>
          </p:cNvPr>
          <p:cNvGraphicFramePr>
            <a:graphicFrameLocks noGrp="1"/>
          </p:cNvGraphicFramePr>
          <p:nvPr>
            <p:extLst>
              <p:ext uri="{D42A27DB-BD31-4B8C-83A1-F6EECF244321}">
                <p14:modId xmlns:p14="http://schemas.microsoft.com/office/powerpoint/2010/main" val="2381663489"/>
              </p:ext>
            </p:extLst>
          </p:nvPr>
        </p:nvGraphicFramePr>
        <p:xfrm>
          <a:off x="398663" y="691092"/>
          <a:ext cx="7991805" cy="5049308"/>
        </p:xfrm>
        <a:graphic>
          <a:graphicData uri="http://schemas.openxmlformats.org/drawingml/2006/table">
            <a:tbl>
              <a:tblPr firstRow="1" firstCol="1" bandRow="1">
                <a:tableStyleId>{5C22544A-7EE6-4342-B048-85BDC9FD1C3A}</a:tableStyleId>
              </a:tblPr>
              <a:tblGrid>
                <a:gridCol w="1598361">
                  <a:extLst>
                    <a:ext uri="{9D8B030D-6E8A-4147-A177-3AD203B41FA5}">
                      <a16:colId xmlns:a16="http://schemas.microsoft.com/office/drawing/2014/main" val="2956638388"/>
                    </a:ext>
                  </a:extLst>
                </a:gridCol>
                <a:gridCol w="1598361">
                  <a:extLst>
                    <a:ext uri="{9D8B030D-6E8A-4147-A177-3AD203B41FA5}">
                      <a16:colId xmlns:a16="http://schemas.microsoft.com/office/drawing/2014/main" val="2631146821"/>
                    </a:ext>
                  </a:extLst>
                </a:gridCol>
                <a:gridCol w="1598361">
                  <a:extLst>
                    <a:ext uri="{9D8B030D-6E8A-4147-A177-3AD203B41FA5}">
                      <a16:colId xmlns:a16="http://schemas.microsoft.com/office/drawing/2014/main" val="682401338"/>
                    </a:ext>
                  </a:extLst>
                </a:gridCol>
                <a:gridCol w="1598361">
                  <a:extLst>
                    <a:ext uri="{9D8B030D-6E8A-4147-A177-3AD203B41FA5}">
                      <a16:colId xmlns:a16="http://schemas.microsoft.com/office/drawing/2014/main" val="992682412"/>
                    </a:ext>
                  </a:extLst>
                </a:gridCol>
                <a:gridCol w="1598361">
                  <a:extLst>
                    <a:ext uri="{9D8B030D-6E8A-4147-A177-3AD203B41FA5}">
                      <a16:colId xmlns:a16="http://schemas.microsoft.com/office/drawing/2014/main" val="3742635585"/>
                    </a:ext>
                  </a:extLst>
                </a:gridCol>
              </a:tblGrid>
              <a:tr h="2106359">
                <a:tc>
                  <a:txBody>
                    <a:bodyPr/>
                    <a:lstStyle/>
                    <a:p>
                      <a:pPr>
                        <a:lnSpc>
                          <a:spcPct val="108000"/>
                        </a:lnSpc>
                        <a:spcBef>
                          <a:spcPts val="1200"/>
                        </a:spcBef>
                        <a:spcAft>
                          <a:spcPts val="1200"/>
                        </a:spcAft>
                      </a:pPr>
                      <a:r>
                        <a:rPr lang="en-GB" sz="900" dirty="0">
                          <a:solidFill>
                            <a:schemeClr val="bg1"/>
                          </a:solidFill>
                          <a:effectLst/>
                        </a:rPr>
                        <a:t>C: Identify and analyse a specific curriculum innovation or initiative, critically evaluating the rationale, design, implementation strategies, and impact (25%)</a:t>
                      </a:r>
                      <a:endParaRPr lang="en-GB" sz="800" dirty="0">
                        <a:solidFill>
                          <a:schemeClr val="bg1"/>
                        </a:solidFill>
                        <a:effectLst/>
                        <a:latin typeface="Arial" panose="020B0604020202020204" pitchFamily="34" charset="0"/>
                        <a:ea typeface="Arial" panose="020B0604020202020204" pitchFamily="34" charset="0"/>
                      </a:endParaRPr>
                    </a:p>
                  </a:txBody>
                  <a:tcPr marL="7851" marR="7851" marT="7851" marB="7851" anchor="ctr">
                    <a:solidFill>
                      <a:schemeClr val="accent1"/>
                    </a:solidFill>
                  </a:tcPr>
                </a:tc>
                <a:tc>
                  <a:txBody>
                    <a:bodyPr/>
                    <a:lstStyle/>
                    <a:p>
                      <a:pPr>
                        <a:lnSpc>
                          <a:spcPct val="108000"/>
                        </a:lnSpc>
                        <a:spcBef>
                          <a:spcPts val="1200"/>
                        </a:spcBef>
                        <a:spcAft>
                          <a:spcPts val="1200"/>
                        </a:spcAft>
                      </a:pPr>
                      <a:r>
                        <a:rPr lang="en-GB" sz="900" b="0" dirty="0">
                          <a:solidFill>
                            <a:schemeClr val="tx1"/>
                          </a:solidFill>
                          <a:effectLst/>
                        </a:rPr>
                        <a:t>Exceptionally clear identification and insightful analysis of a specific curriculum innovation or initiative. Comprehensive and critical evaluation of rationale, design, implementation strategies, and impact. Extensive use of relevant data and evidence to support claims.</a:t>
                      </a:r>
                      <a:endParaRPr lang="en-GB" sz="800" b="0" dirty="0">
                        <a:solidFill>
                          <a:schemeClr val="tx1"/>
                        </a:solidFill>
                        <a:effectLst/>
                        <a:latin typeface="Arial" panose="020B0604020202020204" pitchFamily="34" charset="0"/>
                        <a:ea typeface="Arial" panose="020B0604020202020204" pitchFamily="34" charset="0"/>
                      </a:endParaRPr>
                    </a:p>
                  </a:txBody>
                  <a:tcPr marL="7851" marR="7851" marT="7851" marB="7851" anchor="ctr">
                    <a:solidFill>
                      <a:schemeClr val="bg1"/>
                    </a:solidFill>
                  </a:tcPr>
                </a:tc>
                <a:tc>
                  <a:txBody>
                    <a:bodyPr/>
                    <a:lstStyle/>
                    <a:p>
                      <a:pPr>
                        <a:lnSpc>
                          <a:spcPct val="108000"/>
                        </a:lnSpc>
                        <a:spcBef>
                          <a:spcPts val="1200"/>
                        </a:spcBef>
                        <a:spcAft>
                          <a:spcPts val="1200"/>
                        </a:spcAft>
                      </a:pPr>
                      <a:r>
                        <a:rPr lang="en-GB" sz="900" b="0" dirty="0">
                          <a:solidFill>
                            <a:schemeClr val="tx1"/>
                          </a:solidFill>
                          <a:effectLst/>
                        </a:rPr>
                        <a:t>Very good identification and analysis of a specific curriculum innovation or initiative. Thorough and critical evaluation of rationale, design, implementation strategies, and impact. Appropriate use of relevant data and evidence to support claims.</a:t>
                      </a:r>
                      <a:endParaRPr lang="en-GB" sz="800" b="0" dirty="0">
                        <a:solidFill>
                          <a:schemeClr val="tx1"/>
                        </a:solidFill>
                        <a:effectLst/>
                        <a:latin typeface="Arial" panose="020B0604020202020204" pitchFamily="34" charset="0"/>
                        <a:ea typeface="Arial" panose="020B0604020202020204" pitchFamily="34" charset="0"/>
                      </a:endParaRPr>
                    </a:p>
                  </a:txBody>
                  <a:tcPr marL="7851" marR="7851" marT="7851" marB="7851" anchor="ctr">
                    <a:solidFill>
                      <a:schemeClr val="bg1"/>
                    </a:solidFill>
                  </a:tcPr>
                </a:tc>
                <a:tc>
                  <a:txBody>
                    <a:bodyPr/>
                    <a:lstStyle/>
                    <a:p>
                      <a:pPr>
                        <a:lnSpc>
                          <a:spcPct val="108000"/>
                        </a:lnSpc>
                        <a:spcBef>
                          <a:spcPts val="1200"/>
                        </a:spcBef>
                        <a:spcAft>
                          <a:spcPts val="1200"/>
                        </a:spcAft>
                      </a:pPr>
                      <a:r>
                        <a:rPr lang="en-GB" sz="900" b="0" dirty="0">
                          <a:solidFill>
                            <a:schemeClr val="tx1"/>
                          </a:solidFill>
                          <a:effectLst/>
                        </a:rPr>
                        <a:t>Adequate identification and analysis of a specific curriculum innovation or initiative. Satisfactory evaluation of rationale, design, implementation strategies, and impact. Some use of relevant data and evidence to support claims.</a:t>
                      </a:r>
                      <a:endParaRPr lang="en-GB" sz="800" b="0" dirty="0">
                        <a:solidFill>
                          <a:schemeClr val="tx1"/>
                        </a:solidFill>
                        <a:effectLst/>
                        <a:latin typeface="Arial" panose="020B0604020202020204" pitchFamily="34" charset="0"/>
                        <a:ea typeface="Arial" panose="020B0604020202020204" pitchFamily="34" charset="0"/>
                      </a:endParaRPr>
                    </a:p>
                  </a:txBody>
                  <a:tcPr marL="7851" marR="7851" marT="7851" marB="7851" anchor="ctr">
                    <a:solidFill>
                      <a:schemeClr val="bg1"/>
                    </a:solidFill>
                  </a:tcPr>
                </a:tc>
                <a:tc>
                  <a:txBody>
                    <a:bodyPr/>
                    <a:lstStyle/>
                    <a:p>
                      <a:pPr>
                        <a:lnSpc>
                          <a:spcPct val="108000"/>
                        </a:lnSpc>
                        <a:spcBef>
                          <a:spcPts val="1200"/>
                        </a:spcBef>
                        <a:spcAft>
                          <a:spcPts val="1200"/>
                        </a:spcAft>
                      </a:pPr>
                      <a:r>
                        <a:rPr lang="en-GB" sz="900" b="0" dirty="0">
                          <a:solidFill>
                            <a:schemeClr val="tx1"/>
                          </a:solidFill>
                          <a:effectLst/>
                        </a:rPr>
                        <a:t>Poor identification and analysis of a specific curriculum innovation or initiative. Insufficient evaluation of rationale, design, implementation strategies, and impact. Limited or lacking use of relevant data and evidence to support claims.</a:t>
                      </a:r>
                      <a:endParaRPr lang="en-GB" sz="800" b="0" dirty="0">
                        <a:solidFill>
                          <a:schemeClr val="tx1"/>
                        </a:solidFill>
                        <a:effectLst/>
                        <a:latin typeface="Arial" panose="020B0604020202020204" pitchFamily="34" charset="0"/>
                        <a:ea typeface="Arial" panose="020B0604020202020204" pitchFamily="34" charset="0"/>
                      </a:endParaRPr>
                    </a:p>
                  </a:txBody>
                  <a:tcPr marL="7851" marR="7851" marT="7851" marB="7851" anchor="ctr">
                    <a:solidFill>
                      <a:schemeClr val="bg1"/>
                    </a:solidFill>
                  </a:tcPr>
                </a:tc>
                <a:extLst>
                  <a:ext uri="{0D108BD9-81ED-4DB2-BD59-A6C34878D82A}">
                    <a16:rowId xmlns:a16="http://schemas.microsoft.com/office/drawing/2014/main" val="1721045084"/>
                  </a:ext>
                </a:extLst>
              </a:tr>
              <a:tr h="1796556">
                <a:tc>
                  <a:txBody>
                    <a:bodyPr/>
                    <a:lstStyle/>
                    <a:p>
                      <a:pPr>
                        <a:lnSpc>
                          <a:spcPct val="108000"/>
                        </a:lnSpc>
                        <a:spcBef>
                          <a:spcPts val="1200"/>
                        </a:spcBef>
                        <a:spcAft>
                          <a:spcPts val="1200"/>
                        </a:spcAft>
                      </a:pPr>
                      <a:r>
                        <a:rPr lang="en-GB" sz="900" dirty="0">
                          <a:effectLst/>
                        </a:rPr>
                        <a:t>D: Propose strategies and recommendations for enhancing curriculum leadership and innovation, grounded in theory, research, and best practices (20%)</a:t>
                      </a:r>
                      <a:endParaRPr lang="en-GB" sz="800" dirty="0">
                        <a:effectLst/>
                        <a:latin typeface="Arial" panose="020B0604020202020204" pitchFamily="34" charset="0"/>
                        <a:ea typeface="Arial" panose="020B0604020202020204" pitchFamily="34" charset="0"/>
                      </a:endParaRPr>
                    </a:p>
                  </a:txBody>
                  <a:tcPr marL="7851" marR="7851" marT="7851" marB="7851" anchor="ctr"/>
                </a:tc>
                <a:tc>
                  <a:txBody>
                    <a:bodyPr/>
                    <a:lstStyle/>
                    <a:p>
                      <a:pPr>
                        <a:lnSpc>
                          <a:spcPct val="108000"/>
                        </a:lnSpc>
                        <a:spcBef>
                          <a:spcPts val="1200"/>
                        </a:spcBef>
                        <a:spcAft>
                          <a:spcPts val="1200"/>
                        </a:spcAft>
                      </a:pPr>
                      <a:r>
                        <a:rPr lang="en-GB" sz="900" dirty="0">
                          <a:effectLst/>
                        </a:rPr>
                        <a:t>Highly effective and insightful strategies and recommendations proposed, firmly grounded in theory, research, and best practices. Demonstrates exceptional understanding of factors influencing curriculum leadership and innovation.</a:t>
                      </a:r>
                      <a:endParaRPr lang="en-GB" sz="800" dirty="0">
                        <a:effectLst/>
                        <a:latin typeface="Arial" panose="020B0604020202020204" pitchFamily="34" charset="0"/>
                        <a:ea typeface="Arial" panose="020B0604020202020204" pitchFamily="34" charset="0"/>
                      </a:endParaRPr>
                    </a:p>
                  </a:txBody>
                  <a:tcPr marL="7851" marR="7851" marT="7851" marB="7851" anchor="ctr"/>
                </a:tc>
                <a:tc>
                  <a:txBody>
                    <a:bodyPr/>
                    <a:lstStyle/>
                    <a:p>
                      <a:pPr>
                        <a:lnSpc>
                          <a:spcPct val="108000"/>
                        </a:lnSpc>
                        <a:spcBef>
                          <a:spcPts val="1200"/>
                        </a:spcBef>
                        <a:spcAft>
                          <a:spcPts val="1200"/>
                        </a:spcAft>
                      </a:pPr>
                      <a:r>
                        <a:rPr lang="en-GB" sz="900" dirty="0">
                          <a:effectLst/>
                        </a:rPr>
                        <a:t>Effective strategies and recommendations proposed, grounded in theory, research, and best practices. Demonstrates very good understanding of factors influencing curriculum leadership and innovation.</a:t>
                      </a:r>
                      <a:endParaRPr lang="en-GB" sz="800" dirty="0">
                        <a:effectLst/>
                        <a:latin typeface="Arial" panose="020B0604020202020204" pitchFamily="34" charset="0"/>
                        <a:ea typeface="Arial" panose="020B0604020202020204" pitchFamily="34" charset="0"/>
                      </a:endParaRPr>
                    </a:p>
                  </a:txBody>
                  <a:tcPr marL="7851" marR="7851" marT="7851" marB="7851" anchor="ctr"/>
                </a:tc>
                <a:tc>
                  <a:txBody>
                    <a:bodyPr/>
                    <a:lstStyle/>
                    <a:p>
                      <a:pPr>
                        <a:lnSpc>
                          <a:spcPct val="108000"/>
                        </a:lnSpc>
                        <a:spcBef>
                          <a:spcPts val="1200"/>
                        </a:spcBef>
                        <a:spcAft>
                          <a:spcPts val="1200"/>
                        </a:spcAft>
                      </a:pPr>
                      <a:r>
                        <a:rPr lang="en-GB" sz="900">
                          <a:effectLst/>
                        </a:rPr>
                        <a:t>Adequate strategies and recommendations proposed, with some grounding in theory, research, and best practices. Demonstrates satisfactory understanding of factors influencing curriculum leadership and innovation.</a:t>
                      </a:r>
                      <a:endParaRPr lang="en-GB" sz="800">
                        <a:effectLst/>
                        <a:latin typeface="Arial" panose="020B0604020202020204" pitchFamily="34" charset="0"/>
                        <a:ea typeface="Arial" panose="020B0604020202020204" pitchFamily="34" charset="0"/>
                      </a:endParaRPr>
                    </a:p>
                  </a:txBody>
                  <a:tcPr marL="7851" marR="7851" marT="7851" marB="7851" anchor="ctr"/>
                </a:tc>
                <a:tc>
                  <a:txBody>
                    <a:bodyPr/>
                    <a:lstStyle/>
                    <a:p>
                      <a:pPr>
                        <a:lnSpc>
                          <a:spcPct val="108000"/>
                        </a:lnSpc>
                        <a:spcBef>
                          <a:spcPts val="1200"/>
                        </a:spcBef>
                        <a:spcAft>
                          <a:spcPts val="1200"/>
                        </a:spcAft>
                      </a:pPr>
                      <a:r>
                        <a:rPr lang="en-GB" sz="900">
                          <a:effectLst/>
                        </a:rPr>
                        <a:t>Ineffective or lacking strategies and recommendations proposed, with insufficient grounding in theory, research, and best practices. Demonstrates limited understanding of factors influencing curriculum leadership and innovation.</a:t>
                      </a:r>
                      <a:endParaRPr lang="en-GB" sz="800">
                        <a:effectLst/>
                        <a:latin typeface="Arial" panose="020B0604020202020204" pitchFamily="34" charset="0"/>
                        <a:ea typeface="Arial" panose="020B0604020202020204" pitchFamily="34" charset="0"/>
                      </a:endParaRPr>
                    </a:p>
                  </a:txBody>
                  <a:tcPr marL="7851" marR="7851" marT="7851" marB="7851" anchor="ctr"/>
                </a:tc>
                <a:extLst>
                  <a:ext uri="{0D108BD9-81ED-4DB2-BD59-A6C34878D82A}">
                    <a16:rowId xmlns:a16="http://schemas.microsoft.com/office/drawing/2014/main" val="4031767313"/>
                  </a:ext>
                </a:extLst>
              </a:tr>
              <a:tr h="1146393">
                <a:tc>
                  <a:txBody>
                    <a:bodyPr/>
                    <a:lstStyle/>
                    <a:p>
                      <a:pPr>
                        <a:lnSpc>
                          <a:spcPct val="108000"/>
                        </a:lnSpc>
                        <a:spcBef>
                          <a:spcPts val="1200"/>
                        </a:spcBef>
                        <a:spcAft>
                          <a:spcPts val="1200"/>
                        </a:spcAft>
                      </a:pPr>
                      <a:r>
                        <a:rPr lang="en-GB" sz="900">
                          <a:effectLst/>
                        </a:rPr>
                        <a:t>E: Referencing (5%)</a:t>
                      </a:r>
                      <a:endParaRPr lang="en-GB" sz="800">
                        <a:effectLst/>
                        <a:latin typeface="Arial" panose="020B0604020202020204" pitchFamily="34" charset="0"/>
                        <a:ea typeface="Arial" panose="020B0604020202020204" pitchFamily="34" charset="0"/>
                      </a:endParaRPr>
                    </a:p>
                  </a:txBody>
                  <a:tcPr marL="7851" marR="7851" marT="7851" marB="7851" anchor="ctr"/>
                </a:tc>
                <a:tc>
                  <a:txBody>
                    <a:bodyPr/>
                    <a:lstStyle/>
                    <a:p>
                      <a:pPr>
                        <a:lnSpc>
                          <a:spcPct val="108000"/>
                        </a:lnSpc>
                        <a:spcBef>
                          <a:spcPts val="1200"/>
                        </a:spcBef>
                        <a:spcAft>
                          <a:spcPts val="1200"/>
                        </a:spcAft>
                      </a:pPr>
                      <a:r>
                        <a:rPr lang="en-GB" sz="900">
                          <a:effectLst/>
                        </a:rPr>
                        <a:t>Referencing is excellent, with consistent and meticulous use of the specified referencing conventions throughout. All sources are accurately cited and referenced.</a:t>
                      </a:r>
                      <a:endParaRPr lang="en-GB" sz="800">
                        <a:effectLst/>
                        <a:latin typeface="Arial" panose="020B0604020202020204" pitchFamily="34" charset="0"/>
                        <a:ea typeface="Arial" panose="020B0604020202020204" pitchFamily="34" charset="0"/>
                      </a:endParaRPr>
                    </a:p>
                  </a:txBody>
                  <a:tcPr marL="7851" marR="7851" marT="7851" marB="7851" anchor="ctr"/>
                </a:tc>
                <a:tc>
                  <a:txBody>
                    <a:bodyPr/>
                    <a:lstStyle/>
                    <a:p>
                      <a:pPr>
                        <a:lnSpc>
                          <a:spcPct val="108000"/>
                        </a:lnSpc>
                        <a:spcBef>
                          <a:spcPts val="1200"/>
                        </a:spcBef>
                        <a:spcAft>
                          <a:spcPts val="1200"/>
                        </a:spcAft>
                      </a:pPr>
                      <a:r>
                        <a:rPr lang="en-GB" sz="900">
                          <a:effectLst/>
                        </a:rPr>
                        <a:t>Referencing is very good, with consistent and accurate use of the specified referencing conventions. Minor errors or inconsistencies may be present.</a:t>
                      </a:r>
                      <a:endParaRPr lang="en-GB" sz="800">
                        <a:effectLst/>
                        <a:latin typeface="Arial" panose="020B0604020202020204" pitchFamily="34" charset="0"/>
                        <a:ea typeface="Arial" panose="020B0604020202020204" pitchFamily="34" charset="0"/>
                      </a:endParaRPr>
                    </a:p>
                  </a:txBody>
                  <a:tcPr marL="7851" marR="7851" marT="7851" marB="7851" anchor="ctr"/>
                </a:tc>
                <a:tc>
                  <a:txBody>
                    <a:bodyPr/>
                    <a:lstStyle/>
                    <a:p>
                      <a:pPr>
                        <a:lnSpc>
                          <a:spcPct val="108000"/>
                        </a:lnSpc>
                        <a:spcBef>
                          <a:spcPts val="1200"/>
                        </a:spcBef>
                        <a:spcAft>
                          <a:spcPts val="1200"/>
                        </a:spcAft>
                      </a:pPr>
                      <a:r>
                        <a:rPr lang="en-GB" sz="900">
                          <a:effectLst/>
                        </a:rPr>
                        <a:t>Referencing is satisfactory, with generally consistent and accurate use of the specified referencing conventions. Some errors or inconsistencies are evident.</a:t>
                      </a:r>
                      <a:endParaRPr lang="en-GB" sz="800">
                        <a:effectLst/>
                        <a:latin typeface="Arial" panose="020B0604020202020204" pitchFamily="34" charset="0"/>
                        <a:ea typeface="Arial" panose="020B0604020202020204" pitchFamily="34" charset="0"/>
                      </a:endParaRPr>
                    </a:p>
                  </a:txBody>
                  <a:tcPr marL="7851" marR="7851" marT="7851" marB="7851" anchor="ctr"/>
                </a:tc>
                <a:tc>
                  <a:txBody>
                    <a:bodyPr/>
                    <a:lstStyle/>
                    <a:p>
                      <a:pPr>
                        <a:lnSpc>
                          <a:spcPct val="108000"/>
                        </a:lnSpc>
                        <a:spcBef>
                          <a:spcPts val="1200"/>
                        </a:spcBef>
                        <a:spcAft>
                          <a:spcPts val="1200"/>
                        </a:spcAft>
                      </a:pPr>
                      <a:r>
                        <a:rPr lang="en-GB" sz="900" dirty="0">
                          <a:effectLst/>
                        </a:rPr>
                        <a:t>Referencing is poor, with inconsistent and inaccurate use of the specified referencing conventions. Significant errors and omissions are present.</a:t>
                      </a:r>
                      <a:endParaRPr lang="en-GB" sz="800" dirty="0">
                        <a:effectLst/>
                        <a:latin typeface="Arial" panose="020B0604020202020204" pitchFamily="34" charset="0"/>
                        <a:ea typeface="Arial" panose="020B0604020202020204" pitchFamily="34" charset="0"/>
                      </a:endParaRPr>
                    </a:p>
                  </a:txBody>
                  <a:tcPr marL="7851" marR="7851" marT="7851" marB="7851" anchor="ctr"/>
                </a:tc>
                <a:extLst>
                  <a:ext uri="{0D108BD9-81ED-4DB2-BD59-A6C34878D82A}">
                    <a16:rowId xmlns:a16="http://schemas.microsoft.com/office/drawing/2014/main" val="3260676560"/>
                  </a:ext>
                </a:extLst>
              </a:tr>
            </a:tbl>
          </a:graphicData>
        </a:graphic>
      </p:graphicFrame>
    </p:spTree>
    <p:extLst>
      <p:ext uri="{BB962C8B-B14F-4D97-AF65-F5344CB8AC3E}">
        <p14:creationId xmlns:p14="http://schemas.microsoft.com/office/powerpoint/2010/main" val="33737976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7B14C2-4C5C-844A-B563-62FF49017299}"/>
              </a:ext>
            </a:extLst>
          </p:cNvPr>
          <p:cNvSpPr/>
          <p:nvPr/>
        </p:nvSpPr>
        <p:spPr>
          <a:xfrm>
            <a:off x="0" y="0"/>
            <a:ext cx="9249104" cy="693682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hape&#10;&#10;Description automatically generated">
            <a:extLst>
              <a:ext uri="{FF2B5EF4-FFF2-40B4-BE49-F238E27FC236}">
                <a16:creationId xmlns:a16="http://schemas.microsoft.com/office/drawing/2014/main" id="{8F17B5EE-92C0-E340-9254-43FA035AD31A}"/>
              </a:ext>
            </a:extLst>
          </p:cNvPr>
          <p:cNvPicPr>
            <a:picLocks noChangeAspect="1"/>
          </p:cNvPicPr>
          <p:nvPr/>
        </p:nvPicPr>
        <p:blipFill>
          <a:blip r:embed="rId3"/>
          <a:stretch>
            <a:fillRect/>
          </a:stretch>
        </p:blipFill>
        <p:spPr>
          <a:xfrm>
            <a:off x="0" y="0"/>
            <a:ext cx="9199174" cy="6936828"/>
          </a:xfrm>
          <a:prstGeom prst="rect">
            <a:avLst/>
          </a:prstGeom>
        </p:spPr>
      </p:pic>
      <p:sp>
        <p:nvSpPr>
          <p:cNvPr id="2" name="Title 1">
            <a:extLst>
              <a:ext uri="{FF2B5EF4-FFF2-40B4-BE49-F238E27FC236}">
                <a16:creationId xmlns:a16="http://schemas.microsoft.com/office/drawing/2014/main" id="{882DA0BC-5186-0244-90EB-CAAA6FB9F5A8}"/>
              </a:ext>
            </a:extLst>
          </p:cNvPr>
          <p:cNvSpPr>
            <a:spLocks noGrp="1"/>
          </p:cNvSpPr>
          <p:nvPr>
            <p:ph type="ctrTitle"/>
          </p:nvPr>
        </p:nvSpPr>
        <p:spPr>
          <a:xfrm>
            <a:off x="764627" y="2172559"/>
            <a:ext cx="4054366" cy="4543359"/>
          </a:xfrm>
        </p:spPr>
        <p:txBody>
          <a:bodyPr>
            <a:normAutofit/>
          </a:bodyPr>
          <a:lstStyle/>
          <a:p>
            <a:pPr algn="l"/>
            <a:r>
              <a:rPr lang="en-US" dirty="0">
                <a:solidFill>
                  <a:schemeClr val="bg1"/>
                </a:solidFill>
                <a:latin typeface="Helvetica" pitchFamily="2" charset="0"/>
              </a:rPr>
              <a:t>Any questions?</a:t>
            </a:r>
          </a:p>
        </p:txBody>
      </p:sp>
      <p:pic>
        <p:nvPicPr>
          <p:cNvPr id="7" name="Picture 6" descr="A picture containing text&#10;&#10;Description automatically generated">
            <a:extLst>
              <a:ext uri="{FF2B5EF4-FFF2-40B4-BE49-F238E27FC236}">
                <a16:creationId xmlns:a16="http://schemas.microsoft.com/office/drawing/2014/main" id="{F88A6AFA-07E5-B44A-A580-BC2055CC3EF4}"/>
              </a:ext>
            </a:extLst>
          </p:cNvPr>
          <p:cNvPicPr>
            <a:picLocks noChangeAspect="1"/>
          </p:cNvPicPr>
          <p:nvPr/>
        </p:nvPicPr>
        <p:blipFill>
          <a:blip r:embed="rId4"/>
          <a:stretch>
            <a:fillRect/>
          </a:stretch>
        </p:blipFill>
        <p:spPr>
          <a:xfrm>
            <a:off x="5954316" y="367205"/>
            <a:ext cx="2938091" cy="1966091"/>
          </a:xfrm>
          <a:prstGeom prst="rect">
            <a:avLst/>
          </a:prstGeom>
        </p:spPr>
      </p:pic>
    </p:spTree>
    <p:extLst>
      <p:ext uri="{BB962C8B-B14F-4D97-AF65-F5344CB8AC3E}">
        <p14:creationId xmlns:p14="http://schemas.microsoft.com/office/powerpoint/2010/main" val="363429001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8A4A530D97B3A46A18BA386DCD47A7D" ma:contentTypeVersion="15" ma:contentTypeDescription="Create a new document." ma:contentTypeScope="" ma:versionID="9f47cff20671d7dc0fb201ea5b02db6b">
  <xsd:schema xmlns:xsd="http://www.w3.org/2001/XMLSchema" xmlns:xs="http://www.w3.org/2001/XMLSchema" xmlns:p="http://schemas.microsoft.com/office/2006/metadata/properties" xmlns:ns3="f888d35b-2221-4bba-87d3-f75da9699220" xmlns:ns4="34fd0961-33cc-4ce0-8a0d-a99978c5e944" targetNamespace="http://schemas.microsoft.com/office/2006/metadata/properties" ma:root="true" ma:fieldsID="a7678e84eeae15267c02cd03146250e3" ns3:_="" ns4:_="">
    <xsd:import namespace="f888d35b-2221-4bba-87d3-f75da9699220"/>
    <xsd:import namespace="34fd0961-33cc-4ce0-8a0d-a99978c5e944"/>
    <xsd:element name="properties">
      <xsd:complexType>
        <xsd:sequence>
          <xsd:element name="documentManagement">
            <xsd:complexType>
              <xsd:all>
                <xsd:element ref="ns3:SharedWithUsers" minOccurs="0"/>
                <xsd:element ref="ns3:SharedWithDetails" minOccurs="0"/>
                <xsd:element ref="ns3:SharingHintHash" minOccurs="0"/>
                <xsd:element ref="ns3:LastSharedByUser" minOccurs="0"/>
                <xsd:element ref="ns3:LastSharedByTime" minOccurs="0"/>
                <xsd:element ref="ns4:MediaServiceMetadata" minOccurs="0"/>
                <xsd:element ref="ns4:MediaServiceFastMetadata" minOccurs="0"/>
                <xsd:element ref="ns4:MediaServiceEventHashCode" minOccurs="0"/>
                <xsd:element ref="ns4:MediaServiceGenerationTime" minOccurs="0"/>
                <xsd:element ref="ns4:MediaServiceAutoTags" minOccurs="0"/>
                <xsd:element ref="ns4:MediaServiceOCR" minOccurs="0"/>
                <xsd:element ref="ns4:MediaServiceDateTaken" minOccurs="0"/>
                <xsd:element ref="ns4:MediaServiceAutoKeyPoints" minOccurs="0"/>
                <xsd:element ref="ns4:MediaServiceKeyPoints"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88d35b-2221-4bba-87d3-f75da969922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element name="LastSharedByUser" ma:index="11" nillable="true" ma:displayName="Last Shared By User" ma:description="" ma:internalName="LastSharedByUser" ma:readOnly="true">
      <xsd:simpleType>
        <xsd:restriction base="dms:Note">
          <xsd:maxLength value="255"/>
        </xsd:restriction>
      </xsd:simpleType>
    </xsd:element>
    <xsd:element name="LastSharedByTime" ma:index="12" nillable="true" ma:displayName="Last Shared By Time" ma:description="" ma:internalName="LastSharedByTim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34fd0961-33cc-4ce0-8a0d-a99978c5e944" elementFormDefault="qualified">
    <xsd:import namespace="http://schemas.microsoft.com/office/2006/documentManagement/types"/>
    <xsd:import namespace="http://schemas.microsoft.com/office/infopath/2007/PartnerControls"/>
    <xsd:element name="MediaServiceMetadata" ma:index="13" nillable="true" ma:displayName="MediaServiceMetadata" ma:description="" ma:hidden="true" ma:internalName="MediaServiceMetadata" ma:readOnly="true">
      <xsd:simpleType>
        <xsd:restriction base="dms:Note"/>
      </xsd:simpleType>
    </xsd:element>
    <xsd:element name="MediaServiceFastMetadata" ma:index="14" nillable="true" ma:displayName="MediaServiceFastMetadata" ma:description="" ma:hidden="true" ma:internalName="MediaServiceFastMetadata" ma:readOnly="true">
      <xsd:simpleType>
        <xsd:restriction base="dms:Note"/>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AutoTags" ma:index="17" nillable="true" ma:displayName="Tags" ma:internalName="MediaServiceAutoTags"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AutoKeyPoints" ma:index="20" nillable="true" ma:displayName="MediaServiceAutoKeyPoints" ma:hidden="true" ma:internalName="MediaServiceAutoKeyPoints" ma:readOnly="true">
      <xsd:simpleType>
        <xsd:restriction base="dms:Note"/>
      </xsd:simpleType>
    </xsd:element>
    <xsd:element name="MediaServiceKeyPoints" ma:index="21" nillable="true" ma:displayName="KeyPoints" ma:internalName="MediaServiceKeyPoints" ma:readOnly="true">
      <xsd:simpleType>
        <xsd:restriction base="dms:Note">
          <xsd:maxLength value="255"/>
        </xsd:restriction>
      </xsd:simpleType>
    </xsd:element>
    <xsd:element name="MediaLengthInSeconds" ma:index="22"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0276D73-970E-4A56-A708-6A725F7E3619}">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4fd0961-33cc-4ce0-8a0d-a99978c5e944"/>
    <ds:schemaRef ds:uri="f888d35b-2221-4bba-87d3-f75da9699220"/>
    <ds:schemaRef ds:uri="http://www.w3.org/XML/1998/namespace"/>
    <ds:schemaRef ds:uri="http://purl.org/dc/dcmitype/"/>
  </ds:schemaRefs>
</ds:datastoreItem>
</file>

<file path=customXml/itemProps2.xml><?xml version="1.0" encoding="utf-8"?>
<ds:datastoreItem xmlns:ds="http://schemas.openxmlformats.org/officeDocument/2006/customXml" ds:itemID="{9F121C8C-86DC-441D-9D1F-D82CB2A5D2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88d35b-2221-4bba-87d3-f75da9699220"/>
    <ds:schemaRef ds:uri="34fd0961-33cc-4ce0-8a0d-a99978c5e9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EE536C0-CB8F-4E4C-8BC1-62089C6B7AF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1834</TotalTime>
  <Words>1780</Words>
  <Application>Microsoft Macintosh PowerPoint</Application>
  <PresentationFormat>On-screen Show (4:3)</PresentationFormat>
  <Paragraphs>134</Paragraphs>
  <Slides>18</Slides>
  <Notes>10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18</vt:i4>
      </vt:variant>
    </vt:vector>
  </HeadingPairs>
  <TitlesOfParts>
    <vt:vector size="26" baseType="lpstr">
      <vt:lpstr>-webkit-standard</vt:lpstr>
      <vt:lpstr>Arial</vt:lpstr>
      <vt:lpstr>Calibri</vt:lpstr>
      <vt:lpstr>Calibri Light</vt:lpstr>
      <vt:lpstr>Helvetica</vt:lpstr>
      <vt:lpstr>Wingdings</vt:lpstr>
      <vt:lpstr>Office Theme</vt:lpstr>
      <vt:lpstr>1_Office Theme</vt:lpstr>
      <vt:lpstr>Curriculum Leadership and Innovation  Induction Session </vt:lpstr>
      <vt:lpstr>Who am I?</vt:lpstr>
      <vt:lpstr>Curriculum Leadership and Innovation National Teaching Team</vt:lpstr>
      <vt:lpstr>Module Structure</vt:lpstr>
      <vt:lpstr>PowerPoint Presentation</vt:lpstr>
      <vt:lpstr>Core Strand 1</vt:lpstr>
      <vt:lpstr>Core Strand 2</vt:lpstr>
      <vt:lpstr>Core Strand 3</vt:lpstr>
      <vt:lpstr>Core Strand 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Waters Creative</dc:creator>
  <cp:lastModifiedBy>Sonny Singh</cp:lastModifiedBy>
  <cp:revision>712</cp:revision>
  <dcterms:created xsi:type="dcterms:W3CDTF">2021-06-18T14:15:35Z</dcterms:created>
  <dcterms:modified xsi:type="dcterms:W3CDTF">2024-06-06T14:00:57Z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0x01010088A4A530D97B3A46A18BA386DCD47A7D</vt:lpwstr>
  </property>
  <property fmtid="{D5CDD505-2E9C-101B-9397-08002B2CF9AE}" pid="3" name="MSIP_Label_f2dfecbd-fc97-4e8a-a9cd-19ed496c406e_Enabled">
    <vt:lpwstr>true</vt:lpwstr>
  </property>
  <property fmtid="{D5CDD505-2E9C-101B-9397-08002B2CF9AE}" pid="4" name="MSIP_Label_f2dfecbd-fc97-4e8a-a9cd-19ed496c406e_SetDate">
    <vt:lpwstr>2023-09-29T13:56:31Z</vt:lpwstr>
  </property>
  <property fmtid="{D5CDD505-2E9C-101B-9397-08002B2CF9AE}" pid="5" name="MSIP_Label_f2dfecbd-fc97-4e8a-a9cd-19ed496c406e_Method">
    <vt:lpwstr>Standard</vt:lpwstr>
  </property>
  <property fmtid="{D5CDD505-2E9C-101B-9397-08002B2CF9AE}" pid="6" name="MSIP_Label_f2dfecbd-fc97-4e8a-a9cd-19ed496c406e_Name">
    <vt:lpwstr>defa4170-0d19-0005-0004-bc88714345d2</vt:lpwstr>
  </property>
  <property fmtid="{D5CDD505-2E9C-101B-9397-08002B2CF9AE}" pid="7" name="MSIP_Label_f2dfecbd-fc97-4e8a-a9cd-19ed496c406e_SiteId">
    <vt:lpwstr>d47b090e-3f5a-4ca0-84d0-9f89d269f175</vt:lpwstr>
  </property>
  <property fmtid="{D5CDD505-2E9C-101B-9397-08002B2CF9AE}" pid="8" name="MSIP_Label_f2dfecbd-fc97-4e8a-a9cd-19ed496c406e_ActionId">
    <vt:lpwstr>4d5760d1-6fc4-434d-a6e1-c2a4f09c7a61</vt:lpwstr>
  </property>
  <property fmtid="{D5CDD505-2E9C-101B-9397-08002B2CF9AE}" pid="9" name="MSIP_Label_f2dfecbd-fc97-4e8a-a9cd-19ed496c406e_ContentBits">
    <vt:lpwstr>0</vt:lpwstr>
  </property>
</Properties>
</file>