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20"/>
  </p:notesMasterIdLst>
  <p:sldIdLst>
    <p:sldId id="256" r:id="rId2"/>
    <p:sldId id="259" r:id="rId3"/>
    <p:sldId id="257" r:id="rId4"/>
    <p:sldId id="262" r:id="rId5"/>
    <p:sldId id="263" r:id="rId6"/>
    <p:sldId id="264" r:id="rId7"/>
    <p:sldId id="258" r:id="rId8"/>
    <p:sldId id="266" r:id="rId9"/>
    <p:sldId id="265" r:id="rId10"/>
    <p:sldId id="261" r:id="rId11"/>
    <p:sldId id="267" r:id="rId12"/>
    <p:sldId id="269" r:id="rId13"/>
    <p:sldId id="268" r:id="rId14"/>
    <p:sldId id="270" r:id="rId15"/>
    <p:sldId id="275" r:id="rId16"/>
    <p:sldId id="271"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8158"/>
  </p:normalViewPr>
  <p:slideViewPr>
    <p:cSldViewPr snapToGrid="0" snapToObjects="1">
      <p:cViewPr>
        <p:scale>
          <a:sx n="85" d="100"/>
          <a:sy n="85" d="100"/>
        </p:scale>
        <p:origin x="159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C2E1AD-88F5-F047-BF75-E21705952D3E}" type="datetimeFigureOut">
              <a:rPr lang="en-US" smtClean="0"/>
              <a:t>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C292E-AC1D-2345-B1B9-F16227C133C1}" type="slidenum">
              <a:rPr lang="en-US" smtClean="0"/>
              <a:t>‹#›</a:t>
            </a:fld>
            <a:endParaRPr lang="en-US"/>
          </a:p>
        </p:txBody>
      </p:sp>
    </p:spTree>
    <p:extLst>
      <p:ext uri="{BB962C8B-B14F-4D97-AF65-F5344CB8AC3E}">
        <p14:creationId xmlns:p14="http://schemas.microsoft.com/office/powerpoint/2010/main" val="1316017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jncc.defra.gov.uk/pdf/UKBI_2018.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So far we’ve discussed through the last 3 lectures:</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The </a:t>
            </a:r>
            <a:r>
              <a:rPr lang="en-US" b="1" dirty="0"/>
              <a:t>importance of water, water scarcity </a:t>
            </a:r>
            <a:r>
              <a:rPr lang="en-US" dirty="0"/>
              <a:t>and understanding the bigger issues threatening the quality and distribution of freshwater on our planet…</a:t>
            </a:r>
          </a:p>
          <a:p>
            <a:pPr marL="171450" indent="-171450">
              <a:buFont typeface="Arial" panose="020B0604020202020204" pitchFamily="34" charset="0"/>
              <a:buChar char="•"/>
            </a:pPr>
            <a:r>
              <a:rPr lang="en-US" dirty="0"/>
              <a:t>Where, how and why water moves </a:t>
            </a:r>
            <a:r>
              <a:rPr lang="en-US" b="1" dirty="0"/>
              <a:t>(Hydrology)..</a:t>
            </a:r>
          </a:p>
          <a:p>
            <a:pPr marL="171450" indent="-171450">
              <a:buFont typeface="Arial" panose="020B0604020202020204" pitchFamily="34" charset="0"/>
              <a:buChar char="•"/>
            </a:pPr>
            <a:r>
              <a:rPr lang="en-US" dirty="0"/>
              <a:t>And what this all means in terms of </a:t>
            </a:r>
            <a:r>
              <a:rPr lang="en-US" b="1" dirty="0"/>
              <a:t>water pollution </a:t>
            </a:r>
            <a:r>
              <a:rPr lang="en-US" dirty="0"/>
              <a:t>– how water, its surrounding habitat and biota are affected by different forms of pollution from different causes (both natural and anthropogenic origins).</a:t>
            </a:r>
          </a:p>
          <a:p>
            <a:pPr marL="171450" indent="-171450">
              <a:buFont typeface="Arial" panose="020B0604020202020204" pitchFamily="34" charset="0"/>
              <a:buChar char="•"/>
            </a:pPr>
            <a:endParaRPr lang="en-US" dirty="0"/>
          </a:p>
          <a:p>
            <a:pPr marL="0" indent="0">
              <a:buFont typeface="Arial" panose="020B0604020202020204" pitchFamily="34" charset="0"/>
              <a:buNone/>
            </a:pPr>
            <a:r>
              <a:rPr lang="en-US" dirty="0"/>
              <a:t>Considering what we last looked at (pollution), today we’ll be delving into the more practical side of answering the question we left off with last week:</a:t>
            </a:r>
          </a:p>
          <a:p>
            <a:pPr marL="0" indent="0">
              <a:buFont typeface="Arial" panose="020B0604020202020204" pitchFamily="34" charset="0"/>
              <a:buNone/>
            </a:pPr>
            <a:r>
              <a:rPr lang="en-US" b="0" i="0" dirty="0"/>
              <a:t>*click* </a:t>
            </a:r>
            <a:r>
              <a:rPr lang="en-US" b="1" i="1" dirty="0"/>
              <a:t>How do we know when freshwaters are polluted?</a:t>
            </a:r>
          </a:p>
          <a:p>
            <a:pPr marL="0" indent="0">
              <a:buFont typeface="Arial" panose="020B0604020202020204" pitchFamily="34" charset="0"/>
              <a:buNone/>
            </a:pPr>
            <a:endParaRPr lang="en-US" b="1" i="1" dirty="0"/>
          </a:p>
          <a:p>
            <a:pPr eaLnBrk="1" hangingPunct="1">
              <a:spcBef>
                <a:spcPct val="0"/>
              </a:spcBef>
            </a:pPr>
            <a:r>
              <a:rPr lang="en-US" b="0" i="0" dirty="0"/>
              <a:t>So like we started discussing last week, </a:t>
            </a:r>
            <a:r>
              <a:rPr lang="en-US" b="0" i="0" dirty="0">
                <a:ea typeface="ＭＳ Ｐゴシック" panose="020B0600070205080204" pitchFamily="34" charset="-128"/>
              </a:rPr>
              <a:t>t</a:t>
            </a:r>
            <a:r>
              <a:rPr lang="en-US" altLang="en-US" dirty="0">
                <a:ea typeface="ＭＳ Ｐゴシック" panose="020B0600070205080204" pitchFamily="34" charset="-128"/>
              </a:rPr>
              <a:t>here are two main ways of measuring the quality of water:</a:t>
            </a:r>
          </a:p>
          <a:p>
            <a:pPr eaLnBrk="1" hangingPunct="1">
              <a:spcBef>
                <a:spcPct val="0"/>
              </a:spcBef>
            </a:pPr>
            <a:r>
              <a:rPr lang="en-US" altLang="en-US" dirty="0">
                <a:ea typeface="ＭＳ Ｐゴシック" panose="020B0600070205080204" pitchFamily="34" charset="-128"/>
              </a:rPr>
              <a:t>One is to take samples of the water and measure the concentrations of different chemicals and or nutrients that it contains. If the chemicals are dangerous or the concentrations are too great (or too low), we can regard the water as polluted. Measurements like this are known as </a:t>
            </a:r>
            <a:r>
              <a:rPr lang="en-US" altLang="en-US" b="1" dirty="0">
                <a:ea typeface="ＭＳ Ｐゴシック" panose="020B0600070205080204" pitchFamily="34" charset="-128"/>
              </a:rPr>
              <a:t>chemical indicators</a:t>
            </a:r>
            <a:r>
              <a:rPr lang="en-US" altLang="en-US" dirty="0">
                <a:ea typeface="ＭＳ Ｐゴシック" panose="020B0600070205080204" pitchFamily="34" charset="-128"/>
              </a:rPr>
              <a:t> of water quality.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Another way to measure water quality involves examining the fish, insects, and other invertebrates that the water will support. If many different types of creatures can live in a river, the quality is likely to be very good; if the river supports no fish life at all, the quality is obviously much poorer. Measurements like this are called </a:t>
            </a:r>
            <a:r>
              <a:rPr lang="en-US" altLang="en-US" b="1" dirty="0">
                <a:ea typeface="ＭＳ Ｐゴシック" panose="020B0600070205080204" pitchFamily="34" charset="-128"/>
              </a:rPr>
              <a:t>biological indicators</a:t>
            </a:r>
            <a:r>
              <a:rPr lang="en-US" altLang="en-US" dirty="0">
                <a:ea typeface="ＭＳ Ｐゴシック" panose="020B0600070205080204" pitchFamily="34" charset="-128"/>
              </a:rPr>
              <a:t> of water quality. The biological side will be what I will be discussing with you next…</a:t>
            </a:r>
          </a:p>
          <a:p>
            <a:pPr marL="0" indent="0">
              <a:buFont typeface="Arial" panose="020B0604020202020204" pitchFamily="34" charset="0"/>
              <a:buNone/>
            </a:pPr>
            <a:endParaRPr lang="en-US" b="0" i="0" dirty="0"/>
          </a:p>
        </p:txBody>
      </p:sp>
      <p:sp>
        <p:nvSpPr>
          <p:cNvPr id="4" name="Slide Number Placeholder 3"/>
          <p:cNvSpPr>
            <a:spLocks noGrp="1"/>
          </p:cNvSpPr>
          <p:nvPr>
            <p:ph type="sldNum" sz="quarter" idx="5"/>
          </p:nvPr>
        </p:nvSpPr>
        <p:spPr/>
        <p:txBody>
          <a:bodyPr/>
          <a:lstStyle/>
          <a:p>
            <a:fld id="{0CCC292E-AC1D-2345-B1B9-F16227C133C1}" type="slidenum">
              <a:rPr lang="en-US" smtClean="0"/>
              <a:t>3</a:t>
            </a:fld>
            <a:endParaRPr lang="en-US"/>
          </a:p>
        </p:txBody>
      </p:sp>
    </p:spTree>
    <p:extLst>
      <p:ext uri="{BB962C8B-B14F-4D97-AF65-F5344CB8AC3E}">
        <p14:creationId xmlns:p14="http://schemas.microsoft.com/office/powerpoint/2010/main" val="817154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known as ‘</a:t>
            </a:r>
            <a:r>
              <a:rPr lang="en-US" i="1" dirty="0"/>
              <a:t>benthic macroinvertebrates’</a:t>
            </a:r>
            <a:r>
              <a:rPr lang="en-US" i="0" dirty="0"/>
              <a:t>, freshwater invertebrates are animals that are big enough (macro) to be easily seen with the naked eye.</a:t>
            </a:r>
          </a:p>
          <a:p>
            <a:r>
              <a:rPr lang="en-US" i="0" dirty="0"/>
              <a:t>Unlike vertebrates they lack backbones and live for at least part of their lives in or on the bottom (benthos) of a body of water.</a:t>
            </a:r>
          </a:p>
          <a:p>
            <a:endParaRPr lang="en-US" i="0" dirty="0"/>
          </a:p>
          <a:p>
            <a:r>
              <a:rPr lang="en-US" i="0" dirty="0"/>
              <a:t>Here in the UK, we have </a:t>
            </a:r>
            <a:r>
              <a:rPr lang="en-US" b="1" i="0" dirty="0"/>
              <a:t>over 3,800 invertebrates that spend at least part of their lifecycle in freshwater. </a:t>
            </a:r>
            <a:br>
              <a:rPr lang="en-US" b="1" i="0" dirty="0"/>
            </a:br>
            <a:r>
              <a:rPr lang="en-US" i="0" dirty="0"/>
              <a:t>And that was quoted quite a while ago so there are than likely more than this now, as species discoveries and subspecies are found.</a:t>
            </a:r>
          </a:p>
          <a:p>
            <a:endParaRPr lang="en-US" i="0" dirty="0"/>
          </a:p>
          <a:p>
            <a:r>
              <a:rPr lang="en-US" dirty="0"/>
              <a:t>Macro inverts include aquatic insects (such as mayflies, stoneflies, caddisflies, midges and beetles), snails, worms, freshwater clams, mussels and crayfish.</a:t>
            </a:r>
            <a:br>
              <a:rPr lang="en-US" dirty="0"/>
            </a:br>
            <a:r>
              <a:rPr lang="en-US" dirty="0"/>
              <a:t>Some of these such as midges and worms are small, growing no more than half an inch in length. While others can be more than 10 inches long such as the three-ridge mussel (though this is a US species which we don’t find here! Just an example to illustrate how large in size some freshwater inverts can grow to, around the world).</a:t>
            </a:r>
          </a:p>
          <a:p>
            <a:endParaRPr lang="en-US" dirty="0"/>
          </a:p>
          <a:p>
            <a:r>
              <a:rPr lang="en-US" dirty="0"/>
              <a:t>Invertebrates in water have a great importance as part of the food chain, especially for larger organisms such as fish and birds.</a:t>
            </a:r>
          </a:p>
          <a:p>
            <a:r>
              <a:rPr lang="en-US" dirty="0"/>
              <a:t>We also monitor their presence or absence in a habitat, which can tell us about the quality of those habitats due to the roles they play there – such as water filtration, predation, the breakdown of organic matter in a waterway, or even importantly too - the presence of pollution.</a:t>
            </a:r>
          </a:p>
          <a:p>
            <a:endParaRPr lang="en-US" dirty="0"/>
          </a:p>
          <a:p>
            <a:r>
              <a:rPr lang="en-US" dirty="0"/>
              <a:t>Unfortunately, despite their importance, they are being overlooked. They are often seen by many as ‘lesser’ animals in ecology and environmental sciences, despite their usefulness to understanding ecosystem health. Because of this both here in the UK and world-wide, declines in invertebrates are being noticed by entomologists...</a:t>
            </a:r>
          </a:p>
          <a:p>
            <a:endParaRPr lang="en-US" dirty="0"/>
          </a:p>
          <a:p>
            <a:r>
              <a:rPr lang="en-US" dirty="0"/>
              <a:t>https://</a:t>
            </a:r>
            <a:r>
              <a:rPr lang="en-US" dirty="0" err="1"/>
              <a:t>www.buglife.org.uk</a:t>
            </a:r>
            <a:r>
              <a:rPr lang="en-US" dirty="0"/>
              <a:t>/sites/default/files/Freshwater%20strategy%20full%20report_0.pdf </a:t>
            </a:r>
          </a:p>
          <a:p>
            <a:r>
              <a:rPr lang="en-US" dirty="0"/>
              <a:t>https://</a:t>
            </a:r>
            <a:r>
              <a:rPr lang="en-US" dirty="0" err="1"/>
              <a:t>www.buglife.org.uk</a:t>
            </a:r>
            <a:r>
              <a:rPr lang="en-US" dirty="0"/>
              <a:t>/bugs/types-of-invertebrates-by-habitat/freshwater-invertebrates/ </a:t>
            </a:r>
          </a:p>
        </p:txBody>
      </p:sp>
      <p:sp>
        <p:nvSpPr>
          <p:cNvPr id="4" name="Slide Number Placeholder 3"/>
          <p:cNvSpPr>
            <a:spLocks noGrp="1"/>
          </p:cNvSpPr>
          <p:nvPr>
            <p:ph type="sldNum" sz="quarter" idx="5"/>
          </p:nvPr>
        </p:nvSpPr>
        <p:spPr/>
        <p:txBody>
          <a:bodyPr/>
          <a:lstStyle/>
          <a:p>
            <a:fld id="{0CCC292E-AC1D-2345-B1B9-F16227C133C1}" type="slidenum">
              <a:rPr lang="en-US" smtClean="0"/>
              <a:t>4</a:t>
            </a:fld>
            <a:endParaRPr lang="en-US"/>
          </a:p>
        </p:txBody>
      </p:sp>
    </p:spTree>
    <p:extLst>
      <p:ext uri="{BB962C8B-B14F-4D97-AF65-F5344CB8AC3E}">
        <p14:creationId xmlns:p14="http://schemas.microsoft.com/office/powerpoint/2010/main" val="1796449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contrast to many other groups of invertebrates, the distribution of freshwater invertebrate species is relatively well known to scientists.</a:t>
            </a:r>
          </a:p>
          <a:p>
            <a:r>
              <a:rPr lang="en-US" dirty="0"/>
              <a:t>Mainly, this is thanks to routine monitoring undertaken by statutory environmental groups and agencies such as the Environment Agency, Scottish Protection Agency, Natural Resources Wales and Natural Resources England.</a:t>
            </a:r>
          </a:p>
          <a:p>
            <a:endParaRPr lang="en-US" dirty="0"/>
          </a:p>
          <a:p>
            <a:r>
              <a:rPr lang="en-US" dirty="0"/>
              <a:t>Data as collected from these agencies has helped to determine the quality of our freshwater here in the UK for over half a century now.</a:t>
            </a:r>
            <a:br>
              <a:rPr lang="en-US" dirty="0"/>
            </a:br>
            <a:r>
              <a:rPr lang="en-US" dirty="0"/>
              <a:t>Although even with all this experience behind us, we’re still lacking some knowledge in some areas.</a:t>
            </a:r>
            <a:br>
              <a:rPr lang="en-US" dirty="0"/>
            </a:br>
            <a:r>
              <a:rPr lang="en-US" dirty="0"/>
              <a:t>The large majority of statutory freshwater sampling and monitoring occurs in flowing water/larger standing bodies, meaning we are lacking data from smaller habitats such as ponds, headwaters, springs and ditches (look no further than the earlier example of how the mud pond snail went amiss!)</a:t>
            </a:r>
          </a:p>
          <a:p>
            <a:endParaRPr lang="en-US" dirty="0"/>
          </a:p>
          <a:p>
            <a:r>
              <a:rPr lang="en-US" dirty="0"/>
              <a:t>In addition, this sampling is entirely focused only on the aquatic stages of invertebrate life, meaning our understanding of changes to aquatic insect emergences are often lacking or based of guesses and observations made by anglers. Nothing concrete and figurative. This knowledge gap is slowly being filled in by citizen science and the wonder that are nature and survey apps on smart phones today. However the validity of these reports is still not as good as it could be, but could incite further scientific study into those areas noted by citizen scientist reports!</a:t>
            </a:r>
          </a:p>
          <a:p>
            <a:endParaRPr lang="en-US" dirty="0"/>
          </a:p>
          <a:p>
            <a:r>
              <a:rPr lang="en-US" dirty="0"/>
              <a:t>One such Citizen science project has been set up by the Freshwater Habitats Trust and is called </a:t>
            </a:r>
            <a:r>
              <a:rPr lang="en-US" b="1" i="1" dirty="0" err="1"/>
              <a:t>PondNet</a:t>
            </a:r>
            <a:r>
              <a:rPr lang="en-US" b="0" dirty="0"/>
              <a:t>.</a:t>
            </a:r>
          </a:p>
          <a:p>
            <a:r>
              <a:rPr lang="en-US" b="0" dirty="0"/>
              <a:t>A 3-year initiative that aims to gather information on the condition of ponds and the species that inhabit them. The hope is that the project will result in a network of pond across England and Wales being monitored on a regular basis.</a:t>
            </a:r>
          </a:p>
          <a:p>
            <a:endParaRPr lang="en-US" b="0" dirty="0"/>
          </a:p>
          <a:p>
            <a:r>
              <a:rPr lang="en-US" b="0" dirty="0"/>
              <a:t>Lastly, recording schemes that are aided by digital photography and accessible ID keys online can help with identifying freshwater invertebrates.</a:t>
            </a:r>
            <a:br>
              <a:rPr lang="en-US" b="0" dirty="0"/>
            </a:br>
            <a:r>
              <a:rPr lang="en-US" b="0" dirty="0"/>
              <a:t>Some useful examples such as above can be downloaded as an app on smartphones, or even queried on websites such as </a:t>
            </a:r>
            <a:r>
              <a:rPr lang="en-US" b="0" dirty="0" err="1"/>
              <a:t>iSpot</a:t>
            </a:r>
            <a:r>
              <a:rPr lang="en-US" b="0" dirty="0"/>
              <a:t> and </a:t>
            </a:r>
            <a:r>
              <a:rPr lang="en-US" b="0" dirty="0" err="1"/>
              <a:t>iRecord</a:t>
            </a:r>
            <a:r>
              <a:rPr lang="en-US" b="0" dirty="0"/>
              <a:t>.</a:t>
            </a:r>
          </a:p>
          <a:p>
            <a:endParaRPr lang="en-US" b="0" dirty="0"/>
          </a:p>
          <a:p>
            <a:r>
              <a:rPr lang="en-US" b="1" i="0" dirty="0" err="1"/>
              <a:t>PondNet</a:t>
            </a:r>
            <a:r>
              <a:rPr lang="en-US" b="1" i="0" dirty="0"/>
              <a:t> </a:t>
            </a:r>
            <a:r>
              <a:rPr lang="en-US" b="0" i="0" dirty="0"/>
              <a:t>– https://</a:t>
            </a:r>
            <a:r>
              <a:rPr lang="en-US" b="0" i="0" dirty="0" err="1"/>
              <a:t>freshwaterhabitats.org.uk</a:t>
            </a:r>
            <a:r>
              <a:rPr lang="en-US" b="0" i="0" dirty="0"/>
              <a:t>/projects/</a:t>
            </a:r>
            <a:r>
              <a:rPr lang="en-US" b="0" i="0" dirty="0" err="1"/>
              <a:t>pondnet</a:t>
            </a:r>
            <a:r>
              <a:rPr lang="en-US" b="0" i="0" dirty="0"/>
              <a:t>/ </a:t>
            </a:r>
            <a:endParaRPr lang="en-US" b="1" i="0" dirty="0"/>
          </a:p>
        </p:txBody>
      </p:sp>
      <p:sp>
        <p:nvSpPr>
          <p:cNvPr id="4" name="Slide Number Placeholder 3"/>
          <p:cNvSpPr>
            <a:spLocks noGrp="1"/>
          </p:cNvSpPr>
          <p:nvPr>
            <p:ph type="sldNum" sz="quarter" idx="5"/>
          </p:nvPr>
        </p:nvSpPr>
        <p:spPr/>
        <p:txBody>
          <a:bodyPr/>
          <a:lstStyle/>
          <a:p>
            <a:fld id="{0CCC292E-AC1D-2345-B1B9-F16227C133C1}" type="slidenum">
              <a:rPr lang="en-US" smtClean="0"/>
              <a:t>5</a:t>
            </a:fld>
            <a:endParaRPr lang="en-US"/>
          </a:p>
        </p:txBody>
      </p:sp>
    </p:spTree>
    <p:extLst>
      <p:ext uri="{BB962C8B-B14F-4D97-AF65-F5344CB8AC3E}">
        <p14:creationId xmlns:p14="http://schemas.microsoft.com/office/powerpoint/2010/main" val="1925689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many technological advances in the monitoring of habitats and the environment, we find ourselves turning to the biota of natural ecosystems to tell us the condition of our surroundings to be one of the most measurable and accurate ways to determine their state… And that is just what biodiversity indicators help us to do.</a:t>
            </a:r>
          </a:p>
          <a:p>
            <a:endParaRPr lang="en-US" dirty="0"/>
          </a:p>
          <a:p>
            <a:r>
              <a:rPr lang="en-US" dirty="0"/>
              <a:t>Many macroinvertebrates in freshwater are confined to their particular habitats or niches, whether that be due to chemical, biological compositions of the water around them, or the type of food source they rely upon. Which ever the factor, this means they they are unable to migrate or move to new locations to live if changes in their current habitat occur. </a:t>
            </a:r>
          </a:p>
          <a:p>
            <a:endParaRPr lang="en-US" dirty="0"/>
          </a:p>
          <a:p>
            <a:r>
              <a:rPr lang="en-US" dirty="0"/>
              <a:t>For this reason, some species identifications and counts are often part of water quality surveys.</a:t>
            </a:r>
          </a:p>
          <a:p>
            <a:endParaRPr lang="en-US" dirty="0"/>
          </a:p>
          <a:p>
            <a:r>
              <a:rPr lang="en-US" dirty="0"/>
              <a:t>Sensitive creatures like caddisflies and mayflies are associated with good water quality, whereas creatures which can tolerate a range of habitat changes and compositions like snails, worms and lice can survive in modified, degraded or even toxic streams with poorer water quality.</a:t>
            </a:r>
          </a:p>
          <a:p>
            <a:endParaRPr lang="en-US" dirty="0"/>
          </a:p>
          <a:p>
            <a:r>
              <a:rPr lang="en-US" dirty="0"/>
              <a:t>Most bio-indicative species share several of these characteristics, and this is a good example of what may ‘class’ a species as a good bioindicator.</a:t>
            </a:r>
            <a:br>
              <a:rPr lang="en-US" dirty="0"/>
            </a:br>
            <a:r>
              <a:rPr lang="en-US" dirty="0"/>
              <a:t>Different regions and countries may have different requirements, but these are usually set by local governing bodies and water monitoring </a:t>
            </a:r>
            <a:r>
              <a:rPr lang="en-US" dirty="0" err="1"/>
              <a:t>organsiations</a:t>
            </a:r>
            <a:r>
              <a:rPr lang="en-US" dirty="0"/>
              <a: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lumMod val="95000"/>
                  </a:schemeClr>
                </a:solidFill>
              </a:rPr>
              <a:t>UK Biodiversity Indicators (2018) </a:t>
            </a:r>
            <a:r>
              <a:rPr lang="en-US" dirty="0">
                <a:solidFill>
                  <a:schemeClr val="tx1">
                    <a:lumMod val="95000"/>
                  </a:schemeClr>
                </a:solidFill>
              </a:rPr>
              <a:t>- </a:t>
            </a:r>
            <a:r>
              <a:rPr lang="en-US" dirty="0">
                <a:solidFill>
                  <a:schemeClr val="tx1">
                    <a:lumMod val="95000"/>
                  </a:schemeClr>
                </a:solidFill>
                <a:hlinkClick r:id="rId3">
                  <a:extLst>
                    <a:ext uri="{A12FA001-AC4F-418D-AE19-62706E023703}">
                      <ahyp:hlinkClr xmlns:ahyp="http://schemas.microsoft.com/office/drawing/2018/hyperlinkcolor" val="tx"/>
                    </a:ext>
                  </a:extLst>
                </a:hlinkClick>
              </a:rPr>
              <a:t>http://jncc.defra.gov.uk/pdf/UKBI_2018.pdf</a:t>
            </a:r>
            <a:r>
              <a:rPr lang="en-US" dirty="0">
                <a:solidFill>
                  <a:schemeClr val="tx1">
                    <a:lumMod val="95000"/>
                  </a:schemeClr>
                </a:solidFill>
              </a:rPr>
              <a:t> </a:t>
            </a:r>
          </a:p>
          <a:p>
            <a:endParaRPr lang="en-US" dirty="0"/>
          </a:p>
        </p:txBody>
      </p:sp>
      <p:sp>
        <p:nvSpPr>
          <p:cNvPr id="4" name="Slide Number Placeholder 3"/>
          <p:cNvSpPr>
            <a:spLocks noGrp="1"/>
          </p:cNvSpPr>
          <p:nvPr>
            <p:ph type="sldNum" sz="quarter" idx="5"/>
          </p:nvPr>
        </p:nvSpPr>
        <p:spPr/>
        <p:txBody>
          <a:bodyPr/>
          <a:lstStyle/>
          <a:p>
            <a:fld id="{0CCC292E-AC1D-2345-B1B9-F16227C133C1}" type="slidenum">
              <a:rPr lang="en-US" smtClean="0"/>
              <a:t>6</a:t>
            </a:fld>
            <a:endParaRPr lang="en-US"/>
          </a:p>
        </p:txBody>
      </p:sp>
    </p:spTree>
    <p:extLst>
      <p:ext uri="{BB962C8B-B14F-4D97-AF65-F5344CB8AC3E}">
        <p14:creationId xmlns:p14="http://schemas.microsoft.com/office/powerpoint/2010/main" val="1077114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Biotic indices are essentially numeric expressions used to classify water quality, based on the ecological sensitivity of taxa present, and the richness (abundance) of the taxa in both population of communities and their diversity.</a:t>
            </a:r>
          </a:p>
          <a:p>
            <a:endParaRPr lang="en-US" b="0" dirty="0"/>
          </a:p>
          <a:p>
            <a:r>
              <a:rPr lang="en-US" b="0" dirty="0"/>
              <a:t>Many biotic indices have been created and established based on macro invertebrates because they occupy various central roles within their ecosystems; Whether that may be as decomposers of organic matter or by being a major food source for other aquatic invertebrates, fish or birds.</a:t>
            </a:r>
          </a:p>
          <a:p>
            <a:endParaRPr lang="en-US" b="0" dirty="0"/>
          </a:p>
          <a:p>
            <a:r>
              <a:rPr lang="en-US" b="1" dirty="0"/>
              <a:t>One of those indices, is the Biological Monitoring Working Party (BWMP) Index.</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There are many varieties of indices used around the world are normally based off this, which was established in the UK in 1983 (</a:t>
            </a:r>
            <a:r>
              <a:rPr lang="en-GB" sz="1200" kern="1200" dirty="0">
                <a:solidFill>
                  <a:schemeClr val="tx1"/>
                </a:solidFill>
                <a:effectLst/>
                <a:latin typeface="+mn-lt"/>
                <a:ea typeface="+mn-ea"/>
                <a:cs typeface="+mn-cs"/>
              </a:rPr>
              <a:t>Armitage et al., 1983).</a:t>
            </a:r>
            <a:endParaRPr lang="en-GB" dirty="0"/>
          </a:p>
          <a:p>
            <a:r>
              <a:rPr lang="en-US" b="0" dirty="0"/>
              <a:t>The reason why they’re only </a:t>
            </a:r>
            <a:r>
              <a:rPr lang="en-US" b="0" i="1" dirty="0"/>
              <a:t>based off </a:t>
            </a:r>
            <a:r>
              <a:rPr lang="en-US" b="0" i="0" dirty="0"/>
              <a:t>this index, is because animal </a:t>
            </a:r>
            <a:r>
              <a:rPr lang="en-GB" sz="1200" kern="1200" dirty="0">
                <a:solidFill>
                  <a:schemeClr val="tx1"/>
                </a:solidFill>
                <a:effectLst/>
                <a:latin typeface="+mn-lt"/>
                <a:ea typeface="+mn-ea"/>
                <a:cs typeface="+mn-cs"/>
              </a:rPr>
              <a:t>families may show different pollution tolerances, depending on where in the world they are.</a:t>
            </a:r>
          </a:p>
          <a:p>
            <a:r>
              <a:rPr lang="en-GB" sz="1200" kern="1200" dirty="0">
                <a:solidFill>
                  <a:schemeClr val="tx1"/>
                </a:solidFill>
                <a:effectLst/>
                <a:latin typeface="+mn-lt"/>
                <a:ea typeface="+mn-ea"/>
                <a:cs typeface="+mn-cs"/>
              </a:rPr>
              <a:t>Despite this, the index index has been successfully applied to freshwater assessment in many other countries, including Canada, Spain, Argentina, Thailand and Poland.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index works </a:t>
            </a:r>
            <a:r>
              <a:rPr lang="en-GB" sz="1200" b="1" kern="1200" dirty="0">
                <a:solidFill>
                  <a:schemeClr val="tx1"/>
                </a:solidFill>
                <a:effectLst/>
                <a:latin typeface="+mn-lt"/>
                <a:ea typeface="+mn-ea"/>
                <a:cs typeface="+mn-cs"/>
              </a:rPr>
              <a:t>by assigning a score between 1-10 of sensitivity to pollution to each animal family of taxa found in a sample.</a:t>
            </a:r>
          </a:p>
          <a:p>
            <a:r>
              <a:rPr lang="en-GB" sz="1200" b="0" i="0" u="none" strike="noStrike" kern="1200" dirty="0">
                <a:solidFill>
                  <a:schemeClr val="tx1"/>
                </a:solidFill>
                <a:effectLst/>
                <a:latin typeface="+mn-lt"/>
                <a:ea typeface="+mn-ea"/>
                <a:cs typeface="+mn-cs"/>
              </a:rPr>
              <a:t>A high BMWP Score for an invertebrate - or </a:t>
            </a:r>
            <a:r>
              <a:rPr lang="en-GB" sz="1200" b="1" i="1" u="none" strike="noStrike" kern="1200" dirty="0">
                <a:solidFill>
                  <a:schemeClr val="tx1"/>
                </a:solidFill>
                <a:effectLst/>
                <a:latin typeface="+mn-lt"/>
                <a:ea typeface="+mn-ea"/>
                <a:cs typeface="+mn-cs"/>
              </a:rPr>
              <a:t>Biotic Index </a:t>
            </a:r>
            <a:r>
              <a:rPr lang="en-GB" sz="1200" b="0" i="0" u="none" strike="noStrike" kern="1200" dirty="0">
                <a:solidFill>
                  <a:schemeClr val="tx1"/>
                </a:solidFill>
                <a:effectLst/>
                <a:latin typeface="+mn-lt"/>
                <a:ea typeface="+mn-ea"/>
                <a:cs typeface="+mn-cs"/>
              </a:rPr>
              <a:t>as it is sometimes called - means the invertebrate is very sensitive to pollution, therefore, for the invertebrate to be present - the water must be clean. </a:t>
            </a:r>
          </a:p>
          <a:p>
            <a:r>
              <a:rPr lang="en-GB" sz="1200" b="0" i="0" u="none" strike="noStrike" kern="1200" dirty="0">
                <a:solidFill>
                  <a:schemeClr val="tx1"/>
                </a:solidFill>
                <a:effectLst/>
                <a:latin typeface="+mn-lt"/>
                <a:ea typeface="+mn-ea"/>
                <a:cs typeface="+mn-cs"/>
              </a:rPr>
              <a:t>An example of an animal that has a very high Biotic Index is a Mayfly nymph (its biological name is Ephemeroptera).</a:t>
            </a:r>
          </a:p>
          <a:p>
            <a:r>
              <a:rPr lang="en-GB" sz="1200" b="0" i="0" u="none" strike="noStrike" kern="1200" dirty="0">
                <a:solidFill>
                  <a:schemeClr val="tx1"/>
                </a:solidFill>
                <a:effectLst/>
                <a:latin typeface="+mn-lt"/>
                <a:ea typeface="+mn-ea"/>
                <a:cs typeface="+mn-cs"/>
              </a:rPr>
              <a:t>Aquatic invertebrates that have a low Biotic Index - suggesting they can tolerate fairly high pollution levels -  include invertebrates such as Non-biting midge larvae (Diptera) and true worms (Oligochaeta). </a:t>
            </a: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final BWMP score determining the sum of values for all families present in the sample.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BWMP values greater than 100 are associated with clean streams, whilst the scores of heavily polluted streams are less than 10.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Average sensitivity of the families of organisms present can also be determined by the Average Score Per Taxon (ASPT). This is found by dividing the BWMP score by the number of taxa that were found.</a:t>
            </a:r>
            <a:r>
              <a:rPr lang="en-GB" sz="1200" b="0" kern="1200" dirty="0">
                <a:solidFill>
                  <a:schemeClr val="tx1"/>
                </a:solidFill>
                <a:effectLst/>
                <a:latin typeface="+mn-lt"/>
                <a:ea typeface="+mn-ea"/>
                <a:cs typeface="+mn-cs"/>
              </a:rPr>
              <a:t> A high score is indicative of a clean site containing large numbers of high-scoring taxa.</a:t>
            </a:r>
          </a:p>
          <a:p>
            <a:br>
              <a:rPr lang="en-US" dirty="0"/>
            </a:br>
            <a:endParaRPr lang="en-US" b="0" dirty="0"/>
          </a:p>
        </p:txBody>
      </p:sp>
      <p:sp>
        <p:nvSpPr>
          <p:cNvPr id="4" name="Slide Number Placeholder 3"/>
          <p:cNvSpPr>
            <a:spLocks noGrp="1"/>
          </p:cNvSpPr>
          <p:nvPr>
            <p:ph type="sldNum" sz="quarter" idx="5"/>
          </p:nvPr>
        </p:nvSpPr>
        <p:spPr/>
        <p:txBody>
          <a:bodyPr/>
          <a:lstStyle/>
          <a:p>
            <a:fld id="{0CCC292E-AC1D-2345-B1B9-F16227C133C1}" type="slidenum">
              <a:rPr lang="en-US" smtClean="0"/>
              <a:t>7</a:t>
            </a:fld>
            <a:endParaRPr lang="en-US"/>
          </a:p>
        </p:txBody>
      </p:sp>
    </p:spTree>
    <p:extLst>
      <p:ext uri="{BB962C8B-B14F-4D97-AF65-F5344CB8AC3E}">
        <p14:creationId xmlns:p14="http://schemas.microsoft.com/office/powerpoint/2010/main" val="2635445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Here’s two examples:</a:t>
            </a:r>
            <a:br>
              <a:rPr lang="en-GB" b="0" dirty="0"/>
            </a:br>
            <a:br>
              <a:rPr lang="en-GB" b="0" dirty="0"/>
            </a:br>
            <a:r>
              <a:rPr lang="en-GB" b="0" dirty="0"/>
              <a:t>On the left there’s a more basic scorecard for individual species (which is what scientists in more contemporary surveying are leaning toward in their methods)</a:t>
            </a:r>
            <a:br>
              <a:rPr lang="en-GB" b="0" dirty="0"/>
            </a:br>
            <a:endParaRPr lang="en-GB" b="0" dirty="0"/>
          </a:p>
          <a:p>
            <a:r>
              <a:rPr lang="en-GB" b="0" dirty="0"/>
              <a:t>And the left is a more taxon-based scorecard in the traditional sampling. </a:t>
            </a:r>
          </a:p>
          <a:p>
            <a:endParaRPr lang="en-GB" b="0" dirty="0"/>
          </a:p>
          <a:p>
            <a:r>
              <a:rPr lang="en-GB" b="0" dirty="0"/>
              <a:t>Both forms of scoring work well, it just depends on where in the world you’re sampling, and if the dataset you’re collecting for needs to be to species level (which in most cases is useful if not for your dataset but for future study possibly).</a:t>
            </a:r>
            <a:endParaRPr lang="en-US" b="0" dirty="0"/>
          </a:p>
        </p:txBody>
      </p:sp>
      <p:sp>
        <p:nvSpPr>
          <p:cNvPr id="4" name="Slide Number Placeholder 3"/>
          <p:cNvSpPr>
            <a:spLocks noGrp="1"/>
          </p:cNvSpPr>
          <p:nvPr>
            <p:ph type="sldNum" sz="quarter" idx="5"/>
          </p:nvPr>
        </p:nvSpPr>
        <p:spPr/>
        <p:txBody>
          <a:bodyPr/>
          <a:lstStyle/>
          <a:p>
            <a:fld id="{0CCC292E-AC1D-2345-B1B9-F16227C133C1}" type="slidenum">
              <a:rPr lang="en-US" smtClean="0"/>
              <a:t>8</a:t>
            </a:fld>
            <a:endParaRPr lang="en-US"/>
          </a:p>
        </p:txBody>
      </p:sp>
    </p:spTree>
    <p:extLst>
      <p:ext uri="{BB962C8B-B14F-4D97-AF65-F5344CB8AC3E}">
        <p14:creationId xmlns:p14="http://schemas.microsoft.com/office/powerpoint/2010/main" val="1230678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above for the method to apply the BMWP scoring system to determine biological freshwater health.</a:t>
            </a:r>
          </a:p>
          <a:p>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the link below for a typical Invertebrate recording sheet from the Freshwater Habitats Trust, where you can record and calculate BMWP and ASPT (Average Score Per Taxa).</a:t>
            </a:r>
            <a:br>
              <a:rPr lang="en-US" dirty="0"/>
            </a:br>
            <a:endParaRPr lang="en-US" dirty="0"/>
          </a:p>
          <a:p>
            <a:r>
              <a:rPr lang="en-US" dirty="0"/>
              <a:t>https://</a:t>
            </a:r>
            <a:r>
              <a:rPr lang="en-US" dirty="0" err="1"/>
              <a:t>freshwaterhabitats.org.uk</a:t>
            </a:r>
            <a:r>
              <a:rPr lang="en-US" dirty="0"/>
              <a:t>/wp-content/uploads/2015/03/INVERTEBRATE-FAMILIES-1.pdf </a:t>
            </a:r>
          </a:p>
          <a:p>
            <a:r>
              <a:rPr lang="en-US" dirty="0"/>
              <a:t>Data submission for this form if you decide to do your own home study in your free time! - https://</a:t>
            </a:r>
            <a:r>
              <a:rPr lang="en-US" dirty="0" err="1"/>
              <a:t>freshwaterhabitats.org.uk</a:t>
            </a:r>
            <a:r>
              <a:rPr lang="en-US" dirty="0"/>
              <a:t>/projects/</a:t>
            </a:r>
            <a:r>
              <a:rPr lang="en-US" dirty="0" err="1"/>
              <a:t>waternet</a:t>
            </a:r>
            <a:r>
              <a:rPr lang="en-US" dirty="0"/>
              <a:t>/ </a:t>
            </a:r>
          </a:p>
        </p:txBody>
      </p:sp>
      <p:sp>
        <p:nvSpPr>
          <p:cNvPr id="4" name="Slide Number Placeholder 3"/>
          <p:cNvSpPr>
            <a:spLocks noGrp="1"/>
          </p:cNvSpPr>
          <p:nvPr>
            <p:ph type="sldNum" sz="quarter" idx="5"/>
          </p:nvPr>
        </p:nvSpPr>
        <p:spPr/>
        <p:txBody>
          <a:bodyPr/>
          <a:lstStyle/>
          <a:p>
            <a:fld id="{0CCC292E-AC1D-2345-B1B9-F16227C133C1}" type="slidenum">
              <a:rPr lang="en-US" smtClean="0"/>
              <a:t>9</a:t>
            </a:fld>
            <a:endParaRPr lang="en-US"/>
          </a:p>
        </p:txBody>
      </p:sp>
    </p:spTree>
    <p:extLst>
      <p:ext uri="{BB962C8B-B14F-4D97-AF65-F5344CB8AC3E}">
        <p14:creationId xmlns:p14="http://schemas.microsoft.com/office/powerpoint/2010/main" val="3903022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species to look out for when sampling…</a:t>
            </a:r>
          </a:p>
          <a:p>
            <a:endParaRPr lang="en-US" b="0" dirty="0"/>
          </a:p>
          <a:p>
            <a:r>
              <a:rPr lang="en-US" b="0" dirty="0"/>
              <a:t>These are some of the top species to be looking for in freshwater samples, as they have the most sensitivity to certain factors in freshwater environments.</a:t>
            </a:r>
          </a:p>
          <a:p>
            <a:r>
              <a:rPr lang="en-US" b="0" dirty="0"/>
              <a:t>These factors can include variables such as pH, sediment (</a:t>
            </a:r>
            <a:r>
              <a:rPr lang="en-US" b="0" dirty="0" err="1"/>
              <a:t>turbudity</a:t>
            </a:r>
            <a:r>
              <a:rPr lang="en-US" b="0" dirty="0"/>
              <a:t>), nitrate levels, dissolved oxygen, organic pollution, chemical or toxic pollution, freshwater acidification, heavy metals (e.g. from mine run-off) and salinity.</a:t>
            </a:r>
          </a:p>
        </p:txBody>
      </p:sp>
      <p:sp>
        <p:nvSpPr>
          <p:cNvPr id="4" name="Slide Number Placeholder 3"/>
          <p:cNvSpPr>
            <a:spLocks noGrp="1"/>
          </p:cNvSpPr>
          <p:nvPr>
            <p:ph type="sldNum" sz="quarter" idx="5"/>
          </p:nvPr>
        </p:nvSpPr>
        <p:spPr/>
        <p:txBody>
          <a:bodyPr/>
          <a:lstStyle/>
          <a:p>
            <a:fld id="{0CCC292E-AC1D-2345-B1B9-F16227C133C1}" type="slidenum">
              <a:rPr lang="en-US" smtClean="0"/>
              <a:t>10</a:t>
            </a:fld>
            <a:endParaRPr lang="en-US"/>
          </a:p>
        </p:txBody>
      </p:sp>
    </p:spTree>
    <p:extLst>
      <p:ext uri="{BB962C8B-B14F-4D97-AF65-F5344CB8AC3E}">
        <p14:creationId xmlns:p14="http://schemas.microsoft.com/office/powerpoint/2010/main" val="339489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Caddisflies make up for one of the most species-diverse group of freshwater animals, with around 200 different species found in the UK.</a:t>
            </a:r>
            <a:br>
              <a:rPr lang="en-US" dirty="0"/>
            </a:br>
            <a:r>
              <a:rPr lang="en-US" dirty="0"/>
              <a:t>Of those, nearly half have been found in ponds, making them second to beetles in their variety amongst other freshwater macroinvertebrates.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They’re interestingly too, one of the few insect groups of British Fauna where the larvae are known and both adults &amp; larvae can be identified to species level, </a:t>
            </a:r>
            <a:r>
              <a:rPr lang="en-GB" sz="1200" kern="1200" dirty="0">
                <a:solidFill>
                  <a:schemeClr val="tx1"/>
                </a:solidFill>
                <a:effectLst/>
                <a:latin typeface="+mn-lt"/>
                <a:ea typeface="+mn-ea"/>
                <a:cs typeface="+mn-cs"/>
              </a:rPr>
              <a:t>using readily available and comparatively inexpensive identification guides.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moth-like adults are less well known, but are frequently encountered in light-traps and several are well known to fly-fishing anglers who have given some common names.</a:t>
            </a:r>
            <a:endParaRPr lang="en-US" dirty="0"/>
          </a:p>
          <a:p>
            <a:endParaRPr lang="en-US" dirty="0"/>
          </a:p>
          <a:p>
            <a:r>
              <a:rPr lang="en-US" dirty="0"/>
              <a:t>Live in both permanent and seasonal ponds, and especially abundant in shallow grassy ponds which dry out.</a:t>
            </a:r>
          </a:p>
          <a:p>
            <a:endParaRPr lang="en-US" dirty="0"/>
          </a:p>
          <a:p>
            <a:r>
              <a:rPr lang="en-US" dirty="0"/>
              <a:t>Occur all year round but are more likely to be found during summer months, and all but one species of UK caddisfly have an aquatic larval stage in their life cycle. </a:t>
            </a:r>
          </a:p>
          <a:p>
            <a:endParaRPr lang="en-US" dirty="0"/>
          </a:p>
          <a:p>
            <a:r>
              <a:rPr lang="en-US" dirty="0"/>
              <a:t>To survive they require cool, well oxygenated waters, though inevitably there are several known exceptions with some groups of caddisflies being able to tolerate low oxygen levels.</a:t>
            </a:r>
          </a:p>
          <a:p>
            <a:endParaRPr lang="en-US" dirty="0"/>
          </a:p>
          <a:p>
            <a:r>
              <a:rPr lang="en-US" dirty="0"/>
              <a:t>Within the ecosystem species differ; some are free-living predators, while other species are capable of </a:t>
            </a:r>
            <a:r>
              <a:rPr lang="en-GB" sz="1200" b="0" i="0" u="none" strike="noStrike" kern="1200" dirty="0">
                <a:solidFill>
                  <a:schemeClr val="tx1"/>
                </a:solidFill>
                <a:effectLst/>
                <a:latin typeface="+mn-lt"/>
                <a:ea typeface="+mn-ea"/>
                <a:cs typeface="+mn-cs"/>
              </a:rPr>
              <a:t>building nets to filter feed.</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regard to their use in freshwater monitoring, </a:t>
            </a:r>
            <a:r>
              <a:rPr lang="en-GB" sz="1200" kern="1200" dirty="0">
                <a:solidFill>
                  <a:schemeClr val="tx1"/>
                </a:solidFill>
                <a:effectLst/>
                <a:latin typeface="+mn-lt"/>
                <a:ea typeface="+mn-ea"/>
                <a:cs typeface="+mn-cs"/>
              </a:rPr>
              <a:t>recent scoring systems e.g. the LIFE scores (</a:t>
            </a:r>
            <a:r>
              <a:rPr lang="en-GB" sz="1200" kern="1200" dirty="0" err="1">
                <a:solidFill>
                  <a:schemeClr val="tx1"/>
                </a:solidFill>
                <a:effectLst/>
                <a:latin typeface="+mn-lt"/>
                <a:ea typeface="+mn-ea"/>
                <a:cs typeface="+mn-cs"/>
              </a:rPr>
              <a:t>Extence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1999) require species level data and there has been a steady, and welcome, move to increasing species-level identification within the three countryside agencies – Environment Agency (for England), Natural Resources Wales, and Scottish Environment Protection Agency.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still water species have fewer records and very small waterbodies of all types are not usually sampled for water quality assessment.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Natural England, </a:t>
            </a:r>
            <a:r>
              <a:rPr lang="en-GB" sz="1200" b="1" kern="1200" dirty="0">
                <a:solidFill>
                  <a:schemeClr val="tx1"/>
                </a:solidFill>
                <a:effectLst/>
                <a:latin typeface="+mn-lt"/>
                <a:ea typeface="+mn-ea"/>
                <a:cs typeface="+mn-cs"/>
              </a:rPr>
              <a:t>A review of the status of the caddis flies (</a:t>
            </a:r>
            <a:r>
              <a:rPr lang="en-GB" sz="1200" b="1" kern="1200" dirty="0" err="1">
                <a:solidFill>
                  <a:schemeClr val="tx1"/>
                </a:solidFill>
                <a:effectLst/>
                <a:latin typeface="+mn-lt"/>
                <a:ea typeface="+mn-ea"/>
                <a:cs typeface="+mn-cs"/>
              </a:rPr>
              <a:t>Trichoptera</a:t>
            </a:r>
            <a:r>
              <a:rPr lang="en-GB" sz="1200" b="1" kern="1200" dirty="0">
                <a:solidFill>
                  <a:schemeClr val="tx1"/>
                </a:solidFill>
                <a:effectLst/>
                <a:latin typeface="+mn-lt"/>
                <a:ea typeface="+mn-ea"/>
                <a:cs typeface="+mn-cs"/>
              </a:rPr>
              <a:t>) of Great Britain (2016) – </a:t>
            </a:r>
            <a:r>
              <a:rPr lang="en-US" dirty="0"/>
              <a:t>https://</a:t>
            </a:r>
            <a:r>
              <a:rPr lang="en-US" dirty="0" err="1"/>
              <a:t>www.google.com</a:t>
            </a:r>
            <a:r>
              <a:rPr lang="en-US" dirty="0"/>
              <a:t>/</a:t>
            </a:r>
            <a:r>
              <a:rPr lang="en-US" dirty="0" err="1"/>
              <a:t>url?sa</a:t>
            </a:r>
            <a:r>
              <a:rPr lang="en-US" dirty="0"/>
              <a:t>=</a:t>
            </a:r>
            <a:r>
              <a:rPr lang="en-US" dirty="0" err="1"/>
              <a:t>t&amp;rct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web&amp;cd</a:t>
            </a:r>
            <a:r>
              <a:rPr lang="en-US" dirty="0"/>
              <a:t>=3&amp;ved=2ahUKEwi2r_ntm4bfAhWoJMAKHefpBOQQFjACegQICBAC&amp;url=http%3A%2F%2Fpublications.naturalengland.org.uk%2Ffile%2F5229520159244288&amp;usg=AOvVaw3hYpu6VS0w3kZ2ntpACS_2 </a:t>
            </a:r>
          </a:p>
        </p:txBody>
      </p:sp>
      <p:sp>
        <p:nvSpPr>
          <p:cNvPr id="4" name="Slide Number Placeholder 3"/>
          <p:cNvSpPr>
            <a:spLocks noGrp="1"/>
          </p:cNvSpPr>
          <p:nvPr>
            <p:ph type="sldNum" sz="quarter" idx="5"/>
          </p:nvPr>
        </p:nvSpPr>
        <p:spPr/>
        <p:txBody>
          <a:bodyPr/>
          <a:lstStyle/>
          <a:p>
            <a:fld id="{0CCC292E-AC1D-2345-B1B9-F16227C133C1}" type="slidenum">
              <a:rPr lang="en-US" smtClean="0"/>
              <a:t>11</a:t>
            </a:fld>
            <a:endParaRPr lang="en-US"/>
          </a:p>
        </p:txBody>
      </p:sp>
    </p:spTree>
    <p:extLst>
      <p:ext uri="{BB962C8B-B14F-4D97-AF65-F5344CB8AC3E}">
        <p14:creationId xmlns:p14="http://schemas.microsoft.com/office/powerpoint/2010/main" val="3228623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called ‘Up-wing flies’, they are some of the oldest known winged insects on earth, with 51 species known to be living in the British Isles.</a:t>
            </a:r>
          </a:p>
          <a:p>
            <a:endParaRPr lang="en-US" dirty="0"/>
          </a:p>
          <a:p>
            <a:r>
              <a:rPr lang="en-US" dirty="0"/>
              <a:t>They can be found in </a:t>
            </a:r>
            <a:r>
              <a:rPr lang="en-GB" sz="1200" b="0" i="0" u="none" strike="noStrike" kern="1200" dirty="0">
                <a:solidFill>
                  <a:schemeClr val="tx1"/>
                </a:solidFill>
                <a:effectLst/>
                <a:latin typeface="+mn-lt"/>
                <a:ea typeface="+mn-ea"/>
                <a:cs typeface="+mn-cs"/>
              </a:rPr>
              <a:t>wide range of freshwater habitats, traditionally in still waters such as lakes, canals and ditches and minor watercourses.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adult form they’re most commonly seen during summertime, however some species are known to be seen in flight throughout the year.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Most people have been taught that adult mayflies only live for a day once they emerge, but that’s not true of all mayflies with some species it’s even shorter than that at just a couple of hours, or on the other hand for some species it can be a couple of days. The Pond Olive for example lives for up to a fortnight in it’s adult stage.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nymphs will feed on algae and other vegetation on the bed of their habitats for up to two years in some species, before emerging from the surface of the water as an adult.</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this adult stage, they cannot eat – their only purpose being to mate.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They are quite tolerant of pollution, capable of living in both good and bad ponds. In winter at low temperatures, they can survive long periods with little oxygen.</a:t>
            </a:r>
          </a:p>
          <a:p>
            <a:r>
              <a:rPr lang="en-GB" sz="1200" b="0" i="0" u="none" strike="noStrike" kern="1200" dirty="0">
                <a:solidFill>
                  <a:schemeClr val="tx1"/>
                </a:solidFill>
                <a:effectLst/>
                <a:latin typeface="+mn-lt"/>
                <a:ea typeface="+mn-ea"/>
                <a:cs typeface="+mn-cs"/>
              </a:rPr>
              <a:t>However during summer where oxygen is required for developing larvae, low oxygen levels will kill them.</a:t>
            </a:r>
          </a:p>
          <a:p>
            <a:r>
              <a:rPr lang="en-GB" sz="1200" b="0" i="0" u="none" strike="noStrike" kern="1200" dirty="0">
                <a:solidFill>
                  <a:schemeClr val="tx1"/>
                </a:solidFill>
                <a:effectLst/>
                <a:latin typeface="+mn-lt"/>
                <a:ea typeface="+mn-ea"/>
                <a:cs typeface="+mn-cs"/>
              </a:rPr>
              <a:t>It has also been determined in a recent study that increased levels of suspended sediments or phosphate can have significant impacts on the survival of mayfly eggs.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recent study showing that ’modest’ levels of these forms of pollution could kill up to 80% of mayfly, which may have devastating effects on mayfly populations and the wider aquatic food webs. (</a:t>
            </a:r>
            <a:r>
              <a:rPr lang="en-GB" sz="1200" b="1" i="0" u="none" strike="noStrike" kern="1200" dirty="0" err="1">
                <a:solidFill>
                  <a:schemeClr val="tx1"/>
                </a:solidFill>
                <a:effectLst/>
                <a:latin typeface="+mn-lt"/>
                <a:ea typeface="+mn-ea"/>
                <a:cs typeface="+mn-cs"/>
              </a:rPr>
              <a:t>Everall</a:t>
            </a:r>
            <a:r>
              <a:rPr lang="en-GB" sz="1200" b="1" i="0" u="none" strike="noStrike" kern="1200" dirty="0">
                <a:solidFill>
                  <a:schemeClr val="tx1"/>
                </a:solidFill>
                <a:effectLst/>
                <a:latin typeface="+mn-lt"/>
                <a:ea typeface="+mn-ea"/>
                <a:cs typeface="+mn-cs"/>
              </a:rPr>
              <a:t> et al., 2018, </a:t>
            </a: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www.sciencedirect.com</a:t>
            </a:r>
            <a:r>
              <a:rPr lang="en-GB" sz="1200" b="0" i="0" u="none" strike="noStrike" kern="1200" dirty="0">
                <a:solidFill>
                  <a:schemeClr val="tx1"/>
                </a:solidFill>
                <a:effectLst/>
                <a:latin typeface="+mn-lt"/>
                <a:ea typeface="+mn-ea"/>
                <a:cs typeface="+mn-cs"/>
              </a:rPr>
              <a:t>/science/article/</a:t>
            </a:r>
            <a:r>
              <a:rPr lang="en-GB" sz="1200" b="0" i="0" u="none" strike="noStrike" kern="1200" dirty="0" err="1">
                <a:solidFill>
                  <a:schemeClr val="tx1"/>
                </a:solidFill>
                <a:effectLst/>
                <a:latin typeface="+mn-lt"/>
                <a:ea typeface="+mn-ea"/>
                <a:cs typeface="+mn-cs"/>
              </a:rPr>
              <a:t>pii</a:t>
            </a:r>
            <a:r>
              <a:rPr lang="en-GB" sz="1200" b="0" i="0" u="none" strike="noStrike" kern="1200" dirty="0">
                <a:solidFill>
                  <a:schemeClr val="tx1"/>
                </a:solidFill>
                <a:effectLst/>
                <a:latin typeface="+mn-lt"/>
                <a:ea typeface="+mn-ea"/>
                <a:cs typeface="+mn-cs"/>
              </a:rPr>
              <a:t>/S0269749117329792?via%3Dihub#ack0010) </a:t>
            </a:r>
          </a:p>
          <a:p>
            <a:r>
              <a:rPr lang="en-GB" sz="1200" b="0" i="0" u="none" strike="noStrike" kern="1200" dirty="0">
                <a:solidFill>
                  <a:schemeClr val="tx1"/>
                </a:solidFill>
                <a:effectLst/>
                <a:latin typeface="+mn-lt"/>
                <a:ea typeface="+mn-ea"/>
                <a:cs typeface="+mn-cs"/>
              </a:rPr>
              <a:t>In addition to this, mayflies are particularly sensitive to waste from or associated with mining practices, this may include effluent and seepage from processing ore, that may have heavy metals, acid generating sulphides, and other contaminants into waterways.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mostly omnivorous inverts, their grazing on aquatic vegetation, algae and detritus aids in the nutrient cycling of freshwater environments.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Through this niche, mayflies prevent build-up of large biomass in waterways, providing an ecosystem service per-se!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They are also an important food source for fish such as trout and salmon, especially in sports fishing in those respectively.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Natural England (2016), </a:t>
            </a:r>
            <a:r>
              <a:rPr lang="en-GB" sz="1200" b="1" kern="1200" dirty="0">
                <a:solidFill>
                  <a:schemeClr val="tx1"/>
                </a:solidFill>
                <a:effectLst/>
                <a:latin typeface="+mn-lt"/>
                <a:ea typeface="+mn-ea"/>
                <a:cs typeface="+mn-cs"/>
              </a:rPr>
              <a:t>A review of the status of the mayflies (Ephemeroptera) of Great Britain </a:t>
            </a:r>
            <a:r>
              <a:rPr lang="en-GB" sz="1200" b="0" i="0" u="none" strike="noStrike" kern="1200" dirty="0">
                <a:solidFill>
                  <a:schemeClr val="tx1"/>
                </a:solidFill>
                <a:effectLst/>
                <a:latin typeface="+mn-lt"/>
                <a:ea typeface="+mn-ea"/>
                <a:cs typeface="+mn-cs"/>
              </a:rPr>
              <a:t>- https://</a:t>
            </a:r>
            <a:r>
              <a:rPr lang="en-GB" sz="1200" b="0" i="0" u="none" strike="noStrike" kern="1200" dirty="0" err="1">
                <a:solidFill>
                  <a:schemeClr val="tx1"/>
                </a:solidFill>
                <a:effectLst/>
                <a:latin typeface="+mn-lt"/>
                <a:ea typeface="+mn-ea"/>
                <a:cs typeface="+mn-cs"/>
              </a:rPr>
              <a:t>www.google.com</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url?sa</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t&amp;rct</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j&amp;q</a:t>
            </a:r>
            <a:r>
              <a:rPr lang="en-GB" sz="1200" b="0" i="0" u="none" strike="noStrike" kern="1200" dirty="0">
                <a:solidFill>
                  <a:schemeClr val="tx1"/>
                </a:solidFill>
                <a:effectLst/>
                <a:latin typeface="+mn-lt"/>
                <a:ea typeface="+mn-ea"/>
                <a:cs typeface="+mn-cs"/>
              </a:rPr>
              <a:t>=&amp;</a:t>
            </a:r>
            <a:r>
              <a:rPr lang="en-GB" sz="1200" b="0" i="0" u="none" strike="noStrike" kern="1200" dirty="0" err="1">
                <a:solidFill>
                  <a:schemeClr val="tx1"/>
                </a:solidFill>
                <a:effectLst/>
                <a:latin typeface="+mn-lt"/>
                <a:ea typeface="+mn-ea"/>
                <a:cs typeface="+mn-cs"/>
              </a:rPr>
              <a:t>esrc</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s&amp;source</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web&amp;cd</a:t>
            </a:r>
            <a:r>
              <a:rPr lang="en-GB" sz="1200" b="0" i="0" u="none" strike="noStrike" kern="1200" dirty="0">
                <a:solidFill>
                  <a:schemeClr val="tx1"/>
                </a:solidFill>
                <a:effectLst/>
                <a:latin typeface="+mn-lt"/>
                <a:ea typeface="+mn-ea"/>
                <a:cs typeface="+mn-cs"/>
              </a:rPr>
              <a:t>=20&amp;ved=2ahUKEwjE2IHf04bfAhVBSxoKHQ7RCeoQFjATegQICxAC&amp;url=http%3A%2F%2Fpublications.naturalengland.org.uk%2Ffile%2F5407473824432128&amp;usg=AOvVaw224eomIS20f6pqqzqFqs8V</a:t>
            </a:r>
          </a:p>
        </p:txBody>
      </p:sp>
      <p:sp>
        <p:nvSpPr>
          <p:cNvPr id="4" name="Slide Number Placeholder 3"/>
          <p:cNvSpPr>
            <a:spLocks noGrp="1"/>
          </p:cNvSpPr>
          <p:nvPr>
            <p:ph type="sldNum" sz="quarter" idx="5"/>
          </p:nvPr>
        </p:nvSpPr>
        <p:spPr/>
        <p:txBody>
          <a:bodyPr/>
          <a:lstStyle/>
          <a:p>
            <a:fld id="{0CCC292E-AC1D-2345-B1B9-F16227C133C1}" type="slidenum">
              <a:rPr lang="en-US" smtClean="0"/>
              <a:t>12</a:t>
            </a:fld>
            <a:endParaRPr lang="en-US"/>
          </a:p>
        </p:txBody>
      </p:sp>
    </p:spTree>
    <p:extLst>
      <p:ext uri="{BB962C8B-B14F-4D97-AF65-F5344CB8AC3E}">
        <p14:creationId xmlns:p14="http://schemas.microsoft.com/office/powerpoint/2010/main" val="3236215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1" dirty="0" err="1"/>
              <a:t>Plecoptera</a:t>
            </a:r>
            <a:r>
              <a:rPr lang="en-US" b="0" dirty="0"/>
              <a:t> (from the Greek meaning ‘Pleated Wing’) are one of the more primitive groups of macroinvertebrates.</a:t>
            </a:r>
            <a:br>
              <a:rPr lang="en-US" b="0" dirty="0"/>
            </a:br>
            <a:r>
              <a:rPr lang="en-US" b="0" dirty="0"/>
              <a:t>They’re seen as this because they actually lack the pupal stage in which most other more ‘advanced’ groups of aquatic insects undertake within their lifecycle – e.g. beetles, moths, butterflies, and true flies which include all of the </a:t>
            </a:r>
            <a:r>
              <a:rPr lang="en-US" b="0" dirty="0" err="1"/>
              <a:t>copteras</a:t>
            </a:r>
            <a:r>
              <a:rPr lang="en-US" b="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Growing up to lengths of 30mm in length, this makes stoneflies after crayfish and freshwater mussels, amongst the largest of invertebrates found in freshwater habitats.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All stonefly larvae begin their life as herbivores or detritivores, </a:t>
            </a:r>
            <a:r>
              <a:rPr lang="en-GB" sz="1200" kern="1200" dirty="0">
                <a:solidFill>
                  <a:schemeClr val="tx1"/>
                </a:solidFill>
                <a:effectLst/>
                <a:latin typeface="+mn-lt"/>
                <a:ea typeface="+mn-ea"/>
                <a:cs typeface="+mn-cs"/>
              </a:rPr>
              <a:t>eating diatoms, algae and detritus such as decaying leaves.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Four families of stoneflies (the </a:t>
            </a:r>
            <a:r>
              <a:rPr lang="en-GB" sz="1200" kern="1200" dirty="0" err="1">
                <a:solidFill>
                  <a:schemeClr val="tx1"/>
                </a:solidFill>
                <a:effectLst/>
                <a:latin typeface="+mn-lt"/>
                <a:ea typeface="+mn-ea"/>
                <a:cs typeface="+mn-cs"/>
              </a:rPr>
              <a:t>Leuctridae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Nemouridae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Taeniopterygidae</a:t>
            </a:r>
            <a:r>
              <a:rPr lang="en-GB" sz="1200" kern="1200" dirty="0">
                <a:solidFill>
                  <a:schemeClr val="tx1"/>
                </a:solidFill>
                <a:effectLst/>
                <a:latin typeface="+mn-lt"/>
                <a:ea typeface="+mn-ea"/>
                <a:cs typeface="+mn-cs"/>
              </a:rPr>
              <a:t> and the </a:t>
            </a:r>
            <a:r>
              <a:rPr lang="en-GB" sz="1200" kern="1200" dirty="0" err="1">
                <a:solidFill>
                  <a:schemeClr val="tx1"/>
                </a:solidFill>
                <a:effectLst/>
                <a:latin typeface="+mn-lt"/>
                <a:ea typeface="+mn-ea"/>
                <a:cs typeface="+mn-cs"/>
              </a:rPr>
              <a:t>Capnidae</a:t>
            </a:r>
            <a:r>
              <a:rPr lang="en-GB" sz="1200" kern="1200" dirty="0">
                <a:solidFill>
                  <a:schemeClr val="tx1"/>
                </a:solidFill>
                <a:effectLst/>
                <a:latin typeface="+mn-lt"/>
                <a:ea typeface="+mn-ea"/>
                <a:cs typeface="+mn-cs"/>
              </a:rPr>
              <a:t>) stay with this diet until they are ready to emerge as adults.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remaining three families (</a:t>
            </a:r>
            <a:r>
              <a:rPr lang="en-GB" sz="1200" kern="1200" dirty="0" err="1">
                <a:solidFill>
                  <a:schemeClr val="tx1"/>
                </a:solidFill>
                <a:effectLst/>
                <a:latin typeface="+mn-lt"/>
                <a:ea typeface="+mn-ea"/>
                <a:cs typeface="+mn-cs"/>
              </a:rPr>
              <a:t>Chloroperlidae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Perlidae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Perlodidae</a:t>
            </a:r>
            <a:r>
              <a:rPr lang="en-GB" sz="1200" kern="1200" dirty="0">
                <a:solidFill>
                  <a:schemeClr val="tx1"/>
                </a:solidFill>
                <a:effectLst/>
                <a:latin typeface="+mn-lt"/>
                <a:ea typeface="+mn-ea"/>
                <a:cs typeface="+mn-cs"/>
              </a:rPr>
              <a:t>) switch over to an omnivorous diet, supplementing the vegetable matter with any other aquatic invertebrates they can catch, for example, small worms, shrimp, midge and mosquito larvae, caddisfly, mayfly and other stonefly larvae.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Though they can be found in a range of freshwater habitats such as ponds, lakes, streams and rivers, their main preferred habitat is fast flowing upland rivers.</a:t>
            </a: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Stoneflies have a high oxygen requirement, and therefore their presence indicates good levels of dissolved oxygen, though there are a few species exceptions which can sometimes be found on the lower parts of watercourses.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They’re also noted by scientists as being highly sensitive to organic pollutants, being one of the first groups of animals to disappear from an environment when for example, slurry pollution or run-off occurs.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Unfortunately, they are not as well noted as the charismatic caddisfly – the group having attracted limited public or scientific interest, perhaps due to their inoffensive and often nocturnal lifestyle, and rather drab appearance (looking like an underwater earwig). </a:t>
            </a: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Natural England, </a:t>
            </a:r>
            <a:r>
              <a:rPr lang="en-GB" sz="1200" b="1" kern="1200" dirty="0">
                <a:solidFill>
                  <a:schemeClr val="tx1"/>
                </a:solidFill>
                <a:effectLst/>
                <a:latin typeface="+mn-lt"/>
                <a:ea typeface="+mn-ea"/>
                <a:cs typeface="+mn-cs"/>
              </a:rPr>
              <a:t>A review of the stoneflies (</a:t>
            </a:r>
            <a:r>
              <a:rPr lang="en-GB" sz="1200" b="1" kern="1200" dirty="0" err="1">
                <a:solidFill>
                  <a:schemeClr val="tx1"/>
                </a:solidFill>
                <a:effectLst/>
                <a:latin typeface="+mn-lt"/>
                <a:ea typeface="+mn-ea"/>
                <a:cs typeface="+mn-cs"/>
              </a:rPr>
              <a:t>Plecoptera</a:t>
            </a:r>
            <a:r>
              <a:rPr lang="en-GB" sz="1200" b="1" kern="1200" dirty="0">
                <a:solidFill>
                  <a:schemeClr val="tx1"/>
                </a:solidFill>
                <a:effectLst/>
                <a:latin typeface="+mn-lt"/>
                <a:ea typeface="+mn-ea"/>
                <a:cs typeface="+mn-cs"/>
              </a:rPr>
              <a:t>) of Great Britain </a:t>
            </a:r>
            <a:r>
              <a:rPr lang="en-US" dirty="0"/>
              <a:t>(2015) https://</a:t>
            </a:r>
            <a:r>
              <a:rPr lang="en-US" dirty="0" err="1"/>
              <a:t>www.google.com</a:t>
            </a:r>
            <a:r>
              <a:rPr lang="en-US" dirty="0"/>
              <a:t>/</a:t>
            </a:r>
            <a:r>
              <a:rPr lang="en-US" dirty="0" err="1"/>
              <a:t>url?sa</a:t>
            </a:r>
            <a:r>
              <a:rPr lang="en-US" dirty="0"/>
              <a:t>=</a:t>
            </a:r>
            <a:r>
              <a:rPr lang="en-US" dirty="0" err="1"/>
              <a:t>t&amp;rct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web&amp;cd</a:t>
            </a:r>
            <a:r>
              <a:rPr lang="en-US" dirty="0"/>
              <a:t>=6&amp;ved=2ahUKEwiJwZPpsYbfAhVS1hoKHetMB1wQFjAFegQIABAC&amp;url=http%3A%2F%2Fpublications.naturalengland.org.uk%2Ffile%2F4692340432175104&amp;usg=AOvVaw2HvnoQCh_xSwHR5OuUQCxC</a:t>
            </a:r>
          </a:p>
        </p:txBody>
      </p:sp>
      <p:sp>
        <p:nvSpPr>
          <p:cNvPr id="4" name="Slide Number Placeholder 3"/>
          <p:cNvSpPr>
            <a:spLocks noGrp="1"/>
          </p:cNvSpPr>
          <p:nvPr>
            <p:ph type="sldNum" sz="quarter" idx="5"/>
          </p:nvPr>
        </p:nvSpPr>
        <p:spPr/>
        <p:txBody>
          <a:bodyPr/>
          <a:lstStyle/>
          <a:p>
            <a:fld id="{0CCC292E-AC1D-2345-B1B9-F16227C133C1}" type="slidenum">
              <a:rPr lang="en-US" smtClean="0"/>
              <a:t>13</a:t>
            </a:fld>
            <a:endParaRPr lang="en-US"/>
          </a:p>
        </p:txBody>
      </p:sp>
    </p:spTree>
    <p:extLst>
      <p:ext uri="{BB962C8B-B14F-4D97-AF65-F5344CB8AC3E}">
        <p14:creationId xmlns:p14="http://schemas.microsoft.com/office/powerpoint/2010/main" val="2118007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Varying in size when fully grown, freshwater snails in the UK can be between 2-3mm small (Nautilus Ramshorn) up to 4cm (Great Pond snail).</a:t>
            </a:r>
          </a:p>
          <a:p>
            <a:endParaRPr lang="en-US" dirty="0"/>
          </a:p>
          <a:p>
            <a:r>
              <a:rPr lang="en-GB" sz="1200" b="0" i="0" u="none" strike="noStrike" kern="1200" dirty="0">
                <a:solidFill>
                  <a:schemeClr val="tx1"/>
                </a:solidFill>
                <a:effectLst/>
                <a:latin typeface="+mn-lt"/>
                <a:ea typeface="+mn-ea"/>
                <a:cs typeface="+mn-cs"/>
              </a:rPr>
              <a:t>It’s sometimes suggested that snails are important for keeping a pond clean, and it would be nice if this was true: collect a few snails, drop them into your mucky polluted pond and, hey presto, out comes a sparkling shiny wildlife habitat.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Unfortunately however, it doesn’t work like that. Snails can actually  thrive in polluted ponds, grazing on a superabundant growth of algae stimulated by excess nutrients. But the chances of the snails cleaning up your pond are nil. To get a clean pond you need to take away the pollutant and the snails don’t do that – they just recycle them around the pond.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Snails will also naturally need some calcium in the water to grow their shells so in naturally acidic ponds – which have very little calcium – they are either absent or a small part of the fauna.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Some of our British water snails are amongst the most sensitive and endangered of freshwater animals. The Glutinous Snail, for example, which looks pretty similar to the very common and tolerant Wandering Snail, is one of the most endangered animals in Europe. We found some of the last ones in England in a pond near Oxford in the 1990s but sadly it’s gone now. A once quite widespread animal that is now at risk of extinction, however according to the Freshwater Habitats Trust, one population is hanging on in Wales.</a:t>
            </a:r>
            <a:endParaRPr lang="en-US" dirty="0"/>
          </a:p>
          <a:p>
            <a:endParaRPr lang="en-US" dirty="0"/>
          </a:p>
          <a:p>
            <a:r>
              <a:rPr lang="en-US" dirty="0"/>
              <a:t>Additional Links:</a:t>
            </a:r>
          </a:p>
          <a:p>
            <a:endParaRPr lang="en-US" dirty="0"/>
          </a:p>
          <a:p>
            <a:r>
              <a:rPr lang="en-US" dirty="0"/>
              <a:t>Snails, Freshwater Habitats Trust - https://</a:t>
            </a:r>
            <a:r>
              <a:rPr lang="en-US" dirty="0" err="1"/>
              <a:t>freshwaterhabitats.org.uk</a:t>
            </a:r>
            <a:r>
              <a:rPr lang="en-US" dirty="0"/>
              <a:t>/pond-clinic/identifying-creatures-pond/snails/ </a:t>
            </a:r>
          </a:p>
        </p:txBody>
      </p:sp>
      <p:sp>
        <p:nvSpPr>
          <p:cNvPr id="4" name="Slide Number Placeholder 3"/>
          <p:cNvSpPr>
            <a:spLocks noGrp="1"/>
          </p:cNvSpPr>
          <p:nvPr>
            <p:ph type="sldNum" sz="quarter" idx="5"/>
          </p:nvPr>
        </p:nvSpPr>
        <p:spPr/>
        <p:txBody>
          <a:bodyPr/>
          <a:lstStyle/>
          <a:p>
            <a:fld id="{0CCC292E-AC1D-2345-B1B9-F16227C133C1}" type="slidenum">
              <a:rPr lang="en-US" smtClean="0"/>
              <a:t>14</a:t>
            </a:fld>
            <a:endParaRPr lang="en-US"/>
          </a:p>
        </p:txBody>
      </p:sp>
    </p:spTree>
    <p:extLst>
      <p:ext uri="{BB962C8B-B14F-4D97-AF65-F5344CB8AC3E}">
        <p14:creationId xmlns:p14="http://schemas.microsoft.com/office/powerpoint/2010/main" val="24949258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Considered ‘true bugs’ these invertebrates are usually classed into either ‘surface-dwelling’ or ‘subsurface dwelling’ bugs.</a:t>
            </a:r>
            <a:br>
              <a:rPr lang="en-US" dirty="0"/>
            </a:br>
            <a:r>
              <a:rPr lang="en-US" dirty="0"/>
              <a:t>They also include the boatman family (</a:t>
            </a:r>
            <a:r>
              <a:rPr lang="en-US" i="1" dirty="0" err="1"/>
              <a:t>Corixidae</a:t>
            </a:r>
            <a:r>
              <a:rPr lang="en-US" i="1" dirty="0"/>
              <a:t>).</a:t>
            </a:r>
            <a:endParaRPr lang="en-US" i="0" dirty="0"/>
          </a:p>
          <a:p>
            <a:endParaRPr lang="en-US"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members of this order possess piercing and sucking mouthparts. The order is split into two groups, or Sub-Orders, the </a:t>
            </a:r>
            <a:r>
              <a:rPr lang="en-GB" sz="1200" kern="1200" dirty="0" err="1">
                <a:solidFill>
                  <a:schemeClr val="tx1"/>
                </a:solidFill>
                <a:effectLst/>
                <a:latin typeface="+mn-lt"/>
                <a:ea typeface="+mn-ea"/>
                <a:cs typeface="+mn-cs"/>
              </a:rPr>
              <a:t>Homoptera</a:t>
            </a:r>
            <a:r>
              <a:rPr lang="en-GB" sz="1200" kern="1200" dirty="0">
                <a:solidFill>
                  <a:schemeClr val="tx1"/>
                </a:solidFill>
                <a:effectLst/>
                <a:latin typeface="+mn-lt"/>
                <a:ea typeface="+mn-ea"/>
                <a:cs typeface="+mn-cs"/>
              </a:rPr>
              <a:t>, e.g. hoppers, aphids etc. and the </a:t>
            </a:r>
            <a:r>
              <a:rPr lang="en-GB" sz="1200" kern="1200" dirty="0" err="1">
                <a:solidFill>
                  <a:schemeClr val="tx1"/>
                </a:solidFill>
                <a:effectLst/>
                <a:latin typeface="+mn-lt"/>
                <a:ea typeface="+mn-ea"/>
                <a:cs typeface="+mn-cs"/>
              </a:rPr>
              <a:t>Heteroptera</a:t>
            </a:r>
            <a:r>
              <a:rPr lang="en-GB" sz="1200" kern="1200" dirty="0">
                <a:solidFill>
                  <a:schemeClr val="tx1"/>
                </a:solidFill>
                <a:effectLst/>
                <a:latin typeface="+mn-lt"/>
                <a:ea typeface="+mn-ea"/>
                <a:cs typeface="+mn-cs"/>
              </a:rPr>
              <a:t>, or ‘True Bugs’, which includes the water bugs. </a:t>
            </a:r>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Heteroptera</a:t>
            </a:r>
            <a:r>
              <a:rPr lang="en-GB" sz="1200" kern="1200" dirty="0">
                <a:solidFill>
                  <a:schemeClr val="tx1"/>
                </a:solidFill>
                <a:effectLst/>
                <a:latin typeface="+mn-lt"/>
                <a:ea typeface="+mn-ea"/>
                <a:cs typeface="+mn-cs"/>
              </a:rPr>
              <a:t>’ means ‘different wings’ and this is particularly obvious in the land bugs with anterior part of the fore wings (the corium) being tough and leathery, and the posterior area (the membrane) being thin and often transparent. Some water bugs show this feature well but many have wings that are reduced in size or even absent, and so these features may not be obvious.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Additional Links: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Water bugs, The Wildlife Trusts - https://</a:t>
            </a:r>
            <a:r>
              <a:rPr lang="en-GB" sz="1200" kern="1200" dirty="0" err="1">
                <a:solidFill>
                  <a:schemeClr val="tx1"/>
                </a:solidFill>
                <a:effectLst/>
                <a:latin typeface="+mn-lt"/>
                <a:ea typeface="+mn-ea"/>
                <a:cs typeface="+mn-cs"/>
              </a:rPr>
              <a:t>www.wildlifebcn.org</a:t>
            </a:r>
            <a:r>
              <a:rPr lang="en-GB" sz="1200" kern="1200" dirty="0">
                <a:solidFill>
                  <a:schemeClr val="tx1"/>
                </a:solidFill>
                <a:effectLst/>
                <a:latin typeface="+mn-lt"/>
                <a:ea typeface="+mn-ea"/>
                <a:cs typeface="+mn-cs"/>
              </a:rPr>
              <a:t>/sites/default/files/2018-06/M%26R%20Profile%20Water%20Bugs.pdf </a:t>
            </a:r>
            <a:endParaRPr lang="en-GB" dirty="0"/>
          </a:p>
          <a:p>
            <a:endParaRPr lang="en-US" dirty="0"/>
          </a:p>
        </p:txBody>
      </p:sp>
      <p:sp>
        <p:nvSpPr>
          <p:cNvPr id="4" name="Slide Number Placeholder 3"/>
          <p:cNvSpPr>
            <a:spLocks noGrp="1"/>
          </p:cNvSpPr>
          <p:nvPr>
            <p:ph type="sldNum" sz="quarter" idx="5"/>
          </p:nvPr>
        </p:nvSpPr>
        <p:spPr/>
        <p:txBody>
          <a:bodyPr/>
          <a:lstStyle/>
          <a:p>
            <a:fld id="{0CCC292E-AC1D-2345-B1B9-F16227C133C1}" type="slidenum">
              <a:rPr lang="en-US" smtClean="0"/>
              <a:t>15</a:t>
            </a:fld>
            <a:endParaRPr lang="en-US"/>
          </a:p>
        </p:txBody>
      </p:sp>
    </p:spTree>
    <p:extLst>
      <p:ext uri="{BB962C8B-B14F-4D97-AF65-F5344CB8AC3E}">
        <p14:creationId xmlns:p14="http://schemas.microsoft.com/office/powerpoint/2010/main" val="3027632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diverse groups of animalia in freshwater (</a:t>
            </a:r>
            <a:r>
              <a:rPr lang="en-US" b="0" i="1" dirty="0"/>
              <a:t>Coleoptera</a:t>
            </a:r>
            <a:r>
              <a:rPr lang="en-US" dirty="0"/>
              <a:t>), in Britain there are approximately 350 species.</a:t>
            </a:r>
            <a:br>
              <a:rPr lang="en-US" dirty="0"/>
            </a:br>
            <a:r>
              <a:rPr lang="en-US" dirty="0"/>
              <a:t>Because of this, they’re often called the ‘little brown jobs’ of the freshwater world, many looking very similar in shape and size.</a:t>
            </a:r>
          </a:p>
          <a:p>
            <a:endParaRPr lang="en-US" dirty="0"/>
          </a:p>
          <a:p>
            <a:r>
              <a:rPr lang="en-US" dirty="0"/>
              <a:t>It’s estimated that </a:t>
            </a:r>
            <a:r>
              <a:rPr lang="en-GB" sz="1200" b="0" i="0" u="none" strike="noStrike" kern="1200" dirty="0">
                <a:solidFill>
                  <a:schemeClr val="tx1"/>
                </a:solidFill>
                <a:effectLst/>
                <a:latin typeface="+mn-lt"/>
                <a:ea typeface="+mn-ea"/>
                <a:cs typeface="+mn-cs"/>
              </a:rPr>
              <a:t>between 1/3 to 1/2 of all the species of animals you will come across in freshwater samples will be water beetles. However in running waters there will be fewer species, but they should always be present.</a:t>
            </a:r>
            <a:endParaRPr lang="en-US" dirty="0"/>
          </a:p>
          <a:p>
            <a:endParaRPr lang="en-US" dirty="0"/>
          </a:p>
          <a:p>
            <a:r>
              <a:rPr lang="en-US" b="1" dirty="0"/>
              <a:t>Additional Links:</a:t>
            </a:r>
          </a:p>
          <a:p>
            <a:r>
              <a:rPr lang="en-US" dirty="0"/>
              <a:t>Water beetles, Freshwater habitats trust - https://</a:t>
            </a:r>
            <a:r>
              <a:rPr lang="en-US" dirty="0" err="1"/>
              <a:t>freshwaterhabitats.org.uk</a:t>
            </a:r>
            <a:r>
              <a:rPr lang="en-US" dirty="0"/>
              <a:t>/pond-clinic/identifying-creatures-pond/water-beetles/</a:t>
            </a:r>
          </a:p>
        </p:txBody>
      </p:sp>
      <p:sp>
        <p:nvSpPr>
          <p:cNvPr id="4" name="Slide Number Placeholder 3"/>
          <p:cNvSpPr>
            <a:spLocks noGrp="1"/>
          </p:cNvSpPr>
          <p:nvPr>
            <p:ph type="sldNum" sz="quarter" idx="5"/>
          </p:nvPr>
        </p:nvSpPr>
        <p:spPr/>
        <p:txBody>
          <a:bodyPr/>
          <a:lstStyle/>
          <a:p>
            <a:fld id="{0CCC292E-AC1D-2345-B1B9-F16227C133C1}" type="slidenum">
              <a:rPr lang="en-US" smtClean="0"/>
              <a:t>16</a:t>
            </a:fld>
            <a:endParaRPr lang="en-US"/>
          </a:p>
        </p:txBody>
      </p:sp>
    </p:spTree>
    <p:extLst>
      <p:ext uri="{BB962C8B-B14F-4D97-AF65-F5344CB8AC3E}">
        <p14:creationId xmlns:p14="http://schemas.microsoft.com/office/powerpoint/2010/main" val="3840510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With 16 different species </a:t>
            </a:r>
            <a:r>
              <a:rPr lang="en-US" b="0" dirty="0"/>
              <a:t>of freshwater leech in the UK, these are most easily identified by the head shape, eye arrangement and (if alive) the inching movement along the bottom of a tray or benthos, and their ribbon-like swimming technique. </a:t>
            </a:r>
          </a:p>
          <a:p>
            <a:endParaRPr lang="en-US" b="0" dirty="0"/>
          </a:p>
          <a:p>
            <a:r>
              <a:rPr lang="en-US" b="0" dirty="0"/>
              <a:t>Contrary to common belief, not all leeches rely on blood to survive, and instead eat small invertebrates such as tadpoles and worms – often times whole.</a:t>
            </a:r>
          </a:p>
          <a:p>
            <a:endParaRPr lang="en-US" b="1" dirty="0"/>
          </a:p>
          <a:p>
            <a:r>
              <a:rPr lang="en-US" b="1" dirty="0"/>
              <a:t>Medicinal leeches </a:t>
            </a:r>
            <a:r>
              <a:rPr lang="en-US" dirty="0"/>
              <a:t>of which everyone’s mind first goes to when we talk about freshwater leeches, are actually now quite rare and as a result classed as a Near Threatened species under the JNCC, as well as </a:t>
            </a:r>
            <a:r>
              <a:rPr lang="en-GB" sz="1200" b="0" i="0" u="none" strike="noStrike" kern="1200" dirty="0">
                <a:solidFill>
                  <a:schemeClr val="tx1"/>
                </a:solidFill>
                <a:effectLst/>
                <a:latin typeface="+mn-lt"/>
                <a:ea typeface="+mn-ea"/>
                <a:cs typeface="+mn-cs"/>
              </a:rPr>
              <a:t>fully are protected by law under the Wildlife and Countryside Act (1981). It is against the law to harm this species or damage their habitat in anyway.</a:t>
            </a:r>
          </a:p>
          <a:p>
            <a:r>
              <a:rPr lang="en-GB" sz="1200" b="0" i="0" u="none" strike="noStrike" kern="1200" dirty="0">
                <a:solidFill>
                  <a:schemeClr val="tx1"/>
                </a:solidFill>
                <a:effectLst/>
                <a:latin typeface="+mn-lt"/>
                <a:ea typeface="+mn-ea"/>
                <a:cs typeface="+mn-cs"/>
              </a:rPr>
              <a:t>Once a widespread species medicinal leeches dramatically declined over the past centuries, with initial population decline being a result of over exploitation for medicinal use. This trade hit its peak in the middle of the nineteenth century. Each year tens of millions of leeches were exported to Europe and America. The European leech was favoured over its American counterpart </a:t>
            </a:r>
            <a:r>
              <a:rPr lang="en-GB" sz="1200" b="0" i="1" u="none" strike="noStrike" kern="1200" dirty="0">
                <a:solidFill>
                  <a:schemeClr val="tx1"/>
                </a:solidFill>
                <a:effectLst/>
                <a:latin typeface="+mn-lt"/>
                <a:ea typeface="+mn-ea"/>
                <a:cs typeface="+mn-cs"/>
              </a:rPr>
              <a:t>(</a:t>
            </a:r>
            <a:r>
              <a:rPr lang="en-GB" sz="1200" b="0" i="1" u="none" strike="noStrike" kern="1200" dirty="0" err="1">
                <a:solidFill>
                  <a:schemeClr val="tx1"/>
                </a:solidFill>
                <a:effectLst/>
                <a:latin typeface="+mn-lt"/>
                <a:ea typeface="+mn-ea"/>
                <a:cs typeface="+mn-cs"/>
              </a:rPr>
              <a:t>Hirudo</a:t>
            </a:r>
            <a:r>
              <a:rPr lang="en-GB" sz="1200" b="0" i="1" u="none" strike="noStrike" kern="1200" dirty="0">
                <a:solidFill>
                  <a:schemeClr val="tx1"/>
                </a:solidFill>
                <a:effectLst/>
                <a:latin typeface="+mn-lt"/>
                <a:ea typeface="+mn-ea"/>
                <a:cs typeface="+mn-cs"/>
              </a:rPr>
              <a:t> decora)</a:t>
            </a:r>
            <a:r>
              <a:rPr lang="en-GB" sz="1200" b="0" i="0" u="none" strike="noStrike" kern="1200" dirty="0">
                <a:solidFill>
                  <a:schemeClr val="tx1"/>
                </a:solidFill>
                <a:effectLst/>
                <a:latin typeface="+mn-lt"/>
                <a:ea typeface="+mn-ea"/>
                <a:cs typeface="+mn-cs"/>
              </a:rPr>
              <a:t>, due to the larger amounts of blood it was able to consume.</a:t>
            </a:r>
          </a:p>
          <a:p>
            <a:r>
              <a:rPr lang="en-GB" sz="1200" b="0" i="0" u="none" strike="noStrike" kern="1200" dirty="0">
                <a:solidFill>
                  <a:schemeClr val="tx1"/>
                </a:solidFill>
                <a:effectLst/>
                <a:latin typeface="+mn-lt"/>
                <a:ea typeface="+mn-ea"/>
                <a:cs typeface="+mn-cs"/>
              </a:rPr>
              <a:t>Other reasons behind decline have been from land use changes, wetland drainage, loss of grazing and regulation of water levels. The introduction of worming treatments, such as Ivermectin in the late 70’s and early 80’s is thought to be another key contributor, because as a blood parasite medicinal leech are vulnerable to these chemicals through livestock grazing at their ponds. The full extent of the impact of Ivermectin and over worming treatments is not fully understood, but it is suggested to have caused mass fatalities.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Additional Links:</a:t>
            </a:r>
          </a:p>
          <a:p>
            <a:r>
              <a:rPr lang="en-GB" sz="1200" b="0" i="0" u="none" strike="noStrike" kern="1200" dirty="0">
                <a:solidFill>
                  <a:schemeClr val="tx1"/>
                </a:solidFill>
                <a:effectLst/>
                <a:latin typeface="+mn-lt"/>
                <a:ea typeface="+mn-ea"/>
                <a:cs typeface="+mn-cs"/>
              </a:rPr>
              <a:t>Medicinal leeches, Freshwater Habitats Trust - https://</a:t>
            </a:r>
            <a:r>
              <a:rPr lang="en-GB" sz="1200" b="0" i="0" u="none" strike="noStrike" kern="1200" dirty="0" err="1">
                <a:solidFill>
                  <a:schemeClr val="tx1"/>
                </a:solidFill>
                <a:effectLst/>
                <a:latin typeface="+mn-lt"/>
                <a:ea typeface="+mn-ea"/>
                <a:cs typeface="+mn-cs"/>
              </a:rPr>
              <a:t>freshwaterhabitats.org.uk</a:t>
            </a:r>
            <a:r>
              <a:rPr lang="en-GB" sz="1200" b="0" i="0" u="none" strike="noStrike" kern="1200" dirty="0">
                <a:solidFill>
                  <a:schemeClr val="tx1"/>
                </a:solidFill>
                <a:effectLst/>
                <a:latin typeface="+mn-lt"/>
                <a:ea typeface="+mn-ea"/>
                <a:cs typeface="+mn-cs"/>
              </a:rPr>
              <a:t>/pond-clinic/identifying-creatures-pond/medicinal-leech/ </a:t>
            </a:r>
          </a:p>
          <a:p>
            <a:endParaRPr lang="en-US" dirty="0"/>
          </a:p>
        </p:txBody>
      </p:sp>
      <p:sp>
        <p:nvSpPr>
          <p:cNvPr id="4" name="Slide Number Placeholder 3"/>
          <p:cNvSpPr>
            <a:spLocks noGrp="1"/>
          </p:cNvSpPr>
          <p:nvPr>
            <p:ph type="sldNum" sz="quarter" idx="5"/>
          </p:nvPr>
        </p:nvSpPr>
        <p:spPr/>
        <p:txBody>
          <a:bodyPr/>
          <a:lstStyle/>
          <a:p>
            <a:fld id="{0CCC292E-AC1D-2345-B1B9-F16227C133C1}" type="slidenum">
              <a:rPr lang="en-US" smtClean="0"/>
              <a:t>17</a:t>
            </a:fld>
            <a:endParaRPr lang="en-US"/>
          </a:p>
        </p:txBody>
      </p:sp>
    </p:spTree>
    <p:extLst>
      <p:ext uri="{BB962C8B-B14F-4D97-AF65-F5344CB8AC3E}">
        <p14:creationId xmlns:p14="http://schemas.microsoft.com/office/powerpoint/2010/main" val="33296596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Few people know that 95% of dragonfly and damselfly life cycles are actually spent under water as nymphs or naiads.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Damselfly nymphs</a:t>
            </a:r>
            <a:r>
              <a:rPr lang="en-GB" sz="1200" b="0" i="0" u="none" strike="noStrike" kern="1200" dirty="0">
                <a:solidFill>
                  <a:schemeClr val="tx1"/>
                </a:solidFill>
                <a:effectLst/>
                <a:latin typeface="+mn-lt"/>
                <a:ea typeface="+mn-ea"/>
                <a:cs typeface="+mn-cs"/>
              </a:rPr>
              <a:t> have elegant gill appendages trailing off the back of the abdomen. In body, they’re smaller and slender compared to dragonfly nymphs. The head is wider than the thorax and the abdomen. If alive and swimming, damselfly nymphs swim with an undulating bodily movement (sometimes looks like a side-to-side wiggle like a fish out of water!)</a:t>
            </a:r>
          </a:p>
          <a:p>
            <a:r>
              <a:rPr lang="en-GB" sz="1200" b="0" i="0" u="none" strike="noStrike" kern="1200" dirty="0">
                <a:solidFill>
                  <a:schemeClr val="tx1"/>
                </a:solidFill>
                <a:effectLst/>
                <a:latin typeface="+mn-lt"/>
                <a:ea typeface="+mn-ea"/>
                <a:cs typeface="+mn-cs"/>
              </a:rPr>
              <a:t>In addition, because of their small size, they are not the best fish hunters. Their sizes vary among the species, from 15 mm to about 30 mm (about 0.5-1.2 inches long.)</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Dragonfly nymphs</a:t>
            </a:r>
            <a:r>
              <a:rPr lang="en-GB" sz="1200" b="0" i="0" u="none" strike="noStrike" kern="1200" dirty="0">
                <a:solidFill>
                  <a:schemeClr val="tx1"/>
                </a:solidFill>
                <a:effectLst/>
                <a:latin typeface="+mn-lt"/>
                <a:ea typeface="+mn-ea"/>
                <a:cs typeface="+mn-cs"/>
              </a:rPr>
              <a:t> are much more predatory and much bigger. They are a real </a:t>
            </a:r>
            <a:r>
              <a:rPr lang="en-GB" sz="1200" b="0" i="0" u="none" strike="noStrike" kern="1200" dirty="0" err="1">
                <a:solidFill>
                  <a:schemeClr val="tx1"/>
                </a:solidFill>
                <a:effectLst/>
                <a:latin typeface="+mn-lt"/>
                <a:ea typeface="+mn-ea"/>
                <a:cs typeface="+mn-cs"/>
              </a:rPr>
              <a:t>preditorial</a:t>
            </a:r>
            <a:r>
              <a:rPr lang="en-GB" sz="1200" b="0" i="0" u="none" strike="noStrike" kern="1200" dirty="0">
                <a:solidFill>
                  <a:schemeClr val="tx1"/>
                </a:solidFill>
                <a:effectLst/>
                <a:latin typeface="+mn-lt"/>
                <a:ea typeface="+mn-ea"/>
                <a:cs typeface="+mn-cs"/>
              </a:rPr>
              <a:t> threat to shrimp, small fish, snails, and fry. </a:t>
            </a:r>
          </a:p>
          <a:p>
            <a:r>
              <a:rPr lang="en-GB" sz="1200" b="0" i="0" u="none" strike="noStrike" kern="1200" dirty="0">
                <a:solidFill>
                  <a:schemeClr val="tx1"/>
                </a:solidFill>
                <a:effectLst/>
                <a:latin typeface="+mn-lt"/>
                <a:ea typeface="+mn-ea"/>
                <a:cs typeface="+mn-cs"/>
              </a:rPr>
              <a:t>Dragonfly Nymphs are bulkier and stout. In addition, they have short gills at the base of their rectum which they pull water into to breathe.</a:t>
            </a:r>
          </a:p>
          <a:p>
            <a:r>
              <a:rPr lang="en-GB" sz="1200" b="0" i="0" u="none" strike="noStrike" kern="1200" dirty="0">
                <a:solidFill>
                  <a:schemeClr val="tx1"/>
                </a:solidFill>
                <a:effectLst/>
                <a:latin typeface="+mn-lt"/>
                <a:ea typeface="+mn-ea"/>
                <a:cs typeface="+mn-cs"/>
              </a:rPr>
              <a:t>When the hungry nymph is on the rampage this rectal vent can turn into hydro jet with rapid contractions, to force water backward and propel the hunter forwards. This makes them typically, more ambush hunters. Their size can be from 15 mm to about 64 mm (nearly 2.5 inches long).</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CCC292E-AC1D-2345-B1B9-F16227C133C1}" type="slidenum">
              <a:rPr lang="en-US" smtClean="0"/>
              <a:t>18</a:t>
            </a:fld>
            <a:endParaRPr lang="en-US"/>
          </a:p>
        </p:txBody>
      </p:sp>
    </p:spTree>
    <p:extLst>
      <p:ext uri="{BB962C8B-B14F-4D97-AF65-F5344CB8AC3E}">
        <p14:creationId xmlns:p14="http://schemas.microsoft.com/office/powerpoint/2010/main" val="457653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04918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8482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32790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76202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84281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5914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9823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59754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8320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4331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10/20/20</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98113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10/20/20</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09934051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ispotnature.or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tiff"/><Relationship Id="rId4" Type="http://schemas.openxmlformats.org/officeDocument/2006/relationships/hyperlink" Target="http://www.brc.ac.uk/irecor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tiff"/><Relationship Id="rId4" Type="http://schemas.openxmlformats.org/officeDocument/2006/relationships/image" Target="../media/image12.tiff"/></Relationships>
</file>

<file path=ppt/slides/_rels/slide11.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tiff"/><Relationship Id="rId7"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tiff"/><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tiff"/><Relationship Id="rId7"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tif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A body of water surrounded by trees&#10;&#10;Description automatically generated">
            <a:extLst>
              <a:ext uri="{FF2B5EF4-FFF2-40B4-BE49-F238E27FC236}">
                <a16:creationId xmlns:a16="http://schemas.microsoft.com/office/drawing/2014/main" id="{5E316FA8-B916-4BDE-BB88-387A249EBBE2}"/>
              </a:ext>
            </a:extLst>
          </p:cNvPr>
          <p:cNvPicPr>
            <a:picLocks noChangeAspect="1"/>
          </p:cNvPicPr>
          <p:nvPr/>
        </p:nvPicPr>
        <p:blipFill rotWithShape="1">
          <a:blip r:embed="rId2"/>
          <a:srcRect t="7865" b="7865"/>
          <a:stretch/>
        </p:blipFill>
        <p:spPr>
          <a:xfrm>
            <a:off x="20" y="10"/>
            <a:ext cx="12191980" cy="6857989"/>
          </a:xfrm>
          <a:prstGeom prst="rect">
            <a:avLst/>
          </a:prstGeom>
        </p:spPr>
      </p:pic>
      <p:sp>
        <p:nvSpPr>
          <p:cNvPr id="37" name="Rectangle 29">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21E64-CAA0-0C4C-B9FB-36DD8B468F86}"/>
              </a:ext>
            </a:extLst>
          </p:cNvPr>
          <p:cNvSpPr>
            <a:spLocks noGrp="1"/>
          </p:cNvSpPr>
          <p:nvPr>
            <p:ph type="ctrTitle"/>
          </p:nvPr>
        </p:nvSpPr>
        <p:spPr>
          <a:xfrm>
            <a:off x="537410" y="728905"/>
            <a:ext cx="4567990" cy="3184274"/>
          </a:xfrm>
        </p:spPr>
        <p:txBody>
          <a:bodyPr>
            <a:normAutofit/>
          </a:bodyPr>
          <a:lstStyle/>
          <a:p>
            <a:pPr algn="l"/>
            <a:r>
              <a:rPr lang="en-US" sz="4000" dirty="0">
                <a:solidFill>
                  <a:srgbClr val="FFFFFF"/>
                </a:solidFill>
              </a:rPr>
              <a:t>Biological &amp; Chemical Monitoring of Freshwater Environments </a:t>
            </a:r>
          </a:p>
        </p:txBody>
      </p:sp>
      <p:sp>
        <p:nvSpPr>
          <p:cNvPr id="3" name="Subtitle 2">
            <a:extLst>
              <a:ext uri="{FF2B5EF4-FFF2-40B4-BE49-F238E27FC236}">
                <a16:creationId xmlns:a16="http://schemas.microsoft.com/office/drawing/2014/main" id="{8BC75687-0273-1545-82DA-D5AB2BAA2541}"/>
              </a:ext>
            </a:extLst>
          </p:cNvPr>
          <p:cNvSpPr>
            <a:spLocks noGrp="1"/>
          </p:cNvSpPr>
          <p:nvPr>
            <p:ph type="subTitle" idx="1"/>
          </p:nvPr>
        </p:nvSpPr>
        <p:spPr>
          <a:xfrm>
            <a:off x="537410" y="4072044"/>
            <a:ext cx="4567990" cy="1495379"/>
          </a:xfrm>
        </p:spPr>
        <p:txBody>
          <a:bodyPr>
            <a:normAutofit/>
          </a:bodyPr>
          <a:lstStyle/>
          <a:p>
            <a:pPr algn="l"/>
            <a:r>
              <a:rPr lang="en-US" sz="2200" dirty="0">
                <a:solidFill>
                  <a:srgbClr val="FFFFFF"/>
                </a:solidFill>
              </a:rPr>
              <a:t>Practical lab session</a:t>
            </a:r>
          </a:p>
        </p:txBody>
      </p:sp>
    </p:spTree>
    <p:extLst>
      <p:ext uri="{BB962C8B-B14F-4D97-AF65-F5344CB8AC3E}">
        <p14:creationId xmlns:p14="http://schemas.microsoft.com/office/powerpoint/2010/main" val="221327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668B5-3B0C-0545-8FDA-835DAB67B13C}"/>
              </a:ext>
            </a:extLst>
          </p:cNvPr>
          <p:cNvSpPr>
            <a:spLocks noGrp="1"/>
          </p:cNvSpPr>
          <p:nvPr>
            <p:ph type="title"/>
          </p:nvPr>
        </p:nvSpPr>
        <p:spPr>
          <a:xfrm>
            <a:off x="838200" y="847531"/>
            <a:ext cx="10515600" cy="898178"/>
          </a:xfrm>
        </p:spPr>
        <p:txBody>
          <a:bodyPr>
            <a:normAutofit/>
          </a:bodyPr>
          <a:lstStyle/>
          <a:p>
            <a:pPr algn="ctr"/>
            <a:r>
              <a:rPr lang="en-US" sz="3000"/>
              <a:t>Time keeping today…</a:t>
            </a:r>
            <a:endParaRPr lang="en-US" sz="3000" dirty="0"/>
          </a:p>
        </p:txBody>
      </p:sp>
      <p:graphicFrame>
        <p:nvGraphicFramePr>
          <p:cNvPr id="4" name="Content Placeholder 5">
            <a:extLst>
              <a:ext uri="{FF2B5EF4-FFF2-40B4-BE49-F238E27FC236}">
                <a16:creationId xmlns:a16="http://schemas.microsoft.com/office/drawing/2014/main" id="{A244B0F7-FCE3-F84C-9B67-9C6B3C933B4A}"/>
              </a:ext>
            </a:extLst>
          </p:cNvPr>
          <p:cNvGraphicFramePr>
            <a:graphicFrameLocks noGrp="1"/>
          </p:cNvGraphicFramePr>
          <p:nvPr>
            <p:ph idx="1"/>
            <p:extLst>
              <p:ext uri="{D42A27DB-BD31-4B8C-83A1-F6EECF244321}">
                <p14:modId xmlns:p14="http://schemas.microsoft.com/office/powerpoint/2010/main" val="3703777619"/>
              </p:ext>
            </p:extLst>
          </p:nvPr>
        </p:nvGraphicFramePr>
        <p:xfrm>
          <a:off x="1818558" y="1954538"/>
          <a:ext cx="8197850" cy="4077420"/>
        </p:xfrm>
        <a:graphic>
          <a:graphicData uri="http://schemas.openxmlformats.org/drawingml/2006/table">
            <a:tbl>
              <a:tblPr/>
              <a:tblGrid>
                <a:gridCol w="2473325">
                  <a:extLst>
                    <a:ext uri="{9D8B030D-6E8A-4147-A177-3AD203B41FA5}">
                      <a16:colId xmlns:a16="http://schemas.microsoft.com/office/drawing/2014/main" val="68440235"/>
                    </a:ext>
                  </a:extLst>
                </a:gridCol>
                <a:gridCol w="1917700">
                  <a:extLst>
                    <a:ext uri="{9D8B030D-6E8A-4147-A177-3AD203B41FA5}">
                      <a16:colId xmlns:a16="http://schemas.microsoft.com/office/drawing/2014/main" val="2643559443"/>
                    </a:ext>
                  </a:extLst>
                </a:gridCol>
                <a:gridCol w="3806825">
                  <a:extLst>
                    <a:ext uri="{9D8B030D-6E8A-4147-A177-3AD203B41FA5}">
                      <a16:colId xmlns:a16="http://schemas.microsoft.com/office/drawing/2014/main" val="968399412"/>
                    </a:ext>
                  </a:extLst>
                </a:gridCol>
              </a:tblGrid>
              <a:tr h="534988">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a:ln>
                            <a:noFill/>
                          </a:ln>
                          <a:solidFill>
                            <a:srgbClr val="FFFFFF"/>
                          </a:solidFill>
                          <a:effectLst/>
                          <a:latin typeface="News Gothic MT" panose="020B0503020103020203" pitchFamily="34" charset="0"/>
                          <a:ea typeface="ＭＳ Ｐゴシック" panose="020B0600070205080204" pitchFamily="34" charset="-128"/>
                        </a:rPr>
                        <a:t>Time</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a:ln>
                            <a:noFill/>
                          </a:ln>
                          <a:solidFill>
                            <a:srgbClr val="FFFFFF"/>
                          </a:solidFill>
                          <a:effectLst/>
                          <a:latin typeface="News Gothic MT" panose="020B0503020103020203" pitchFamily="34" charset="0"/>
                          <a:ea typeface="ＭＳ Ｐゴシック" panose="020B0600070205080204" pitchFamily="34" charset="-128"/>
                        </a:rPr>
                        <a:t>Segment</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a:ln>
                            <a:noFill/>
                          </a:ln>
                          <a:solidFill>
                            <a:srgbClr val="FFFFFF"/>
                          </a:solidFill>
                          <a:effectLst/>
                          <a:latin typeface="News Gothic MT" panose="020B0503020103020203" pitchFamily="34" charset="0"/>
                          <a:ea typeface="ＭＳ Ｐゴシック" panose="020B0600070205080204" pitchFamily="34" charset="-128"/>
                        </a:rPr>
                        <a:t>Activity</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391279450"/>
                  </a:ext>
                </a:extLst>
              </a:tr>
              <a:tr h="481616">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11:00 AM</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15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Intro to FW monitoring purposes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467484729"/>
                  </a:ext>
                </a:extLst>
              </a:tr>
              <a:tr h="456450">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11:15 </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15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Chemical explanations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3369928807"/>
                  </a:ext>
                </a:extLst>
              </a:tr>
              <a:tr h="41629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11:30</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 hour</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Chemical sample testing</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3492429000"/>
                  </a:ext>
                </a:extLst>
              </a:tr>
              <a:tr h="419100">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12:30 PM</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30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News Gothic MT" panose="020B0503020103020203" pitchFamily="34" charset="0"/>
                          <a:ea typeface="ＭＳ Ｐゴシック" panose="020B0600070205080204" pitchFamily="34" charset="-128"/>
                        </a:rPr>
                        <a:t>Brain break &amp; Lunch</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extLst>
                  <a:ext uri="{0D108BD9-81ED-4DB2-BD59-A6C34878D82A}">
                    <a16:rowId xmlns:a16="http://schemas.microsoft.com/office/drawing/2014/main" val="986812367"/>
                  </a:ext>
                </a:extLst>
              </a:tr>
              <a:tr h="511673">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1:00</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15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Biological explanations</a:t>
                      </a:r>
                      <a:endPar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endParaRP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912324919"/>
                  </a:ext>
                </a:extLst>
              </a:tr>
              <a:tr h="419100">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1:15</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1 hour</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Biological invert IDing</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3985230920"/>
                  </a:ext>
                </a:extLst>
              </a:tr>
              <a:tr h="419100">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2:15</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News Gothic MT" panose="020B0503020103020203" pitchFamily="34" charset="0"/>
                          <a:ea typeface="ＭＳ Ｐゴシック" panose="020B0600070205080204" pitchFamily="34" charset="-128"/>
                        </a:rPr>
                        <a:t>15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Brain break</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7EB606"/>
                    </a:solidFill>
                  </a:tcPr>
                </a:tc>
                <a:extLst>
                  <a:ext uri="{0D108BD9-81ED-4DB2-BD59-A6C34878D82A}">
                    <a16:rowId xmlns:a16="http://schemas.microsoft.com/office/drawing/2014/main" val="4038249839"/>
                  </a:ext>
                </a:extLst>
              </a:tr>
              <a:tr h="419100">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rPr>
                        <a:t>2:30</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News Gothic MT" panose="020B0503020103020203" pitchFamily="34" charset="0"/>
                          <a:ea typeface="ＭＳ Ｐゴシック" panose="020B0600070205080204" pitchFamily="34" charset="-128"/>
                        </a:rPr>
                        <a:t>30 mins</a:t>
                      </a: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eaLnBrk="0" hangingPunct="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eaLnBrk="0" hangingPunct="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eaLnBrk="0" hangingPunct="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eaLnBrk="0" hangingPunct="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News Gothic MT" panose="020B0503020103020203" pitchFamily="34" charset="0"/>
                        <a:ea typeface="ＭＳ Ｐゴシック" panose="020B0600070205080204" pitchFamily="34" charset="-128"/>
                      </a:endParaRPr>
                    </a:p>
                  </a:txBody>
                  <a:tcPr marL="91432" marR="91432" marT="45732" marB="4573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87176746"/>
                  </a:ext>
                </a:extLst>
              </a:tr>
            </a:tbl>
          </a:graphicData>
        </a:graphic>
      </p:graphicFrame>
      <p:sp>
        <p:nvSpPr>
          <p:cNvPr id="5" name="Rectangle 4">
            <a:extLst>
              <a:ext uri="{FF2B5EF4-FFF2-40B4-BE49-F238E27FC236}">
                <a16:creationId xmlns:a16="http://schemas.microsoft.com/office/drawing/2014/main" id="{73F200D2-919D-DF48-92A0-3007275D1E19}"/>
              </a:ext>
            </a:extLst>
          </p:cNvPr>
          <p:cNvSpPr/>
          <p:nvPr/>
        </p:nvSpPr>
        <p:spPr>
          <a:xfrm rot="16200000">
            <a:off x="230125" y="4073813"/>
            <a:ext cx="3623803" cy="446278"/>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fontAlgn="auto">
              <a:spcBef>
                <a:spcPts val="0"/>
              </a:spcBef>
              <a:spcAft>
                <a:spcPts val="0"/>
              </a:spcAft>
              <a:defRPr/>
            </a:pPr>
            <a:r>
              <a:rPr lang="en-US" sz="2300" b="1"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rPr>
              <a:t>4  hours</a:t>
            </a:r>
          </a:p>
        </p:txBody>
      </p:sp>
      <p:pic>
        <p:nvPicPr>
          <p:cNvPr id="6" name="Picture 16">
            <a:extLst>
              <a:ext uri="{FF2B5EF4-FFF2-40B4-BE49-F238E27FC236}">
                <a16:creationId xmlns:a16="http://schemas.microsoft.com/office/drawing/2014/main" id="{8EFBA284-47A7-6840-A460-F5C9B65622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1045" y="863926"/>
            <a:ext cx="1660525" cy="118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4384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90057-1F6F-BE4B-915E-D074DD6D4784}"/>
              </a:ext>
            </a:extLst>
          </p:cNvPr>
          <p:cNvSpPr>
            <a:spLocks noGrp="1"/>
          </p:cNvSpPr>
          <p:nvPr>
            <p:ph type="title"/>
          </p:nvPr>
        </p:nvSpPr>
        <p:spPr>
          <a:xfrm>
            <a:off x="820947" y="474002"/>
            <a:ext cx="10515600" cy="1325563"/>
          </a:xfrm>
        </p:spPr>
        <p:txBody>
          <a:bodyPr/>
          <a:lstStyle/>
          <a:p>
            <a:r>
              <a:rPr lang="en-US" dirty="0"/>
              <a:t>What we know so far…</a:t>
            </a:r>
          </a:p>
        </p:txBody>
      </p:sp>
      <p:sp>
        <p:nvSpPr>
          <p:cNvPr id="3" name="Content Placeholder 2">
            <a:extLst>
              <a:ext uri="{FF2B5EF4-FFF2-40B4-BE49-F238E27FC236}">
                <a16:creationId xmlns:a16="http://schemas.microsoft.com/office/drawing/2014/main" id="{3F02A584-94C1-C14D-8852-1B910718AFB3}"/>
              </a:ext>
            </a:extLst>
          </p:cNvPr>
          <p:cNvSpPr>
            <a:spLocks noGrp="1"/>
          </p:cNvSpPr>
          <p:nvPr>
            <p:ph idx="1"/>
          </p:nvPr>
        </p:nvSpPr>
        <p:spPr>
          <a:xfrm>
            <a:off x="6113253" y="1799565"/>
            <a:ext cx="5257800" cy="4135857"/>
          </a:xfrm>
        </p:spPr>
        <p:txBody>
          <a:bodyPr>
            <a:normAutofit/>
          </a:bodyPr>
          <a:lstStyle/>
          <a:p>
            <a:r>
              <a:rPr lang="en-US" sz="2400" dirty="0"/>
              <a:t>Understand &amp; appreciate face value of freshwater systems and the threats to them.</a:t>
            </a:r>
            <a:br>
              <a:rPr lang="en-US" sz="2400" dirty="0"/>
            </a:br>
            <a:endParaRPr lang="en-US" sz="2400" dirty="0"/>
          </a:p>
          <a:p>
            <a:r>
              <a:rPr lang="en-US" sz="2400" dirty="0"/>
              <a:t>Know that a diverse range of biotic life must be balanced within a system to be classed as in </a:t>
            </a:r>
            <a:r>
              <a:rPr lang="en-US" sz="2400" i="1" dirty="0"/>
              <a:t>‘good health’</a:t>
            </a:r>
          </a:p>
        </p:txBody>
      </p:sp>
      <p:pic>
        <p:nvPicPr>
          <p:cNvPr id="2050" name="Picture 2" descr="Beautiful underwater photos of freshwater animals">
            <a:extLst>
              <a:ext uri="{FF2B5EF4-FFF2-40B4-BE49-F238E27FC236}">
                <a16:creationId xmlns:a16="http://schemas.microsoft.com/office/drawing/2014/main" id="{B38BFFB7-8BDD-A04C-982C-302472394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583" y="1799566"/>
            <a:ext cx="5346417" cy="356317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B0F4ED3-9D77-4A49-A210-A553F85F297E}"/>
              </a:ext>
            </a:extLst>
          </p:cNvPr>
          <p:cNvSpPr/>
          <p:nvPr/>
        </p:nvSpPr>
        <p:spPr>
          <a:xfrm>
            <a:off x="3255254" y="5727940"/>
            <a:ext cx="5681492" cy="369332"/>
          </a:xfrm>
          <a:prstGeom prst="rect">
            <a:avLst/>
          </a:prstGeom>
        </p:spPr>
        <p:txBody>
          <a:bodyPr wrap="none">
            <a:spAutoFit/>
          </a:bodyPr>
          <a:lstStyle/>
          <a:p>
            <a:r>
              <a:rPr lang="en-US" b="1" i="1" dirty="0"/>
              <a:t>How do we know when freshwaters are polluted?</a:t>
            </a:r>
          </a:p>
        </p:txBody>
      </p:sp>
    </p:spTree>
    <p:extLst>
      <p:ext uri="{BB962C8B-B14F-4D97-AF65-F5344CB8AC3E}">
        <p14:creationId xmlns:p14="http://schemas.microsoft.com/office/powerpoint/2010/main" val="172984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C8C3F-D80E-464E-8AA8-7D9B4E84642C}"/>
              </a:ext>
            </a:extLst>
          </p:cNvPr>
          <p:cNvSpPr>
            <a:spLocks noGrp="1"/>
          </p:cNvSpPr>
          <p:nvPr>
            <p:ph type="title"/>
          </p:nvPr>
        </p:nvSpPr>
        <p:spPr>
          <a:xfrm>
            <a:off x="838200" y="560266"/>
            <a:ext cx="10515600" cy="1325563"/>
          </a:xfrm>
        </p:spPr>
        <p:txBody>
          <a:bodyPr/>
          <a:lstStyle/>
          <a:p>
            <a:r>
              <a:rPr lang="en-US" dirty="0"/>
              <a:t>So what’s the </a:t>
            </a:r>
            <a:r>
              <a:rPr lang="en-US" strike="sngStrike" dirty="0"/>
              <a:t>big</a:t>
            </a:r>
            <a:r>
              <a:rPr lang="en-US" dirty="0"/>
              <a:t> bug deal?</a:t>
            </a:r>
            <a:endParaRPr lang="en-US" strike="sngStrike" dirty="0"/>
          </a:p>
        </p:txBody>
      </p:sp>
      <p:sp>
        <p:nvSpPr>
          <p:cNvPr id="4" name="Content Placeholder 2">
            <a:extLst>
              <a:ext uri="{FF2B5EF4-FFF2-40B4-BE49-F238E27FC236}">
                <a16:creationId xmlns:a16="http://schemas.microsoft.com/office/drawing/2014/main" id="{B9E46D05-C98C-9E42-ACF0-E9DF11D7DE19}"/>
              </a:ext>
            </a:extLst>
          </p:cNvPr>
          <p:cNvSpPr>
            <a:spLocks noGrp="1"/>
          </p:cNvSpPr>
          <p:nvPr>
            <p:ph idx="1"/>
          </p:nvPr>
        </p:nvSpPr>
        <p:spPr>
          <a:xfrm>
            <a:off x="678072" y="1785855"/>
            <a:ext cx="5774486" cy="4170363"/>
          </a:xfrm>
        </p:spPr>
        <p:txBody>
          <a:bodyPr>
            <a:noAutofit/>
          </a:bodyPr>
          <a:lstStyle/>
          <a:p>
            <a:pPr marL="228600" indent="0">
              <a:buNone/>
            </a:pPr>
            <a:r>
              <a:rPr lang="en-US" sz="1650" b="1" dirty="0">
                <a:solidFill>
                  <a:schemeClr val="tx1">
                    <a:alpha val="70000"/>
                  </a:schemeClr>
                </a:solidFill>
              </a:rPr>
              <a:t>Over 3,800 invertebrate species in the UK </a:t>
            </a:r>
            <a:r>
              <a:rPr lang="en-US" sz="1650" dirty="0">
                <a:solidFill>
                  <a:schemeClr val="tx1">
                    <a:alpha val="70000"/>
                  </a:schemeClr>
                </a:solidFill>
              </a:rPr>
              <a:t>spend at least part of life-cycle in freshwater (Davies &amp; Edwards, 2011)</a:t>
            </a:r>
            <a:br>
              <a:rPr lang="en-US" sz="1650" dirty="0">
                <a:solidFill>
                  <a:schemeClr val="tx1">
                    <a:alpha val="70000"/>
                  </a:schemeClr>
                </a:solidFill>
              </a:rPr>
            </a:br>
            <a:endParaRPr lang="en-US" sz="1650" dirty="0">
              <a:solidFill>
                <a:schemeClr val="tx1">
                  <a:alpha val="70000"/>
                </a:schemeClr>
              </a:solidFill>
            </a:endParaRPr>
          </a:p>
          <a:p>
            <a:pPr marL="228600" indent="0">
              <a:buNone/>
            </a:pPr>
            <a:r>
              <a:rPr lang="en-US" sz="1650" b="1" dirty="0">
                <a:solidFill>
                  <a:schemeClr val="tx1">
                    <a:alpha val="70000"/>
                  </a:schemeClr>
                </a:solidFill>
              </a:rPr>
              <a:t>Vital Ecosystem Roles </a:t>
            </a:r>
            <a:br>
              <a:rPr lang="en-US" sz="1650" b="1" dirty="0">
                <a:solidFill>
                  <a:schemeClr val="tx1">
                    <a:alpha val="70000"/>
                  </a:schemeClr>
                </a:solidFill>
              </a:rPr>
            </a:br>
            <a:r>
              <a:rPr lang="en-US" sz="1650" dirty="0">
                <a:solidFill>
                  <a:schemeClr val="tx1">
                    <a:alpha val="70000"/>
                  </a:schemeClr>
                </a:solidFill>
              </a:rPr>
              <a:t>Maintain clean water, break down/filter organic matter, are a food source.</a:t>
            </a:r>
            <a:br>
              <a:rPr lang="en-US" sz="1650" dirty="0">
                <a:solidFill>
                  <a:schemeClr val="tx1">
                    <a:alpha val="70000"/>
                  </a:schemeClr>
                </a:solidFill>
              </a:rPr>
            </a:br>
            <a:endParaRPr lang="en-US" sz="1650" dirty="0">
              <a:solidFill>
                <a:schemeClr val="tx1">
                  <a:alpha val="70000"/>
                </a:schemeClr>
              </a:solidFill>
            </a:endParaRPr>
          </a:p>
          <a:p>
            <a:pPr marL="228600" indent="0">
              <a:buNone/>
            </a:pPr>
            <a:r>
              <a:rPr lang="en-US" sz="1650" b="1" dirty="0">
                <a:solidFill>
                  <a:schemeClr val="tx1">
                    <a:alpha val="70000"/>
                  </a:schemeClr>
                </a:solidFill>
              </a:rPr>
              <a:t>Indicators</a:t>
            </a:r>
            <a:r>
              <a:rPr lang="en-US" sz="1650" dirty="0">
                <a:solidFill>
                  <a:schemeClr val="tx1">
                    <a:alpha val="70000"/>
                  </a:schemeClr>
                </a:solidFill>
              </a:rPr>
              <a:t> </a:t>
            </a:r>
            <a:r>
              <a:rPr lang="en-US" sz="1650" b="1" dirty="0">
                <a:solidFill>
                  <a:schemeClr val="tx1">
                    <a:alpha val="70000"/>
                  </a:schemeClr>
                </a:solidFill>
              </a:rPr>
              <a:t>of habitat health</a:t>
            </a:r>
            <a:br>
              <a:rPr lang="en-US" sz="1650" dirty="0">
                <a:solidFill>
                  <a:schemeClr val="tx1">
                    <a:alpha val="70000"/>
                  </a:schemeClr>
                </a:solidFill>
              </a:rPr>
            </a:br>
            <a:endParaRPr lang="en-US" sz="1650" dirty="0">
              <a:solidFill>
                <a:schemeClr val="tx1">
                  <a:alpha val="70000"/>
                </a:schemeClr>
              </a:solidFill>
            </a:endParaRPr>
          </a:p>
          <a:p>
            <a:pPr marL="228600" indent="0">
              <a:buNone/>
            </a:pPr>
            <a:r>
              <a:rPr lang="en-US" sz="1650" dirty="0">
                <a:solidFill>
                  <a:schemeClr val="tx1">
                    <a:alpha val="70000"/>
                  </a:schemeClr>
                </a:solidFill>
              </a:rPr>
              <a:t>Many species on the </a:t>
            </a:r>
            <a:r>
              <a:rPr lang="en-US" sz="1650" b="1" dirty="0">
                <a:solidFill>
                  <a:schemeClr val="tx1">
                    <a:alpha val="70000"/>
                  </a:schemeClr>
                </a:solidFill>
              </a:rPr>
              <a:t>decline…</a:t>
            </a:r>
            <a:r>
              <a:rPr lang="en-US" sz="1650" dirty="0">
                <a:solidFill>
                  <a:schemeClr val="tx1">
                    <a:alpha val="70000"/>
                  </a:schemeClr>
                </a:solidFill>
              </a:rPr>
              <a:t> </a:t>
            </a:r>
            <a:br>
              <a:rPr lang="en-US" sz="1650" dirty="0">
                <a:solidFill>
                  <a:schemeClr val="tx1">
                    <a:alpha val="70000"/>
                  </a:schemeClr>
                </a:solidFill>
              </a:rPr>
            </a:br>
            <a:r>
              <a:rPr lang="en-US" sz="1650" dirty="0">
                <a:solidFill>
                  <a:schemeClr val="tx1">
                    <a:alpha val="70000"/>
                  </a:schemeClr>
                </a:solidFill>
              </a:rPr>
              <a:t>Pollution, invasive sp., abstraction and development of freshwater bodies/waterways.</a:t>
            </a:r>
          </a:p>
        </p:txBody>
      </p:sp>
      <p:pic>
        <p:nvPicPr>
          <p:cNvPr id="5" name="Picture 4">
            <a:extLst>
              <a:ext uri="{FF2B5EF4-FFF2-40B4-BE49-F238E27FC236}">
                <a16:creationId xmlns:a16="http://schemas.microsoft.com/office/drawing/2014/main" id="{FF435CF2-864E-7040-8FAA-49A550D17DFC}"/>
              </a:ext>
            </a:extLst>
          </p:cNvPr>
          <p:cNvPicPr>
            <a:picLocks noChangeAspect="1"/>
          </p:cNvPicPr>
          <p:nvPr/>
        </p:nvPicPr>
        <p:blipFill rotWithShape="1">
          <a:blip r:embed="rId3"/>
          <a:srcRect l="14421" r="11723"/>
          <a:stretch/>
        </p:blipFill>
        <p:spPr>
          <a:xfrm>
            <a:off x="6603239" y="2129509"/>
            <a:ext cx="4750561" cy="3517562"/>
          </a:xfrm>
          <a:prstGeom prst="rect">
            <a:avLst/>
          </a:prstGeom>
        </p:spPr>
      </p:pic>
      <p:sp>
        <p:nvSpPr>
          <p:cNvPr id="6" name="Rectangle 5">
            <a:extLst>
              <a:ext uri="{FF2B5EF4-FFF2-40B4-BE49-F238E27FC236}">
                <a16:creationId xmlns:a16="http://schemas.microsoft.com/office/drawing/2014/main" id="{05A78A3E-D107-6447-BEB4-A01C89CFCAE8}"/>
              </a:ext>
            </a:extLst>
          </p:cNvPr>
          <p:cNvSpPr/>
          <p:nvPr/>
        </p:nvSpPr>
        <p:spPr>
          <a:xfrm rot="1115223">
            <a:off x="8945870" y="2687121"/>
            <a:ext cx="1495922" cy="369332"/>
          </a:xfrm>
          <a:prstGeom prst="rect">
            <a:avLst/>
          </a:prstGeom>
        </p:spPr>
        <p:txBody>
          <a:bodyPr wrap="none">
            <a:spAutoFit/>
          </a:bodyPr>
          <a:lstStyle/>
          <a:p>
            <a:r>
              <a:rPr lang="en-US" dirty="0"/>
              <a:t>*Bug Shrug*</a:t>
            </a:r>
          </a:p>
        </p:txBody>
      </p:sp>
    </p:spTree>
    <p:extLst>
      <p:ext uri="{BB962C8B-B14F-4D97-AF65-F5344CB8AC3E}">
        <p14:creationId xmlns:p14="http://schemas.microsoft.com/office/powerpoint/2010/main" val="3497461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8353-E035-794E-A4F6-5C353E8358A7}"/>
              </a:ext>
            </a:extLst>
          </p:cNvPr>
          <p:cNvSpPr>
            <a:spLocks noGrp="1"/>
          </p:cNvSpPr>
          <p:nvPr>
            <p:ph type="title"/>
          </p:nvPr>
        </p:nvSpPr>
        <p:spPr/>
        <p:txBody>
          <a:bodyPr/>
          <a:lstStyle/>
          <a:p>
            <a:r>
              <a:rPr lang="en-US" dirty="0"/>
              <a:t>Monitoring FW invertebrates</a:t>
            </a:r>
          </a:p>
        </p:txBody>
      </p:sp>
      <p:sp>
        <p:nvSpPr>
          <p:cNvPr id="4" name="Content Placeholder 2">
            <a:extLst>
              <a:ext uri="{FF2B5EF4-FFF2-40B4-BE49-F238E27FC236}">
                <a16:creationId xmlns:a16="http://schemas.microsoft.com/office/drawing/2014/main" id="{2A60DF1F-2DC1-4841-87D0-628F524C6F9E}"/>
              </a:ext>
            </a:extLst>
          </p:cNvPr>
          <p:cNvSpPr>
            <a:spLocks noGrp="1"/>
          </p:cNvSpPr>
          <p:nvPr>
            <p:ph idx="1"/>
          </p:nvPr>
        </p:nvSpPr>
        <p:spPr>
          <a:xfrm>
            <a:off x="838199" y="2006600"/>
            <a:ext cx="7046343" cy="4394200"/>
          </a:xfrm>
        </p:spPr>
        <p:txBody>
          <a:bodyPr>
            <a:noAutofit/>
          </a:bodyPr>
          <a:lstStyle/>
          <a:p>
            <a:pPr marL="228600" indent="0">
              <a:buNone/>
            </a:pPr>
            <a:r>
              <a:rPr lang="en-US" sz="1800" dirty="0">
                <a:solidFill>
                  <a:schemeClr val="tx1"/>
                </a:solidFill>
              </a:rPr>
              <a:t>Distribution of </a:t>
            </a:r>
            <a:r>
              <a:rPr lang="en-US" sz="1800" dirty="0" err="1">
                <a:solidFill>
                  <a:schemeClr val="tx1"/>
                </a:solidFill>
              </a:rPr>
              <a:t>fw</a:t>
            </a:r>
            <a:r>
              <a:rPr lang="en-US" sz="1800" dirty="0">
                <a:solidFill>
                  <a:schemeClr val="tx1"/>
                </a:solidFill>
              </a:rPr>
              <a:t> inverts </a:t>
            </a:r>
            <a:r>
              <a:rPr lang="en-US" sz="1800" b="1" dirty="0">
                <a:solidFill>
                  <a:schemeClr val="tx1"/>
                </a:solidFill>
              </a:rPr>
              <a:t>relatively well known</a:t>
            </a:r>
            <a:r>
              <a:rPr lang="en-US" sz="1800" dirty="0">
                <a:solidFill>
                  <a:schemeClr val="tx1"/>
                </a:solidFill>
              </a:rPr>
              <a:t>.</a:t>
            </a:r>
          </a:p>
          <a:p>
            <a:pPr marL="228600" indent="0">
              <a:buNone/>
            </a:pPr>
            <a:r>
              <a:rPr lang="en-US" sz="1800" dirty="0">
                <a:solidFill>
                  <a:schemeClr val="tx1"/>
                </a:solidFill>
              </a:rPr>
              <a:t>Routine monitoring by statutory enviro agencies </a:t>
            </a:r>
          </a:p>
          <a:p>
            <a:pPr marL="228600" indent="0">
              <a:buNone/>
            </a:pPr>
            <a:r>
              <a:rPr lang="en-US" sz="1800" b="1" dirty="0">
                <a:solidFill>
                  <a:schemeClr val="tx1"/>
                </a:solidFill>
              </a:rPr>
              <a:t>Still knowledge gap though…</a:t>
            </a:r>
            <a:br>
              <a:rPr lang="en-US" sz="1800" b="1" dirty="0">
                <a:solidFill>
                  <a:schemeClr val="tx1"/>
                </a:solidFill>
              </a:rPr>
            </a:br>
            <a:r>
              <a:rPr lang="en-US" sz="1800" dirty="0">
                <a:solidFill>
                  <a:schemeClr val="tx1"/>
                </a:solidFill>
              </a:rPr>
              <a:t>Smaller habitats currently poorly covered data-wise</a:t>
            </a:r>
          </a:p>
          <a:p>
            <a:pPr marL="228600" indent="0">
              <a:buNone/>
            </a:pPr>
            <a:r>
              <a:rPr lang="en-US" sz="1800" b="1" dirty="0">
                <a:solidFill>
                  <a:schemeClr val="tx1"/>
                </a:solidFill>
              </a:rPr>
              <a:t>Only aquatic stage of lifecycle studied…</a:t>
            </a:r>
            <a:r>
              <a:rPr lang="en-US" sz="1800" dirty="0">
                <a:solidFill>
                  <a:schemeClr val="tx1"/>
                </a:solidFill>
              </a:rPr>
              <a:t> </a:t>
            </a:r>
            <a:br>
              <a:rPr lang="en-US" sz="1800" dirty="0">
                <a:solidFill>
                  <a:schemeClr val="tx1"/>
                </a:solidFill>
              </a:rPr>
            </a:br>
            <a:br>
              <a:rPr lang="en-US" sz="1800" dirty="0">
                <a:solidFill>
                  <a:schemeClr val="tx1"/>
                </a:solidFill>
              </a:rPr>
            </a:br>
            <a:r>
              <a:rPr lang="en-US" sz="1800" b="1" dirty="0">
                <a:solidFill>
                  <a:schemeClr val="tx1"/>
                </a:solidFill>
              </a:rPr>
              <a:t>Citizen Science </a:t>
            </a:r>
            <a:r>
              <a:rPr lang="en-US" sz="1800" dirty="0">
                <a:solidFill>
                  <a:schemeClr val="tx1"/>
                </a:solidFill>
              </a:rPr>
              <a:t>– The Freshwater Habitats Trust </a:t>
            </a:r>
            <a:r>
              <a:rPr lang="en-US" sz="1800" b="1" i="1" dirty="0" err="1">
                <a:solidFill>
                  <a:schemeClr val="tx1"/>
                </a:solidFill>
              </a:rPr>
              <a:t>PondNet</a:t>
            </a:r>
            <a:endParaRPr lang="en-US" sz="1800" b="1" i="1" dirty="0">
              <a:solidFill>
                <a:schemeClr val="tx1"/>
              </a:solidFill>
            </a:endParaRPr>
          </a:p>
          <a:p>
            <a:pPr marL="228600" indent="0">
              <a:buNone/>
            </a:pPr>
            <a:r>
              <a:rPr lang="en-US" sz="1800" dirty="0">
                <a:solidFill>
                  <a:schemeClr val="tx1"/>
                </a:solidFill>
              </a:rPr>
              <a:t>Recording schemes aided by digital photography </a:t>
            </a:r>
            <a:r>
              <a:rPr lang="en-US" sz="1800" dirty="0">
                <a:solidFill>
                  <a:schemeClr val="tx1">
                    <a:lumMod val="95000"/>
                  </a:schemeClr>
                </a:solidFill>
              </a:rPr>
              <a:t>/ accessible ID keys  (E.g. Field Studies Council), and websites like </a:t>
            </a:r>
            <a:r>
              <a:rPr lang="en-US" sz="1800" dirty="0" err="1">
                <a:solidFill>
                  <a:schemeClr val="tx1">
                    <a:lumMod val="95000"/>
                  </a:schemeClr>
                </a:solidFill>
              </a:rPr>
              <a:t>iSpot</a:t>
            </a:r>
            <a:r>
              <a:rPr lang="en-US" sz="1800" dirty="0">
                <a:solidFill>
                  <a:schemeClr val="tx1">
                    <a:lumMod val="95000"/>
                  </a:schemeClr>
                </a:solidFill>
              </a:rPr>
              <a:t> </a:t>
            </a:r>
            <a:r>
              <a:rPr lang="en-GB" sz="1800" dirty="0">
                <a:solidFill>
                  <a:schemeClr val="tx1">
                    <a:lumMod val="95000"/>
                  </a:schemeClr>
                </a:solidFill>
              </a:rPr>
              <a:t>(</a:t>
            </a:r>
            <a:r>
              <a:rPr lang="en-GB" sz="1800" dirty="0">
                <a:solidFill>
                  <a:schemeClr val="tx1">
                    <a:lumMod val="95000"/>
                  </a:schemeClr>
                </a:solidFill>
                <a:hlinkClick r:id="rId3">
                  <a:extLst>
                    <a:ext uri="{A12FA001-AC4F-418D-AE19-62706E023703}">
                      <ahyp:hlinkClr xmlns:ahyp="http://schemas.microsoft.com/office/drawing/2018/hyperlinkcolor" val="tx"/>
                    </a:ext>
                  </a:extLst>
                </a:hlinkClick>
              </a:rPr>
              <a:t>www.ispotnature.org</a:t>
            </a:r>
            <a:r>
              <a:rPr lang="en-GB" sz="1800" dirty="0">
                <a:solidFill>
                  <a:schemeClr val="tx1">
                    <a:lumMod val="95000"/>
                  </a:schemeClr>
                </a:solidFill>
              </a:rPr>
              <a:t>)</a:t>
            </a:r>
            <a:r>
              <a:rPr lang="en-US" sz="1800" dirty="0">
                <a:solidFill>
                  <a:schemeClr val="tx1">
                    <a:lumMod val="95000"/>
                  </a:schemeClr>
                </a:solidFill>
              </a:rPr>
              <a:t> or </a:t>
            </a:r>
            <a:r>
              <a:rPr lang="en-US" sz="1800" dirty="0" err="1">
                <a:solidFill>
                  <a:schemeClr val="tx1">
                    <a:lumMod val="95000"/>
                  </a:schemeClr>
                </a:solidFill>
              </a:rPr>
              <a:t>iRecord</a:t>
            </a:r>
            <a:r>
              <a:rPr lang="en-US" sz="1800" dirty="0">
                <a:solidFill>
                  <a:schemeClr val="tx1">
                    <a:lumMod val="95000"/>
                  </a:schemeClr>
                </a:solidFill>
              </a:rPr>
              <a:t> (</a:t>
            </a:r>
            <a:r>
              <a:rPr lang="en-GB" sz="1800" dirty="0">
                <a:solidFill>
                  <a:schemeClr val="tx1">
                    <a:lumMod val="95000"/>
                  </a:schemeClr>
                </a:solidFill>
                <a:hlinkClick r:id="rId4">
                  <a:extLst>
                    <a:ext uri="{A12FA001-AC4F-418D-AE19-62706E023703}">
                      <ahyp:hlinkClr xmlns:ahyp="http://schemas.microsoft.com/office/drawing/2018/hyperlinkcolor" val="tx"/>
                    </a:ext>
                  </a:extLst>
                </a:hlinkClick>
              </a:rPr>
              <a:t>www.brc.ac.uk/irecord</a:t>
            </a:r>
            <a:r>
              <a:rPr lang="en-GB" sz="1800" dirty="0">
                <a:solidFill>
                  <a:schemeClr val="tx1">
                    <a:lumMod val="95000"/>
                  </a:schemeClr>
                </a:solidFill>
              </a:rPr>
              <a:t>) </a:t>
            </a:r>
          </a:p>
        </p:txBody>
      </p:sp>
      <p:pic>
        <p:nvPicPr>
          <p:cNvPr id="5" name="Picture 4">
            <a:extLst>
              <a:ext uri="{FF2B5EF4-FFF2-40B4-BE49-F238E27FC236}">
                <a16:creationId xmlns:a16="http://schemas.microsoft.com/office/drawing/2014/main" id="{055369D2-FE30-3C4D-AF62-B8AC1A4A0684}"/>
              </a:ext>
            </a:extLst>
          </p:cNvPr>
          <p:cNvPicPr>
            <a:picLocks noChangeAspect="1"/>
          </p:cNvPicPr>
          <p:nvPr/>
        </p:nvPicPr>
        <p:blipFill>
          <a:blip r:embed="rId5"/>
          <a:stretch>
            <a:fillRect/>
          </a:stretch>
        </p:blipFill>
        <p:spPr>
          <a:xfrm>
            <a:off x="7884542" y="1782763"/>
            <a:ext cx="3295650" cy="4394200"/>
          </a:xfrm>
          <a:prstGeom prst="rect">
            <a:avLst/>
          </a:prstGeom>
        </p:spPr>
      </p:pic>
    </p:spTree>
    <p:extLst>
      <p:ext uri="{BB962C8B-B14F-4D97-AF65-F5344CB8AC3E}">
        <p14:creationId xmlns:p14="http://schemas.microsoft.com/office/powerpoint/2010/main" val="3790885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1473-11B4-D840-B35E-CD65B8FFBD84}"/>
              </a:ext>
            </a:extLst>
          </p:cNvPr>
          <p:cNvSpPr>
            <a:spLocks noGrp="1"/>
          </p:cNvSpPr>
          <p:nvPr>
            <p:ph type="title"/>
          </p:nvPr>
        </p:nvSpPr>
        <p:spPr/>
        <p:txBody>
          <a:bodyPr/>
          <a:lstStyle/>
          <a:p>
            <a:r>
              <a:rPr lang="en-US" dirty="0"/>
              <a:t>Biodiversity indicators</a:t>
            </a:r>
          </a:p>
        </p:txBody>
      </p:sp>
      <p:sp>
        <p:nvSpPr>
          <p:cNvPr id="3" name="Content Placeholder 2">
            <a:extLst>
              <a:ext uri="{FF2B5EF4-FFF2-40B4-BE49-F238E27FC236}">
                <a16:creationId xmlns:a16="http://schemas.microsoft.com/office/drawing/2014/main" id="{5D9ACAFF-5340-5941-BED6-96CE82BBE605}"/>
              </a:ext>
            </a:extLst>
          </p:cNvPr>
          <p:cNvSpPr>
            <a:spLocks noGrp="1"/>
          </p:cNvSpPr>
          <p:nvPr>
            <p:ph idx="1"/>
          </p:nvPr>
        </p:nvSpPr>
        <p:spPr>
          <a:xfrm>
            <a:off x="838200" y="2178657"/>
            <a:ext cx="3682042" cy="3998306"/>
          </a:xfrm>
        </p:spPr>
        <p:txBody>
          <a:bodyPr>
            <a:noAutofit/>
          </a:bodyPr>
          <a:lstStyle/>
          <a:p>
            <a:pPr marL="228600" indent="0">
              <a:buClr>
                <a:schemeClr val="tx1">
                  <a:lumMod val="95000"/>
                </a:schemeClr>
              </a:buClr>
              <a:buNone/>
            </a:pPr>
            <a:r>
              <a:rPr lang="en-US" sz="1800" dirty="0">
                <a:solidFill>
                  <a:schemeClr val="tx1">
                    <a:lumMod val="95000"/>
                  </a:schemeClr>
                </a:solidFill>
              </a:rPr>
              <a:t>Niche/habitat-bound species</a:t>
            </a:r>
            <a:br>
              <a:rPr lang="en-US" sz="1800" dirty="0">
                <a:solidFill>
                  <a:schemeClr val="tx1">
                    <a:lumMod val="95000"/>
                  </a:schemeClr>
                </a:solidFill>
              </a:rPr>
            </a:br>
            <a:endParaRPr lang="en-US" sz="1800" dirty="0">
              <a:solidFill>
                <a:schemeClr val="tx1">
                  <a:lumMod val="95000"/>
                </a:schemeClr>
              </a:solidFill>
            </a:endParaRPr>
          </a:p>
          <a:p>
            <a:pPr marL="228600" indent="0">
              <a:buClr>
                <a:schemeClr val="tx1">
                  <a:lumMod val="95000"/>
                </a:schemeClr>
              </a:buClr>
              <a:buNone/>
            </a:pPr>
            <a:r>
              <a:rPr lang="en-US" sz="1800" dirty="0">
                <a:solidFill>
                  <a:schemeClr val="tx1">
                    <a:lumMod val="95000"/>
                  </a:schemeClr>
                </a:solidFill>
              </a:rPr>
              <a:t>Sensitive to environmental changes/composition.</a:t>
            </a:r>
            <a:br>
              <a:rPr lang="en-US" sz="1800" dirty="0">
                <a:solidFill>
                  <a:schemeClr val="tx1">
                    <a:lumMod val="95000"/>
                  </a:schemeClr>
                </a:solidFill>
              </a:rPr>
            </a:br>
            <a:endParaRPr lang="en-US" sz="1800" dirty="0">
              <a:solidFill>
                <a:schemeClr val="tx1">
                  <a:lumMod val="95000"/>
                </a:schemeClr>
              </a:solidFill>
            </a:endParaRPr>
          </a:p>
          <a:p>
            <a:pPr marL="0" indent="0">
              <a:buClr>
                <a:schemeClr val="tx1">
                  <a:lumMod val="95000"/>
                </a:schemeClr>
              </a:buClr>
              <a:buNone/>
            </a:pPr>
            <a:r>
              <a:rPr lang="en-US" sz="1800" dirty="0">
                <a:solidFill>
                  <a:schemeClr val="tx1">
                    <a:lumMod val="95000"/>
                  </a:schemeClr>
                </a:solidFill>
              </a:rPr>
              <a:t>Sensitive inverts…</a:t>
            </a:r>
          </a:p>
          <a:p>
            <a:pPr marL="228600" indent="0">
              <a:buClr>
                <a:schemeClr val="tx1">
                  <a:lumMod val="95000"/>
                </a:schemeClr>
              </a:buClr>
              <a:buNone/>
            </a:pPr>
            <a:r>
              <a:rPr lang="en-US" sz="1800" dirty="0">
                <a:solidFill>
                  <a:schemeClr val="tx1">
                    <a:lumMod val="95000"/>
                  </a:schemeClr>
                </a:solidFill>
              </a:rPr>
              <a:t>Caddisflies, stoneflies, mayflies</a:t>
            </a:r>
          </a:p>
          <a:p>
            <a:pPr marL="0" indent="0">
              <a:buClr>
                <a:schemeClr val="tx1">
                  <a:lumMod val="95000"/>
                </a:schemeClr>
              </a:buClr>
              <a:buNone/>
            </a:pPr>
            <a:endParaRPr lang="en-US" sz="1800" dirty="0">
              <a:solidFill>
                <a:schemeClr val="tx1">
                  <a:lumMod val="95000"/>
                </a:schemeClr>
              </a:solidFill>
            </a:endParaRPr>
          </a:p>
          <a:p>
            <a:pPr marL="0" indent="0">
              <a:buClr>
                <a:schemeClr val="tx1">
                  <a:lumMod val="95000"/>
                </a:schemeClr>
              </a:buClr>
              <a:buNone/>
            </a:pPr>
            <a:r>
              <a:rPr lang="en-US" sz="1800" dirty="0">
                <a:solidFill>
                  <a:schemeClr val="tx1">
                    <a:lumMod val="95000"/>
                  </a:schemeClr>
                </a:solidFill>
              </a:rPr>
              <a:t>Tolerant inverts…</a:t>
            </a:r>
          </a:p>
          <a:p>
            <a:pPr marL="228600" indent="0">
              <a:buClr>
                <a:schemeClr val="tx1">
                  <a:lumMod val="95000"/>
                </a:schemeClr>
              </a:buClr>
              <a:buNone/>
            </a:pPr>
            <a:r>
              <a:rPr lang="en-US" sz="1800" dirty="0">
                <a:solidFill>
                  <a:schemeClr val="tx1">
                    <a:lumMod val="95000"/>
                  </a:schemeClr>
                </a:solidFill>
              </a:rPr>
              <a:t>Snails, worms, lice, leaches</a:t>
            </a:r>
          </a:p>
        </p:txBody>
      </p:sp>
      <p:pic>
        <p:nvPicPr>
          <p:cNvPr id="5" name="Picture 4">
            <a:extLst>
              <a:ext uri="{FF2B5EF4-FFF2-40B4-BE49-F238E27FC236}">
                <a16:creationId xmlns:a16="http://schemas.microsoft.com/office/drawing/2014/main" id="{7746E67B-F808-3E4B-9210-143A3608CAC8}"/>
              </a:ext>
            </a:extLst>
          </p:cNvPr>
          <p:cNvPicPr>
            <a:picLocks noChangeAspect="1"/>
          </p:cNvPicPr>
          <p:nvPr/>
        </p:nvPicPr>
        <p:blipFill>
          <a:blip r:embed="rId3"/>
          <a:stretch>
            <a:fillRect/>
          </a:stretch>
        </p:blipFill>
        <p:spPr>
          <a:xfrm>
            <a:off x="4799421" y="1941336"/>
            <a:ext cx="6679812" cy="3994789"/>
          </a:xfrm>
          <a:prstGeom prst="rect">
            <a:avLst/>
          </a:prstGeom>
        </p:spPr>
      </p:pic>
    </p:spTree>
    <p:extLst>
      <p:ext uri="{BB962C8B-B14F-4D97-AF65-F5344CB8AC3E}">
        <p14:creationId xmlns:p14="http://schemas.microsoft.com/office/powerpoint/2010/main" val="3169406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C076D-EE01-B946-A470-F20DED1E0D54}"/>
              </a:ext>
            </a:extLst>
          </p:cNvPr>
          <p:cNvSpPr>
            <a:spLocks noGrp="1"/>
          </p:cNvSpPr>
          <p:nvPr>
            <p:ph type="title"/>
          </p:nvPr>
        </p:nvSpPr>
        <p:spPr>
          <a:xfrm>
            <a:off x="838200" y="491254"/>
            <a:ext cx="10515600" cy="1325563"/>
          </a:xfrm>
        </p:spPr>
        <p:txBody>
          <a:bodyPr>
            <a:noAutofit/>
          </a:bodyPr>
          <a:lstStyle/>
          <a:p>
            <a:r>
              <a:rPr lang="en-US" sz="2800" b="1" dirty="0"/>
              <a:t>Biological Monitoring Working Party (BMWP) Scoring System</a:t>
            </a:r>
          </a:p>
        </p:txBody>
      </p:sp>
      <p:sp>
        <p:nvSpPr>
          <p:cNvPr id="5" name="Content Placeholder 2">
            <a:extLst>
              <a:ext uri="{FF2B5EF4-FFF2-40B4-BE49-F238E27FC236}">
                <a16:creationId xmlns:a16="http://schemas.microsoft.com/office/drawing/2014/main" id="{EBF74ED0-DC62-394B-8D21-7F162309B357}"/>
              </a:ext>
            </a:extLst>
          </p:cNvPr>
          <p:cNvSpPr txBox="1">
            <a:spLocks/>
          </p:cNvSpPr>
          <p:nvPr/>
        </p:nvSpPr>
        <p:spPr>
          <a:xfrm>
            <a:off x="5878708" y="1684421"/>
            <a:ext cx="5754689" cy="4480560"/>
          </a:xfrm>
          <a:prstGeom prst="rect">
            <a:avLst/>
          </a:prstGeom>
          <a:noFill/>
        </p:spPr>
        <p:txBody>
          <a:bodyPr vert="horz" lIns="91440" tIns="45720" rIns="91440" bIns="45720" rtlCol="0">
            <a:normAutofit lnSpcReduction="10000"/>
          </a:bodyPr>
          <a:lst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6858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002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tx1">
                  <a:lumMod val="95000"/>
                </a:schemeClr>
              </a:buClr>
            </a:pPr>
            <a:r>
              <a:rPr lang="en-US" sz="2100" dirty="0">
                <a:solidFill>
                  <a:schemeClr val="tx1">
                    <a:lumMod val="95000"/>
                  </a:schemeClr>
                </a:solidFill>
              </a:rPr>
              <a:t> Applied successfully to many other countries for FW assessment</a:t>
            </a:r>
            <a:br>
              <a:rPr lang="en-US" sz="2100" dirty="0">
                <a:solidFill>
                  <a:schemeClr val="tx1">
                    <a:lumMod val="95000"/>
                  </a:schemeClr>
                </a:solidFill>
              </a:rPr>
            </a:b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Considers taxa sensitivity to pollution</a:t>
            </a:r>
          </a:p>
          <a:p>
            <a:pPr>
              <a:buClr>
                <a:schemeClr val="tx1">
                  <a:lumMod val="95000"/>
                </a:schemeClr>
              </a:buClr>
            </a:pP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Each taxa is scored between 1-10</a:t>
            </a:r>
            <a:br>
              <a:rPr lang="en-US" sz="2100" dirty="0">
                <a:solidFill>
                  <a:schemeClr val="tx1">
                    <a:lumMod val="95000"/>
                  </a:schemeClr>
                </a:solidFill>
              </a:rPr>
            </a:b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BWMP Score = sum of the values for all families present in the sample.</a:t>
            </a:r>
          </a:p>
          <a:p>
            <a:pPr>
              <a:buClr>
                <a:schemeClr val="tx1">
                  <a:lumMod val="95000"/>
                </a:schemeClr>
              </a:buClr>
            </a:pP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ASPT – Average Score Per Taxon</a:t>
            </a:r>
          </a:p>
        </p:txBody>
      </p:sp>
      <p:pic>
        <p:nvPicPr>
          <p:cNvPr id="9" name="Picture 8">
            <a:extLst>
              <a:ext uri="{FF2B5EF4-FFF2-40B4-BE49-F238E27FC236}">
                <a16:creationId xmlns:a16="http://schemas.microsoft.com/office/drawing/2014/main" id="{6A5EC228-52BA-5744-AEA7-D59B837189B3}"/>
              </a:ext>
            </a:extLst>
          </p:cNvPr>
          <p:cNvPicPr>
            <a:picLocks noChangeAspect="1"/>
          </p:cNvPicPr>
          <p:nvPr/>
        </p:nvPicPr>
        <p:blipFill>
          <a:blip r:embed="rId3"/>
          <a:stretch>
            <a:fillRect/>
          </a:stretch>
        </p:blipFill>
        <p:spPr>
          <a:xfrm>
            <a:off x="838200" y="2006600"/>
            <a:ext cx="5040508" cy="3566159"/>
          </a:xfrm>
          <a:prstGeom prst="rect">
            <a:avLst/>
          </a:prstGeom>
        </p:spPr>
      </p:pic>
      <p:sp>
        <p:nvSpPr>
          <p:cNvPr id="10" name="Rectangle 9">
            <a:extLst>
              <a:ext uri="{FF2B5EF4-FFF2-40B4-BE49-F238E27FC236}">
                <a16:creationId xmlns:a16="http://schemas.microsoft.com/office/drawing/2014/main" id="{473789F8-4029-3A4A-B29E-456B8DADB862}"/>
              </a:ext>
            </a:extLst>
          </p:cNvPr>
          <p:cNvSpPr/>
          <p:nvPr/>
        </p:nvSpPr>
        <p:spPr>
          <a:xfrm>
            <a:off x="838200" y="1285241"/>
            <a:ext cx="5312730" cy="369332"/>
          </a:xfrm>
          <a:prstGeom prst="rect">
            <a:avLst/>
          </a:prstGeom>
        </p:spPr>
        <p:txBody>
          <a:bodyPr wrap="square">
            <a:spAutoFit/>
          </a:bodyPr>
          <a:lstStyle/>
          <a:p>
            <a:pPr>
              <a:buClr>
                <a:schemeClr val="tx1">
                  <a:lumMod val="95000"/>
                </a:schemeClr>
              </a:buClr>
            </a:pPr>
            <a:r>
              <a:rPr lang="en-US" dirty="0"/>
              <a:t>(</a:t>
            </a:r>
            <a:r>
              <a:rPr lang="en-GB" dirty="0"/>
              <a:t>Armitage et al., 1983)</a:t>
            </a:r>
            <a:endParaRPr lang="en-US" i="1" dirty="0">
              <a:solidFill>
                <a:schemeClr val="tx1">
                  <a:lumMod val="95000"/>
                </a:schemeClr>
              </a:solidFill>
            </a:endParaRPr>
          </a:p>
        </p:txBody>
      </p:sp>
    </p:spTree>
    <p:extLst>
      <p:ext uri="{BB962C8B-B14F-4D97-AF65-F5344CB8AC3E}">
        <p14:creationId xmlns:p14="http://schemas.microsoft.com/office/powerpoint/2010/main" val="56103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509177-9E38-F447-B0AB-4BF8FEA310D7}"/>
              </a:ext>
            </a:extLst>
          </p:cNvPr>
          <p:cNvPicPr>
            <a:picLocks noChangeAspect="1"/>
          </p:cNvPicPr>
          <p:nvPr/>
        </p:nvPicPr>
        <p:blipFill>
          <a:blip r:embed="rId3"/>
          <a:stretch>
            <a:fillRect/>
          </a:stretch>
        </p:blipFill>
        <p:spPr>
          <a:xfrm>
            <a:off x="554384" y="1725056"/>
            <a:ext cx="6577186" cy="3162690"/>
          </a:xfrm>
          <a:prstGeom prst="rect">
            <a:avLst/>
          </a:prstGeom>
        </p:spPr>
      </p:pic>
      <p:pic>
        <p:nvPicPr>
          <p:cNvPr id="8" name="Picture 7">
            <a:extLst>
              <a:ext uri="{FF2B5EF4-FFF2-40B4-BE49-F238E27FC236}">
                <a16:creationId xmlns:a16="http://schemas.microsoft.com/office/drawing/2014/main" id="{B834C4B3-1021-0D45-8A05-C61310CD46C4}"/>
              </a:ext>
            </a:extLst>
          </p:cNvPr>
          <p:cNvPicPr>
            <a:picLocks noChangeAspect="1"/>
          </p:cNvPicPr>
          <p:nvPr/>
        </p:nvPicPr>
        <p:blipFill>
          <a:blip r:embed="rId4"/>
          <a:stretch>
            <a:fillRect/>
          </a:stretch>
        </p:blipFill>
        <p:spPr>
          <a:xfrm rot="287773">
            <a:off x="7237958" y="229378"/>
            <a:ext cx="4552129" cy="6449609"/>
          </a:xfrm>
          <a:prstGeom prst="rect">
            <a:avLst/>
          </a:prstGeom>
        </p:spPr>
      </p:pic>
    </p:spTree>
    <p:extLst>
      <p:ext uri="{BB962C8B-B14F-4D97-AF65-F5344CB8AC3E}">
        <p14:creationId xmlns:p14="http://schemas.microsoft.com/office/powerpoint/2010/main" val="3320072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C076D-EE01-B946-A470-F20DED1E0D54}"/>
              </a:ext>
            </a:extLst>
          </p:cNvPr>
          <p:cNvSpPr>
            <a:spLocks noGrp="1"/>
          </p:cNvSpPr>
          <p:nvPr>
            <p:ph type="title"/>
          </p:nvPr>
        </p:nvSpPr>
        <p:spPr/>
        <p:txBody>
          <a:bodyPr>
            <a:noAutofit/>
          </a:bodyPr>
          <a:lstStyle/>
          <a:p>
            <a:r>
              <a:rPr lang="en-US" sz="2800" b="1" dirty="0"/>
              <a:t>Biological Monitoring Working Party (BMWP) Scoring System</a:t>
            </a:r>
          </a:p>
        </p:txBody>
      </p:sp>
      <p:sp>
        <p:nvSpPr>
          <p:cNvPr id="3" name="Content Placeholder 2">
            <a:extLst>
              <a:ext uri="{FF2B5EF4-FFF2-40B4-BE49-F238E27FC236}">
                <a16:creationId xmlns:a16="http://schemas.microsoft.com/office/drawing/2014/main" id="{F46E9526-E2C3-CC4C-962F-7D69E73C89EB}"/>
              </a:ext>
            </a:extLst>
          </p:cNvPr>
          <p:cNvSpPr>
            <a:spLocks noGrp="1"/>
          </p:cNvSpPr>
          <p:nvPr>
            <p:ph idx="1"/>
          </p:nvPr>
        </p:nvSpPr>
        <p:spPr>
          <a:xfrm>
            <a:off x="838200" y="1768839"/>
            <a:ext cx="10515600" cy="4408124"/>
          </a:xfrm>
        </p:spPr>
        <p:txBody>
          <a:bodyPr>
            <a:normAutofit fontScale="62500" lnSpcReduction="20000"/>
          </a:bodyPr>
          <a:lstStyle/>
          <a:p>
            <a:pPr marL="228600" indent="0">
              <a:buNone/>
            </a:pPr>
            <a:r>
              <a:rPr lang="en-GB" b="1" u="sng" dirty="0">
                <a:solidFill>
                  <a:schemeClr val="tx1">
                    <a:alpha val="70000"/>
                  </a:schemeClr>
                </a:solidFill>
              </a:rPr>
              <a:t>Method</a:t>
            </a:r>
            <a:r>
              <a:rPr lang="en-GB" b="1" dirty="0">
                <a:solidFill>
                  <a:schemeClr val="tx1">
                    <a:alpha val="70000"/>
                  </a:schemeClr>
                </a:solidFill>
              </a:rPr>
              <a:t>: </a:t>
            </a:r>
            <a:br>
              <a:rPr lang="en-GB" b="1" dirty="0">
                <a:solidFill>
                  <a:schemeClr val="tx1">
                    <a:alpha val="70000"/>
                  </a:schemeClr>
                </a:solidFill>
              </a:rPr>
            </a:br>
            <a:endParaRPr lang="en-GB" b="1" dirty="0">
              <a:solidFill>
                <a:schemeClr val="tx1">
                  <a:alpha val="70000"/>
                </a:schemeClr>
              </a:solidFill>
            </a:endParaRPr>
          </a:p>
          <a:p>
            <a:pPr marL="228600" indent="0">
              <a:buNone/>
            </a:pPr>
            <a:r>
              <a:rPr lang="en-GB" dirty="0">
                <a:solidFill>
                  <a:schemeClr val="tx1">
                    <a:alpha val="70000"/>
                  </a:schemeClr>
                </a:solidFill>
              </a:rPr>
              <a:t>1. Identify and then count all the different invertebrates you have collected at each site  </a:t>
            </a:r>
            <a:r>
              <a:rPr lang="en-US" dirty="0">
                <a:solidFill>
                  <a:schemeClr val="tx1">
                    <a:alpha val="70000"/>
                  </a:schemeClr>
                </a:solidFill>
              </a:rPr>
              <a:t>(Also note to what level invertebrates are being identified to (</a:t>
            </a:r>
            <a:r>
              <a:rPr lang="en-US" b="1" i="1" dirty="0">
                <a:solidFill>
                  <a:schemeClr val="tx1">
                    <a:alpha val="70000"/>
                  </a:schemeClr>
                </a:solidFill>
              </a:rPr>
              <a:t>Order, Family, Genus, or Species?)</a:t>
            </a:r>
            <a:endParaRPr lang="en-GB" dirty="0">
              <a:solidFill>
                <a:schemeClr val="tx1">
                  <a:alpha val="70000"/>
                </a:schemeClr>
              </a:solidFill>
            </a:endParaRPr>
          </a:p>
          <a:p>
            <a:pPr marL="228600" indent="0">
              <a:buNone/>
            </a:pPr>
            <a:r>
              <a:rPr lang="en-GB" dirty="0">
                <a:solidFill>
                  <a:schemeClr val="tx1">
                    <a:alpha val="70000"/>
                  </a:schemeClr>
                </a:solidFill>
              </a:rPr>
              <a:t>2. Give a 'score' to each invertebrate using the table </a:t>
            </a:r>
            <a:br>
              <a:rPr lang="en-GB" dirty="0">
                <a:solidFill>
                  <a:schemeClr val="tx1">
                    <a:alpha val="70000"/>
                  </a:schemeClr>
                </a:solidFill>
              </a:rPr>
            </a:br>
            <a:r>
              <a:rPr lang="en-GB" dirty="0">
                <a:solidFill>
                  <a:schemeClr val="tx1">
                    <a:alpha val="70000"/>
                  </a:schemeClr>
                </a:solidFill>
              </a:rPr>
              <a:t>E.g. at Site A you may have… 12 True worm (12 x 1 = 12), 6 Leeches (6 x 3 = 18) and 2 Mayfly nymphs (2 x 10 = 20)</a:t>
            </a:r>
          </a:p>
          <a:p>
            <a:pPr marL="228600" indent="0">
              <a:buNone/>
            </a:pPr>
            <a:r>
              <a:rPr lang="en-GB" dirty="0">
                <a:solidFill>
                  <a:schemeClr val="tx1">
                    <a:alpha val="70000"/>
                  </a:schemeClr>
                </a:solidFill>
              </a:rPr>
              <a:t>3. Add up the total BMWP score at each site </a:t>
            </a:r>
            <a:br>
              <a:rPr lang="en-GB" dirty="0">
                <a:solidFill>
                  <a:schemeClr val="tx1">
                    <a:alpha val="70000"/>
                  </a:schemeClr>
                </a:solidFill>
              </a:rPr>
            </a:br>
            <a:r>
              <a:rPr lang="en-GB" dirty="0">
                <a:solidFill>
                  <a:schemeClr val="tx1">
                    <a:alpha val="70000"/>
                  </a:schemeClr>
                </a:solidFill>
              </a:rPr>
              <a:t>E.g. (12 + 18 + 20 = 40)</a:t>
            </a:r>
          </a:p>
          <a:p>
            <a:pPr marL="228600" indent="0">
              <a:buNone/>
            </a:pPr>
            <a:r>
              <a:rPr lang="en-GB" dirty="0">
                <a:solidFill>
                  <a:schemeClr val="tx1">
                    <a:alpha val="70000"/>
                  </a:schemeClr>
                </a:solidFill>
              </a:rPr>
              <a:t>4. Divide your total BMWP score (40) by the total number of invertebrates at each site </a:t>
            </a:r>
            <a:br>
              <a:rPr lang="en-GB" dirty="0">
                <a:solidFill>
                  <a:schemeClr val="tx1">
                    <a:alpha val="70000"/>
                  </a:schemeClr>
                </a:solidFill>
              </a:rPr>
            </a:br>
            <a:r>
              <a:rPr lang="en-GB" dirty="0">
                <a:solidFill>
                  <a:schemeClr val="tx1">
                    <a:alpha val="70000"/>
                  </a:schemeClr>
                </a:solidFill>
              </a:rPr>
              <a:t>E.g. (12 + 6 + 2 = 20) – so 40/20 = 10.</a:t>
            </a:r>
          </a:p>
          <a:p>
            <a:pPr marL="228600" indent="0">
              <a:buNone/>
            </a:pPr>
            <a:r>
              <a:rPr lang="en-GB" dirty="0">
                <a:solidFill>
                  <a:schemeClr val="tx1">
                    <a:alpha val="70000"/>
                  </a:schemeClr>
                </a:solidFill>
              </a:rPr>
              <a:t>5. The Average Biotic Index for Site 1 is 10.</a:t>
            </a:r>
          </a:p>
          <a:p>
            <a:pPr marL="228600" indent="0">
              <a:buNone/>
            </a:pPr>
            <a:r>
              <a:rPr lang="en-GB" dirty="0">
                <a:solidFill>
                  <a:schemeClr val="tx1">
                    <a:alpha val="70000"/>
                  </a:schemeClr>
                </a:solidFill>
              </a:rPr>
              <a:t>6. Repeat this for your remaining sites.</a:t>
            </a:r>
          </a:p>
        </p:txBody>
      </p:sp>
      <p:pic>
        <p:nvPicPr>
          <p:cNvPr id="5" name="Picture 4" descr="Table&#10;&#10;Description automatically generated">
            <a:extLst>
              <a:ext uri="{FF2B5EF4-FFF2-40B4-BE49-F238E27FC236}">
                <a16:creationId xmlns:a16="http://schemas.microsoft.com/office/drawing/2014/main" id="{6A03D318-55C6-C24B-A60D-EC491F7734A1}"/>
              </a:ext>
            </a:extLst>
          </p:cNvPr>
          <p:cNvPicPr>
            <a:picLocks noChangeAspect="1"/>
          </p:cNvPicPr>
          <p:nvPr/>
        </p:nvPicPr>
        <p:blipFill>
          <a:blip r:embed="rId3"/>
          <a:stretch>
            <a:fillRect/>
          </a:stretch>
        </p:blipFill>
        <p:spPr>
          <a:xfrm rot="319448">
            <a:off x="8361436" y="5093903"/>
            <a:ext cx="3435769" cy="1434462"/>
          </a:xfrm>
          <a:prstGeom prst="rect">
            <a:avLst/>
          </a:prstGeom>
        </p:spPr>
      </p:pic>
    </p:spTree>
    <p:extLst>
      <p:ext uri="{BB962C8B-B14F-4D97-AF65-F5344CB8AC3E}">
        <p14:creationId xmlns:p14="http://schemas.microsoft.com/office/powerpoint/2010/main" val="4032529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6114-6852-8C4E-9561-2048CB0CA7CA}"/>
              </a:ext>
            </a:extLst>
          </p:cNvPr>
          <p:cNvSpPr>
            <a:spLocks noGrp="1"/>
          </p:cNvSpPr>
          <p:nvPr>
            <p:ph type="title"/>
          </p:nvPr>
        </p:nvSpPr>
        <p:spPr/>
        <p:txBody>
          <a:bodyPr>
            <a:normAutofit/>
          </a:bodyPr>
          <a:lstStyle/>
          <a:p>
            <a:r>
              <a:rPr lang="en-US" sz="4200" dirty="0" err="1"/>
              <a:t>Plecoptera</a:t>
            </a:r>
            <a:r>
              <a:rPr lang="en-US" sz="4200" dirty="0"/>
              <a:t>, </a:t>
            </a:r>
            <a:r>
              <a:rPr lang="en-US" sz="4200" dirty="0" err="1"/>
              <a:t>Tricoptera</a:t>
            </a:r>
            <a:r>
              <a:rPr lang="en-US" sz="4200" dirty="0"/>
              <a:t> &amp; Ephemeroptera </a:t>
            </a:r>
            <a:r>
              <a:rPr lang="en-US" sz="2200" dirty="0"/>
              <a:t>(oh my!)</a:t>
            </a:r>
          </a:p>
        </p:txBody>
      </p:sp>
      <p:pic>
        <p:nvPicPr>
          <p:cNvPr id="4" name="Picture 3">
            <a:extLst>
              <a:ext uri="{FF2B5EF4-FFF2-40B4-BE49-F238E27FC236}">
                <a16:creationId xmlns:a16="http://schemas.microsoft.com/office/drawing/2014/main" id="{35D232B0-A54F-1944-A6FA-D854CC84ACE4}"/>
              </a:ext>
            </a:extLst>
          </p:cNvPr>
          <p:cNvPicPr>
            <a:picLocks noChangeAspect="1"/>
          </p:cNvPicPr>
          <p:nvPr/>
        </p:nvPicPr>
        <p:blipFill>
          <a:blip r:embed="rId3"/>
          <a:stretch>
            <a:fillRect/>
          </a:stretch>
        </p:blipFill>
        <p:spPr>
          <a:xfrm>
            <a:off x="1067723" y="2351537"/>
            <a:ext cx="2903184" cy="2011492"/>
          </a:xfrm>
          <a:prstGeom prst="rect">
            <a:avLst/>
          </a:prstGeom>
        </p:spPr>
      </p:pic>
      <p:sp>
        <p:nvSpPr>
          <p:cNvPr id="5" name="Content Placeholder 2">
            <a:extLst>
              <a:ext uri="{FF2B5EF4-FFF2-40B4-BE49-F238E27FC236}">
                <a16:creationId xmlns:a16="http://schemas.microsoft.com/office/drawing/2014/main" id="{4D8F67B1-1111-764D-A551-E5A643D65300}"/>
              </a:ext>
            </a:extLst>
          </p:cNvPr>
          <p:cNvSpPr txBox="1">
            <a:spLocks/>
          </p:cNvSpPr>
          <p:nvPr/>
        </p:nvSpPr>
        <p:spPr>
          <a:xfrm>
            <a:off x="928729" y="4025414"/>
            <a:ext cx="1496174" cy="62062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t>Caddisfly</a:t>
            </a:r>
          </a:p>
          <a:p>
            <a:pPr marL="0" indent="0">
              <a:buClr>
                <a:schemeClr val="tx1">
                  <a:lumMod val="95000"/>
                </a:schemeClr>
              </a:buClr>
              <a:buFont typeface="Wingdings 3" charset="2"/>
              <a:buNone/>
            </a:pPr>
            <a:endParaRPr lang="en-US" b="1" dirty="0">
              <a:solidFill>
                <a:schemeClr val="tx1">
                  <a:lumMod val="95000"/>
                </a:schemeClr>
              </a:solidFill>
            </a:endParaRPr>
          </a:p>
          <a:p>
            <a:pPr marL="0" indent="0">
              <a:buClr>
                <a:schemeClr val="tx1">
                  <a:lumMod val="95000"/>
                </a:schemeClr>
              </a:buClr>
              <a:buFont typeface="Wingdings 3" charset="2"/>
              <a:buNone/>
            </a:pPr>
            <a:endParaRPr lang="en-US" dirty="0"/>
          </a:p>
        </p:txBody>
      </p:sp>
      <p:pic>
        <p:nvPicPr>
          <p:cNvPr id="6" name="Picture 5">
            <a:extLst>
              <a:ext uri="{FF2B5EF4-FFF2-40B4-BE49-F238E27FC236}">
                <a16:creationId xmlns:a16="http://schemas.microsoft.com/office/drawing/2014/main" id="{734D7318-42CC-3844-BAF4-C378B9611665}"/>
              </a:ext>
            </a:extLst>
          </p:cNvPr>
          <p:cNvPicPr>
            <a:picLocks noChangeAspect="1"/>
          </p:cNvPicPr>
          <p:nvPr/>
        </p:nvPicPr>
        <p:blipFill>
          <a:blip r:embed="rId4"/>
          <a:stretch>
            <a:fillRect/>
          </a:stretch>
        </p:blipFill>
        <p:spPr>
          <a:xfrm>
            <a:off x="7618369" y="2352910"/>
            <a:ext cx="3735431" cy="2174554"/>
          </a:xfrm>
          <a:prstGeom prst="rect">
            <a:avLst/>
          </a:prstGeom>
        </p:spPr>
      </p:pic>
      <p:sp>
        <p:nvSpPr>
          <p:cNvPr id="7" name="Content Placeholder 2">
            <a:extLst>
              <a:ext uri="{FF2B5EF4-FFF2-40B4-BE49-F238E27FC236}">
                <a16:creationId xmlns:a16="http://schemas.microsoft.com/office/drawing/2014/main" id="{8562646C-6B50-8F40-A228-A045C80465FE}"/>
              </a:ext>
            </a:extLst>
          </p:cNvPr>
          <p:cNvSpPr txBox="1">
            <a:spLocks/>
          </p:cNvSpPr>
          <p:nvPr/>
        </p:nvSpPr>
        <p:spPr>
          <a:xfrm>
            <a:off x="7619350" y="2364765"/>
            <a:ext cx="1160245" cy="62062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t>Mayfly</a:t>
            </a:r>
          </a:p>
          <a:p>
            <a:pPr marL="0" indent="0">
              <a:buClr>
                <a:schemeClr val="tx1">
                  <a:lumMod val="95000"/>
                </a:schemeClr>
              </a:buClr>
              <a:buFont typeface="Wingdings 3" charset="2"/>
              <a:buNone/>
            </a:pPr>
            <a:endParaRPr lang="en-US" b="1" dirty="0"/>
          </a:p>
          <a:p>
            <a:pPr marL="0" indent="0">
              <a:buClr>
                <a:schemeClr val="tx1">
                  <a:lumMod val="95000"/>
                </a:schemeClr>
              </a:buClr>
              <a:buFont typeface="Wingdings 3" charset="2"/>
              <a:buNone/>
            </a:pPr>
            <a:endParaRPr lang="en-US" dirty="0"/>
          </a:p>
        </p:txBody>
      </p:sp>
      <p:pic>
        <p:nvPicPr>
          <p:cNvPr id="8" name="Picture 7">
            <a:extLst>
              <a:ext uri="{FF2B5EF4-FFF2-40B4-BE49-F238E27FC236}">
                <a16:creationId xmlns:a16="http://schemas.microsoft.com/office/drawing/2014/main" id="{2664DAF9-1B31-7E40-BB85-170C6186448F}"/>
              </a:ext>
            </a:extLst>
          </p:cNvPr>
          <p:cNvPicPr>
            <a:picLocks noChangeAspect="1"/>
          </p:cNvPicPr>
          <p:nvPr/>
        </p:nvPicPr>
        <p:blipFill>
          <a:blip r:embed="rId5"/>
          <a:stretch>
            <a:fillRect/>
          </a:stretch>
        </p:blipFill>
        <p:spPr>
          <a:xfrm>
            <a:off x="4178898" y="2171798"/>
            <a:ext cx="3405946" cy="2394484"/>
          </a:xfrm>
          <a:prstGeom prst="rect">
            <a:avLst/>
          </a:prstGeom>
        </p:spPr>
      </p:pic>
      <p:sp>
        <p:nvSpPr>
          <p:cNvPr id="9" name="Content Placeholder 2">
            <a:extLst>
              <a:ext uri="{FF2B5EF4-FFF2-40B4-BE49-F238E27FC236}">
                <a16:creationId xmlns:a16="http://schemas.microsoft.com/office/drawing/2014/main" id="{EBF57FB9-D4E4-854E-A088-04940E9C6332}"/>
              </a:ext>
            </a:extLst>
          </p:cNvPr>
          <p:cNvSpPr txBox="1">
            <a:spLocks/>
          </p:cNvSpPr>
          <p:nvPr/>
        </p:nvSpPr>
        <p:spPr>
          <a:xfrm>
            <a:off x="6391795" y="4170816"/>
            <a:ext cx="1676755" cy="62062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solidFill>
                  <a:schemeClr val="bg1"/>
                </a:solidFill>
              </a:rPr>
              <a:t>Stonefly</a:t>
            </a:r>
          </a:p>
          <a:p>
            <a:pPr marL="0" indent="0">
              <a:buClr>
                <a:schemeClr val="tx1">
                  <a:lumMod val="95000"/>
                </a:schemeClr>
              </a:buClr>
              <a:buFont typeface="Wingdings 3" charset="2"/>
              <a:buNone/>
            </a:pPr>
            <a:endParaRPr lang="en-US" b="1" dirty="0">
              <a:solidFill>
                <a:schemeClr val="tx1">
                  <a:lumMod val="95000"/>
                </a:schemeClr>
              </a:solidFill>
            </a:endParaRPr>
          </a:p>
          <a:p>
            <a:pPr marL="0" indent="0">
              <a:buClr>
                <a:schemeClr val="tx1">
                  <a:lumMod val="95000"/>
                </a:schemeClr>
              </a:buClr>
              <a:buFont typeface="Wingdings 3" charset="2"/>
              <a:buNone/>
            </a:pPr>
            <a:endParaRPr lang="en-US" dirty="0">
              <a:solidFill>
                <a:schemeClr val="tx1">
                  <a:lumMod val="95000"/>
                </a:schemeClr>
              </a:solidFill>
            </a:endParaRPr>
          </a:p>
        </p:txBody>
      </p:sp>
      <p:sp>
        <p:nvSpPr>
          <p:cNvPr id="11" name="TextBox 10">
            <a:extLst>
              <a:ext uri="{FF2B5EF4-FFF2-40B4-BE49-F238E27FC236}">
                <a16:creationId xmlns:a16="http://schemas.microsoft.com/office/drawing/2014/main" id="{5EA09F68-A5F1-EB43-8E53-2F383F5C1B31}"/>
              </a:ext>
            </a:extLst>
          </p:cNvPr>
          <p:cNvSpPr txBox="1"/>
          <p:nvPr/>
        </p:nvSpPr>
        <p:spPr>
          <a:xfrm>
            <a:off x="1811727" y="5110984"/>
            <a:ext cx="8917864" cy="923330"/>
          </a:xfrm>
          <a:prstGeom prst="rect">
            <a:avLst/>
          </a:prstGeom>
          <a:noFill/>
        </p:spPr>
        <p:txBody>
          <a:bodyPr wrap="square" rtlCol="0">
            <a:spAutoFit/>
          </a:bodyPr>
          <a:lstStyle/>
          <a:p>
            <a:r>
              <a:rPr lang="en-US" dirty="0"/>
              <a:t>Sensitive taxa to… </a:t>
            </a:r>
            <a:r>
              <a:rPr lang="en-US" b="0" dirty="0"/>
              <a:t>pH, sedimentation (</a:t>
            </a:r>
            <a:r>
              <a:rPr lang="en-US" b="0" dirty="0" err="1"/>
              <a:t>turbudity</a:t>
            </a:r>
            <a:r>
              <a:rPr lang="en-US" b="0" dirty="0"/>
              <a:t>), nitrate levels, dissolved oxygen, organic pollution, chemical or toxic pollution, freshwater acidification, heavy metals (e.g. from mine run-off) and salinity.</a:t>
            </a:r>
            <a:endParaRPr lang="en-US" dirty="0"/>
          </a:p>
        </p:txBody>
      </p:sp>
    </p:spTree>
    <p:extLst>
      <p:ext uri="{BB962C8B-B14F-4D97-AF65-F5344CB8AC3E}">
        <p14:creationId xmlns:p14="http://schemas.microsoft.com/office/powerpoint/2010/main" val="188368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ame 10">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AA565-0A77-5B4E-B0C3-3EA6D23A69AE}"/>
              </a:ext>
            </a:extLst>
          </p:cNvPr>
          <p:cNvSpPr>
            <a:spLocks noGrp="1"/>
          </p:cNvSpPr>
          <p:nvPr>
            <p:ph type="title"/>
          </p:nvPr>
        </p:nvSpPr>
        <p:spPr>
          <a:xfrm>
            <a:off x="631165" y="629727"/>
            <a:ext cx="5257800" cy="754991"/>
          </a:xfrm>
        </p:spPr>
        <p:txBody>
          <a:bodyPr anchor="b">
            <a:normAutofit fontScale="90000"/>
          </a:bodyPr>
          <a:lstStyle/>
          <a:p>
            <a:r>
              <a:rPr lang="en-US" sz="4400" i="1" dirty="0" err="1">
                <a:gradFill flip="none" rotWithShape="1">
                  <a:gsLst>
                    <a:gs pos="0">
                      <a:schemeClr val="accent5">
                        <a:alpha val="70000"/>
                      </a:schemeClr>
                    </a:gs>
                    <a:gs pos="100000">
                      <a:schemeClr val="accent1">
                        <a:alpha val="70000"/>
                      </a:schemeClr>
                    </a:gs>
                  </a:gsLst>
                  <a:lin ang="0" scaled="1"/>
                  <a:tileRect/>
                </a:gradFill>
              </a:rPr>
              <a:t>Tricoptera</a:t>
            </a:r>
            <a:r>
              <a:rPr lang="en-US" sz="4400" dirty="0">
                <a:gradFill flip="none" rotWithShape="1">
                  <a:gsLst>
                    <a:gs pos="0">
                      <a:schemeClr val="accent5">
                        <a:alpha val="70000"/>
                      </a:schemeClr>
                    </a:gs>
                    <a:gs pos="100000">
                      <a:schemeClr val="accent1">
                        <a:alpha val="70000"/>
                      </a:schemeClr>
                    </a:gs>
                  </a:gsLst>
                  <a:lin ang="0" scaled="1"/>
                  <a:tileRect/>
                </a:gradFill>
              </a:rPr>
              <a:t> (Caddisflies)</a:t>
            </a:r>
          </a:p>
        </p:txBody>
      </p:sp>
      <p:sp>
        <p:nvSpPr>
          <p:cNvPr id="3" name="Content Placeholder 2">
            <a:extLst>
              <a:ext uri="{FF2B5EF4-FFF2-40B4-BE49-F238E27FC236}">
                <a16:creationId xmlns:a16="http://schemas.microsoft.com/office/drawing/2014/main" id="{3E7EE239-47BA-2545-AFC4-2584E99159D0}"/>
              </a:ext>
            </a:extLst>
          </p:cNvPr>
          <p:cNvSpPr>
            <a:spLocks noGrp="1"/>
          </p:cNvSpPr>
          <p:nvPr>
            <p:ph idx="1"/>
          </p:nvPr>
        </p:nvSpPr>
        <p:spPr>
          <a:xfrm>
            <a:off x="631165" y="1522742"/>
            <a:ext cx="5464835" cy="4898439"/>
          </a:xfrm>
        </p:spPr>
        <p:txBody>
          <a:bodyPr>
            <a:noAutofit/>
          </a:bodyPr>
          <a:lstStyle/>
          <a:p>
            <a:pPr marL="228600" indent="0">
              <a:lnSpc>
                <a:spcPct val="100000"/>
              </a:lnSpc>
              <a:buClr>
                <a:schemeClr val="tx1">
                  <a:lumMod val="95000"/>
                </a:schemeClr>
              </a:buClr>
              <a:buNone/>
            </a:pPr>
            <a:r>
              <a:rPr lang="en-US" sz="1320" dirty="0">
                <a:solidFill>
                  <a:schemeClr val="tx1">
                    <a:alpha val="60000"/>
                  </a:schemeClr>
                </a:solidFill>
              </a:rPr>
              <a:t>Around 200 species in UK. Second to beetles in species diversity.</a:t>
            </a:r>
            <a:br>
              <a:rPr lang="en-US" sz="1320" dirty="0">
                <a:solidFill>
                  <a:schemeClr val="tx1">
                    <a:alpha val="60000"/>
                  </a:schemeClr>
                </a:solidFill>
              </a:rPr>
            </a:br>
            <a:endParaRPr lang="en-US" sz="1320" dirty="0">
              <a:solidFill>
                <a:schemeClr val="tx1">
                  <a:alpha val="60000"/>
                </a:schemeClr>
              </a:solidFill>
            </a:endParaRPr>
          </a:p>
          <a:p>
            <a:pPr marL="0" indent="0">
              <a:lnSpc>
                <a:spcPct val="100000"/>
              </a:lnSpc>
              <a:buClr>
                <a:schemeClr val="tx1">
                  <a:lumMod val="95000"/>
                </a:schemeClr>
              </a:buClr>
              <a:buNone/>
            </a:pPr>
            <a:r>
              <a:rPr lang="en-US" sz="1320" b="1" dirty="0">
                <a:solidFill>
                  <a:schemeClr val="tx1">
                    <a:alpha val="60000"/>
                  </a:schemeClr>
                </a:solidFill>
              </a:rPr>
              <a:t>Life Cycle </a:t>
            </a:r>
          </a:p>
          <a:p>
            <a:pPr>
              <a:lnSpc>
                <a:spcPct val="100000"/>
              </a:lnSpc>
              <a:spcBef>
                <a:spcPts val="800"/>
              </a:spcBef>
              <a:buClr>
                <a:schemeClr val="tx1">
                  <a:lumMod val="95000"/>
                </a:schemeClr>
              </a:buClr>
            </a:pPr>
            <a:r>
              <a:rPr lang="en-US" sz="1320" dirty="0">
                <a:solidFill>
                  <a:schemeClr val="tx1">
                    <a:alpha val="60000"/>
                  </a:schemeClr>
                </a:solidFill>
              </a:rPr>
              <a:t>Occur year-round, prominent in Summer</a:t>
            </a:r>
          </a:p>
          <a:p>
            <a:pPr>
              <a:lnSpc>
                <a:spcPct val="100000"/>
              </a:lnSpc>
              <a:spcBef>
                <a:spcPts val="800"/>
              </a:spcBef>
              <a:buClr>
                <a:schemeClr val="tx1">
                  <a:lumMod val="95000"/>
                </a:schemeClr>
              </a:buClr>
            </a:pPr>
            <a:r>
              <a:rPr lang="en-US" sz="1320" dirty="0">
                <a:solidFill>
                  <a:schemeClr val="tx1">
                    <a:alpha val="60000"/>
                  </a:schemeClr>
                </a:solidFill>
              </a:rPr>
              <a:t>All but 1 species have aquatic larvae stage</a:t>
            </a:r>
            <a:br>
              <a:rPr lang="en-US" sz="1320" dirty="0">
                <a:solidFill>
                  <a:schemeClr val="tx1">
                    <a:alpha val="60000"/>
                  </a:schemeClr>
                </a:solidFill>
              </a:rPr>
            </a:br>
            <a:endParaRPr lang="en-US" sz="1320" dirty="0">
              <a:solidFill>
                <a:schemeClr val="tx1">
                  <a:alpha val="60000"/>
                </a:schemeClr>
              </a:solidFill>
            </a:endParaRPr>
          </a:p>
          <a:p>
            <a:pPr marL="0" indent="0">
              <a:lnSpc>
                <a:spcPct val="100000"/>
              </a:lnSpc>
              <a:buClr>
                <a:schemeClr val="tx1">
                  <a:lumMod val="95000"/>
                </a:schemeClr>
              </a:buClr>
              <a:buNone/>
            </a:pPr>
            <a:r>
              <a:rPr lang="en-US" sz="1320" b="1" dirty="0">
                <a:solidFill>
                  <a:schemeClr val="tx1">
                    <a:alpha val="60000"/>
                  </a:schemeClr>
                </a:solidFill>
              </a:rPr>
              <a:t>Habitat – </a:t>
            </a:r>
            <a:r>
              <a:rPr lang="en-US" sz="1320" dirty="0">
                <a:solidFill>
                  <a:schemeClr val="tx1">
                    <a:alpha val="60000"/>
                  </a:schemeClr>
                </a:solidFill>
              </a:rPr>
              <a:t>Permanent &amp; seasonal ponds</a:t>
            </a:r>
            <a:br>
              <a:rPr lang="en-US" sz="1320" dirty="0">
                <a:solidFill>
                  <a:schemeClr val="tx1">
                    <a:alpha val="60000"/>
                  </a:schemeClr>
                </a:solidFill>
              </a:rPr>
            </a:br>
            <a:endParaRPr lang="en-US" sz="1320" dirty="0">
              <a:solidFill>
                <a:schemeClr val="tx1">
                  <a:alpha val="60000"/>
                </a:schemeClr>
              </a:solidFill>
            </a:endParaRPr>
          </a:p>
          <a:p>
            <a:pPr marL="0" indent="0">
              <a:lnSpc>
                <a:spcPct val="100000"/>
              </a:lnSpc>
              <a:buClr>
                <a:schemeClr val="tx1">
                  <a:lumMod val="95000"/>
                </a:schemeClr>
              </a:buClr>
              <a:buNone/>
            </a:pPr>
            <a:r>
              <a:rPr lang="en-US" sz="1320" b="1" dirty="0">
                <a:solidFill>
                  <a:schemeClr val="tx1">
                    <a:alpha val="60000"/>
                  </a:schemeClr>
                </a:solidFill>
              </a:rPr>
              <a:t>Sensitivity (and to what) – </a:t>
            </a:r>
            <a:r>
              <a:rPr lang="en-US" sz="1320" dirty="0">
                <a:solidFill>
                  <a:schemeClr val="tx1">
                    <a:alpha val="60000"/>
                  </a:schemeClr>
                </a:solidFill>
              </a:rPr>
              <a:t>pollution, salinity, dissolved oxygen levels.  </a:t>
            </a:r>
            <a:br>
              <a:rPr lang="en-US" sz="1320" dirty="0">
                <a:solidFill>
                  <a:schemeClr val="tx1">
                    <a:alpha val="60000"/>
                  </a:schemeClr>
                </a:solidFill>
              </a:rPr>
            </a:br>
            <a:endParaRPr lang="en-US" sz="1320" dirty="0">
              <a:solidFill>
                <a:schemeClr val="tx1">
                  <a:alpha val="60000"/>
                </a:schemeClr>
              </a:solidFill>
            </a:endParaRPr>
          </a:p>
          <a:p>
            <a:pPr marL="0" indent="0">
              <a:lnSpc>
                <a:spcPct val="100000"/>
              </a:lnSpc>
              <a:buClr>
                <a:schemeClr val="tx1">
                  <a:lumMod val="95000"/>
                </a:schemeClr>
              </a:buClr>
              <a:buNone/>
            </a:pPr>
            <a:r>
              <a:rPr lang="en-US" sz="1320" b="1" dirty="0">
                <a:solidFill>
                  <a:schemeClr val="tx1">
                    <a:alpha val="60000"/>
                  </a:schemeClr>
                </a:solidFill>
              </a:rPr>
              <a:t>Ecosystem importance </a:t>
            </a:r>
            <a:r>
              <a:rPr lang="en-US" sz="1320" dirty="0">
                <a:solidFill>
                  <a:schemeClr val="tx1">
                    <a:alpha val="60000"/>
                  </a:schemeClr>
                </a:solidFill>
              </a:rPr>
              <a:t>– some predators, others filter feeders.</a:t>
            </a:r>
            <a:br>
              <a:rPr lang="en-US" sz="1320" dirty="0">
                <a:solidFill>
                  <a:schemeClr val="tx1">
                    <a:alpha val="60000"/>
                  </a:schemeClr>
                </a:solidFill>
              </a:rPr>
            </a:br>
            <a:endParaRPr lang="en-US" sz="1320" dirty="0">
              <a:solidFill>
                <a:schemeClr val="tx1">
                  <a:alpha val="60000"/>
                </a:schemeClr>
              </a:solidFill>
            </a:endParaRPr>
          </a:p>
          <a:p>
            <a:pPr marL="0" indent="0">
              <a:lnSpc>
                <a:spcPct val="100000"/>
              </a:lnSpc>
              <a:buClr>
                <a:schemeClr val="tx1">
                  <a:lumMod val="95000"/>
                </a:schemeClr>
              </a:buClr>
              <a:buNone/>
            </a:pPr>
            <a:r>
              <a:rPr lang="en-US" sz="1320" b="1" dirty="0">
                <a:solidFill>
                  <a:schemeClr val="tx1">
                    <a:alpha val="60000"/>
                  </a:schemeClr>
                </a:solidFill>
              </a:rPr>
              <a:t>Use in Freshwater Monitoring</a:t>
            </a:r>
          </a:p>
          <a:p>
            <a:pPr>
              <a:lnSpc>
                <a:spcPct val="100000"/>
              </a:lnSpc>
              <a:spcBef>
                <a:spcPts val="800"/>
              </a:spcBef>
              <a:buClr>
                <a:schemeClr val="tx1">
                  <a:lumMod val="95000"/>
                </a:schemeClr>
              </a:buClr>
            </a:pPr>
            <a:r>
              <a:rPr lang="en-US" sz="1320" dirty="0">
                <a:solidFill>
                  <a:schemeClr val="tx1">
                    <a:alpha val="60000"/>
                  </a:schemeClr>
                </a:solidFill>
              </a:rPr>
              <a:t>LIFE scores </a:t>
            </a:r>
            <a:r>
              <a:rPr lang="en-GB" sz="1320" dirty="0">
                <a:solidFill>
                  <a:schemeClr val="tx1">
                    <a:alpha val="60000"/>
                  </a:schemeClr>
                </a:solidFill>
              </a:rPr>
              <a:t>(</a:t>
            </a:r>
            <a:r>
              <a:rPr lang="en-GB" sz="1320" dirty="0" err="1">
                <a:solidFill>
                  <a:schemeClr val="tx1">
                    <a:alpha val="60000"/>
                  </a:schemeClr>
                </a:solidFill>
              </a:rPr>
              <a:t>Extence</a:t>
            </a:r>
            <a:r>
              <a:rPr lang="en-GB" sz="1320" dirty="0">
                <a:solidFill>
                  <a:schemeClr val="tx1">
                    <a:alpha val="60000"/>
                  </a:schemeClr>
                </a:solidFill>
              </a:rPr>
              <a:t> </a:t>
            </a:r>
            <a:r>
              <a:rPr lang="en-GB" sz="1320" i="1" dirty="0">
                <a:solidFill>
                  <a:schemeClr val="tx1">
                    <a:alpha val="60000"/>
                  </a:schemeClr>
                </a:solidFill>
              </a:rPr>
              <a:t>et al </a:t>
            </a:r>
            <a:r>
              <a:rPr lang="en-GB" sz="1320" dirty="0">
                <a:solidFill>
                  <a:schemeClr val="tx1">
                    <a:alpha val="60000"/>
                  </a:schemeClr>
                </a:solidFill>
              </a:rPr>
              <a:t>1999)</a:t>
            </a:r>
          </a:p>
          <a:p>
            <a:pPr>
              <a:lnSpc>
                <a:spcPct val="100000"/>
              </a:lnSpc>
              <a:spcBef>
                <a:spcPts val="800"/>
              </a:spcBef>
              <a:buClr>
                <a:schemeClr val="tx1">
                  <a:lumMod val="95000"/>
                </a:schemeClr>
              </a:buClr>
            </a:pPr>
            <a:r>
              <a:rPr lang="en-GB" sz="1320" dirty="0">
                <a:solidFill>
                  <a:schemeClr val="tx1">
                    <a:alpha val="60000"/>
                  </a:schemeClr>
                </a:solidFill>
              </a:rPr>
              <a:t>British index BMWP</a:t>
            </a:r>
          </a:p>
          <a:p>
            <a:pPr>
              <a:lnSpc>
                <a:spcPct val="100000"/>
              </a:lnSpc>
              <a:spcBef>
                <a:spcPts val="800"/>
              </a:spcBef>
              <a:buClr>
                <a:schemeClr val="tx1">
                  <a:lumMod val="95000"/>
                </a:schemeClr>
              </a:buClr>
            </a:pPr>
            <a:r>
              <a:rPr lang="en-GB" sz="1320" dirty="0">
                <a:solidFill>
                  <a:schemeClr val="tx1">
                    <a:alpha val="60000"/>
                  </a:schemeClr>
                </a:solidFill>
              </a:rPr>
              <a:t>Need for more still water species and small waterbody records. </a:t>
            </a:r>
            <a:endParaRPr lang="en-US" sz="1320" dirty="0">
              <a:solidFill>
                <a:schemeClr val="tx1">
                  <a:alpha val="60000"/>
                </a:schemeClr>
              </a:solidFill>
            </a:endParaRPr>
          </a:p>
        </p:txBody>
      </p:sp>
      <p:pic>
        <p:nvPicPr>
          <p:cNvPr id="4" name="Picture 3">
            <a:extLst>
              <a:ext uri="{FF2B5EF4-FFF2-40B4-BE49-F238E27FC236}">
                <a16:creationId xmlns:a16="http://schemas.microsoft.com/office/drawing/2014/main" id="{EB8484DD-3D49-0A4B-9EE8-5F443F06FB6E}"/>
              </a:ext>
            </a:extLst>
          </p:cNvPr>
          <p:cNvPicPr>
            <a:picLocks noChangeAspect="1"/>
          </p:cNvPicPr>
          <p:nvPr/>
        </p:nvPicPr>
        <p:blipFill rotWithShape="1">
          <a:blip r:embed="rId3"/>
          <a:srcRect t="7625" b="2690"/>
          <a:stretch/>
        </p:blipFill>
        <p:spPr>
          <a:xfrm>
            <a:off x="6096000" y="488577"/>
            <a:ext cx="5606425" cy="5880845"/>
          </a:xfrm>
          <a:prstGeom prst="rect">
            <a:avLst/>
          </a:prstGeom>
        </p:spPr>
      </p:pic>
    </p:spTree>
    <p:extLst>
      <p:ext uri="{BB962C8B-B14F-4D97-AF65-F5344CB8AC3E}">
        <p14:creationId xmlns:p14="http://schemas.microsoft.com/office/powerpoint/2010/main" val="3105033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2">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8AA565-0A77-5B4E-B0C3-3EA6D23A69AE}"/>
              </a:ext>
            </a:extLst>
          </p:cNvPr>
          <p:cNvSpPr>
            <a:spLocks noGrp="1"/>
          </p:cNvSpPr>
          <p:nvPr>
            <p:ph type="title"/>
          </p:nvPr>
        </p:nvSpPr>
        <p:spPr>
          <a:xfrm>
            <a:off x="838200" y="101902"/>
            <a:ext cx="6599030" cy="971549"/>
          </a:xfrm>
        </p:spPr>
        <p:txBody>
          <a:bodyPr anchor="b">
            <a:normAutofit/>
          </a:bodyPr>
          <a:lstStyle/>
          <a:p>
            <a:r>
              <a:rPr lang="en-US" sz="4400" i="1" dirty="0" err="1">
                <a:solidFill>
                  <a:srgbClr val="FFFFFF"/>
                </a:solidFill>
              </a:rPr>
              <a:t>Emphemeroptera</a:t>
            </a:r>
            <a:r>
              <a:rPr lang="en-US" sz="4400" dirty="0">
                <a:solidFill>
                  <a:srgbClr val="FFFFFF"/>
                </a:solidFill>
              </a:rPr>
              <a:t> (Mayflies)</a:t>
            </a:r>
          </a:p>
        </p:txBody>
      </p:sp>
      <p:sp>
        <p:nvSpPr>
          <p:cNvPr id="3" name="Content Placeholder 2">
            <a:extLst>
              <a:ext uri="{FF2B5EF4-FFF2-40B4-BE49-F238E27FC236}">
                <a16:creationId xmlns:a16="http://schemas.microsoft.com/office/drawing/2014/main" id="{3E7EE239-47BA-2545-AFC4-2584E99159D0}"/>
              </a:ext>
            </a:extLst>
          </p:cNvPr>
          <p:cNvSpPr>
            <a:spLocks noGrp="1"/>
          </p:cNvSpPr>
          <p:nvPr>
            <p:ph idx="1"/>
          </p:nvPr>
        </p:nvSpPr>
        <p:spPr>
          <a:xfrm>
            <a:off x="889489" y="1117858"/>
            <a:ext cx="8150526" cy="5601694"/>
          </a:xfrm>
        </p:spPr>
        <p:txBody>
          <a:bodyPr>
            <a:noAutofit/>
          </a:bodyPr>
          <a:lstStyle/>
          <a:p>
            <a:pPr marL="228600" indent="0">
              <a:buClr>
                <a:schemeClr val="tx1">
                  <a:lumMod val="95000"/>
                </a:schemeClr>
              </a:buClr>
              <a:buNone/>
            </a:pPr>
            <a:r>
              <a:rPr lang="en-US" sz="1550" dirty="0">
                <a:solidFill>
                  <a:schemeClr val="tx1">
                    <a:lumMod val="95000"/>
                  </a:schemeClr>
                </a:solidFill>
              </a:rPr>
              <a:t>Around 51 different species in UK.</a:t>
            </a:r>
            <a:br>
              <a:rPr lang="en-US" sz="1550" dirty="0">
                <a:solidFill>
                  <a:schemeClr val="tx1">
                    <a:lumMod val="95000"/>
                  </a:schemeClr>
                </a:solidFill>
              </a:rPr>
            </a:br>
            <a:endParaRPr lang="en-US" sz="1550" dirty="0">
              <a:solidFill>
                <a:schemeClr val="tx1">
                  <a:lumMod val="95000"/>
                </a:schemeClr>
              </a:solidFill>
            </a:endParaRPr>
          </a:p>
          <a:p>
            <a:pPr marL="0" indent="0">
              <a:buClr>
                <a:schemeClr val="tx1">
                  <a:lumMod val="95000"/>
                </a:schemeClr>
              </a:buClr>
              <a:buNone/>
            </a:pPr>
            <a:r>
              <a:rPr lang="en-US" sz="1550" b="1" dirty="0">
                <a:solidFill>
                  <a:schemeClr val="tx1">
                    <a:lumMod val="95000"/>
                  </a:schemeClr>
                </a:solidFill>
              </a:rPr>
              <a:t>Life Cycle </a:t>
            </a:r>
          </a:p>
          <a:p>
            <a:pPr>
              <a:spcBef>
                <a:spcPts val="800"/>
              </a:spcBef>
              <a:buClr>
                <a:schemeClr val="tx1">
                  <a:lumMod val="95000"/>
                </a:schemeClr>
              </a:buClr>
            </a:pPr>
            <a:r>
              <a:rPr lang="en-US" sz="1550" dirty="0">
                <a:solidFill>
                  <a:schemeClr val="tx1">
                    <a:lumMod val="95000"/>
                  </a:schemeClr>
                </a:solidFill>
              </a:rPr>
              <a:t>Two winged adult stages</a:t>
            </a:r>
          </a:p>
          <a:p>
            <a:pPr>
              <a:spcBef>
                <a:spcPts val="800"/>
              </a:spcBef>
              <a:buClr>
                <a:schemeClr val="tx1">
                  <a:lumMod val="95000"/>
                </a:schemeClr>
              </a:buClr>
            </a:pPr>
            <a:r>
              <a:rPr lang="en-US" sz="1550" dirty="0">
                <a:solidFill>
                  <a:schemeClr val="tx1">
                    <a:lumMod val="95000"/>
                  </a:schemeClr>
                </a:solidFill>
              </a:rPr>
              <a:t>Lifespan as adult – a few hours, 1 day or longer.</a:t>
            </a:r>
            <a:br>
              <a:rPr lang="en-US" sz="1550" dirty="0">
                <a:solidFill>
                  <a:schemeClr val="tx1">
                    <a:lumMod val="95000"/>
                  </a:schemeClr>
                </a:solidFill>
              </a:rPr>
            </a:br>
            <a:endParaRPr lang="en-US" sz="1550" dirty="0">
              <a:solidFill>
                <a:schemeClr val="tx1">
                  <a:lumMod val="95000"/>
                </a:schemeClr>
              </a:solidFill>
            </a:endParaRPr>
          </a:p>
          <a:p>
            <a:pPr marL="0" indent="0">
              <a:buClr>
                <a:schemeClr val="tx1">
                  <a:lumMod val="95000"/>
                </a:schemeClr>
              </a:buClr>
              <a:buNone/>
            </a:pPr>
            <a:r>
              <a:rPr lang="en-US" sz="1550" b="1" dirty="0">
                <a:solidFill>
                  <a:schemeClr val="tx1">
                    <a:lumMod val="95000"/>
                  </a:schemeClr>
                </a:solidFill>
              </a:rPr>
              <a:t>Habitat – </a:t>
            </a:r>
            <a:r>
              <a:rPr lang="en-GB" sz="1550" dirty="0">
                <a:solidFill>
                  <a:schemeClr val="tx1"/>
                </a:solidFill>
              </a:rPr>
              <a:t>Rivers, lakes, wetlands, canals and ditches.</a:t>
            </a:r>
            <a:br>
              <a:rPr lang="en-US" sz="1550" dirty="0">
                <a:solidFill>
                  <a:schemeClr val="tx1">
                    <a:lumMod val="95000"/>
                  </a:schemeClr>
                </a:solidFill>
              </a:rPr>
            </a:br>
            <a:endParaRPr lang="en-US" sz="1550" dirty="0">
              <a:solidFill>
                <a:schemeClr val="tx1">
                  <a:lumMod val="95000"/>
                </a:schemeClr>
              </a:solidFill>
            </a:endParaRPr>
          </a:p>
          <a:p>
            <a:pPr marL="0" indent="0">
              <a:buClr>
                <a:schemeClr val="tx1">
                  <a:lumMod val="95000"/>
                </a:schemeClr>
              </a:buClr>
              <a:buNone/>
            </a:pPr>
            <a:r>
              <a:rPr lang="en-US" sz="1550" b="1" dirty="0">
                <a:solidFill>
                  <a:schemeClr val="tx1">
                    <a:lumMod val="95000"/>
                  </a:schemeClr>
                </a:solidFill>
              </a:rPr>
              <a:t>Sensitivity (and to what) – </a:t>
            </a:r>
            <a:r>
              <a:rPr lang="en-US" sz="1550" dirty="0">
                <a:solidFill>
                  <a:schemeClr val="tx1">
                    <a:lumMod val="95000"/>
                  </a:schemeClr>
                </a:solidFill>
              </a:rPr>
              <a:t>dissolved oxygen levels (summertime), freshwater acidification, run-off from mines (heavy metals and associated pollutants).</a:t>
            </a:r>
            <a:br>
              <a:rPr lang="en-US" sz="1550" dirty="0">
                <a:solidFill>
                  <a:schemeClr val="tx1">
                    <a:lumMod val="95000"/>
                  </a:schemeClr>
                </a:solidFill>
              </a:rPr>
            </a:br>
            <a:endParaRPr lang="en-US" sz="1550" dirty="0">
              <a:solidFill>
                <a:schemeClr val="tx1">
                  <a:lumMod val="95000"/>
                </a:schemeClr>
              </a:solidFill>
            </a:endParaRPr>
          </a:p>
          <a:p>
            <a:pPr marL="0" indent="0">
              <a:buClr>
                <a:schemeClr val="tx1">
                  <a:lumMod val="95000"/>
                </a:schemeClr>
              </a:buClr>
              <a:buNone/>
            </a:pPr>
            <a:r>
              <a:rPr lang="en-US" sz="1550" b="1" dirty="0">
                <a:solidFill>
                  <a:schemeClr val="tx1">
                    <a:lumMod val="95000"/>
                  </a:schemeClr>
                </a:solidFill>
              </a:rPr>
              <a:t>Ecosystem importance </a:t>
            </a:r>
            <a:r>
              <a:rPr lang="en-US" sz="1550" dirty="0">
                <a:solidFill>
                  <a:schemeClr val="tx1">
                    <a:lumMod val="95000"/>
                  </a:schemeClr>
                </a:solidFill>
              </a:rPr>
              <a:t>– omnivorous (vegetation &amp; detritus) *</a:t>
            </a:r>
            <a:br>
              <a:rPr lang="en-US" sz="1550" dirty="0">
                <a:solidFill>
                  <a:schemeClr val="tx1">
                    <a:lumMod val="95000"/>
                  </a:schemeClr>
                </a:solidFill>
              </a:rPr>
            </a:br>
            <a:r>
              <a:rPr lang="en-US" sz="1550" dirty="0">
                <a:solidFill>
                  <a:schemeClr val="tx1">
                    <a:lumMod val="95000"/>
                  </a:schemeClr>
                </a:solidFill>
              </a:rPr>
              <a:t>Important food source – trout and salmon.</a:t>
            </a:r>
            <a:br>
              <a:rPr lang="en-US" sz="1550" dirty="0">
                <a:solidFill>
                  <a:schemeClr val="tx1">
                    <a:lumMod val="95000"/>
                  </a:schemeClr>
                </a:solidFill>
              </a:rPr>
            </a:br>
            <a:endParaRPr lang="en-US" sz="1550" dirty="0">
              <a:solidFill>
                <a:schemeClr val="tx1">
                  <a:lumMod val="95000"/>
                </a:schemeClr>
              </a:solidFill>
            </a:endParaRPr>
          </a:p>
          <a:p>
            <a:pPr marL="0" indent="0">
              <a:buClr>
                <a:schemeClr val="tx1">
                  <a:lumMod val="95000"/>
                </a:schemeClr>
              </a:buClr>
              <a:buNone/>
            </a:pPr>
            <a:r>
              <a:rPr lang="en-US" sz="1550" b="1" dirty="0">
                <a:solidFill>
                  <a:schemeClr val="tx1">
                    <a:lumMod val="95000"/>
                  </a:schemeClr>
                </a:solidFill>
              </a:rPr>
              <a:t>Use in Freshwater Monitoring</a:t>
            </a:r>
          </a:p>
          <a:p>
            <a:pPr>
              <a:spcBef>
                <a:spcPts val="800"/>
              </a:spcBef>
              <a:buClr>
                <a:schemeClr val="tx1">
                  <a:lumMod val="95000"/>
                </a:schemeClr>
              </a:buClr>
            </a:pPr>
            <a:r>
              <a:rPr lang="en-US" sz="1550" dirty="0">
                <a:solidFill>
                  <a:schemeClr val="tx1">
                    <a:lumMod val="95000"/>
                  </a:schemeClr>
                </a:solidFill>
              </a:rPr>
              <a:t>LIFE </a:t>
            </a:r>
            <a:r>
              <a:rPr lang="en-US" sz="1550" dirty="0">
                <a:solidFill>
                  <a:schemeClr val="tx1"/>
                </a:solidFill>
              </a:rPr>
              <a:t>scores </a:t>
            </a:r>
            <a:r>
              <a:rPr lang="en-GB" sz="1550" dirty="0">
                <a:solidFill>
                  <a:schemeClr val="tx1"/>
                </a:solidFill>
              </a:rPr>
              <a:t>(</a:t>
            </a:r>
            <a:r>
              <a:rPr lang="en-GB" sz="1550" dirty="0" err="1">
                <a:solidFill>
                  <a:schemeClr val="tx1"/>
                </a:solidFill>
              </a:rPr>
              <a:t>Extence</a:t>
            </a:r>
            <a:r>
              <a:rPr lang="en-GB" sz="1550" dirty="0">
                <a:solidFill>
                  <a:schemeClr val="tx1"/>
                </a:solidFill>
              </a:rPr>
              <a:t> </a:t>
            </a:r>
            <a:r>
              <a:rPr lang="en-GB" sz="1550" i="1" dirty="0">
                <a:solidFill>
                  <a:schemeClr val="tx1"/>
                </a:solidFill>
              </a:rPr>
              <a:t>et al </a:t>
            </a:r>
            <a:r>
              <a:rPr lang="en-GB" sz="1550" dirty="0">
                <a:solidFill>
                  <a:schemeClr val="tx1"/>
                </a:solidFill>
              </a:rPr>
              <a:t>1999)</a:t>
            </a:r>
          </a:p>
          <a:p>
            <a:pPr>
              <a:spcBef>
                <a:spcPts val="800"/>
              </a:spcBef>
              <a:buClr>
                <a:schemeClr val="tx1">
                  <a:lumMod val="95000"/>
                </a:schemeClr>
              </a:buClr>
            </a:pPr>
            <a:r>
              <a:rPr lang="en-GB" sz="1550" dirty="0">
                <a:solidFill>
                  <a:schemeClr val="tx1"/>
                </a:solidFill>
              </a:rPr>
              <a:t>British index BMWP</a:t>
            </a:r>
          </a:p>
        </p:txBody>
      </p:sp>
      <p:pic>
        <p:nvPicPr>
          <p:cNvPr id="8" name="Picture 7" descr="A small insect on a branch&#10;&#10;Description automatically generated">
            <a:extLst>
              <a:ext uri="{FF2B5EF4-FFF2-40B4-BE49-F238E27FC236}">
                <a16:creationId xmlns:a16="http://schemas.microsoft.com/office/drawing/2014/main" id="{E0FCBFD5-EE53-8C42-9493-08281A31DCFC}"/>
              </a:ext>
            </a:extLst>
          </p:cNvPr>
          <p:cNvPicPr>
            <a:picLocks noChangeAspect="1"/>
          </p:cNvPicPr>
          <p:nvPr/>
        </p:nvPicPr>
        <p:blipFill>
          <a:blip r:embed="rId3">
            <a:alphaModFix amt="80000"/>
          </a:blip>
          <a:stretch>
            <a:fillRect/>
          </a:stretch>
        </p:blipFill>
        <p:spPr>
          <a:xfrm>
            <a:off x="8718364" y="283095"/>
            <a:ext cx="2780541" cy="6392050"/>
          </a:xfrm>
          <a:prstGeom prst="rect">
            <a:avLst/>
          </a:prstGeom>
        </p:spPr>
      </p:pic>
    </p:spTree>
    <p:extLst>
      <p:ext uri="{BB962C8B-B14F-4D97-AF65-F5344CB8AC3E}">
        <p14:creationId xmlns:p14="http://schemas.microsoft.com/office/powerpoint/2010/main" val="3238738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AA565-0A77-5B4E-B0C3-3EA6D23A69AE}"/>
              </a:ext>
            </a:extLst>
          </p:cNvPr>
          <p:cNvSpPr>
            <a:spLocks noGrp="1"/>
          </p:cNvSpPr>
          <p:nvPr>
            <p:ph type="title"/>
          </p:nvPr>
        </p:nvSpPr>
        <p:spPr>
          <a:xfrm>
            <a:off x="859360" y="602951"/>
            <a:ext cx="5890590" cy="764515"/>
          </a:xfrm>
        </p:spPr>
        <p:txBody>
          <a:bodyPr anchor="b">
            <a:normAutofit/>
          </a:bodyPr>
          <a:lstStyle/>
          <a:p>
            <a:r>
              <a:rPr lang="en-US" sz="4400" i="1" dirty="0" err="1">
                <a:gradFill flip="none" rotWithShape="1">
                  <a:gsLst>
                    <a:gs pos="0">
                      <a:schemeClr val="accent5">
                        <a:alpha val="70000"/>
                      </a:schemeClr>
                    </a:gs>
                    <a:gs pos="100000">
                      <a:schemeClr val="accent1">
                        <a:alpha val="70000"/>
                      </a:schemeClr>
                    </a:gs>
                  </a:gsLst>
                  <a:lin ang="0" scaled="1"/>
                  <a:tileRect/>
                </a:gradFill>
              </a:rPr>
              <a:t>Plecoptera</a:t>
            </a:r>
            <a:r>
              <a:rPr lang="en-US" sz="4400" dirty="0">
                <a:gradFill flip="none" rotWithShape="1">
                  <a:gsLst>
                    <a:gs pos="0">
                      <a:schemeClr val="accent5">
                        <a:alpha val="70000"/>
                      </a:schemeClr>
                    </a:gs>
                    <a:gs pos="100000">
                      <a:schemeClr val="accent1">
                        <a:alpha val="70000"/>
                      </a:schemeClr>
                    </a:gs>
                  </a:gsLst>
                  <a:lin ang="0" scaled="1"/>
                  <a:tileRect/>
                </a:gradFill>
              </a:rPr>
              <a:t> (Stoneflies)</a:t>
            </a:r>
          </a:p>
        </p:txBody>
      </p:sp>
      <p:sp>
        <p:nvSpPr>
          <p:cNvPr id="3" name="Content Placeholder 2">
            <a:extLst>
              <a:ext uri="{FF2B5EF4-FFF2-40B4-BE49-F238E27FC236}">
                <a16:creationId xmlns:a16="http://schemas.microsoft.com/office/drawing/2014/main" id="{3E7EE239-47BA-2545-AFC4-2584E99159D0}"/>
              </a:ext>
            </a:extLst>
          </p:cNvPr>
          <p:cNvSpPr>
            <a:spLocks noGrp="1"/>
          </p:cNvSpPr>
          <p:nvPr>
            <p:ph idx="1"/>
          </p:nvPr>
        </p:nvSpPr>
        <p:spPr>
          <a:xfrm>
            <a:off x="859360" y="1419224"/>
            <a:ext cx="6377116" cy="4950197"/>
          </a:xfrm>
        </p:spPr>
        <p:txBody>
          <a:bodyPr>
            <a:noAutofit/>
          </a:bodyPr>
          <a:lstStyle/>
          <a:p>
            <a:pPr marL="228600" indent="0">
              <a:lnSpc>
                <a:spcPct val="100000"/>
              </a:lnSpc>
              <a:buClr>
                <a:schemeClr val="tx1">
                  <a:lumMod val="95000"/>
                </a:schemeClr>
              </a:buClr>
              <a:buNone/>
            </a:pPr>
            <a:r>
              <a:rPr lang="en-US" sz="1450" dirty="0">
                <a:solidFill>
                  <a:schemeClr val="tx1">
                    <a:alpha val="60000"/>
                  </a:schemeClr>
                </a:solidFill>
              </a:rPr>
              <a:t>33 species in UK,  amongst the largest of freshwater inverts. </a:t>
            </a:r>
            <a:br>
              <a:rPr lang="en-US" sz="1450" dirty="0">
                <a:solidFill>
                  <a:schemeClr val="tx1">
                    <a:alpha val="60000"/>
                  </a:schemeClr>
                </a:solidFill>
              </a:rPr>
            </a:br>
            <a:endParaRPr lang="en-US" sz="1450" dirty="0">
              <a:solidFill>
                <a:schemeClr val="tx1">
                  <a:alpha val="60000"/>
                </a:schemeClr>
              </a:solidFill>
            </a:endParaRPr>
          </a:p>
          <a:p>
            <a:pPr marL="0" indent="0">
              <a:lnSpc>
                <a:spcPct val="100000"/>
              </a:lnSpc>
              <a:buClr>
                <a:schemeClr val="tx1">
                  <a:lumMod val="95000"/>
                </a:schemeClr>
              </a:buClr>
              <a:buFont typeface="Wingdings 3" charset="2"/>
              <a:buNone/>
            </a:pPr>
            <a:r>
              <a:rPr lang="en-US" sz="1450" b="1" dirty="0">
                <a:solidFill>
                  <a:schemeClr val="tx1">
                    <a:alpha val="60000"/>
                  </a:schemeClr>
                </a:solidFill>
              </a:rPr>
              <a:t>Life Cycle </a:t>
            </a:r>
          </a:p>
          <a:p>
            <a:pPr>
              <a:lnSpc>
                <a:spcPct val="100000"/>
              </a:lnSpc>
              <a:buClr>
                <a:schemeClr val="tx1">
                  <a:lumMod val="95000"/>
                </a:schemeClr>
              </a:buClr>
            </a:pPr>
            <a:r>
              <a:rPr lang="en-US" sz="1450" dirty="0">
                <a:solidFill>
                  <a:schemeClr val="tx1">
                    <a:alpha val="60000"/>
                  </a:schemeClr>
                </a:solidFill>
              </a:rPr>
              <a:t>Lack pupal stage </a:t>
            </a:r>
            <a:br>
              <a:rPr lang="en-US" sz="1450" dirty="0">
                <a:solidFill>
                  <a:schemeClr val="tx1">
                    <a:alpha val="60000"/>
                  </a:schemeClr>
                </a:solidFill>
              </a:rPr>
            </a:br>
            <a:endParaRPr lang="en-US" sz="1450" dirty="0">
              <a:solidFill>
                <a:schemeClr val="tx1">
                  <a:alpha val="60000"/>
                </a:schemeClr>
              </a:solidFill>
            </a:endParaRPr>
          </a:p>
          <a:p>
            <a:pPr marL="0" indent="0">
              <a:lnSpc>
                <a:spcPct val="100000"/>
              </a:lnSpc>
              <a:buClr>
                <a:schemeClr val="tx1">
                  <a:lumMod val="95000"/>
                </a:schemeClr>
              </a:buClr>
              <a:buNone/>
            </a:pPr>
            <a:r>
              <a:rPr lang="en-US" sz="1450" b="1" dirty="0">
                <a:solidFill>
                  <a:schemeClr val="tx1">
                    <a:alpha val="60000"/>
                  </a:schemeClr>
                </a:solidFill>
              </a:rPr>
              <a:t>Habitat – </a:t>
            </a:r>
            <a:r>
              <a:rPr lang="en-GB" sz="1450" dirty="0">
                <a:solidFill>
                  <a:schemeClr val="tx1">
                    <a:alpha val="60000"/>
                  </a:schemeClr>
                </a:solidFill>
              </a:rPr>
              <a:t>Ponds, lakes, streams and rivers.</a:t>
            </a:r>
            <a:br>
              <a:rPr lang="en-US" sz="1450" dirty="0">
                <a:solidFill>
                  <a:schemeClr val="tx1">
                    <a:alpha val="60000"/>
                  </a:schemeClr>
                </a:solidFill>
              </a:rPr>
            </a:br>
            <a:r>
              <a:rPr lang="en-GB" sz="1450" dirty="0">
                <a:solidFill>
                  <a:schemeClr val="tx1">
                    <a:alpha val="60000"/>
                  </a:schemeClr>
                </a:solidFill>
              </a:rPr>
              <a:t>Found most months (spring, summer and even autumn)</a:t>
            </a:r>
            <a:br>
              <a:rPr lang="en-US" sz="1450" dirty="0">
                <a:solidFill>
                  <a:schemeClr val="tx1">
                    <a:alpha val="60000"/>
                  </a:schemeClr>
                </a:solidFill>
              </a:rPr>
            </a:br>
            <a:endParaRPr lang="en-US" sz="1450" dirty="0">
              <a:solidFill>
                <a:schemeClr val="tx1">
                  <a:alpha val="60000"/>
                </a:schemeClr>
              </a:solidFill>
            </a:endParaRPr>
          </a:p>
          <a:p>
            <a:pPr marL="0" indent="0">
              <a:lnSpc>
                <a:spcPct val="100000"/>
              </a:lnSpc>
              <a:buClr>
                <a:schemeClr val="tx1">
                  <a:lumMod val="95000"/>
                </a:schemeClr>
              </a:buClr>
              <a:buFont typeface="Wingdings 3" charset="2"/>
              <a:buNone/>
            </a:pPr>
            <a:r>
              <a:rPr lang="en-US" sz="1450" b="1" dirty="0">
                <a:solidFill>
                  <a:schemeClr val="tx1">
                    <a:alpha val="60000"/>
                  </a:schemeClr>
                </a:solidFill>
              </a:rPr>
              <a:t>Sensitivity (and to what) – </a:t>
            </a:r>
            <a:r>
              <a:rPr lang="en-US" sz="1450" dirty="0">
                <a:solidFill>
                  <a:schemeClr val="tx1">
                    <a:alpha val="60000"/>
                  </a:schemeClr>
                </a:solidFill>
              </a:rPr>
              <a:t>organic pollution</a:t>
            </a:r>
            <a:r>
              <a:rPr lang="en-US" sz="1450" b="1" dirty="0">
                <a:solidFill>
                  <a:schemeClr val="tx1">
                    <a:alpha val="60000"/>
                  </a:schemeClr>
                </a:solidFill>
              </a:rPr>
              <a:t>, </a:t>
            </a:r>
            <a:r>
              <a:rPr lang="en-US" sz="1450" dirty="0">
                <a:solidFill>
                  <a:schemeClr val="tx1">
                    <a:alpha val="60000"/>
                  </a:schemeClr>
                </a:solidFill>
              </a:rPr>
              <a:t>dissolved oxygen</a:t>
            </a:r>
            <a:br>
              <a:rPr lang="en-US" sz="1450" dirty="0">
                <a:solidFill>
                  <a:schemeClr val="tx1">
                    <a:alpha val="60000"/>
                  </a:schemeClr>
                </a:solidFill>
              </a:rPr>
            </a:br>
            <a:endParaRPr lang="en-US" sz="1450" dirty="0">
              <a:solidFill>
                <a:schemeClr val="tx1">
                  <a:alpha val="60000"/>
                </a:schemeClr>
              </a:solidFill>
            </a:endParaRPr>
          </a:p>
          <a:p>
            <a:pPr marL="0" indent="0">
              <a:lnSpc>
                <a:spcPct val="100000"/>
              </a:lnSpc>
              <a:buClr>
                <a:schemeClr val="tx1">
                  <a:lumMod val="95000"/>
                </a:schemeClr>
              </a:buClr>
              <a:buFont typeface="Wingdings 3" charset="2"/>
              <a:buNone/>
            </a:pPr>
            <a:r>
              <a:rPr lang="en-US" sz="1450" b="1" dirty="0">
                <a:solidFill>
                  <a:schemeClr val="tx1">
                    <a:alpha val="60000"/>
                  </a:schemeClr>
                </a:solidFill>
              </a:rPr>
              <a:t>Ecosystem importance </a:t>
            </a:r>
            <a:r>
              <a:rPr lang="en-US" sz="1450" dirty="0">
                <a:solidFill>
                  <a:schemeClr val="tx1">
                    <a:alpha val="60000"/>
                  </a:schemeClr>
                </a:solidFill>
              </a:rPr>
              <a:t>– Start as herbivores.</a:t>
            </a:r>
            <a:br>
              <a:rPr lang="en-US" sz="1450" dirty="0">
                <a:solidFill>
                  <a:schemeClr val="tx1">
                    <a:alpha val="60000"/>
                  </a:schemeClr>
                </a:solidFill>
              </a:rPr>
            </a:br>
            <a:r>
              <a:rPr lang="en-US" sz="1450" dirty="0">
                <a:solidFill>
                  <a:schemeClr val="tx1">
                    <a:alpha val="60000"/>
                  </a:schemeClr>
                </a:solidFill>
              </a:rPr>
              <a:t>4 families stay as this till emergence.</a:t>
            </a:r>
            <a:br>
              <a:rPr lang="en-US" sz="1450" dirty="0">
                <a:solidFill>
                  <a:schemeClr val="tx1">
                    <a:alpha val="60000"/>
                  </a:schemeClr>
                </a:solidFill>
              </a:rPr>
            </a:br>
            <a:r>
              <a:rPr lang="en-US" sz="1450" dirty="0">
                <a:solidFill>
                  <a:schemeClr val="tx1">
                    <a:alpha val="60000"/>
                  </a:schemeClr>
                </a:solidFill>
              </a:rPr>
              <a:t>Other 3 families switch to omnivorous diet.</a:t>
            </a:r>
            <a:br>
              <a:rPr lang="en-US" sz="1450" dirty="0">
                <a:solidFill>
                  <a:schemeClr val="tx1">
                    <a:alpha val="60000"/>
                  </a:schemeClr>
                </a:solidFill>
              </a:rPr>
            </a:br>
            <a:endParaRPr lang="en-US" sz="1450" dirty="0">
              <a:solidFill>
                <a:schemeClr val="tx1">
                  <a:alpha val="60000"/>
                </a:schemeClr>
              </a:solidFill>
            </a:endParaRPr>
          </a:p>
          <a:p>
            <a:pPr marL="0" indent="0">
              <a:lnSpc>
                <a:spcPct val="100000"/>
              </a:lnSpc>
              <a:buClr>
                <a:schemeClr val="tx1">
                  <a:lumMod val="95000"/>
                </a:schemeClr>
              </a:buClr>
              <a:buFont typeface="Wingdings 3" charset="2"/>
              <a:buNone/>
            </a:pPr>
            <a:r>
              <a:rPr lang="en-US" sz="1450" b="1" dirty="0">
                <a:solidFill>
                  <a:schemeClr val="tx1">
                    <a:alpha val="60000"/>
                  </a:schemeClr>
                </a:solidFill>
              </a:rPr>
              <a:t>Use in Freshwater Monitoring</a:t>
            </a:r>
          </a:p>
          <a:p>
            <a:pPr>
              <a:lnSpc>
                <a:spcPct val="100000"/>
              </a:lnSpc>
              <a:buClr>
                <a:schemeClr val="tx1">
                  <a:lumMod val="95000"/>
                </a:schemeClr>
              </a:buClr>
            </a:pPr>
            <a:r>
              <a:rPr lang="en-GB" sz="1450" dirty="0">
                <a:solidFill>
                  <a:schemeClr val="tx1">
                    <a:alpha val="60000"/>
                  </a:schemeClr>
                </a:solidFill>
              </a:rPr>
              <a:t>British index BMWP </a:t>
            </a:r>
          </a:p>
          <a:p>
            <a:pPr>
              <a:lnSpc>
                <a:spcPct val="100000"/>
              </a:lnSpc>
              <a:buClr>
                <a:schemeClr val="tx1">
                  <a:lumMod val="95000"/>
                </a:schemeClr>
              </a:buClr>
            </a:pPr>
            <a:r>
              <a:rPr lang="en-GB" sz="1450" dirty="0">
                <a:solidFill>
                  <a:schemeClr val="tx1">
                    <a:alpha val="60000"/>
                  </a:schemeClr>
                </a:solidFill>
              </a:rPr>
              <a:t>Limited public/scientific interest - nocturnal, drab appearance?</a:t>
            </a:r>
            <a:endParaRPr lang="en-US" sz="1450" dirty="0">
              <a:solidFill>
                <a:schemeClr val="tx1">
                  <a:alpha val="60000"/>
                </a:schemeClr>
              </a:solidFill>
            </a:endParaRPr>
          </a:p>
        </p:txBody>
      </p:sp>
      <p:pic>
        <p:nvPicPr>
          <p:cNvPr id="7" name="Picture 6">
            <a:extLst>
              <a:ext uri="{FF2B5EF4-FFF2-40B4-BE49-F238E27FC236}">
                <a16:creationId xmlns:a16="http://schemas.microsoft.com/office/drawing/2014/main" id="{C27F3E60-1E25-6143-B623-84198960AFDD}"/>
              </a:ext>
            </a:extLst>
          </p:cNvPr>
          <p:cNvPicPr>
            <a:picLocks noChangeAspect="1"/>
          </p:cNvPicPr>
          <p:nvPr/>
        </p:nvPicPr>
        <p:blipFill rotWithShape="1">
          <a:blip r:embed="rId3"/>
          <a:srcRect t="10174" r="-2" b="9169"/>
          <a:stretch/>
        </p:blipFill>
        <p:spPr>
          <a:xfrm>
            <a:off x="7236477" y="488577"/>
            <a:ext cx="4465948" cy="5880845"/>
          </a:xfrm>
          <a:prstGeom prst="rect">
            <a:avLst/>
          </a:prstGeom>
        </p:spPr>
      </p:pic>
    </p:spTree>
    <p:extLst>
      <p:ext uri="{BB962C8B-B14F-4D97-AF65-F5344CB8AC3E}">
        <p14:creationId xmlns:p14="http://schemas.microsoft.com/office/powerpoint/2010/main" val="565268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ame 1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ame 28">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0AE474-F75B-1A48-9F40-CD7BF290BB8F}"/>
              </a:ext>
            </a:extLst>
          </p:cNvPr>
          <p:cNvSpPr>
            <a:spLocks noGrp="1"/>
          </p:cNvSpPr>
          <p:nvPr>
            <p:ph type="title"/>
          </p:nvPr>
        </p:nvSpPr>
        <p:spPr>
          <a:xfrm>
            <a:off x="492761" y="470473"/>
            <a:ext cx="5322618" cy="856339"/>
          </a:xfrm>
        </p:spPr>
        <p:txBody>
          <a:bodyPr vert="horz" lIns="91440" tIns="45720" rIns="91440" bIns="45720" rtlCol="0" anchor="b">
            <a:normAutofit/>
          </a:bodyPr>
          <a:lstStyle/>
          <a:p>
            <a:r>
              <a:rPr lang="en-US" sz="5400" dirty="0" err="1">
                <a:solidFill>
                  <a:srgbClr val="FFFFFF"/>
                </a:solidFill>
              </a:rPr>
              <a:t>Molluscs</a:t>
            </a:r>
            <a:r>
              <a:rPr lang="en-US" sz="5400" dirty="0">
                <a:solidFill>
                  <a:srgbClr val="FFFFFF"/>
                </a:solidFill>
              </a:rPr>
              <a:t> </a:t>
            </a:r>
          </a:p>
        </p:txBody>
      </p:sp>
      <p:pic>
        <p:nvPicPr>
          <p:cNvPr id="4102" name="Picture 6" descr="Pond Snail Images, Stock Photos &amp; Vectors | Shutterstock">
            <a:extLst>
              <a:ext uri="{FF2B5EF4-FFF2-40B4-BE49-F238E27FC236}">
                <a16:creationId xmlns:a16="http://schemas.microsoft.com/office/drawing/2014/main" id="{9B863442-118D-2942-B61A-35A273C08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5405" y="3977299"/>
            <a:ext cx="4622473" cy="241022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Amazon.com : Aquatic Discounts 10+ Feeder/Cleaner Tadpole Snails (AKA  Bladder or Pond Snails), 1/8-1/4 in - Great Natural Food for your Puffers,  Loaches, Crayfish, Turtle!!! : Pet Supplies">
            <a:extLst>
              <a:ext uri="{FF2B5EF4-FFF2-40B4-BE49-F238E27FC236}">
                <a16:creationId xmlns:a16="http://schemas.microsoft.com/office/drawing/2014/main" id="{D2E70496-A8B3-0B4D-8F8F-2C9DEEE245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9620" y="3496736"/>
            <a:ext cx="3501143" cy="28907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92F6C3C-6CD4-4840-8213-F7FC2F3F4BAC}"/>
              </a:ext>
            </a:extLst>
          </p:cNvPr>
          <p:cNvSpPr txBox="1"/>
          <p:nvPr/>
        </p:nvSpPr>
        <p:spPr>
          <a:xfrm>
            <a:off x="597066" y="1205586"/>
            <a:ext cx="2311851" cy="369332"/>
          </a:xfrm>
          <a:prstGeom prst="rect">
            <a:avLst/>
          </a:prstGeom>
          <a:noFill/>
        </p:spPr>
        <p:txBody>
          <a:bodyPr wrap="none" rtlCol="0">
            <a:spAutoFit/>
          </a:bodyPr>
          <a:lstStyle/>
          <a:p>
            <a:r>
              <a:rPr lang="en-US" dirty="0"/>
              <a:t>40 species in the UK</a:t>
            </a:r>
          </a:p>
        </p:txBody>
      </p:sp>
      <p:pic>
        <p:nvPicPr>
          <p:cNvPr id="4106" name="Picture 10" descr="Seminole Ramshorn Snail (Planorbella Duryi) – AquaSnails">
            <a:extLst>
              <a:ext uri="{FF2B5EF4-FFF2-40B4-BE49-F238E27FC236}">
                <a16:creationId xmlns:a16="http://schemas.microsoft.com/office/drawing/2014/main" id="{742AC7FE-1336-694D-A586-673359FB90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7721" y="483822"/>
            <a:ext cx="4548796" cy="3493475"/>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Highly endangered Glutinous snail - copyright Roy Anderson">
            <a:extLst>
              <a:ext uri="{FF2B5EF4-FFF2-40B4-BE49-F238E27FC236}">
                <a16:creationId xmlns:a16="http://schemas.microsoft.com/office/drawing/2014/main" id="{EAF703CD-179A-E54B-8D74-5DE88E0AEA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81260" y="496603"/>
            <a:ext cx="3972890" cy="3482901"/>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Extinct in Ireland, September 25th, the mud pond snail, Omphiscola glabra –  Séamus Sweeney">
            <a:extLst>
              <a:ext uri="{FF2B5EF4-FFF2-40B4-BE49-F238E27FC236}">
                <a16:creationId xmlns:a16="http://schemas.microsoft.com/office/drawing/2014/main" id="{F8232342-AB38-2B44-A369-82E817D3175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1237" y="1645132"/>
            <a:ext cx="3091380" cy="309138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C Freshwater Fish | The Fish | Ramshorn Snail">
            <a:extLst>
              <a:ext uri="{FF2B5EF4-FFF2-40B4-BE49-F238E27FC236}">
                <a16:creationId xmlns:a16="http://schemas.microsoft.com/office/drawing/2014/main" id="{B0618657-1175-4344-811B-6525389EFC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1678" y="3990644"/>
            <a:ext cx="3553592" cy="23707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042ADA5-F539-574C-8DA7-16A5FA1DFDB0}"/>
              </a:ext>
            </a:extLst>
          </p:cNvPr>
          <p:cNvSpPr txBox="1"/>
          <p:nvPr/>
        </p:nvSpPr>
        <p:spPr>
          <a:xfrm>
            <a:off x="462701" y="1708572"/>
            <a:ext cx="1645002" cy="338554"/>
          </a:xfrm>
          <a:prstGeom prst="rect">
            <a:avLst/>
          </a:prstGeom>
          <a:noFill/>
        </p:spPr>
        <p:txBody>
          <a:bodyPr wrap="none" rtlCol="0">
            <a:spAutoFit/>
          </a:bodyPr>
          <a:lstStyle/>
          <a:p>
            <a:r>
              <a:rPr lang="en-US" sz="1600" dirty="0">
                <a:solidFill>
                  <a:schemeClr val="bg1"/>
                </a:solidFill>
              </a:rPr>
              <a:t>Mud pond snail</a:t>
            </a:r>
          </a:p>
        </p:txBody>
      </p:sp>
      <p:sp>
        <p:nvSpPr>
          <p:cNvPr id="26" name="TextBox 25">
            <a:extLst>
              <a:ext uri="{FF2B5EF4-FFF2-40B4-BE49-F238E27FC236}">
                <a16:creationId xmlns:a16="http://schemas.microsoft.com/office/drawing/2014/main" id="{C28971FD-4199-6449-9883-87DF941B6236}"/>
              </a:ext>
            </a:extLst>
          </p:cNvPr>
          <p:cNvSpPr txBox="1"/>
          <p:nvPr/>
        </p:nvSpPr>
        <p:spPr>
          <a:xfrm>
            <a:off x="2447212" y="4005634"/>
            <a:ext cx="1597617" cy="338554"/>
          </a:xfrm>
          <a:prstGeom prst="rect">
            <a:avLst/>
          </a:prstGeom>
          <a:noFill/>
        </p:spPr>
        <p:txBody>
          <a:bodyPr wrap="none" rtlCol="0">
            <a:spAutoFit/>
          </a:bodyPr>
          <a:lstStyle/>
          <a:p>
            <a:r>
              <a:rPr lang="en-US" sz="1600" dirty="0">
                <a:solidFill>
                  <a:schemeClr val="bg1"/>
                </a:solidFill>
              </a:rPr>
              <a:t>Ramshorn snail</a:t>
            </a:r>
          </a:p>
        </p:txBody>
      </p:sp>
      <p:sp>
        <p:nvSpPr>
          <p:cNvPr id="28" name="TextBox 27">
            <a:extLst>
              <a:ext uri="{FF2B5EF4-FFF2-40B4-BE49-F238E27FC236}">
                <a16:creationId xmlns:a16="http://schemas.microsoft.com/office/drawing/2014/main" id="{CA2C8512-1396-BD49-A09F-3B105CCBBE81}"/>
              </a:ext>
            </a:extLst>
          </p:cNvPr>
          <p:cNvSpPr txBox="1"/>
          <p:nvPr/>
        </p:nvSpPr>
        <p:spPr>
          <a:xfrm>
            <a:off x="6075562" y="3521907"/>
            <a:ext cx="1558440" cy="338554"/>
          </a:xfrm>
          <a:prstGeom prst="rect">
            <a:avLst/>
          </a:prstGeom>
          <a:noFill/>
        </p:spPr>
        <p:txBody>
          <a:bodyPr wrap="none" rtlCol="0">
            <a:spAutoFit/>
          </a:bodyPr>
          <a:lstStyle/>
          <a:p>
            <a:r>
              <a:rPr lang="en-US" sz="1600" dirty="0">
                <a:solidFill>
                  <a:schemeClr val="bg1"/>
                </a:solidFill>
              </a:rPr>
              <a:t>Glutinous snail</a:t>
            </a:r>
          </a:p>
        </p:txBody>
      </p:sp>
      <p:sp>
        <p:nvSpPr>
          <p:cNvPr id="30" name="TextBox 29">
            <a:extLst>
              <a:ext uri="{FF2B5EF4-FFF2-40B4-BE49-F238E27FC236}">
                <a16:creationId xmlns:a16="http://schemas.microsoft.com/office/drawing/2014/main" id="{7F3D6F6A-025D-0E46-BD23-46ED94699F8E}"/>
              </a:ext>
            </a:extLst>
          </p:cNvPr>
          <p:cNvSpPr txBox="1"/>
          <p:nvPr/>
        </p:nvSpPr>
        <p:spPr>
          <a:xfrm>
            <a:off x="9839137" y="3592991"/>
            <a:ext cx="1889363" cy="338554"/>
          </a:xfrm>
          <a:prstGeom prst="rect">
            <a:avLst/>
          </a:prstGeom>
          <a:noFill/>
        </p:spPr>
        <p:txBody>
          <a:bodyPr wrap="none" rtlCol="0">
            <a:spAutoFit/>
          </a:bodyPr>
          <a:lstStyle/>
          <a:p>
            <a:r>
              <a:rPr lang="en-US" sz="1600" dirty="0">
                <a:solidFill>
                  <a:schemeClr val="bg1"/>
                </a:solidFill>
              </a:rPr>
              <a:t>Nautilus ramshorn</a:t>
            </a:r>
          </a:p>
        </p:txBody>
      </p:sp>
      <p:sp>
        <p:nvSpPr>
          <p:cNvPr id="31" name="TextBox 30">
            <a:extLst>
              <a:ext uri="{FF2B5EF4-FFF2-40B4-BE49-F238E27FC236}">
                <a16:creationId xmlns:a16="http://schemas.microsoft.com/office/drawing/2014/main" id="{4364E1F4-725A-C941-996A-75A96DB2CDC5}"/>
              </a:ext>
            </a:extLst>
          </p:cNvPr>
          <p:cNvSpPr txBox="1"/>
          <p:nvPr/>
        </p:nvSpPr>
        <p:spPr>
          <a:xfrm>
            <a:off x="4003322" y="4015484"/>
            <a:ext cx="1704697" cy="307777"/>
          </a:xfrm>
          <a:prstGeom prst="rect">
            <a:avLst/>
          </a:prstGeom>
          <a:noFill/>
        </p:spPr>
        <p:txBody>
          <a:bodyPr wrap="none" rtlCol="0">
            <a:spAutoFit/>
          </a:bodyPr>
          <a:lstStyle/>
          <a:p>
            <a:r>
              <a:rPr lang="en-US" sz="1400" dirty="0"/>
              <a:t>Greater pond snail</a:t>
            </a:r>
          </a:p>
        </p:txBody>
      </p:sp>
      <p:sp>
        <p:nvSpPr>
          <p:cNvPr id="32" name="TextBox 31">
            <a:extLst>
              <a:ext uri="{FF2B5EF4-FFF2-40B4-BE49-F238E27FC236}">
                <a16:creationId xmlns:a16="http://schemas.microsoft.com/office/drawing/2014/main" id="{DC27A02E-3ABB-3644-A695-A0C0028F6D0F}"/>
              </a:ext>
            </a:extLst>
          </p:cNvPr>
          <p:cNvSpPr txBox="1"/>
          <p:nvPr/>
        </p:nvSpPr>
        <p:spPr>
          <a:xfrm>
            <a:off x="8219179" y="4043257"/>
            <a:ext cx="1804789" cy="338554"/>
          </a:xfrm>
          <a:prstGeom prst="rect">
            <a:avLst/>
          </a:prstGeom>
          <a:noFill/>
        </p:spPr>
        <p:txBody>
          <a:bodyPr wrap="none" rtlCol="0">
            <a:spAutoFit/>
          </a:bodyPr>
          <a:lstStyle/>
          <a:p>
            <a:r>
              <a:rPr lang="en-US" sz="1600" dirty="0">
                <a:solidFill>
                  <a:schemeClr val="bg1"/>
                </a:solidFill>
              </a:rPr>
              <a:t>Lesser pond snail</a:t>
            </a:r>
          </a:p>
        </p:txBody>
      </p:sp>
    </p:spTree>
    <p:extLst>
      <p:ext uri="{BB962C8B-B14F-4D97-AF65-F5344CB8AC3E}">
        <p14:creationId xmlns:p14="http://schemas.microsoft.com/office/powerpoint/2010/main" val="2520499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ame 1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ame 28">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0AE474-F75B-1A48-9F40-CD7BF290BB8F}"/>
              </a:ext>
            </a:extLst>
          </p:cNvPr>
          <p:cNvSpPr>
            <a:spLocks noGrp="1"/>
          </p:cNvSpPr>
          <p:nvPr>
            <p:ph type="title"/>
          </p:nvPr>
        </p:nvSpPr>
        <p:spPr>
          <a:xfrm>
            <a:off x="611891" y="1050970"/>
            <a:ext cx="1699852" cy="856339"/>
          </a:xfrm>
        </p:spPr>
        <p:txBody>
          <a:bodyPr vert="horz" lIns="91440" tIns="45720" rIns="91440" bIns="45720" rtlCol="0" anchor="b">
            <a:noAutofit/>
          </a:bodyPr>
          <a:lstStyle/>
          <a:p>
            <a:r>
              <a:rPr lang="en-US" sz="4000" dirty="0">
                <a:solidFill>
                  <a:srgbClr val="FFFFFF"/>
                </a:solidFill>
              </a:rPr>
              <a:t>Water Bugs</a:t>
            </a:r>
          </a:p>
        </p:txBody>
      </p:sp>
      <p:pic>
        <p:nvPicPr>
          <p:cNvPr id="15" name="Picture 14">
            <a:extLst>
              <a:ext uri="{FF2B5EF4-FFF2-40B4-BE49-F238E27FC236}">
                <a16:creationId xmlns:a16="http://schemas.microsoft.com/office/drawing/2014/main" id="{B1E2E6F2-3EB1-4749-9890-438F1902985A}"/>
              </a:ext>
            </a:extLst>
          </p:cNvPr>
          <p:cNvPicPr>
            <a:picLocks noChangeAspect="1"/>
          </p:cNvPicPr>
          <p:nvPr/>
        </p:nvPicPr>
        <p:blipFill>
          <a:blip r:embed="rId3"/>
          <a:stretch>
            <a:fillRect/>
          </a:stretch>
        </p:blipFill>
        <p:spPr>
          <a:xfrm>
            <a:off x="3685792" y="3769666"/>
            <a:ext cx="3455026" cy="2591269"/>
          </a:xfrm>
          <a:prstGeom prst="rect">
            <a:avLst/>
          </a:prstGeom>
        </p:spPr>
      </p:pic>
      <p:sp>
        <p:nvSpPr>
          <p:cNvPr id="4" name="TextBox 3">
            <a:extLst>
              <a:ext uri="{FF2B5EF4-FFF2-40B4-BE49-F238E27FC236}">
                <a16:creationId xmlns:a16="http://schemas.microsoft.com/office/drawing/2014/main" id="{D0FD76BF-A827-F04D-AAD8-6491E039795F}"/>
              </a:ext>
            </a:extLst>
          </p:cNvPr>
          <p:cNvSpPr txBox="1"/>
          <p:nvPr/>
        </p:nvSpPr>
        <p:spPr>
          <a:xfrm>
            <a:off x="3662864" y="5979102"/>
            <a:ext cx="1272784" cy="338554"/>
          </a:xfrm>
          <a:prstGeom prst="rect">
            <a:avLst/>
          </a:prstGeom>
          <a:noFill/>
        </p:spPr>
        <p:txBody>
          <a:bodyPr wrap="none" rtlCol="0">
            <a:spAutoFit/>
          </a:bodyPr>
          <a:lstStyle/>
          <a:p>
            <a:r>
              <a:rPr lang="en-US" sz="1600" dirty="0"/>
              <a:t>Pond skater</a:t>
            </a:r>
          </a:p>
        </p:txBody>
      </p:sp>
      <p:pic>
        <p:nvPicPr>
          <p:cNvPr id="9218" name="Picture 2" descr="Water Measurer | NatureSpot">
            <a:extLst>
              <a:ext uri="{FF2B5EF4-FFF2-40B4-BE49-F238E27FC236}">
                <a16:creationId xmlns:a16="http://schemas.microsoft.com/office/drawing/2014/main" id="{E6D2C6E8-2235-8A46-90B6-BE30BFA2B1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5613" y="494110"/>
            <a:ext cx="3940022" cy="3286521"/>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F57AAFFA-AF41-BB4B-BA36-9E88A3537113}"/>
              </a:ext>
            </a:extLst>
          </p:cNvPr>
          <p:cNvSpPr txBox="1"/>
          <p:nvPr/>
        </p:nvSpPr>
        <p:spPr>
          <a:xfrm>
            <a:off x="7738160" y="3367146"/>
            <a:ext cx="1667508" cy="338554"/>
          </a:xfrm>
          <a:prstGeom prst="rect">
            <a:avLst/>
          </a:prstGeom>
          <a:noFill/>
        </p:spPr>
        <p:txBody>
          <a:bodyPr wrap="none" rtlCol="0">
            <a:spAutoFit/>
          </a:bodyPr>
          <a:lstStyle/>
          <a:p>
            <a:r>
              <a:rPr lang="en-US" sz="1600" dirty="0">
                <a:solidFill>
                  <a:schemeClr val="bg1"/>
                </a:solidFill>
              </a:rPr>
              <a:t>Water measurer</a:t>
            </a:r>
          </a:p>
        </p:txBody>
      </p:sp>
      <p:pic>
        <p:nvPicPr>
          <p:cNvPr id="20" name="Picture 19">
            <a:extLst>
              <a:ext uri="{FF2B5EF4-FFF2-40B4-BE49-F238E27FC236}">
                <a16:creationId xmlns:a16="http://schemas.microsoft.com/office/drawing/2014/main" id="{8C75C8B1-56C7-4F40-A956-627E96F43EDA}"/>
              </a:ext>
            </a:extLst>
          </p:cNvPr>
          <p:cNvPicPr>
            <a:picLocks noChangeAspect="1"/>
          </p:cNvPicPr>
          <p:nvPr/>
        </p:nvPicPr>
        <p:blipFill rotWithShape="1">
          <a:blip r:embed="rId5">
            <a:alphaModFix amt="90000"/>
          </a:blip>
          <a:srcRect l="20485" r="15489" b="5"/>
          <a:stretch/>
        </p:blipFill>
        <p:spPr>
          <a:xfrm>
            <a:off x="5002854" y="496091"/>
            <a:ext cx="2731235" cy="3284540"/>
          </a:xfrm>
          <a:prstGeom prst="rect">
            <a:avLst/>
          </a:prstGeom>
        </p:spPr>
      </p:pic>
      <p:sp>
        <p:nvSpPr>
          <p:cNvPr id="22" name="TextBox 21">
            <a:extLst>
              <a:ext uri="{FF2B5EF4-FFF2-40B4-BE49-F238E27FC236}">
                <a16:creationId xmlns:a16="http://schemas.microsoft.com/office/drawing/2014/main" id="{6644A82B-074A-0B40-A7ED-94E1AF2C6AD7}"/>
              </a:ext>
            </a:extLst>
          </p:cNvPr>
          <p:cNvSpPr txBox="1"/>
          <p:nvPr/>
        </p:nvSpPr>
        <p:spPr>
          <a:xfrm>
            <a:off x="5006005" y="494110"/>
            <a:ext cx="2233625" cy="338554"/>
          </a:xfrm>
          <a:prstGeom prst="rect">
            <a:avLst/>
          </a:prstGeom>
          <a:noFill/>
        </p:spPr>
        <p:txBody>
          <a:bodyPr wrap="none" rtlCol="0">
            <a:spAutoFit/>
          </a:bodyPr>
          <a:lstStyle/>
          <a:p>
            <a:r>
              <a:rPr lang="en-US" sz="1600" dirty="0"/>
              <a:t>Lesser water boatman</a:t>
            </a:r>
          </a:p>
        </p:txBody>
      </p:sp>
      <p:pic>
        <p:nvPicPr>
          <p:cNvPr id="24" name="Picture 8" descr="Water scorpion | The Wildlife Trusts">
            <a:extLst>
              <a:ext uri="{FF2B5EF4-FFF2-40B4-BE49-F238E27FC236}">
                <a16:creationId xmlns:a16="http://schemas.microsoft.com/office/drawing/2014/main" id="{42B9012F-B525-F34E-8BB4-4295C506A3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12773" y="3781429"/>
            <a:ext cx="4585790" cy="2579506"/>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25640064-5E65-8240-9F5C-D4AF8C59368B}"/>
              </a:ext>
            </a:extLst>
          </p:cNvPr>
          <p:cNvSpPr txBox="1"/>
          <p:nvPr/>
        </p:nvSpPr>
        <p:spPr>
          <a:xfrm>
            <a:off x="7140818" y="5965564"/>
            <a:ext cx="1608325" cy="338554"/>
          </a:xfrm>
          <a:prstGeom prst="rect">
            <a:avLst/>
          </a:prstGeom>
          <a:noFill/>
        </p:spPr>
        <p:txBody>
          <a:bodyPr wrap="none" rtlCol="0">
            <a:spAutoFit/>
          </a:bodyPr>
          <a:lstStyle/>
          <a:p>
            <a:r>
              <a:rPr lang="en-US" sz="1600" dirty="0"/>
              <a:t>Water scorpion</a:t>
            </a:r>
          </a:p>
        </p:txBody>
      </p:sp>
      <p:pic>
        <p:nvPicPr>
          <p:cNvPr id="9220" name="Picture 4">
            <a:extLst>
              <a:ext uri="{FF2B5EF4-FFF2-40B4-BE49-F238E27FC236}">
                <a16:creationId xmlns:a16="http://schemas.microsoft.com/office/drawing/2014/main" id="{329C6A39-206D-2440-83DC-E9DC4C475D3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663" r="17418" b="13259"/>
          <a:stretch/>
        </p:blipFill>
        <p:spPr bwMode="auto">
          <a:xfrm>
            <a:off x="2357586" y="1172931"/>
            <a:ext cx="2681382" cy="259496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8A721908-8A2C-A240-BEC7-B84B65D5597E}"/>
              </a:ext>
            </a:extLst>
          </p:cNvPr>
          <p:cNvSpPr txBox="1"/>
          <p:nvPr/>
        </p:nvSpPr>
        <p:spPr>
          <a:xfrm>
            <a:off x="3634737" y="1140586"/>
            <a:ext cx="1404231" cy="338554"/>
          </a:xfrm>
          <a:prstGeom prst="rect">
            <a:avLst/>
          </a:prstGeom>
          <a:noFill/>
        </p:spPr>
        <p:txBody>
          <a:bodyPr wrap="none" rtlCol="0">
            <a:spAutoFit/>
          </a:bodyPr>
          <a:lstStyle/>
          <a:p>
            <a:pPr algn="r"/>
            <a:r>
              <a:rPr lang="en-US" sz="1600" dirty="0"/>
              <a:t>Water cricket</a:t>
            </a:r>
          </a:p>
        </p:txBody>
      </p:sp>
      <p:pic>
        <p:nvPicPr>
          <p:cNvPr id="9224" name="Picture 8">
            <a:extLst>
              <a:ext uri="{FF2B5EF4-FFF2-40B4-BE49-F238E27FC236}">
                <a16:creationId xmlns:a16="http://schemas.microsoft.com/office/drawing/2014/main" id="{76532B11-B5BA-6A47-9CD6-F3050E6DDCA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0345" y="3429000"/>
            <a:ext cx="3180034" cy="2952469"/>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AF3F4933-D97F-DE48-AA28-CF22FEF34BB8}"/>
              </a:ext>
            </a:extLst>
          </p:cNvPr>
          <p:cNvSpPr txBox="1"/>
          <p:nvPr/>
        </p:nvSpPr>
        <p:spPr>
          <a:xfrm>
            <a:off x="1815075" y="3488243"/>
            <a:ext cx="1803892" cy="338554"/>
          </a:xfrm>
          <a:prstGeom prst="rect">
            <a:avLst/>
          </a:prstGeom>
          <a:noFill/>
        </p:spPr>
        <p:txBody>
          <a:bodyPr wrap="none" rtlCol="0">
            <a:spAutoFit/>
          </a:bodyPr>
          <a:lstStyle/>
          <a:p>
            <a:pPr algn="r"/>
            <a:r>
              <a:rPr lang="en-US" sz="1600" dirty="0">
                <a:solidFill>
                  <a:schemeClr val="bg1"/>
                </a:solidFill>
              </a:rPr>
              <a:t>Water stick insect</a:t>
            </a:r>
          </a:p>
        </p:txBody>
      </p:sp>
      <p:sp>
        <p:nvSpPr>
          <p:cNvPr id="6" name="TextBox 5">
            <a:extLst>
              <a:ext uri="{FF2B5EF4-FFF2-40B4-BE49-F238E27FC236}">
                <a16:creationId xmlns:a16="http://schemas.microsoft.com/office/drawing/2014/main" id="{F382B4E9-415A-9847-A794-04AFE236D754}"/>
              </a:ext>
            </a:extLst>
          </p:cNvPr>
          <p:cNvSpPr txBox="1"/>
          <p:nvPr/>
        </p:nvSpPr>
        <p:spPr>
          <a:xfrm>
            <a:off x="697489" y="2486649"/>
            <a:ext cx="1412105" cy="646331"/>
          </a:xfrm>
          <a:prstGeom prst="rect">
            <a:avLst/>
          </a:prstGeom>
          <a:noFill/>
        </p:spPr>
        <p:txBody>
          <a:bodyPr wrap="square" rtlCol="0">
            <a:spAutoFit/>
          </a:bodyPr>
          <a:lstStyle/>
          <a:p>
            <a:r>
              <a:rPr lang="en-US" dirty="0"/>
              <a:t>69 species </a:t>
            </a:r>
            <a:br>
              <a:rPr lang="en-US" dirty="0"/>
            </a:br>
            <a:r>
              <a:rPr lang="en-US" dirty="0"/>
              <a:t>in the UK</a:t>
            </a:r>
          </a:p>
        </p:txBody>
      </p:sp>
      <p:sp>
        <p:nvSpPr>
          <p:cNvPr id="7" name="Rectangle 6">
            <a:extLst>
              <a:ext uri="{FF2B5EF4-FFF2-40B4-BE49-F238E27FC236}">
                <a16:creationId xmlns:a16="http://schemas.microsoft.com/office/drawing/2014/main" id="{E04167BB-F46B-AA4A-A427-0A2A30861EC2}"/>
              </a:ext>
            </a:extLst>
          </p:cNvPr>
          <p:cNvSpPr/>
          <p:nvPr/>
        </p:nvSpPr>
        <p:spPr>
          <a:xfrm>
            <a:off x="588963" y="1907309"/>
            <a:ext cx="1634550" cy="369332"/>
          </a:xfrm>
          <a:prstGeom prst="rect">
            <a:avLst/>
          </a:prstGeom>
        </p:spPr>
        <p:txBody>
          <a:bodyPr wrap="none">
            <a:spAutoFit/>
          </a:bodyPr>
          <a:lstStyle/>
          <a:p>
            <a:r>
              <a:rPr lang="en-US" dirty="0">
                <a:solidFill>
                  <a:srgbClr val="FFFFFF"/>
                </a:solidFill>
              </a:rPr>
              <a:t>(</a:t>
            </a:r>
            <a:r>
              <a:rPr lang="en-US" i="1" dirty="0" err="1">
                <a:solidFill>
                  <a:srgbClr val="FFFFFF"/>
                </a:solidFill>
              </a:rPr>
              <a:t>Heteroptera</a:t>
            </a:r>
            <a:r>
              <a:rPr lang="en-US" i="1" dirty="0">
                <a:solidFill>
                  <a:srgbClr val="FFFFFF"/>
                </a:solidFill>
              </a:rPr>
              <a:t>)</a:t>
            </a:r>
            <a:r>
              <a:rPr lang="en-US" dirty="0">
                <a:solidFill>
                  <a:srgbClr val="FFFFFF"/>
                </a:solidFill>
              </a:rPr>
              <a:t> </a:t>
            </a:r>
            <a:endParaRPr lang="en-US" dirty="0"/>
          </a:p>
        </p:txBody>
      </p:sp>
    </p:spTree>
    <p:extLst>
      <p:ext uri="{BB962C8B-B14F-4D97-AF65-F5344CB8AC3E}">
        <p14:creationId xmlns:p14="http://schemas.microsoft.com/office/powerpoint/2010/main" val="882822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Frame 2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27">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9">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1">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Freeform: Shape 33">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ame 35">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DB3BECE-AEB7-D64F-9486-D0F3368DF9E6}"/>
              </a:ext>
            </a:extLst>
          </p:cNvPr>
          <p:cNvSpPr>
            <a:spLocks noGrp="1"/>
          </p:cNvSpPr>
          <p:nvPr>
            <p:ph type="title"/>
          </p:nvPr>
        </p:nvSpPr>
        <p:spPr>
          <a:xfrm>
            <a:off x="473691" y="368190"/>
            <a:ext cx="5322618" cy="886319"/>
          </a:xfrm>
        </p:spPr>
        <p:txBody>
          <a:bodyPr vert="horz" lIns="91440" tIns="45720" rIns="91440" bIns="45720" rtlCol="0" anchor="b">
            <a:normAutofit/>
          </a:bodyPr>
          <a:lstStyle/>
          <a:p>
            <a:r>
              <a:rPr lang="en-US" sz="4500" dirty="0">
                <a:solidFill>
                  <a:srgbClr val="FFFFFF"/>
                </a:solidFill>
              </a:rPr>
              <a:t>Beetles (</a:t>
            </a:r>
            <a:r>
              <a:rPr lang="en-US" sz="4500" i="1" dirty="0">
                <a:solidFill>
                  <a:srgbClr val="FFFFFF"/>
                </a:solidFill>
              </a:rPr>
              <a:t>Coleoptera)</a:t>
            </a:r>
            <a:endParaRPr lang="en-US" sz="4500" dirty="0">
              <a:solidFill>
                <a:srgbClr val="FFFFFF"/>
              </a:solidFill>
            </a:endParaRPr>
          </a:p>
        </p:txBody>
      </p:sp>
      <p:pic>
        <p:nvPicPr>
          <p:cNvPr id="5" name="Picture 4">
            <a:extLst>
              <a:ext uri="{FF2B5EF4-FFF2-40B4-BE49-F238E27FC236}">
                <a16:creationId xmlns:a16="http://schemas.microsoft.com/office/drawing/2014/main" id="{0C2D2388-D3B5-354A-A818-DF286680377A}"/>
              </a:ext>
            </a:extLst>
          </p:cNvPr>
          <p:cNvPicPr>
            <a:picLocks noChangeAspect="1"/>
          </p:cNvPicPr>
          <p:nvPr/>
        </p:nvPicPr>
        <p:blipFill rotWithShape="1">
          <a:blip r:embed="rId3">
            <a:alphaModFix amt="90000"/>
          </a:blip>
          <a:srcRect l="16356" r="8431"/>
          <a:stretch/>
        </p:blipFill>
        <p:spPr>
          <a:xfrm>
            <a:off x="4418499" y="1239886"/>
            <a:ext cx="2879944" cy="3379131"/>
          </a:xfrm>
          <a:prstGeom prst="rect">
            <a:avLst/>
          </a:prstGeom>
        </p:spPr>
      </p:pic>
      <p:sp>
        <p:nvSpPr>
          <p:cNvPr id="29" name="TextBox 28">
            <a:extLst>
              <a:ext uri="{FF2B5EF4-FFF2-40B4-BE49-F238E27FC236}">
                <a16:creationId xmlns:a16="http://schemas.microsoft.com/office/drawing/2014/main" id="{3554A8F0-8A93-814C-AA2F-E0F166BF8CA3}"/>
              </a:ext>
            </a:extLst>
          </p:cNvPr>
          <p:cNvSpPr txBox="1"/>
          <p:nvPr/>
        </p:nvSpPr>
        <p:spPr>
          <a:xfrm>
            <a:off x="578541" y="1275653"/>
            <a:ext cx="2446504" cy="646331"/>
          </a:xfrm>
          <a:prstGeom prst="rect">
            <a:avLst/>
          </a:prstGeom>
          <a:noFill/>
        </p:spPr>
        <p:txBody>
          <a:bodyPr wrap="none" rtlCol="0">
            <a:spAutoFit/>
          </a:bodyPr>
          <a:lstStyle/>
          <a:p>
            <a:r>
              <a:rPr lang="en-US" dirty="0"/>
              <a:t>350 species in the UK</a:t>
            </a:r>
          </a:p>
          <a:p>
            <a:endParaRPr lang="en-US" dirty="0"/>
          </a:p>
        </p:txBody>
      </p:sp>
      <p:pic>
        <p:nvPicPr>
          <p:cNvPr id="5126" name="Picture 6" descr="Beetlemania - scarce bug recorded | WWT">
            <a:extLst>
              <a:ext uri="{FF2B5EF4-FFF2-40B4-BE49-F238E27FC236}">
                <a16:creationId xmlns:a16="http://schemas.microsoft.com/office/drawing/2014/main" id="{D127EE9F-D565-9A45-AEFD-1538A2CD30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624" y="3766913"/>
            <a:ext cx="3929017" cy="261611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Noteridae - Burrowing water beetles | NatureSpot">
            <a:extLst>
              <a:ext uri="{FF2B5EF4-FFF2-40B4-BE49-F238E27FC236}">
                <a16:creationId xmlns:a16="http://schemas.microsoft.com/office/drawing/2014/main" id="{7CA4B3ED-D69A-354A-8712-5FDE60C761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102" b="15790"/>
          <a:stretch/>
        </p:blipFill>
        <p:spPr bwMode="auto">
          <a:xfrm>
            <a:off x="7285910" y="873969"/>
            <a:ext cx="4399451" cy="27853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FCCE260-4F0D-DD4C-88CB-C01EC9B31A4C}"/>
              </a:ext>
            </a:extLst>
          </p:cNvPr>
          <p:cNvSpPr txBox="1"/>
          <p:nvPr/>
        </p:nvSpPr>
        <p:spPr>
          <a:xfrm>
            <a:off x="4415450" y="4302769"/>
            <a:ext cx="2036221" cy="307777"/>
          </a:xfrm>
          <a:prstGeom prst="rect">
            <a:avLst/>
          </a:prstGeom>
          <a:noFill/>
        </p:spPr>
        <p:txBody>
          <a:bodyPr wrap="square" rtlCol="0">
            <a:spAutoFit/>
          </a:bodyPr>
          <a:lstStyle/>
          <a:p>
            <a:r>
              <a:rPr lang="en-US" sz="1400" dirty="0"/>
              <a:t>Great diving beetle</a:t>
            </a:r>
          </a:p>
        </p:txBody>
      </p:sp>
      <p:sp>
        <p:nvSpPr>
          <p:cNvPr id="39" name="TextBox 38">
            <a:extLst>
              <a:ext uri="{FF2B5EF4-FFF2-40B4-BE49-F238E27FC236}">
                <a16:creationId xmlns:a16="http://schemas.microsoft.com/office/drawing/2014/main" id="{53CEDA6F-631B-524B-9596-F3F034D0F95C}"/>
              </a:ext>
            </a:extLst>
          </p:cNvPr>
          <p:cNvSpPr txBox="1"/>
          <p:nvPr/>
        </p:nvSpPr>
        <p:spPr>
          <a:xfrm>
            <a:off x="7331591" y="912361"/>
            <a:ext cx="2098460" cy="307777"/>
          </a:xfrm>
          <a:prstGeom prst="rect">
            <a:avLst/>
          </a:prstGeom>
          <a:noFill/>
        </p:spPr>
        <p:txBody>
          <a:bodyPr wrap="none" rtlCol="0">
            <a:spAutoFit/>
          </a:bodyPr>
          <a:lstStyle/>
          <a:p>
            <a:r>
              <a:rPr lang="en-US" sz="1400" dirty="0"/>
              <a:t>Burrowing water beetle</a:t>
            </a:r>
          </a:p>
        </p:txBody>
      </p:sp>
      <p:pic>
        <p:nvPicPr>
          <p:cNvPr id="5134" name="Picture 14">
            <a:extLst>
              <a:ext uri="{FF2B5EF4-FFF2-40B4-BE49-F238E27FC236}">
                <a16:creationId xmlns:a16="http://schemas.microsoft.com/office/drawing/2014/main" id="{69831B5B-EE0C-494F-A6ED-3ED88EB2C1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4106" y="1830017"/>
            <a:ext cx="3939500" cy="2591776"/>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51FC3E18-84E6-664F-B5D0-C4BB4E2346C9}"/>
              </a:ext>
            </a:extLst>
          </p:cNvPr>
          <p:cNvSpPr txBox="1"/>
          <p:nvPr/>
        </p:nvSpPr>
        <p:spPr>
          <a:xfrm>
            <a:off x="2133295" y="4143691"/>
            <a:ext cx="2309030" cy="307777"/>
          </a:xfrm>
          <a:prstGeom prst="rect">
            <a:avLst/>
          </a:prstGeom>
          <a:noFill/>
        </p:spPr>
        <p:txBody>
          <a:bodyPr wrap="none" rtlCol="0">
            <a:spAutoFit/>
          </a:bodyPr>
          <a:lstStyle/>
          <a:p>
            <a:r>
              <a:rPr lang="en-US" sz="1400" dirty="0"/>
              <a:t>Great silver diving beetles</a:t>
            </a:r>
          </a:p>
        </p:txBody>
      </p:sp>
      <p:pic>
        <p:nvPicPr>
          <p:cNvPr id="5136" name="Picture 16" descr="Whirligig Beetles (The Beetles (Order Coleoptera) of Southern California) ·  iNaturalist">
            <a:extLst>
              <a:ext uri="{FF2B5EF4-FFF2-40B4-BE49-F238E27FC236}">
                <a16:creationId xmlns:a16="http://schemas.microsoft.com/office/drawing/2014/main" id="{CE9EB0FD-221D-4A41-A997-3751E8A8987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38717" y="4640161"/>
            <a:ext cx="2864837" cy="1742867"/>
          </a:xfrm>
          <a:prstGeom prst="rect">
            <a:avLst/>
          </a:prstGeom>
          <a:noFill/>
          <a:extLst>
            <a:ext uri="{909E8E84-426E-40DD-AFC4-6F175D3DCCD1}">
              <a14:hiddenFill xmlns:a14="http://schemas.microsoft.com/office/drawing/2010/main">
                <a:solidFill>
                  <a:srgbClr val="FFFFFF"/>
                </a:solidFill>
              </a14:hiddenFill>
            </a:ext>
          </a:extLst>
        </p:spPr>
      </p:pic>
      <p:sp>
        <p:nvSpPr>
          <p:cNvPr id="48" name="TextBox 47">
            <a:extLst>
              <a:ext uri="{FF2B5EF4-FFF2-40B4-BE49-F238E27FC236}">
                <a16:creationId xmlns:a16="http://schemas.microsoft.com/office/drawing/2014/main" id="{3A5F62B2-7C62-184D-B5DF-A88F00A0E259}"/>
              </a:ext>
            </a:extLst>
          </p:cNvPr>
          <p:cNvSpPr txBox="1"/>
          <p:nvPr/>
        </p:nvSpPr>
        <p:spPr>
          <a:xfrm>
            <a:off x="5829257" y="6291917"/>
            <a:ext cx="1502334" cy="307777"/>
          </a:xfrm>
          <a:prstGeom prst="rect">
            <a:avLst/>
          </a:prstGeom>
          <a:noFill/>
        </p:spPr>
        <p:txBody>
          <a:bodyPr wrap="none" rtlCol="0">
            <a:spAutoFit/>
          </a:bodyPr>
          <a:lstStyle/>
          <a:p>
            <a:r>
              <a:rPr lang="en-US" sz="1400" dirty="0"/>
              <a:t>Whirligig beetle</a:t>
            </a:r>
          </a:p>
        </p:txBody>
      </p:sp>
      <p:pic>
        <p:nvPicPr>
          <p:cNvPr id="9" name="Picture 8">
            <a:extLst>
              <a:ext uri="{FF2B5EF4-FFF2-40B4-BE49-F238E27FC236}">
                <a16:creationId xmlns:a16="http://schemas.microsoft.com/office/drawing/2014/main" id="{78535664-85F7-A449-B5F3-713D6469AF53}"/>
              </a:ext>
            </a:extLst>
          </p:cNvPr>
          <p:cNvPicPr>
            <a:picLocks noChangeAspect="1"/>
          </p:cNvPicPr>
          <p:nvPr/>
        </p:nvPicPr>
        <p:blipFill>
          <a:blip r:embed="rId8"/>
          <a:stretch>
            <a:fillRect/>
          </a:stretch>
        </p:blipFill>
        <p:spPr>
          <a:xfrm>
            <a:off x="7299640" y="3573640"/>
            <a:ext cx="4394933" cy="2935678"/>
          </a:xfrm>
          <a:prstGeom prst="rect">
            <a:avLst/>
          </a:prstGeom>
        </p:spPr>
      </p:pic>
      <p:sp>
        <p:nvSpPr>
          <p:cNvPr id="46" name="TextBox 45">
            <a:extLst>
              <a:ext uri="{FF2B5EF4-FFF2-40B4-BE49-F238E27FC236}">
                <a16:creationId xmlns:a16="http://schemas.microsoft.com/office/drawing/2014/main" id="{C4407E5E-5A70-DF44-A64B-BF926F98720A}"/>
              </a:ext>
            </a:extLst>
          </p:cNvPr>
          <p:cNvSpPr txBox="1"/>
          <p:nvPr/>
        </p:nvSpPr>
        <p:spPr>
          <a:xfrm>
            <a:off x="7276698" y="3609493"/>
            <a:ext cx="2887714" cy="307777"/>
          </a:xfrm>
          <a:prstGeom prst="rect">
            <a:avLst/>
          </a:prstGeom>
          <a:noFill/>
        </p:spPr>
        <p:txBody>
          <a:bodyPr wrap="none" rtlCol="0">
            <a:spAutoFit/>
          </a:bodyPr>
          <a:lstStyle/>
          <a:p>
            <a:r>
              <a:rPr lang="en-US" sz="1400" dirty="0"/>
              <a:t>Great diving beetle (Larval stage)</a:t>
            </a:r>
          </a:p>
        </p:txBody>
      </p:sp>
    </p:spTree>
    <p:extLst>
      <p:ext uri="{BB962C8B-B14F-4D97-AF65-F5344CB8AC3E}">
        <p14:creationId xmlns:p14="http://schemas.microsoft.com/office/powerpoint/2010/main" val="155237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Frame 70">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3" name="Rectangle 72">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4" name="Rectangle 74">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76">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Freeform: Shape 78">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Medicinal Leech Recovery Project - Freshwater Habitats TrustFreshwater  Habitats Trust">
            <a:extLst>
              <a:ext uri="{FF2B5EF4-FFF2-40B4-BE49-F238E27FC236}">
                <a16:creationId xmlns:a16="http://schemas.microsoft.com/office/drawing/2014/main" id="{C5B16DE3-B8B7-864C-8F95-217C4AA29AF6}"/>
              </a:ext>
            </a:extLst>
          </p:cNvPr>
          <p:cNvPicPr>
            <a:picLocks noChangeAspect="1" noChangeArrowheads="1"/>
          </p:cNvPicPr>
          <p:nvPr/>
        </p:nvPicPr>
        <p:blipFill rotWithShape="1">
          <a:blip r:embed="rId3">
            <a:alphaModFix amt="80000"/>
            <a:extLst>
              <a:ext uri="{28A0092B-C50C-407E-A947-70E740481C1C}">
                <a14:useLocalDpi xmlns:a14="http://schemas.microsoft.com/office/drawing/2010/main" val="0"/>
              </a:ext>
            </a:extLst>
          </a:blip>
          <a:srcRect t="28510" r="-4" b="-4"/>
          <a:stretch/>
        </p:blipFill>
        <p:spPr bwMode="auto">
          <a:xfrm>
            <a:off x="631367" y="823335"/>
            <a:ext cx="6292235" cy="3823615"/>
          </a:xfrm>
          <a:prstGeom prst="rect">
            <a:avLst/>
          </a:prstGeom>
          <a:noFill/>
          <a:effectLst>
            <a:outerShdw blurRad="50800" dist="50800" dir="5400000" algn="ctr" rotWithShape="0">
              <a:srgbClr val="000000">
                <a:alpha val="44000"/>
              </a:srgbClr>
            </a:outerShdw>
          </a:effectLst>
        </p:spPr>
      </p:pic>
      <p:pic>
        <p:nvPicPr>
          <p:cNvPr id="3" name="Picture 2">
            <a:extLst>
              <a:ext uri="{FF2B5EF4-FFF2-40B4-BE49-F238E27FC236}">
                <a16:creationId xmlns:a16="http://schemas.microsoft.com/office/drawing/2014/main" id="{9A1B282E-23DA-5C4B-9C77-D72F92FC65A1}"/>
              </a:ext>
            </a:extLst>
          </p:cNvPr>
          <p:cNvPicPr>
            <a:picLocks noChangeAspect="1"/>
          </p:cNvPicPr>
          <p:nvPr/>
        </p:nvPicPr>
        <p:blipFill rotWithShape="1">
          <a:blip r:embed="rId4">
            <a:alphaModFix amt="80000"/>
          </a:blip>
          <a:srcRect t="15458" r="-1" b="11621"/>
          <a:stretch/>
        </p:blipFill>
        <p:spPr>
          <a:xfrm>
            <a:off x="5672200" y="2637049"/>
            <a:ext cx="5770017" cy="3506278"/>
          </a:xfrm>
          <a:prstGeom prst="rect">
            <a:avLst/>
          </a:prstGeom>
          <a:noFill/>
          <a:effectLst>
            <a:outerShdw blurRad="50800" dist="50800" dir="5400000" algn="ctr" rotWithShape="0">
              <a:srgbClr val="000000"/>
            </a:outerShdw>
          </a:effectLst>
        </p:spPr>
      </p:pic>
      <p:sp>
        <p:nvSpPr>
          <p:cNvPr id="81" name="Frame 80">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DB3BECE-AEB7-D64F-9486-D0F3368DF9E6}"/>
              </a:ext>
            </a:extLst>
          </p:cNvPr>
          <p:cNvSpPr>
            <a:spLocks noGrp="1"/>
          </p:cNvSpPr>
          <p:nvPr>
            <p:ph type="title"/>
          </p:nvPr>
        </p:nvSpPr>
        <p:spPr>
          <a:xfrm>
            <a:off x="6259730" y="523145"/>
            <a:ext cx="5322618" cy="871329"/>
          </a:xfrm>
        </p:spPr>
        <p:txBody>
          <a:bodyPr vert="horz" lIns="91440" tIns="45720" rIns="91440" bIns="45720" rtlCol="0" anchor="b">
            <a:normAutofit/>
          </a:bodyPr>
          <a:lstStyle/>
          <a:p>
            <a:pPr algn="r"/>
            <a:r>
              <a:rPr lang="en-US" sz="5400" dirty="0">
                <a:solidFill>
                  <a:srgbClr val="FFFFFF"/>
                </a:solidFill>
              </a:rPr>
              <a:t>Leeches</a:t>
            </a:r>
          </a:p>
        </p:txBody>
      </p:sp>
      <p:sp>
        <p:nvSpPr>
          <p:cNvPr id="8" name="TextBox 7">
            <a:extLst>
              <a:ext uri="{FF2B5EF4-FFF2-40B4-BE49-F238E27FC236}">
                <a16:creationId xmlns:a16="http://schemas.microsoft.com/office/drawing/2014/main" id="{9B5F77F3-EC59-2F4E-95FF-AE4997A7D4C6}"/>
              </a:ext>
            </a:extLst>
          </p:cNvPr>
          <p:cNvSpPr txBox="1"/>
          <p:nvPr/>
        </p:nvSpPr>
        <p:spPr>
          <a:xfrm>
            <a:off x="9286014" y="1205586"/>
            <a:ext cx="2311851" cy="646331"/>
          </a:xfrm>
          <a:prstGeom prst="rect">
            <a:avLst/>
          </a:prstGeom>
          <a:noFill/>
        </p:spPr>
        <p:txBody>
          <a:bodyPr wrap="none" rtlCol="0">
            <a:spAutoFit/>
          </a:bodyPr>
          <a:lstStyle/>
          <a:p>
            <a:r>
              <a:rPr lang="en-US" dirty="0"/>
              <a:t>16 species in the UK</a:t>
            </a:r>
          </a:p>
          <a:p>
            <a:endParaRPr lang="en-US" dirty="0"/>
          </a:p>
        </p:txBody>
      </p:sp>
      <p:pic>
        <p:nvPicPr>
          <p:cNvPr id="9" name="Picture 4" descr="Dave Rudkin on Twitter: &quot;Doing a bit of backyard pond clean-up and ...  sweet baby #leeches! #WormWednesday… &quot;">
            <a:extLst>
              <a:ext uri="{FF2B5EF4-FFF2-40B4-BE49-F238E27FC236}">
                <a16:creationId xmlns:a16="http://schemas.microsoft.com/office/drawing/2014/main" id="{F97BDA41-1CB2-9B4E-B9AD-5F8A033DC4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7744" y="3777945"/>
            <a:ext cx="3541408" cy="2411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730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ame 1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FE586591-4E0E-BF41-9A16-C2B86797C0FE}"/>
              </a:ext>
            </a:extLst>
          </p:cNvPr>
          <p:cNvPicPr>
            <a:picLocks noChangeAspect="1"/>
          </p:cNvPicPr>
          <p:nvPr/>
        </p:nvPicPr>
        <p:blipFill rotWithShape="1">
          <a:blip r:embed="rId3">
            <a:alphaModFix amt="80000"/>
          </a:blip>
          <a:srcRect t="8963" r="-4" b="-4"/>
          <a:stretch/>
        </p:blipFill>
        <p:spPr>
          <a:xfrm>
            <a:off x="2468193" y="1681271"/>
            <a:ext cx="4077250" cy="2477631"/>
          </a:xfrm>
          <a:prstGeom prst="rect">
            <a:avLst/>
          </a:prstGeom>
          <a:effectLst>
            <a:outerShdw blurRad="50800" dist="50800" dir="5400000" algn="ctr" rotWithShape="0">
              <a:srgbClr val="000000">
                <a:alpha val="35000"/>
              </a:srgbClr>
            </a:outerShdw>
          </a:effectLst>
        </p:spPr>
      </p:pic>
      <p:pic>
        <p:nvPicPr>
          <p:cNvPr id="13" name="Picture 12">
            <a:extLst>
              <a:ext uri="{FF2B5EF4-FFF2-40B4-BE49-F238E27FC236}">
                <a16:creationId xmlns:a16="http://schemas.microsoft.com/office/drawing/2014/main" id="{6417EE44-54C3-584E-96DA-684A7FF965BC}"/>
              </a:ext>
            </a:extLst>
          </p:cNvPr>
          <p:cNvPicPr>
            <a:picLocks noChangeAspect="1"/>
          </p:cNvPicPr>
          <p:nvPr/>
        </p:nvPicPr>
        <p:blipFill rotWithShape="1">
          <a:blip r:embed="rId4">
            <a:alphaModFix amt="80000"/>
          </a:blip>
          <a:srcRect t="2734" r="-4" b="4002"/>
          <a:stretch/>
        </p:blipFill>
        <p:spPr>
          <a:xfrm>
            <a:off x="1144893" y="3931689"/>
            <a:ext cx="3354939" cy="2393550"/>
          </a:xfrm>
          <a:prstGeom prst="rect">
            <a:avLst/>
          </a:prstGeom>
          <a:effectLst>
            <a:outerShdw blurRad="50800" dist="50800" dir="5400000" algn="ctr" rotWithShape="0">
              <a:srgbClr val="000000">
                <a:alpha val="46000"/>
              </a:srgbClr>
            </a:outerShdw>
          </a:effectLst>
        </p:spPr>
      </p:pic>
      <p:sp>
        <p:nvSpPr>
          <p:cNvPr id="28" name="Frame 27">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DB3BECE-AEB7-D64F-9486-D0F3368DF9E6}"/>
              </a:ext>
            </a:extLst>
          </p:cNvPr>
          <p:cNvSpPr>
            <a:spLocks noGrp="1"/>
          </p:cNvSpPr>
          <p:nvPr>
            <p:ph type="title"/>
          </p:nvPr>
        </p:nvSpPr>
        <p:spPr>
          <a:xfrm>
            <a:off x="492761" y="619070"/>
            <a:ext cx="5603239" cy="586516"/>
          </a:xfrm>
        </p:spPr>
        <p:txBody>
          <a:bodyPr vert="horz" lIns="91440" tIns="45720" rIns="91440" bIns="45720" rtlCol="0" anchor="b">
            <a:normAutofit fontScale="90000"/>
          </a:bodyPr>
          <a:lstStyle/>
          <a:p>
            <a:r>
              <a:rPr lang="en-US" sz="3000" dirty="0">
                <a:solidFill>
                  <a:srgbClr val="FFFFFF"/>
                </a:solidFill>
              </a:rPr>
              <a:t>Dragonflies &amp; Damselflies (</a:t>
            </a:r>
            <a:r>
              <a:rPr lang="en-US" sz="3000" i="1" dirty="0">
                <a:solidFill>
                  <a:srgbClr val="FFFFFF"/>
                </a:solidFill>
              </a:rPr>
              <a:t>Odonata</a:t>
            </a:r>
            <a:r>
              <a:rPr lang="en-US" sz="3000" dirty="0">
                <a:solidFill>
                  <a:srgbClr val="FFFFFF"/>
                </a:solidFill>
              </a:rPr>
              <a:t>) </a:t>
            </a:r>
          </a:p>
        </p:txBody>
      </p:sp>
      <p:sp>
        <p:nvSpPr>
          <p:cNvPr id="3" name="TextBox 2">
            <a:extLst>
              <a:ext uri="{FF2B5EF4-FFF2-40B4-BE49-F238E27FC236}">
                <a16:creationId xmlns:a16="http://schemas.microsoft.com/office/drawing/2014/main" id="{9AB31456-B915-D848-AB36-C660DCF29CB9}"/>
              </a:ext>
            </a:extLst>
          </p:cNvPr>
          <p:cNvSpPr txBox="1"/>
          <p:nvPr/>
        </p:nvSpPr>
        <p:spPr>
          <a:xfrm>
            <a:off x="489713" y="1205586"/>
            <a:ext cx="6281499" cy="369332"/>
          </a:xfrm>
          <a:prstGeom prst="rect">
            <a:avLst/>
          </a:prstGeom>
          <a:noFill/>
        </p:spPr>
        <p:txBody>
          <a:bodyPr wrap="square" rtlCol="0">
            <a:spAutoFit/>
          </a:bodyPr>
          <a:lstStyle/>
          <a:p>
            <a:r>
              <a:rPr lang="en-US" dirty="0"/>
              <a:t>57 species in the UK  </a:t>
            </a:r>
            <a:r>
              <a:rPr lang="en-US" sz="1200" dirty="0"/>
              <a:t>(37 dragonflies </a:t>
            </a:r>
            <a:r>
              <a:rPr lang="en-US" sz="1200" i="1" dirty="0"/>
              <a:t>(Anisoptera</a:t>
            </a:r>
            <a:r>
              <a:rPr lang="en-US" sz="1200" dirty="0"/>
              <a:t>)</a:t>
            </a:r>
            <a:r>
              <a:rPr lang="en-US" sz="1200" i="1" dirty="0"/>
              <a:t>,</a:t>
            </a:r>
            <a:r>
              <a:rPr lang="en-US" sz="1200" dirty="0"/>
              <a:t> 21 damselflies (</a:t>
            </a:r>
            <a:r>
              <a:rPr lang="en-US" sz="1200" i="1" dirty="0"/>
              <a:t>Zygoptera</a:t>
            </a:r>
            <a:r>
              <a:rPr lang="en-US" sz="1200" dirty="0"/>
              <a:t>)</a:t>
            </a:r>
          </a:p>
        </p:txBody>
      </p:sp>
      <p:pic>
        <p:nvPicPr>
          <p:cNvPr id="7170" name="Picture 2" descr="Dragonfly and Damselfly Nymphs. Monsters in Shrimp Tanks. Treatment -  Shrimp and Snail Breeder">
            <a:extLst>
              <a:ext uri="{FF2B5EF4-FFF2-40B4-BE49-F238E27FC236}">
                <a16:creationId xmlns:a16="http://schemas.microsoft.com/office/drawing/2014/main" id="{29483B4B-1B0C-2A46-8145-3D6B911391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7481" y="451219"/>
            <a:ext cx="5002862" cy="59066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57FDC10-2494-A24D-A04E-1F8B9A2B8F0C}"/>
              </a:ext>
            </a:extLst>
          </p:cNvPr>
          <p:cNvSpPr txBox="1"/>
          <p:nvPr/>
        </p:nvSpPr>
        <p:spPr>
          <a:xfrm>
            <a:off x="5016435" y="1762484"/>
            <a:ext cx="1529008" cy="307777"/>
          </a:xfrm>
          <a:prstGeom prst="rect">
            <a:avLst/>
          </a:prstGeom>
          <a:noFill/>
        </p:spPr>
        <p:txBody>
          <a:bodyPr wrap="none" rtlCol="0">
            <a:spAutoFit/>
          </a:bodyPr>
          <a:lstStyle/>
          <a:p>
            <a:r>
              <a:rPr lang="en-US" sz="1400" dirty="0">
                <a:solidFill>
                  <a:schemeClr val="bg1"/>
                </a:solidFill>
              </a:rPr>
              <a:t>Dragonfly larvae</a:t>
            </a:r>
          </a:p>
        </p:txBody>
      </p:sp>
      <p:sp>
        <p:nvSpPr>
          <p:cNvPr id="23" name="TextBox 22">
            <a:extLst>
              <a:ext uri="{FF2B5EF4-FFF2-40B4-BE49-F238E27FC236}">
                <a16:creationId xmlns:a16="http://schemas.microsoft.com/office/drawing/2014/main" id="{6FA4B848-937D-A848-899E-B3B8D59ACADA}"/>
              </a:ext>
            </a:extLst>
          </p:cNvPr>
          <p:cNvSpPr txBox="1"/>
          <p:nvPr/>
        </p:nvSpPr>
        <p:spPr>
          <a:xfrm>
            <a:off x="1141845" y="4035630"/>
            <a:ext cx="1526380" cy="307777"/>
          </a:xfrm>
          <a:prstGeom prst="rect">
            <a:avLst/>
          </a:prstGeom>
          <a:noFill/>
        </p:spPr>
        <p:txBody>
          <a:bodyPr wrap="none" rtlCol="0">
            <a:spAutoFit/>
          </a:bodyPr>
          <a:lstStyle/>
          <a:p>
            <a:r>
              <a:rPr lang="en-US" sz="1400" dirty="0"/>
              <a:t>Damselfly larvae</a:t>
            </a:r>
          </a:p>
        </p:txBody>
      </p:sp>
    </p:spTree>
    <p:extLst>
      <p:ext uri="{BB962C8B-B14F-4D97-AF65-F5344CB8AC3E}">
        <p14:creationId xmlns:p14="http://schemas.microsoft.com/office/powerpoint/2010/main" val="338480701"/>
      </p:ext>
    </p:extLst>
  </p:cSld>
  <p:clrMapOvr>
    <a:masterClrMapping/>
  </p:clrMapOvr>
</p:sld>
</file>

<file path=ppt/theme/theme1.xml><?xml version="1.0" encoding="utf-8"?>
<a:theme xmlns:a="http://schemas.openxmlformats.org/drawingml/2006/main" name="LuminousVTI">
  <a:themeElements>
    <a:clrScheme name="AnalogousFromLightSeedRightStep">
      <a:dk1>
        <a:srgbClr val="000000"/>
      </a:dk1>
      <a:lt1>
        <a:srgbClr val="FFFFFF"/>
      </a:lt1>
      <a:dk2>
        <a:srgbClr val="242641"/>
      </a:dk2>
      <a:lt2>
        <a:srgbClr val="E2E4E8"/>
      </a:lt2>
      <a:accent1>
        <a:srgbClr val="B39E7C"/>
      </a:accent1>
      <a:accent2>
        <a:srgbClr val="A2A470"/>
      </a:accent2>
      <a:accent3>
        <a:srgbClr val="95A77E"/>
      </a:accent3>
      <a:accent4>
        <a:srgbClr val="7EAE77"/>
      </a:accent4>
      <a:accent5>
        <a:srgbClr val="82AB8D"/>
      </a:accent5>
      <a:accent6>
        <a:srgbClr val="76AD9D"/>
      </a:accent6>
      <a:hlink>
        <a:srgbClr val="6983AE"/>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5590</Words>
  <Application>Microsoft Macintosh PowerPoint</Application>
  <PresentationFormat>Widescreen</PresentationFormat>
  <Paragraphs>331</Paragraphs>
  <Slides>18</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Avenir Next LT Pro</vt:lpstr>
      <vt:lpstr>Calibri</vt:lpstr>
      <vt:lpstr>News Gothic MT</vt:lpstr>
      <vt:lpstr>Sabon Next LT</vt:lpstr>
      <vt:lpstr>Wingdings</vt:lpstr>
      <vt:lpstr>Wingdings 3</vt:lpstr>
      <vt:lpstr>LuminousVTI</vt:lpstr>
      <vt:lpstr>Biological &amp; Chemical Monitoring of Freshwater Environments </vt:lpstr>
      <vt:lpstr>Time keeping today…</vt:lpstr>
      <vt:lpstr>What we know so far…</vt:lpstr>
      <vt:lpstr>So what’s the big bug deal?</vt:lpstr>
      <vt:lpstr>Monitoring FW invertebrates</vt:lpstr>
      <vt:lpstr>Biodiversity indicators</vt:lpstr>
      <vt:lpstr>Biological Monitoring Working Party (BMWP) Scoring System</vt:lpstr>
      <vt:lpstr>PowerPoint Presentation</vt:lpstr>
      <vt:lpstr>Biological Monitoring Working Party (BMWP) Scoring System</vt:lpstr>
      <vt:lpstr>Plecoptera, Tricoptera &amp; Ephemeroptera (oh my!)</vt:lpstr>
      <vt:lpstr>Tricoptera (Caddisflies)</vt:lpstr>
      <vt:lpstr>Emphemeroptera (Mayflies)</vt:lpstr>
      <vt:lpstr>Plecoptera (Stoneflies)</vt:lpstr>
      <vt:lpstr>Molluscs </vt:lpstr>
      <vt:lpstr>Water Bugs</vt:lpstr>
      <vt:lpstr>Beetles (Coleoptera)</vt:lpstr>
      <vt:lpstr>Leeches</vt:lpstr>
      <vt:lpstr>Dragonflies &amp; Damselflies (Odonata)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&amp; Chemical Monitoring of Freshwater Environments </dc:title>
  <dc:creator>Sam! Sam!</dc:creator>
  <cp:lastModifiedBy>Sam! Sam!</cp:lastModifiedBy>
  <cp:revision>8</cp:revision>
  <dcterms:created xsi:type="dcterms:W3CDTF">2020-10-20T16:12:34Z</dcterms:created>
  <dcterms:modified xsi:type="dcterms:W3CDTF">2020-10-20T18:13:57Z</dcterms:modified>
</cp:coreProperties>
</file>