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339" r:id="rId2"/>
    <p:sldId id="1333" r:id="rId3"/>
    <p:sldId id="399" r:id="rId4"/>
    <p:sldId id="511" r:id="rId5"/>
    <p:sldId id="428" r:id="rId6"/>
    <p:sldId id="515" r:id="rId7"/>
    <p:sldId id="429" r:id="rId8"/>
    <p:sldId id="430" r:id="rId9"/>
    <p:sldId id="395" r:id="rId10"/>
    <p:sldId id="1334" r:id="rId11"/>
    <p:sldId id="431" r:id="rId12"/>
    <p:sldId id="434" r:id="rId13"/>
    <p:sldId id="435" r:id="rId14"/>
    <p:sldId id="432" r:id="rId15"/>
    <p:sldId id="525" r:id="rId16"/>
    <p:sldId id="526" r:id="rId17"/>
    <p:sldId id="1329" r:id="rId1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578E42-1C81-410D-9DBE-508DEBA73177}" v="440" dt="2023-03-11T08:23:40.8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2" autoAdjust="0"/>
    <p:restoredTop sz="93405" autoAdjust="0"/>
  </p:normalViewPr>
  <p:slideViewPr>
    <p:cSldViewPr>
      <p:cViewPr>
        <p:scale>
          <a:sx n="76" d="100"/>
          <a:sy n="76" d="100"/>
        </p:scale>
        <p:origin x="58" y="25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708EB7-2A54-4C95-90F5-05EE3C616A54}" type="slidenum">
              <a:rPr lang="en-GB" altLang="en-US"/>
              <a:pPr/>
              <a:t>1</a:t>
            </a:fld>
            <a:endParaRPr lang="en-GB" altLang="en-US"/>
          </a:p>
        </p:txBody>
      </p:sp>
      <p:sp>
        <p:nvSpPr>
          <p:cNvPr id="60419" name="Rectangle 2"/>
          <p:cNvSpPr>
            <a:spLocks noGrp="1" noRot="1" noChangeAspect="1" noChangeArrowheads="1" noTextEdit="1"/>
          </p:cNvSpPr>
          <p:nvPr>
            <p:ph type="sldImg"/>
          </p:nvPr>
        </p:nvSpPr>
        <p:spPr>
          <a:xfrm>
            <a:off x="82550" y="730250"/>
            <a:ext cx="6503988" cy="3659188"/>
          </a:xfrm>
          <a:ln/>
        </p:spPr>
      </p:sp>
      <p:sp>
        <p:nvSpPr>
          <p:cNvPr id="604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61790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372D6B3-B77C-46DD-ABF3-251A9EB30427}"/>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0A3A3FF0-C694-436B-BD34-8B0B5D3F5A8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4DD40598-CA80-436E-9FF8-86A68F0F488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7823341-B835-4DF9-B022-EF2F95A25E2D}" type="slidenum">
              <a:rPr lang="en-US" altLang="en-US" smtClean="0">
                <a:latin typeface="Arial" panose="020B0604020202020204" pitchFamily="34" charset="0"/>
              </a:rPr>
              <a:pPr/>
              <a:t>3</a:t>
            </a:fld>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CD96B76-B08D-4891-B34E-00BA9D40199D}"/>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D3BB9DC3-1677-43D2-BEB1-0DA38A591A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74042501-AF82-4272-8F91-BE7003FDFF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B799AF30-EB61-4D21-920F-6568A90D5A2C}" type="slidenum">
              <a:rPr lang="en-US" altLang="en-US" smtClean="0">
                <a:latin typeface="Arial" panose="020B0604020202020204" pitchFamily="34" charset="0"/>
              </a:rPr>
              <a:pPr/>
              <a:t>4</a:t>
            </a:fld>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FF65E16-861D-46FC-976B-90FD21ECB6D9}"/>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491FA665-83F8-4C5C-A784-3D28E7F4CB7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F8378E53-1A70-441E-953E-DE0FEAD3CB6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6457D9F-F62F-4CD0-89DA-8C49AF85C8D5}" type="slidenum">
              <a:rPr lang="en-US" altLang="en-US" smtClean="0">
                <a:latin typeface="Arial" panose="020B0604020202020204" pitchFamily="34" charset="0"/>
              </a:rPr>
              <a:pPr/>
              <a:t>5</a:t>
            </a:fld>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416D23E1-F8AA-4D81-ABBD-949F1694A347}"/>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04CA0B4F-AC28-4910-AF9F-70FD96EDCB3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3ED4C79B-3CE8-428E-8037-459000C41FD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A7B4FEF4-10DF-49B0-8DF2-083C5AEED72F}" type="slidenum">
              <a:rPr lang="en-US" altLang="en-US" smtClean="0">
                <a:latin typeface="Arial" panose="020B0604020202020204" pitchFamily="34" charset="0"/>
              </a:rPr>
              <a:pPr/>
              <a:t>6</a:t>
            </a:fld>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180B060-0F87-4D90-AD2D-6E37CDEA17C4}"/>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BA51EED0-928A-4514-91E4-7E33AF85FE6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05490658-2061-4F2D-9786-5694653EFD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3C89E5-9DBE-4A36-9AE1-6A245B6C4977}" type="slidenum">
              <a:rPr lang="en-US" altLang="en-US" smtClean="0">
                <a:latin typeface="Arial" panose="020B0604020202020204" pitchFamily="34" charset="0"/>
              </a:rPr>
              <a:pPr/>
              <a:t>7</a:t>
            </a:fld>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2F8635C0-0405-4671-B601-BA3E99400BE7}"/>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B3E11CDC-AE0C-479F-9B1F-EB3FFC04134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F6DA1B5F-E2BA-407F-90E4-331495386A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5CD40C7E-394C-4BFD-8583-40D157513F48}" type="slidenum">
              <a:rPr lang="en-US" altLang="en-US" smtClean="0">
                <a:latin typeface="Arial" panose="020B0604020202020204" pitchFamily="34" charset="0"/>
              </a:rPr>
              <a:pPr/>
              <a:t>8</a:t>
            </a:fld>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47ABE48-5B6C-4320-9B4E-B52A4E18C96F}"/>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F45C9DFA-1DD7-423F-8095-C0146257840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7E31EF26-75E2-4081-B17F-611B265C4B5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582C712-FF63-4ED4-A71B-63A9E0877BF5}" type="slidenum">
              <a:rPr lang="en-US" altLang="en-US" smtClean="0">
                <a:latin typeface="Arial" panose="020B0604020202020204" pitchFamily="34" charset="0"/>
              </a:rPr>
              <a:pPr/>
              <a:t>9</a:t>
            </a:fld>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C0605274-2FC1-4CD9-9783-30259A6B8836}"/>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40B3A359-9EE9-4F4F-9708-C0802E6D1FB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1FA53966-54F1-4158-9D9E-B4FF2133D2C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092C96EF-A1C8-4FD4-9E90-B3DF48B8A43F}" type="slidenum">
              <a:rPr lang="en-US" altLang="en-US" smtClean="0">
                <a:latin typeface="Arial" panose="020B0604020202020204" pitchFamily="34" charset="0"/>
              </a:rPr>
              <a:pPr/>
              <a:t>11</a:t>
            </a:fld>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CB7F6382-73B6-49D1-B57C-23AFA4EE993A}"/>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C773B141-7A8E-4D9F-AC61-648EE71647C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D1129778-4A1A-4849-8408-039660B19D7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5B785CE9-DBB8-45C5-9A37-5578E9E8F01D}" type="slidenum">
              <a:rPr lang="en-US" altLang="en-US" smtClean="0">
                <a:latin typeface="Arial" panose="020B0604020202020204" pitchFamily="34" charset="0"/>
              </a:rPr>
              <a:pPr/>
              <a:t>12</a:t>
            </a:fld>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0130882D-BF1D-4146-833B-E39ECE8F1E1D}"/>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620F6DB1-A831-4C28-9437-BC6CC0FE66A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E9E8CB07-3737-4BFD-A72B-578066D34EF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1067907-056C-4F8B-A16B-7E638BF749D2}" type="slidenum">
              <a:rPr lang="en-US" altLang="en-US" smtClean="0">
                <a:latin typeface="Arial" panose="020B0604020202020204" pitchFamily="34" charset="0"/>
              </a:rPr>
              <a:pPr/>
              <a:t>13</a:t>
            </a:fld>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95FACFF5-8DE1-4E66-8CBE-C9155BAB50D2}"/>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6843E6D8-5CC1-4572-B04F-296C4890DA0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0789E59C-25DF-4644-AE21-40BD2DEA4B7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40E9AED4-D618-45C1-9E17-840D1F2347AE}" type="slidenum">
              <a:rPr lang="en-US" altLang="en-US" smtClean="0">
                <a:latin typeface="Arial" panose="020B0604020202020204" pitchFamily="34" charset="0"/>
              </a:rPr>
              <a:pPr/>
              <a:t>14</a:t>
            </a:fld>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184C11C3-D989-4040-8BAF-F2B51C493815}"/>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21F5EEEE-E629-4307-B637-52377BA1840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2437E0B7-BE78-4D1F-B1F8-9575536A654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D8DBE982-DD28-4F4C-8F86-7C9EC03A5102}" type="slidenum">
              <a:rPr lang="en-US" altLang="en-US" smtClean="0">
                <a:latin typeface="Arial" panose="020B0604020202020204" pitchFamily="34" charset="0"/>
              </a:rPr>
              <a:pPr/>
              <a:t>15</a:t>
            </a:fld>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0F68B6F9-2C48-4C23-A236-1C981D584A0E}"/>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6CC8FCFC-D1FA-4B7A-BCB2-36459B20800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932511E3-91AA-4811-85D7-BBEE5AB3B92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67E0904-38AF-4085-92E3-26E13F951CD4}" type="slidenum">
              <a:rPr lang="en-US" altLang="en-US" smtClean="0">
                <a:latin typeface="Arial" panose="020B0604020202020204" pitchFamily="34" charset="0"/>
              </a:rPr>
              <a:pPr/>
              <a:t>16</a:t>
            </a:fld>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382588" y="685800"/>
            <a:ext cx="6094412" cy="3429000"/>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6148" name="Slide Number Placeholder 3"/>
          <p:cNvSpPr>
            <a:spLocks noGrp="1"/>
          </p:cNvSpPr>
          <p:nvPr>
            <p:ph type="sldNum" sz="quarter" idx="5"/>
          </p:nvPr>
        </p:nvSpPr>
        <p:spPr>
          <a:xfrm>
            <a:off x="0" y="0"/>
            <a:ext cx="0" cy="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5C682C-BEAF-4365-B5E8-533534DD8CDE}"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922606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21499B58-9205-4FF2-9B7C-AECC93D72618}" type="datetime1">
              <a:rPr lang="en-GB" altLang="en-US" smtClean="0"/>
              <a:t>07/03/2025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AA72E1F8-BCFB-44C6-B696-7A74408526EC}" type="datetime1">
              <a:rPr lang="en-GB" altLang="en-US" smtClean="0"/>
              <a:t>07/03/2025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6AD873EB-E076-48DF-B502-812D079C0797}" type="datetime1">
              <a:rPr lang="en-GB" altLang="en-US" smtClean="0"/>
              <a:t>07/03/2025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BE35E3E-DC75-4665-AEA7-86DC4BF45934}" type="datetime1">
              <a:rPr lang="en-GB" altLang="en-US" smtClean="0"/>
              <a:t>07/03/2025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F34A0-4761-46B5-B509-A7563F218A83}" type="datetime1">
              <a:rPr lang="en-GB" altLang="en-US" smtClean="0"/>
              <a:t>07/03/2025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EDB6942-DACB-4879-90C5-D0ADF3FD036D}" type="datetime1">
              <a:rPr lang="en-GB" altLang="en-US" smtClean="0"/>
              <a:t>07/03/2025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71118F0-C6F5-456C-8138-3AE0A7B3937D}" type="datetime1">
              <a:rPr lang="en-GB" altLang="en-US" smtClean="0"/>
              <a:t>07/03/2025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CC0A634-D170-423C-9AEA-9F8F779036BA}" type="datetime1">
              <a:rPr lang="en-GB" altLang="en-US" smtClean="0"/>
              <a:t>07/03/2025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63913935-A17A-4230-B338-B38EDD3D1A9B}" type="datetime1">
              <a:rPr lang="en-GB" altLang="en-US" smtClean="0"/>
              <a:t>07/03/2025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5BA4B8F-3D98-4382-B8AB-0DF34334EBF8}" type="datetime1">
              <a:rPr lang="en-GB" altLang="en-US" smtClean="0"/>
              <a:t>07/03/2025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70D71B9-D667-4267-B204-C96A2458EBAA}" type="datetime1">
              <a:rPr lang="en-GB" altLang="en-US" smtClean="0"/>
              <a:t>07/03/2025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DE6D1B9-AA3E-46AF-B30D-93A94EFC84BA}" type="datetime1">
              <a:rPr lang="en-GB" altLang="en-US" smtClean="0"/>
              <a:t>07/03/2025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www.businessdictionary.com/definition/current.html" TargetMode="External"/><Relationship Id="rId3" Type="http://schemas.openxmlformats.org/officeDocument/2006/relationships/hyperlink" Target="http://www.investorwords.com/7730/taxable.html" TargetMode="External"/><Relationship Id="rId7" Type="http://schemas.openxmlformats.org/officeDocument/2006/relationships/hyperlink" Target="http://www.investorwords.com/4527/shareholder.htm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www.investorwords.com/511/Board_of_Directors.html" TargetMode="External"/><Relationship Id="rId5" Type="http://schemas.openxmlformats.org/officeDocument/2006/relationships/hyperlink" Target="http://www.businessdictionary.com/definition/company.html" TargetMode="External"/><Relationship Id="rId4" Type="http://schemas.openxmlformats.org/officeDocument/2006/relationships/hyperlink" Target="http://www.investorwords.com/3634/payment.html" TargetMode="External"/><Relationship Id="rId9" Type="http://schemas.openxmlformats.org/officeDocument/2006/relationships/hyperlink" Target="http://www.investorwords.com/4235/retained_earnings.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ctrTitle"/>
          </p:nvPr>
        </p:nvSpPr>
        <p:spPr>
          <a:xfrm>
            <a:off x="623392" y="1196752"/>
            <a:ext cx="10873208" cy="2816730"/>
          </a:xfrm>
        </p:spPr>
        <p:txBody>
          <a:bodyPr wrap="square" numCol="1" anchorCtr="0" compatLnSpc="1">
            <a:prstTxWarp prst="textNoShape">
              <a:avLst/>
            </a:prstTxWarp>
          </a:bodyPr>
          <a:lstStyle/>
          <a:p>
            <a:pPr eaLnBrk="1" hangingPunct="1">
              <a:buFont typeface="Arial" charset="0"/>
              <a:buNone/>
              <a:defRPr/>
            </a:pPr>
            <a:r>
              <a:rPr lang="en-GB" sz="6000" dirty="0">
                <a:solidFill>
                  <a:schemeClr val="accent2"/>
                </a:solidFill>
                <a:ea typeface="ＭＳ Ｐゴシック" charset="0"/>
              </a:rPr>
              <a:t>LCBB5011</a:t>
            </a:r>
            <a:br>
              <a:rPr lang="en-GB" sz="6000" dirty="0">
                <a:solidFill>
                  <a:schemeClr val="accent2"/>
                </a:solidFill>
                <a:ea typeface="ＭＳ Ｐゴシック" charset="0"/>
              </a:rPr>
            </a:br>
            <a:r>
              <a:rPr lang="en-GB" sz="6000" b="1" dirty="0">
                <a:solidFill>
                  <a:schemeClr val="accent2"/>
                </a:solidFill>
                <a:ea typeface="ＭＳ Ｐゴシック" charset="0"/>
              </a:rPr>
              <a:t>Essentials of Accounting &amp; Finance</a:t>
            </a:r>
            <a:br>
              <a:rPr lang="en-GB" b="1" dirty="0">
                <a:solidFill>
                  <a:schemeClr val="accent2"/>
                </a:solidFill>
                <a:ea typeface="ＭＳ Ｐゴシック" charset="0"/>
              </a:rPr>
            </a:br>
            <a:r>
              <a:rPr lang="en-GB" sz="4000" dirty="0">
                <a:solidFill>
                  <a:schemeClr val="accent2"/>
                </a:solidFill>
                <a:ea typeface="ＭＳ Ｐゴシック" charset="0"/>
              </a:rPr>
              <a:t>Week 8 Session 1</a:t>
            </a:r>
            <a:endParaRPr lang="en-GB" cap="none" dirty="0">
              <a:ea typeface="ＭＳ Ｐゴシック" charset="0"/>
            </a:endParaRPr>
          </a:p>
        </p:txBody>
      </p:sp>
      <p:sp>
        <p:nvSpPr>
          <p:cNvPr id="2" name="Subtitle 1">
            <a:extLst>
              <a:ext uri="{FF2B5EF4-FFF2-40B4-BE49-F238E27FC236}">
                <a16:creationId xmlns:a16="http://schemas.microsoft.com/office/drawing/2014/main" id="{3A5521FE-B377-A2AC-430A-4B0D8CC79EDE}"/>
              </a:ext>
            </a:extLst>
          </p:cNvPr>
          <p:cNvSpPr>
            <a:spLocks noGrp="1"/>
          </p:cNvSpPr>
          <p:nvPr>
            <p:ph type="subTitle" idx="1"/>
          </p:nvPr>
        </p:nvSpPr>
        <p:spPr>
          <a:xfrm>
            <a:off x="2371564" y="4189504"/>
            <a:ext cx="7448871" cy="1008112"/>
          </a:xfrm>
        </p:spPr>
        <p:txBody>
          <a:bodyPr/>
          <a:lstStyle/>
          <a:p>
            <a:pPr eaLnBrk="1" hangingPunct="1">
              <a:defRPr/>
            </a:pPr>
            <a:r>
              <a:rPr lang="en-GB" sz="2400" dirty="0">
                <a:solidFill>
                  <a:schemeClr val="accent2"/>
                </a:solidFill>
                <a:ea typeface="ＭＳ Ｐゴシック" charset="0"/>
              </a:rPr>
              <a:t> </a:t>
            </a:r>
            <a:r>
              <a:rPr lang="en-GB" altLang="en-US" sz="3200" b="1">
                <a:solidFill>
                  <a:schemeClr val="accent2"/>
                </a:solidFill>
                <a:ea typeface="ＭＳ Ｐゴシック" charset="0"/>
              </a:rPr>
              <a:t>Dividend Policy</a:t>
            </a:r>
            <a:endParaRPr lang="en-GB" altLang="en-US" sz="3200" b="1" dirty="0">
              <a:solidFill>
                <a:schemeClr val="accent2"/>
              </a:solidFill>
              <a:ea typeface="ＭＳ Ｐゴシック" charset="0"/>
            </a:endParaRPr>
          </a:p>
          <a:p>
            <a:pPr eaLnBrk="1" hangingPunct="1">
              <a:defRPr/>
            </a:pPr>
            <a:endParaRPr lang="en-GB" altLang="en-US" b="1" dirty="0">
              <a:solidFill>
                <a:schemeClr val="accent2"/>
              </a:solidFill>
              <a:ea typeface="ＭＳ Ｐゴシック" charset="0"/>
            </a:endParaRPr>
          </a:p>
        </p:txBody>
      </p:sp>
    </p:spTree>
    <p:extLst>
      <p:ext uri="{BB962C8B-B14F-4D97-AF65-F5344CB8AC3E}">
        <p14:creationId xmlns:p14="http://schemas.microsoft.com/office/powerpoint/2010/main" val="1954859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2">
            <a:extLst>
              <a:ext uri="{FF2B5EF4-FFF2-40B4-BE49-F238E27FC236}">
                <a16:creationId xmlns:a16="http://schemas.microsoft.com/office/drawing/2014/main" id="{F5126C84-31A2-45C2-E54D-8E24FFF98727}"/>
              </a:ext>
            </a:extLst>
          </p:cNvPr>
          <p:cNvSpPr txBox="1">
            <a:spLocks noChangeArrowheads="1"/>
          </p:cNvSpPr>
          <p:nvPr/>
        </p:nvSpPr>
        <p:spPr>
          <a:xfrm>
            <a:off x="443372" y="309943"/>
            <a:ext cx="10369151" cy="559711"/>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Learning Outcomes</a:t>
            </a:r>
          </a:p>
        </p:txBody>
      </p:sp>
      <p:sp>
        <p:nvSpPr>
          <p:cNvPr id="2" name="TextBox 1">
            <a:extLst>
              <a:ext uri="{FF2B5EF4-FFF2-40B4-BE49-F238E27FC236}">
                <a16:creationId xmlns:a16="http://schemas.microsoft.com/office/drawing/2014/main" id="{A38A2738-9FD4-4F9E-D452-324A7D70B732}"/>
              </a:ext>
            </a:extLst>
          </p:cNvPr>
          <p:cNvSpPr txBox="1"/>
          <p:nvPr/>
        </p:nvSpPr>
        <p:spPr>
          <a:xfrm>
            <a:off x="464684" y="1484784"/>
            <a:ext cx="9001000" cy="2308324"/>
          </a:xfrm>
          <a:prstGeom prst="rect">
            <a:avLst/>
          </a:prstGeom>
          <a:noFill/>
        </p:spPr>
        <p:txBody>
          <a:bodyPr wrap="square" rtlCol="0">
            <a:spAutoFit/>
          </a:bodyPr>
          <a:lstStyle/>
          <a:p>
            <a:pPr marL="342900" indent="-342900">
              <a:buFont typeface="Arial" panose="020B0604020202020204" pitchFamily="34" charset="0"/>
              <a:buChar char="•"/>
              <a:defRPr/>
            </a:pPr>
            <a:r>
              <a:rPr lang="en-GB" sz="2400" dirty="0"/>
              <a:t>Identify the dividend policy of a company</a:t>
            </a:r>
          </a:p>
          <a:p>
            <a:pPr>
              <a:defRPr/>
            </a:pPr>
            <a:endParaRPr lang="en-GB" sz="2400" dirty="0"/>
          </a:p>
          <a:p>
            <a:pPr marL="342900" indent="-342900">
              <a:buFont typeface="Arial" panose="020B0604020202020204" pitchFamily="34" charset="0"/>
              <a:buChar char="•"/>
              <a:defRPr/>
            </a:pPr>
            <a:r>
              <a:rPr lang="en-GB" sz="2400" dirty="0"/>
              <a:t>Understand the influences on dividend decisions </a:t>
            </a:r>
          </a:p>
          <a:p>
            <a:pPr>
              <a:defRPr/>
            </a:pPr>
            <a:endParaRPr lang="en-GB" sz="2400" dirty="0"/>
          </a:p>
          <a:p>
            <a:pPr marL="342900" indent="-342900">
              <a:buFont typeface="Arial" panose="020B0604020202020204" pitchFamily="34" charset="0"/>
              <a:buChar char="•"/>
              <a:defRPr/>
            </a:pPr>
            <a:r>
              <a:rPr lang="en-GB" sz="2400" dirty="0"/>
              <a:t>Identify, Understand and Integrate dividend theories </a:t>
            </a:r>
          </a:p>
          <a:p>
            <a:pPr>
              <a:defRPr/>
            </a:pPr>
            <a:r>
              <a:rPr lang="en-GB" sz="2400" dirty="0"/>
              <a:t>in the analysis of dividend policies</a:t>
            </a:r>
          </a:p>
        </p:txBody>
      </p:sp>
    </p:spTree>
    <p:extLst>
      <p:ext uri="{BB962C8B-B14F-4D97-AF65-F5344CB8AC3E}">
        <p14:creationId xmlns:p14="http://schemas.microsoft.com/office/powerpoint/2010/main" val="3459478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1FD462B-A597-4228-BDF8-B33063E3AE65}"/>
              </a:ext>
            </a:extLst>
          </p:cNvPr>
          <p:cNvSpPr>
            <a:spLocks noGrp="1"/>
          </p:cNvSpPr>
          <p:nvPr>
            <p:ph type="title"/>
          </p:nvPr>
        </p:nvSpPr>
        <p:spPr>
          <a:xfrm>
            <a:off x="1775520" y="16893"/>
            <a:ext cx="6458966" cy="662782"/>
          </a:xfrm>
        </p:spPr>
        <p:txBody>
          <a:bodyPr/>
          <a:lstStyle/>
          <a:p>
            <a:r>
              <a:rPr lang="en-GB" altLang="en-US" dirty="0"/>
              <a:t>Introduction </a:t>
            </a:r>
          </a:p>
        </p:txBody>
      </p:sp>
      <p:sp>
        <p:nvSpPr>
          <p:cNvPr id="3" name="Content Placeholder 2">
            <a:extLst>
              <a:ext uri="{FF2B5EF4-FFF2-40B4-BE49-F238E27FC236}">
                <a16:creationId xmlns:a16="http://schemas.microsoft.com/office/drawing/2014/main" id="{495FADF1-2D2C-4E0A-A539-9A2EEAFF0BB4}"/>
              </a:ext>
            </a:extLst>
          </p:cNvPr>
          <p:cNvSpPr>
            <a:spLocks noGrp="1"/>
          </p:cNvSpPr>
          <p:nvPr>
            <p:ph idx="1"/>
          </p:nvPr>
        </p:nvSpPr>
        <p:spPr>
          <a:xfrm>
            <a:off x="407368" y="729753"/>
            <a:ext cx="11305256" cy="3894137"/>
          </a:xfrm>
        </p:spPr>
        <p:txBody>
          <a:bodyPr/>
          <a:lstStyle/>
          <a:p>
            <a:pPr eaLnBrk="1" hangingPunct="1">
              <a:defRPr/>
            </a:pPr>
            <a:r>
              <a:rPr lang="en-GB" sz="1800" dirty="0">
                <a:latin typeface="Arial" charset="0"/>
              </a:rPr>
              <a:t>Investment decisions and dividend decisions are by their very nature interlinked to financing decisions for companies.</a:t>
            </a:r>
          </a:p>
          <a:p>
            <a:pPr eaLnBrk="1" hangingPunct="1">
              <a:defRPr/>
            </a:pPr>
            <a:endParaRPr lang="en-GB" sz="1800" dirty="0">
              <a:latin typeface="Arial" charset="0"/>
            </a:endParaRPr>
          </a:p>
          <a:p>
            <a:pPr marL="285750" indent="-285750" eaLnBrk="1" hangingPunct="1">
              <a:defRPr/>
            </a:pPr>
            <a:r>
              <a:rPr lang="en-GB" sz="1800" dirty="0">
                <a:latin typeface="Arial" charset="0"/>
              </a:rPr>
              <a:t>Once </a:t>
            </a:r>
            <a:r>
              <a:rPr lang="en-GB" sz="1800" dirty="0">
                <a:solidFill>
                  <a:srgbClr val="FF0000"/>
                </a:solidFill>
                <a:latin typeface="Arial" charset="0"/>
              </a:rPr>
              <a:t>the decision to invest </a:t>
            </a:r>
            <a:r>
              <a:rPr lang="en-GB" sz="1800" dirty="0">
                <a:latin typeface="Arial" charset="0"/>
              </a:rPr>
              <a:t>has been made, the question of </a:t>
            </a:r>
            <a:r>
              <a:rPr lang="en-GB" sz="1800" b="1" dirty="0">
                <a:solidFill>
                  <a:schemeClr val="accent1">
                    <a:lumMod val="75000"/>
                  </a:schemeClr>
                </a:solidFill>
                <a:latin typeface="Arial" charset="0"/>
              </a:rPr>
              <a:t>how to finance </a:t>
            </a:r>
            <a:r>
              <a:rPr lang="en-GB" sz="1800" dirty="0">
                <a:latin typeface="Arial" charset="0"/>
              </a:rPr>
              <a:t>it immediately come into play.</a:t>
            </a:r>
          </a:p>
          <a:p>
            <a:pPr marL="285750" indent="-285750" eaLnBrk="1" hangingPunct="1">
              <a:defRPr/>
            </a:pPr>
            <a:r>
              <a:rPr lang="en-GB" sz="1800" dirty="0">
                <a:highlight>
                  <a:srgbClr val="FFFF00"/>
                </a:highlight>
                <a:latin typeface="Arial" charset="0"/>
              </a:rPr>
              <a:t>Stock exchange</a:t>
            </a:r>
          </a:p>
          <a:p>
            <a:pPr marL="285750" indent="-285750" eaLnBrk="1" hangingPunct="1">
              <a:defRPr/>
            </a:pPr>
            <a:r>
              <a:rPr lang="en-GB" sz="1800" dirty="0">
                <a:latin typeface="Arial" charset="0"/>
              </a:rPr>
              <a:t>Once </a:t>
            </a:r>
            <a:r>
              <a:rPr lang="en-GB" sz="1800" dirty="0">
                <a:solidFill>
                  <a:srgbClr val="FF0000"/>
                </a:solidFill>
                <a:latin typeface="Arial" charset="0"/>
              </a:rPr>
              <a:t>the decision to give a dividend </a:t>
            </a:r>
            <a:r>
              <a:rPr lang="en-GB" sz="1800" dirty="0">
                <a:latin typeface="Arial" charset="0"/>
              </a:rPr>
              <a:t>has been made, the question of </a:t>
            </a:r>
            <a:r>
              <a:rPr lang="en-GB" sz="1800" b="1" dirty="0">
                <a:solidFill>
                  <a:schemeClr val="accent1">
                    <a:lumMod val="75000"/>
                  </a:schemeClr>
                </a:solidFill>
                <a:latin typeface="Arial" charset="0"/>
              </a:rPr>
              <a:t>how to finance </a:t>
            </a:r>
            <a:r>
              <a:rPr lang="en-GB" sz="1800" dirty="0">
                <a:latin typeface="Arial" charset="0"/>
              </a:rPr>
              <a:t>it immediately come into play.</a:t>
            </a:r>
          </a:p>
          <a:p>
            <a:pPr marL="285750" indent="-285750" eaLnBrk="1" hangingPunct="1">
              <a:defRPr/>
            </a:pPr>
            <a:endParaRPr lang="en-GB" sz="1800" dirty="0">
              <a:latin typeface="Arial" charset="0"/>
            </a:endParaRPr>
          </a:p>
          <a:p>
            <a:pPr>
              <a:defRPr/>
            </a:pPr>
            <a:r>
              <a:rPr lang="en-GB" altLang="en-US" sz="1800" dirty="0">
                <a:latin typeface="Arial" panose="020B0604020202020204" pitchFamily="34" charset="0"/>
                <a:cs typeface="Times New Roman" panose="02020603050405020304" pitchFamily="18" charset="0"/>
              </a:rPr>
              <a:t>The questions which come from determining a corporate Dividend Policy conceptually ask quite simple questions.</a:t>
            </a:r>
          </a:p>
          <a:p>
            <a:pPr>
              <a:defRPr/>
            </a:pPr>
            <a:endParaRPr lang="en-GB" sz="1800" dirty="0"/>
          </a:p>
        </p:txBody>
      </p:sp>
      <p:sp>
        <p:nvSpPr>
          <p:cNvPr id="4" name="Footer Placeholder 3">
            <a:extLst>
              <a:ext uri="{FF2B5EF4-FFF2-40B4-BE49-F238E27FC236}">
                <a16:creationId xmlns:a16="http://schemas.microsoft.com/office/drawing/2014/main" id="{B26EAC43-0F26-48D7-9471-A8E703E58120}"/>
              </a:ext>
            </a:extLst>
          </p:cNvPr>
          <p:cNvSpPr>
            <a:spLocks noGrp="1"/>
          </p:cNvSpPr>
          <p:nvPr>
            <p:ph type="ftr" sz="quarter" idx="11"/>
          </p:nvPr>
        </p:nvSpPr>
        <p:spPr/>
        <p:txBody>
          <a:bodyPr/>
          <a:lstStyle/>
          <a:p>
            <a:pPr>
              <a:defRPr/>
            </a:pPr>
            <a:r>
              <a:rPr lang="en-US" altLang="en-US"/>
              <a:t>Ulster University</a:t>
            </a:r>
          </a:p>
        </p:txBody>
      </p:sp>
      <p:sp>
        <p:nvSpPr>
          <p:cNvPr id="21509" name="Slide Number Placeholder 4">
            <a:extLst>
              <a:ext uri="{FF2B5EF4-FFF2-40B4-BE49-F238E27FC236}">
                <a16:creationId xmlns:a16="http://schemas.microsoft.com/office/drawing/2014/main" id="{5189FAB9-45E0-416A-80B5-5449F14E0F0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B190949-A4C1-45A3-8FB1-FD8129902EF3}" type="slidenum">
              <a:rPr lang="en-US" altLang="en-US" smtClean="0">
                <a:solidFill>
                  <a:srgbClr val="898989"/>
                </a:solidFill>
              </a:rPr>
              <a:pPr/>
              <a:t>3</a:t>
            </a:fld>
            <a:endParaRPr lang="en-US" altLang="en-US">
              <a:solidFill>
                <a:srgbClr val="898989"/>
              </a:solidFill>
            </a:endParaRPr>
          </a:p>
        </p:txBody>
      </p:sp>
      <p:sp>
        <p:nvSpPr>
          <p:cNvPr id="21510" name="Rectangle 5">
            <a:extLst>
              <a:ext uri="{FF2B5EF4-FFF2-40B4-BE49-F238E27FC236}">
                <a16:creationId xmlns:a16="http://schemas.microsoft.com/office/drawing/2014/main" id="{3A66D704-50EE-44B1-AE86-2BCDFE5EACD8}"/>
              </a:ext>
            </a:extLst>
          </p:cNvPr>
          <p:cNvSpPr>
            <a:spLocks noChangeArrowheads="1"/>
          </p:cNvSpPr>
          <p:nvPr/>
        </p:nvSpPr>
        <p:spPr bwMode="auto">
          <a:xfrm>
            <a:off x="839416" y="3925111"/>
            <a:ext cx="3662362"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dirty="0">
                <a:latin typeface="Arial" panose="020B0604020202020204" pitchFamily="34" charset="0"/>
                <a:cs typeface="Times New Roman" panose="02020603050405020304" pitchFamily="18" charset="0"/>
              </a:rPr>
              <a:t>If there are no attractive investments, we have no great ideas, perhaps we should just </a:t>
            </a:r>
            <a:r>
              <a:rPr lang="en-GB" altLang="en-US" b="1" i="1" dirty="0">
                <a:latin typeface="Arial" panose="020B0604020202020204" pitchFamily="34" charset="0"/>
                <a:cs typeface="Times New Roman" panose="02020603050405020304" pitchFamily="18" charset="0"/>
              </a:rPr>
              <a:t>increase</a:t>
            </a:r>
            <a:r>
              <a:rPr lang="en-GB" altLang="en-US" dirty="0">
                <a:latin typeface="Arial" panose="020B0604020202020204" pitchFamily="34" charset="0"/>
                <a:cs typeface="Times New Roman" panose="02020603050405020304" pitchFamily="18" charset="0"/>
              </a:rPr>
              <a:t> the dividend and give the money to the shareholders instead?</a:t>
            </a:r>
          </a:p>
        </p:txBody>
      </p:sp>
      <p:sp>
        <p:nvSpPr>
          <p:cNvPr id="21511" name="Text Box 7">
            <a:extLst>
              <a:ext uri="{FF2B5EF4-FFF2-40B4-BE49-F238E27FC236}">
                <a16:creationId xmlns:a16="http://schemas.microsoft.com/office/drawing/2014/main" id="{B3F7B502-9250-40A1-811C-03A088C88C11}"/>
              </a:ext>
            </a:extLst>
          </p:cNvPr>
          <p:cNvSpPr txBox="1">
            <a:spLocks noChangeArrowheads="1"/>
          </p:cNvSpPr>
          <p:nvPr/>
        </p:nvSpPr>
        <p:spPr bwMode="auto">
          <a:xfrm>
            <a:off x="6554865" y="3972848"/>
            <a:ext cx="4995863"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lnSpc>
                <a:spcPct val="100000"/>
              </a:lnSpc>
              <a:spcBef>
                <a:spcPct val="0"/>
              </a:spcBef>
              <a:buFontTx/>
              <a:buNone/>
            </a:pPr>
            <a:r>
              <a:rPr lang="en-GB" altLang="en-US" sz="1600" dirty="0">
                <a:latin typeface="Arial" panose="020B0604020202020204" pitchFamily="34" charset="0"/>
                <a:cs typeface="Times New Roman" panose="02020603050405020304" pitchFamily="18" charset="0"/>
              </a:rPr>
              <a:t>If we do have great investments or ideas, and finance is difficult to obtain or expensive, perhaps we should </a:t>
            </a:r>
            <a:r>
              <a:rPr lang="en-GB" altLang="en-US" sz="1600" b="1" i="1" dirty="0">
                <a:latin typeface="Arial" panose="020B0604020202020204" pitchFamily="34" charset="0"/>
                <a:cs typeface="Times New Roman" panose="02020603050405020304" pitchFamily="18" charset="0"/>
              </a:rPr>
              <a:t>lower</a:t>
            </a:r>
            <a:r>
              <a:rPr lang="en-GB" altLang="en-US" sz="1600" dirty="0">
                <a:latin typeface="Arial" panose="020B0604020202020204" pitchFamily="34" charset="0"/>
                <a:cs typeface="Times New Roman" panose="02020603050405020304" pitchFamily="18" charset="0"/>
              </a:rPr>
              <a:t> the dividend to use internally generated monies instead?</a:t>
            </a:r>
          </a:p>
          <a:p>
            <a:pPr eaLnBrk="1" hangingPunct="1">
              <a:lnSpc>
                <a:spcPct val="100000"/>
              </a:lnSpc>
              <a:spcBef>
                <a:spcPct val="0"/>
              </a:spcBef>
              <a:buFontTx/>
              <a:buNone/>
            </a:pPr>
            <a:endParaRPr lang="en-GB" altLang="en-US" sz="1600" dirty="0">
              <a:latin typeface="Arial" panose="020B0604020202020204" pitchFamily="34" charset="0"/>
              <a:cs typeface="Times New Roman" panose="02020603050405020304" pitchFamily="18" charset="0"/>
            </a:endParaRPr>
          </a:p>
          <a:p>
            <a:pPr eaLnBrk="1" hangingPunct="1">
              <a:lnSpc>
                <a:spcPct val="100000"/>
              </a:lnSpc>
              <a:spcBef>
                <a:spcPct val="0"/>
              </a:spcBef>
              <a:buFontTx/>
              <a:buNone/>
            </a:pPr>
            <a:r>
              <a:rPr lang="en-GB" altLang="en-US" sz="1600" dirty="0">
                <a:latin typeface="Arial" panose="020B0604020202020204" pitchFamily="34" charset="0"/>
                <a:cs typeface="Times New Roman" panose="02020603050405020304" pitchFamily="18" charset="0"/>
              </a:rPr>
              <a:t>Some practical issues and constraints to consider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a:extLst>
              <a:ext uri="{FF2B5EF4-FFF2-40B4-BE49-F238E27FC236}">
                <a16:creationId xmlns:a16="http://schemas.microsoft.com/office/drawing/2014/main" id="{A3ADDD24-C3ED-446C-B115-5BA0DEBB51F8}"/>
              </a:ext>
            </a:extLst>
          </p:cNvPr>
          <p:cNvSpPr>
            <a:spLocks noGrp="1"/>
          </p:cNvSpPr>
          <p:nvPr>
            <p:ph idx="1"/>
          </p:nvPr>
        </p:nvSpPr>
        <p:spPr>
          <a:xfrm>
            <a:off x="1127448" y="1125539"/>
            <a:ext cx="9721080" cy="4351337"/>
          </a:xfrm>
        </p:spPr>
        <p:txBody>
          <a:bodyPr/>
          <a:lstStyle/>
          <a:p>
            <a:pPr marL="0" indent="0">
              <a:buNone/>
            </a:pPr>
            <a:endParaRPr lang="en-GB" altLang="en-US" sz="4400" dirty="0"/>
          </a:p>
          <a:p>
            <a:pPr marL="0" indent="0">
              <a:buNone/>
            </a:pPr>
            <a:r>
              <a:rPr lang="en-GB" altLang="en-US" sz="4400" dirty="0"/>
              <a:t>What do shareholders get in return for investing in a company’s shares?</a:t>
            </a:r>
          </a:p>
        </p:txBody>
      </p:sp>
      <p:sp>
        <p:nvSpPr>
          <p:cNvPr id="4" name="Footer Placeholder 3">
            <a:extLst>
              <a:ext uri="{FF2B5EF4-FFF2-40B4-BE49-F238E27FC236}">
                <a16:creationId xmlns:a16="http://schemas.microsoft.com/office/drawing/2014/main" id="{56931C87-D641-4562-991F-4082958ECB60}"/>
              </a:ext>
            </a:extLst>
          </p:cNvPr>
          <p:cNvSpPr>
            <a:spLocks noGrp="1"/>
          </p:cNvSpPr>
          <p:nvPr>
            <p:ph type="ftr" sz="quarter" idx="11"/>
          </p:nvPr>
        </p:nvSpPr>
        <p:spPr/>
        <p:txBody>
          <a:bodyPr/>
          <a:lstStyle/>
          <a:p>
            <a:pPr>
              <a:defRPr/>
            </a:pPr>
            <a:r>
              <a:rPr lang="en-US" altLang="en-US"/>
              <a:t>Ulster University</a:t>
            </a:r>
          </a:p>
        </p:txBody>
      </p:sp>
      <p:sp>
        <p:nvSpPr>
          <p:cNvPr id="23556" name="Slide Number Placeholder 4">
            <a:extLst>
              <a:ext uri="{FF2B5EF4-FFF2-40B4-BE49-F238E27FC236}">
                <a16:creationId xmlns:a16="http://schemas.microsoft.com/office/drawing/2014/main" id="{10B1FF5E-3909-4D61-903C-01DF00AE2CE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9401554-23AE-4021-AD00-C0EDEAFA7704}" type="slidenum">
              <a:rPr lang="en-US" altLang="en-US" smtClean="0">
                <a:solidFill>
                  <a:srgbClr val="898989"/>
                </a:solidFill>
              </a:rPr>
              <a:pPr/>
              <a:t>4</a:t>
            </a:fld>
            <a:endParaRPr lang="en-US" altLang="en-US">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46F8D4A9-00AE-44BB-8D8D-3F45BF548FEF}"/>
              </a:ext>
            </a:extLst>
          </p:cNvPr>
          <p:cNvSpPr>
            <a:spLocks noGrp="1" noRot="1"/>
          </p:cNvSpPr>
          <p:nvPr>
            <p:ph type="title"/>
          </p:nvPr>
        </p:nvSpPr>
        <p:spPr/>
        <p:txBody>
          <a:bodyPr/>
          <a:lstStyle/>
          <a:p>
            <a:pPr eaLnBrk="1" hangingPunct="1"/>
            <a:r>
              <a:rPr lang="en-US" altLang="en-US" sz="4000"/>
              <a:t>What is a dividend?</a:t>
            </a:r>
          </a:p>
        </p:txBody>
      </p:sp>
      <p:sp>
        <p:nvSpPr>
          <p:cNvPr id="6147" name="Rectangle 3">
            <a:extLst>
              <a:ext uri="{FF2B5EF4-FFF2-40B4-BE49-F238E27FC236}">
                <a16:creationId xmlns:a16="http://schemas.microsoft.com/office/drawing/2014/main" id="{CF6A8D6B-A4A4-43E6-A9C5-78293B4ADD62}"/>
              </a:ext>
            </a:extLst>
          </p:cNvPr>
          <p:cNvSpPr>
            <a:spLocks noGrp="1"/>
          </p:cNvSpPr>
          <p:nvPr>
            <p:ph idx="1"/>
          </p:nvPr>
        </p:nvSpPr>
        <p:spPr>
          <a:xfrm>
            <a:off x="609600" y="1268760"/>
            <a:ext cx="11103024" cy="4096991"/>
          </a:xfrm>
        </p:spPr>
        <p:txBody>
          <a:bodyPr/>
          <a:lstStyle/>
          <a:p>
            <a:pPr marL="0" indent="0" eaLnBrk="1" hangingPunct="1">
              <a:buNone/>
              <a:defRPr/>
            </a:pPr>
            <a:endParaRPr lang="en-US" altLang="en-US" sz="3600" dirty="0"/>
          </a:p>
          <a:p>
            <a:pPr>
              <a:defRPr/>
            </a:pPr>
            <a:r>
              <a:rPr lang="en-GB" sz="3600" dirty="0"/>
              <a:t>When shareholders invest in a company, they expect returns.</a:t>
            </a:r>
          </a:p>
          <a:p>
            <a:pPr>
              <a:defRPr/>
            </a:pPr>
            <a:r>
              <a:rPr lang="en-GB" sz="3600" dirty="0"/>
              <a:t>Two forms of returns are expected </a:t>
            </a:r>
          </a:p>
          <a:p>
            <a:pPr>
              <a:defRPr/>
            </a:pPr>
            <a:endParaRPr lang="en-GB" sz="3200" dirty="0"/>
          </a:p>
          <a:p>
            <a:pPr marL="285750" indent="-285750" eaLnBrk="1" hangingPunct="1">
              <a:defRPr/>
            </a:pPr>
            <a:r>
              <a:rPr lang="en-GB" sz="3200" b="1" dirty="0">
                <a:cs typeface="Arial" charset="0"/>
              </a:rPr>
              <a:t>Annual Dividend </a:t>
            </a:r>
          </a:p>
          <a:p>
            <a:pPr marL="285750" indent="-285750" eaLnBrk="1" hangingPunct="1">
              <a:defRPr/>
            </a:pPr>
            <a:r>
              <a:rPr lang="en-GB" sz="3200" b="1" dirty="0">
                <a:cs typeface="Arial" charset="0"/>
              </a:rPr>
              <a:t>Share price appreciation </a:t>
            </a:r>
          </a:p>
          <a:p>
            <a:pPr marL="285750" indent="-285750" eaLnBrk="1" hangingPunct="1">
              <a:defRPr/>
            </a:pPr>
            <a:endParaRPr lang="en-GB" b="1" dirty="0">
              <a:cs typeface="Arial" charset="0"/>
            </a:endParaRPr>
          </a:p>
          <a:p>
            <a:pPr marL="285750" indent="-285750" eaLnBrk="1" hangingPunct="1">
              <a:defRPr/>
            </a:pPr>
            <a:endParaRPr lang="en-GB" sz="3600" i="1" dirty="0">
              <a:cs typeface="Arial" charset="0"/>
            </a:endParaRPr>
          </a:p>
          <a:p>
            <a:pPr marL="285750" indent="-285750" eaLnBrk="1" hangingPunct="1">
              <a:defRPr/>
            </a:pPr>
            <a:endParaRPr lang="en-GB" dirty="0">
              <a:cs typeface="Arial" charset="0"/>
            </a:endParaRPr>
          </a:p>
        </p:txBody>
      </p:sp>
      <p:sp>
        <p:nvSpPr>
          <p:cNvPr id="25604" name="Footer Placeholder 5">
            <a:extLst>
              <a:ext uri="{FF2B5EF4-FFF2-40B4-BE49-F238E27FC236}">
                <a16:creationId xmlns:a16="http://schemas.microsoft.com/office/drawing/2014/main" id="{FEE3A147-966D-416A-A21B-2EE77CD624F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chemeClr val="tx2"/>
                </a:solidFill>
                <a:latin typeface="Arial" panose="020B0604020202020204" pitchFamily="34" charset="0"/>
                <a:ea typeface="ヒラギノ角ゴ Pro W3" pitchFamily="116" charset="-128"/>
              </a:rPr>
              <a:t>Ulster University</a:t>
            </a:r>
          </a:p>
        </p:txBody>
      </p:sp>
      <p:sp>
        <p:nvSpPr>
          <p:cNvPr id="25605" name="Slide Number Placeholder 4">
            <a:extLst>
              <a:ext uri="{FF2B5EF4-FFF2-40B4-BE49-F238E27FC236}">
                <a16:creationId xmlns:a16="http://schemas.microsoft.com/office/drawing/2014/main" id="{5627A4AE-6CEC-4911-B1A5-E14D85EF2CF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1D5E194-8739-44FD-A7C9-1749225B7667}" type="slidenum">
              <a:rPr lang="en-US" altLang="en-US" smtClean="0">
                <a:solidFill>
                  <a:schemeClr val="tx2"/>
                </a:solidFill>
                <a:latin typeface="Arial" panose="020B0604020202020204" pitchFamily="34" charset="0"/>
                <a:ea typeface="ヒラギノ角ゴ Pro W3" pitchFamily="116" charset="-128"/>
              </a:rPr>
              <a:pPr/>
              <a:t>5</a:t>
            </a:fld>
            <a:endParaRPr lang="en-US" altLang="en-US">
              <a:solidFill>
                <a:schemeClr val="tx2"/>
              </a:solidFill>
              <a:latin typeface="Arial" panose="020B0604020202020204" pitchFamily="34" charset="0"/>
              <a:ea typeface="ヒラギノ角ゴ Pro W3" pitchFamily="116" charset="-128"/>
            </a:endParaRPr>
          </a:p>
        </p:txBody>
      </p:sp>
      <p:pic>
        <p:nvPicPr>
          <p:cNvPr id="25606" name="Picture 3" descr="Ulster University">
            <a:extLst>
              <a:ext uri="{FF2B5EF4-FFF2-40B4-BE49-F238E27FC236}">
                <a16:creationId xmlns:a16="http://schemas.microsoft.com/office/drawing/2014/main" id="{AA9831FE-AF69-4E7F-9680-600CB2BAF2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89B24E13-A094-495D-96DE-27DFC6E51494}"/>
              </a:ext>
            </a:extLst>
          </p:cNvPr>
          <p:cNvSpPr>
            <a:spLocks noGrp="1"/>
          </p:cNvSpPr>
          <p:nvPr>
            <p:ph type="title"/>
          </p:nvPr>
        </p:nvSpPr>
        <p:spPr>
          <a:xfrm>
            <a:off x="620184" y="31749"/>
            <a:ext cx="10972800" cy="1143000"/>
          </a:xfrm>
        </p:spPr>
        <p:txBody>
          <a:bodyPr/>
          <a:lstStyle/>
          <a:p>
            <a:r>
              <a:rPr lang="en-GB" altLang="en-US" dirty="0"/>
              <a:t>What is a dividend?</a:t>
            </a:r>
          </a:p>
        </p:txBody>
      </p:sp>
      <p:sp>
        <p:nvSpPr>
          <p:cNvPr id="27651" name="Content Placeholder 2">
            <a:extLst>
              <a:ext uri="{FF2B5EF4-FFF2-40B4-BE49-F238E27FC236}">
                <a16:creationId xmlns:a16="http://schemas.microsoft.com/office/drawing/2014/main" id="{D0BE1A94-C283-43C7-A67F-C05C55C16C60}"/>
              </a:ext>
            </a:extLst>
          </p:cNvPr>
          <p:cNvSpPr>
            <a:spLocks noGrp="1"/>
          </p:cNvSpPr>
          <p:nvPr>
            <p:ph idx="1"/>
          </p:nvPr>
        </p:nvSpPr>
        <p:spPr>
          <a:xfrm>
            <a:off x="587576" y="1106488"/>
            <a:ext cx="11005408" cy="2322512"/>
          </a:xfrm>
        </p:spPr>
        <p:txBody>
          <a:bodyPr/>
          <a:lstStyle/>
          <a:p>
            <a:pPr marL="0" indent="0">
              <a:buNone/>
            </a:pPr>
            <a:r>
              <a:rPr lang="en-US" altLang="en-US" sz="2400" dirty="0">
                <a:cs typeface="Times New Roman" panose="02020603050405020304" pitchFamily="18" charset="0"/>
              </a:rPr>
              <a:t>Distribution of a portion of a company's earnings, decided by the board of directors, to a class of its shareholders</a:t>
            </a:r>
          </a:p>
          <a:p>
            <a:pPr marL="0" indent="0">
              <a:buNone/>
            </a:pPr>
            <a:endParaRPr lang="en-US" altLang="en-US" sz="2400" dirty="0">
              <a:cs typeface="Times New Roman" panose="02020603050405020304" pitchFamily="18" charset="0"/>
            </a:endParaRPr>
          </a:p>
          <a:p>
            <a:pPr marL="0" indent="0">
              <a:buNone/>
            </a:pPr>
            <a:r>
              <a:rPr lang="en-US" altLang="en-US" sz="2400" dirty="0">
                <a:cs typeface="Times New Roman" panose="02020603050405020304" pitchFamily="18" charset="0"/>
              </a:rPr>
              <a:t>A </a:t>
            </a:r>
            <a:r>
              <a:rPr lang="en-US" altLang="en-US" sz="2400" dirty="0">
                <a:cs typeface="Times New Roman" panose="02020603050405020304" pitchFamily="18" charset="0"/>
                <a:hlinkClick r:id="rId3"/>
              </a:rPr>
              <a:t>taxable</a:t>
            </a:r>
            <a:r>
              <a:rPr lang="en-US" altLang="en-US" sz="2400" dirty="0">
                <a:cs typeface="Times New Roman" panose="02020603050405020304" pitchFamily="18" charset="0"/>
              </a:rPr>
              <a:t> </a:t>
            </a:r>
            <a:r>
              <a:rPr lang="en-US" altLang="en-US" sz="2400" dirty="0">
                <a:cs typeface="Times New Roman" panose="02020603050405020304" pitchFamily="18" charset="0"/>
                <a:hlinkClick r:id="rId4"/>
              </a:rPr>
              <a:t>payment</a:t>
            </a:r>
            <a:r>
              <a:rPr lang="en-US" altLang="en-US" sz="2400" dirty="0">
                <a:cs typeface="Times New Roman" panose="02020603050405020304" pitchFamily="18" charset="0"/>
              </a:rPr>
              <a:t> declared by a </a:t>
            </a:r>
            <a:r>
              <a:rPr lang="en-US" altLang="en-US" sz="2400" dirty="0">
                <a:cs typeface="Times New Roman" panose="02020603050405020304" pitchFamily="18" charset="0"/>
                <a:hlinkClick r:id="rId5"/>
              </a:rPr>
              <a:t>company</a:t>
            </a:r>
            <a:r>
              <a:rPr lang="en-US" altLang="en-US" sz="2400" dirty="0">
                <a:cs typeface="Times New Roman" panose="02020603050405020304" pitchFamily="18" charset="0"/>
              </a:rPr>
              <a:t>'s </a:t>
            </a:r>
            <a:r>
              <a:rPr lang="en-US" altLang="en-US" sz="2400" dirty="0">
                <a:cs typeface="Times New Roman" panose="02020603050405020304" pitchFamily="18" charset="0"/>
                <a:hlinkClick r:id="rId6"/>
              </a:rPr>
              <a:t>board of directors</a:t>
            </a:r>
            <a:r>
              <a:rPr lang="en-US" altLang="en-US" sz="2400" dirty="0">
                <a:cs typeface="Times New Roman" panose="02020603050405020304" pitchFamily="18" charset="0"/>
              </a:rPr>
              <a:t> and given to its </a:t>
            </a:r>
            <a:r>
              <a:rPr lang="en-US" altLang="en-US" sz="2400" dirty="0">
                <a:cs typeface="Times New Roman" panose="02020603050405020304" pitchFamily="18" charset="0"/>
                <a:hlinkClick r:id="rId7"/>
              </a:rPr>
              <a:t>shareholders</a:t>
            </a:r>
            <a:r>
              <a:rPr lang="en-US" altLang="en-US" sz="2400" dirty="0">
                <a:cs typeface="Times New Roman" panose="02020603050405020304" pitchFamily="18" charset="0"/>
              </a:rPr>
              <a:t> out of the company's </a:t>
            </a:r>
            <a:r>
              <a:rPr lang="en-US" altLang="en-US" sz="2400" dirty="0">
                <a:cs typeface="Times New Roman" panose="02020603050405020304" pitchFamily="18" charset="0"/>
                <a:hlinkClick r:id="rId8"/>
              </a:rPr>
              <a:t>current</a:t>
            </a:r>
            <a:r>
              <a:rPr lang="en-US" altLang="en-US" sz="2400" dirty="0">
                <a:cs typeface="Times New Roman" panose="02020603050405020304" pitchFamily="18" charset="0"/>
              </a:rPr>
              <a:t> or </a:t>
            </a:r>
            <a:r>
              <a:rPr lang="en-US" altLang="en-US" sz="2400" dirty="0">
                <a:cs typeface="Times New Roman" panose="02020603050405020304" pitchFamily="18" charset="0"/>
                <a:hlinkClick r:id="rId9"/>
              </a:rPr>
              <a:t>retained earnings</a:t>
            </a:r>
            <a:endParaRPr lang="en-US" altLang="en-US" sz="2400" dirty="0">
              <a:cs typeface="Times New Roman" panose="02020603050405020304" pitchFamily="18" charset="0"/>
            </a:endParaRPr>
          </a:p>
          <a:p>
            <a:pPr marL="342900" lvl="1" indent="0">
              <a:buNone/>
            </a:pPr>
            <a:r>
              <a:rPr lang="en-US" altLang="en-US" dirty="0">
                <a:cs typeface="Times New Roman" panose="02020603050405020304" pitchFamily="18" charset="0"/>
              </a:rPr>
              <a:t> </a:t>
            </a:r>
            <a:endParaRPr lang="en-US" altLang="en-US" dirty="0"/>
          </a:p>
          <a:p>
            <a:pPr marL="342900" lvl="1" indent="0">
              <a:buNone/>
            </a:pPr>
            <a:r>
              <a:rPr lang="en-GB" altLang="en-US" b="1" i="1" dirty="0">
                <a:cs typeface="Arial" panose="020B0604020202020204" pitchFamily="34" charset="0"/>
              </a:rPr>
              <a:t>A dividend is a share of the profit distributed to shareholders. Shareholders receive dividend as a return for investing in the company </a:t>
            </a:r>
          </a:p>
          <a:p>
            <a:pPr marL="342900" lvl="1" indent="0">
              <a:buNone/>
            </a:pPr>
            <a:endParaRPr lang="en-GB" altLang="en-US" dirty="0"/>
          </a:p>
        </p:txBody>
      </p:sp>
      <p:sp>
        <p:nvSpPr>
          <p:cNvPr id="27652" name="Footer Placeholder 3">
            <a:extLst>
              <a:ext uri="{FF2B5EF4-FFF2-40B4-BE49-F238E27FC236}">
                <a16:creationId xmlns:a16="http://schemas.microsoft.com/office/drawing/2014/main" id="{5DE9A16C-70B2-47E9-BAC0-F888A798A7A8}"/>
              </a:ext>
            </a:extLst>
          </p:cNvPr>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rgbClr val="898989"/>
                </a:solidFill>
              </a:rPr>
              <a:t>Ulster University</a:t>
            </a:r>
          </a:p>
        </p:txBody>
      </p:sp>
      <p:sp>
        <p:nvSpPr>
          <p:cNvPr id="27653" name="Slide Number Placeholder 4">
            <a:extLst>
              <a:ext uri="{FF2B5EF4-FFF2-40B4-BE49-F238E27FC236}">
                <a16:creationId xmlns:a16="http://schemas.microsoft.com/office/drawing/2014/main" id="{A73005D3-598D-423C-9F87-CBC8C7284F3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E7F9798-B71A-4361-B024-43C9C9F53F7F}" type="slidenum">
              <a:rPr lang="en-US" altLang="en-US" smtClean="0">
                <a:solidFill>
                  <a:srgbClr val="898989"/>
                </a:solidFill>
              </a:rPr>
              <a:pPr/>
              <a:t>6</a:t>
            </a:fld>
            <a:endParaRPr lang="en-US" altLang="en-US">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AFDABD96-F420-4121-9A2E-16AE0B161FB3}"/>
              </a:ext>
            </a:extLst>
          </p:cNvPr>
          <p:cNvSpPr>
            <a:spLocks noGrp="1" noRot="1"/>
          </p:cNvSpPr>
          <p:nvPr>
            <p:ph type="title"/>
          </p:nvPr>
        </p:nvSpPr>
        <p:spPr/>
        <p:txBody>
          <a:bodyPr/>
          <a:lstStyle/>
          <a:p>
            <a:pPr eaLnBrk="1" hangingPunct="1"/>
            <a:r>
              <a:rPr lang="en-US" altLang="en-US" sz="4000"/>
              <a:t>What is a dividend policy?</a:t>
            </a:r>
          </a:p>
        </p:txBody>
      </p:sp>
      <p:sp>
        <p:nvSpPr>
          <p:cNvPr id="6147" name="Rectangle 3">
            <a:extLst>
              <a:ext uri="{FF2B5EF4-FFF2-40B4-BE49-F238E27FC236}">
                <a16:creationId xmlns:a16="http://schemas.microsoft.com/office/drawing/2014/main" id="{898EF31F-2B4B-42AB-A32C-CD0CBBC01D48}"/>
              </a:ext>
            </a:extLst>
          </p:cNvPr>
          <p:cNvSpPr>
            <a:spLocks noGrp="1"/>
          </p:cNvSpPr>
          <p:nvPr>
            <p:ph idx="1"/>
          </p:nvPr>
        </p:nvSpPr>
        <p:spPr>
          <a:xfrm>
            <a:off x="609600" y="1071563"/>
            <a:ext cx="10742984" cy="4519613"/>
          </a:xfrm>
        </p:spPr>
        <p:txBody>
          <a:bodyPr/>
          <a:lstStyle/>
          <a:p>
            <a:pPr marL="0" indent="0" eaLnBrk="1" hangingPunct="1">
              <a:buNone/>
              <a:defRPr/>
            </a:pPr>
            <a:endParaRPr lang="en-US" altLang="en-US" sz="3600" dirty="0"/>
          </a:p>
          <a:p>
            <a:pPr marL="285750" indent="-285750" eaLnBrk="1" hangingPunct="1">
              <a:defRPr/>
            </a:pPr>
            <a:r>
              <a:rPr lang="en-GB" sz="3600" i="1" dirty="0">
                <a:cs typeface="Arial" charset="0"/>
              </a:rPr>
              <a:t>This is the policy governing the decisions regarding the payment of dividend. These include </a:t>
            </a:r>
          </a:p>
          <a:p>
            <a:pPr marL="628650" lvl="1" eaLnBrk="1" hangingPunct="1">
              <a:defRPr/>
            </a:pPr>
            <a:r>
              <a:rPr lang="en-GB" sz="3200" i="1" dirty="0">
                <a:cs typeface="Arial" charset="0"/>
              </a:rPr>
              <a:t>Do we pay or not to pay?</a:t>
            </a:r>
          </a:p>
          <a:p>
            <a:pPr marL="628650" lvl="1" eaLnBrk="1" hangingPunct="1">
              <a:defRPr/>
            </a:pPr>
            <a:r>
              <a:rPr lang="en-GB" sz="3200" i="1" dirty="0">
                <a:cs typeface="Arial" charset="0"/>
              </a:rPr>
              <a:t>the amount paid, </a:t>
            </a:r>
          </a:p>
          <a:p>
            <a:pPr marL="628650" lvl="1" eaLnBrk="1" hangingPunct="1">
              <a:defRPr/>
            </a:pPr>
            <a:r>
              <a:rPr lang="en-GB" sz="3200" i="1" dirty="0">
                <a:cs typeface="Arial" charset="0"/>
              </a:rPr>
              <a:t>the frequency of payment, </a:t>
            </a:r>
          </a:p>
          <a:p>
            <a:pPr marL="628650" lvl="1" eaLnBrk="1" hangingPunct="1">
              <a:defRPr/>
            </a:pPr>
            <a:r>
              <a:rPr lang="en-GB" sz="3200" i="1" dirty="0">
                <a:cs typeface="Arial" charset="0"/>
              </a:rPr>
              <a:t>In what form is the dividend paid</a:t>
            </a:r>
          </a:p>
          <a:p>
            <a:pPr marL="628650" lvl="1" eaLnBrk="1" hangingPunct="1">
              <a:defRPr/>
            </a:pPr>
            <a:endParaRPr lang="en-GB" sz="3200" i="1" dirty="0">
              <a:cs typeface="Arial" charset="0"/>
            </a:endParaRPr>
          </a:p>
          <a:p>
            <a:pPr marL="628650" lvl="1" eaLnBrk="1" hangingPunct="1">
              <a:defRPr/>
            </a:pPr>
            <a:endParaRPr lang="en-GB" sz="3200" i="1" dirty="0">
              <a:cs typeface="Arial" charset="0"/>
            </a:endParaRPr>
          </a:p>
          <a:p>
            <a:pPr marL="285750" indent="-285750" eaLnBrk="1" hangingPunct="1">
              <a:defRPr/>
            </a:pPr>
            <a:endParaRPr lang="en-GB" dirty="0">
              <a:cs typeface="Arial" charset="0"/>
            </a:endParaRPr>
          </a:p>
        </p:txBody>
      </p:sp>
      <p:sp>
        <p:nvSpPr>
          <p:cNvPr id="29700" name="Footer Placeholder 5">
            <a:extLst>
              <a:ext uri="{FF2B5EF4-FFF2-40B4-BE49-F238E27FC236}">
                <a16:creationId xmlns:a16="http://schemas.microsoft.com/office/drawing/2014/main" id="{A5D5707F-78C4-4BA2-9BAF-42561CD7141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chemeClr val="tx2"/>
                </a:solidFill>
                <a:latin typeface="Arial" panose="020B0604020202020204" pitchFamily="34" charset="0"/>
                <a:ea typeface="ヒラギノ角ゴ Pro W3" pitchFamily="116" charset="-128"/>
              </a:rPr>
              <a:t>Ulster University</a:t>
            </a:r>
          </a:p>
        </p:txBody>
      </p:sp>
      <p:sp>
        <p:nvSpPr>
          <p:cNvPr id="29701" name="Slide Number Placeholder 4">
            <a:extLst>
              <a:ext uri="{FF2B5EF4-FFF2-40B4-BE49-F238E27FC236}">
                <a16:creationId xmlns:a16="http://schemas.microsoft.com/office/drawing/2014/main" id="{87E551D0-6872-4890-AE1D-E0FCE7B6F71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F881C3C-2755-45CB-8FFF-1CF24D1E28EB}" type="slidenum">
              <a:rPr lang="en-US" altLang="en-US" smtClean="0">
                <a:solidFill>
                  <a:schemeClr val="tx2"/>
                </a:solidFill>
                <a:latin typeface="Arial" panose="020B0604020202020204" pitchFamily="34" charset="0"/>
                <a:ea typeface="ヒラギノ角ゴ Pro W3" pitchFamily="116" charset="-128"/>
              </a:rPr>
              <a:pPr/>
              <a:t>7</a:t>
            </a:fld>
            <a:endParaRPr lang="en-US" altLang="en-US">
              <a:solidFill>
                <a:schemeClr val="tx2"/>
              </a:solidFill>
              <a:latin typeface="Arial" panose="020B0604020202020204" pitchFamily="34" charset="0"/>
              <a:ea typeface="ヒラギノ角ゴ Pro W3" pitchFamily="116" charset="-128"/>
            </a:endParaRPr>
          </a:p>
        </p:txBody>
      </p:sp>
      <p:pic>
        <p:nvPicPr>
          <p:cNvPr id="29702" name="Picture 3" descr="Ulster University">
            <a:extLst>
              <a:ext uri="{FF2B5EF4-FFF2-40B4-BE49-F238E27FC236}">
                <a16:creationId xmlns:a16="http://schemas.microsoft.com/office/drawing/2014/main" id="{600634C8-099F-4A54-B9F0-4A3FFDB2EE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0A9128CD-A4E4-4771-8E89-3CA0D59F484E}"/>
              </a:ext>
            </a:extLst>
          </p:cNvPr>
          <p:cNvSpPr>
            <a:spLocks noGrp="1" noRot="1"/>
          </p:cNvSpPr>
          <p:nvPr>
            <p:ph type="title"/>
          </p:nvPr>
        </p:nvSpPr>
        <p:spPr>
          <a:xfrm>
            <a:off x="707071" y="629444"/>
            <a:ext cx="11086256" cy="809625"/>
          </a:xfrm>
        </p:spPr>
        <p:txBody>
          <a:bodyPr/>
          <a:lstStyle/>
          <a:p>
            <a:pPr eaLnBrk="1" hangingPunct="1"/>
            <a:r>
              <a:rPr lang="en-US" altLang="en-US" sz="4000" dirty="0"/>
              <a:t>Dividend policy – in what form is dividend paid?</a:t>
            </a:r>
          </a:p>
        </p:txBody>
      </p:sp>
      <p:sp>
        <p:nvSpPr>
          <p:cNvPr id="6147" name="Rectangle 3">
            <a:extLst>
              <a:ext uri="{FF2B5EF4-FFF2-40B4-BE49-F238E27FC236}">
                <a16:creationId xmlns:a16="http://schemas.microsoft.com/office/drawing/2014/main" id="{32C71539-C527-4FFF-92BE-057E39296D42}"/>
              </a:ext>
            </a:extLst>
          </p:cNvPr>
          <p:cNvSpPr>
            <a:spLocks noGrp="1"/>
          </p:cNvSpPr>
          <p:nvPr>
            <p:ph idx="1"/>
          </p:nvPr>
        </p:nvSpPr>
        <p:spPr>
          <a:xfrm>
            <a:off x="407369" y="949912"/>
            <a:ext cx="10920538" cy="4982578"/>
          </a:xfrm>
        </p:spPr>
        <p:txBody>
          <a:bodyPr/>
          <a:lstStyle/>
          <a:p>
            <a:pPr marL="0" indent="0" eaLnBrk="1" hangingPunct="1">
              <a:buNone/>
              <a:defRPr/>
            </a:pPr>
            <a:endParaRPr lang="en-US" altLang="en-US" sz="3600" dirty="0"/>
          </a:p>
          <a:p>
            <a:pPr marL="285750" indent="-285750" eaLnBrk="1" hangingPunct="1">
              <a:defRPr/>
            </a:pPr>
            <a:r>
              <a:rPr lang="en-GB" dirty="0">
                <a:cs typeface="Arial" charset="0"/>
              </a:rPr>
              <a:t>Cash dividend – cash is paid directly to shareholders. The cash of the paying company is debited </a:t>
            </a:r>
          </a:p>
          <a:p>
            <a:pPr marL="285750" indent="-285750" eaLnBrk="1" hangingPunct="1">
              <a:defRPr/>
            </a:pPr>
            <a:r>
              <a:rPr lang="en-GB" dirty="0">
                <a:cs typeface="Arial" charset="0"/>
              </a:rPr>
              <a:t>Share bonus – cash dividend can be supplemented with the distribution of additional shares to existing shareholders </a:t>
            </a:r>
          </a:p>
          <a:p>
            <a:pPr marL="285750" indent="-285750" eaLnBrk="1" hangingPunct="1">
              <a:defRPr/>
            </a:pPr>
            <a:r>
              <a:rPr lang="en-GB" dirty="0">
                <a:cs typeface="Arial" charset="0"/>
              </a:rPr>
              <a:t>Scrip dividend – this is an option to receive shares in place of cash dividend </a:t>
            </a:r>
          </a:p>
        </p:txBody>
      </p:sp>
      <p:sp>
        <p:nvSpPr>
          <p:cNvPr id="31748" name="Footer Placeholder 5">
            <a:extLst>
              <a:ext uri="{FF2B5EF4-FFF2-40B4-BE49-F238E27FC236}">
                <a16:creationId xmlns:a16="http://schemas.microsoft.com/office/drawing/2014/main" id="{8415D774-9990-4B83-B16F-9144EC897B7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chemeClr val="tx2"/>
                </a:solidFill>
                <a:latin typeface="Arial" panose="020B0604020202020204" pitchFamily="34" charset="0"/>
                <a:ea typeface="ヒラギノ角ゴ Pro W3" pitchFamily="116" charset="-128"/>
              </a:rPr>
              <a:t>Ulster University</a:t>
            </a:r>
          </a:p>
        </p:txBody>
      </p:sp>
      <p:sp>
        <p:nvSpPr>
          <p:cNvPr id="31749" name="Slide Number Placeholder 4">
            <a:extLst>
              <a:ext uri="{FF2B5EF4-FFF2-40B4-BE49-F238E27FC236}">
                <a16:creationId xmlns:a16="http://schemas.microsoft.com/office/drawing/2014/main" id="{1C2DADC0-5F77-41AE-8A0B-8AE4A9E3A3E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BE9FE77B-94CA-4664-A9FE-937D7926132C}" type="slidenum">
              <a:rPr lang="en-US" altLang="en-US" smtClean="0">
                <a:solidFill>
                  <a:schemeClr val="tx2"/>
                </a:solidFill>
                <a:latin typeface="Arial" panose="020B0604020202020204" pitchFamily="34" charset="0"/>
                <a:ea typeface="ヒラギノ角ゴ Pro W3" pitchFamily="116" charset="-128"/>
              </a:rPr>
              <a:pPr/>
              <a:t>8</a:t>
            </a:fld>
            <a:endParaRPr lang="en-US" altLang="en-US">
              <a:solidFill>
                <a:schemeClr val="tx2"/>
              </a:solidFill>
              <a:latin typeface="Arial" panose="020B0604020202020204" pitchFamily="34" charset="0"/>
              <a:ea typeface="ヒラギノ角ゴ Pro W3" pitchFamily="116" charset="-128"/>
            </a:endParaRPr>
          </a:p>
        </p:txBody>
      </p:sp>
      <p:pic>
        <p:nvPicPr>
          <p:cNvPr id="31750" name="Picture 3" descr="Ulster University">
            <a:extLst>
              <a:ext uri="{FF2B5EF4-FFF2-40B4-BE49-F238E27FC236}">
                <a16:creationId xmlns:a16="http://schemas.microsoft.com/office/drawing/2014/main" id="{D7A42055-6365-4C9A-8535-17DEE4A446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47FDB13-5822-4CA9-9EE0-BD5A22BFFC16}"/>
              </a:ext>
            </a:extLst>
          </p:cNvPr>
          <p:cNvSpPr>
            <a:spLocks noGrp="1"/>
          </p:cNvSpPr>
          <p:nvPr>
            <p:ph type="ftr" sz="quarter" idx="11"/>
          </p:nvPr>
        </p:nvSpPr>
        <p:spPr/>
        <p:txBody>
          <a:bodyPr/>
          <a:lstStyle/>
          <a:p>
            <a:pPr>
              <a:defRPr/>
            </a:pPr>
            <a:r>
              <a:rPr lang="en-US" altLang="en-US"/>
              <a:t>Ulster University</a:t>
            </a:r>
          </a:p>
        </p:txBody>
      </p:sp>
      <p:sp>
        <p:nvSpPr>
          <p:cNvPr id="33795" name="Slide Number Placeholder 2">
            <a:extLst>
              <a:ext uri="{FF2B5EF4-FFF2-40B4-BE49-F238E27FC236}">
                <a16:creationId xmlns:a16="http://schemas.microsoft.com/office/drawing/2014/main" id="{C46A99BF-80B0-4446-9F4E-8FFAD3C1FC61}"/>
              </a:ext>
            </a:extLst>
          </p:cNvPr>
          <p:cNvSpPr>
            <a:spLocks noGrp="1" noChangeArrowheads="1"/>
          </p:cNvSpPr>
          <p:nvPr>
            <p:ph type="sldNum" sz="quarter" idx="12"/>
          </p:nvPr>
        </p:nvSpPr>
        <p:spPr bwMode="auto">
          <a:xfrm>
            <a:off x="8737600" y="6248400"/>
            <a:ext cx="2844800"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marL="0" algn="r" defTabSz="914400" rtl="0" eaLnBrk="1" latinLnBrk="0" hangingPunct="1">
              <a:defRPr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fld id="{1F224782-C74B-4FAE-8B97-E7B41F514B3D}" type="slidenum">
              <a:rPr lang="en-US" altLang="en-US" smtClean="0"/>
              <a:pPr>
                <a:defRPr/>
              </a:pPr>
              <a:t>9</a:t>
            </a:fld>
            <a:endParaRPr lang="en-US" altLang="en-US">
              <a:solidFill>
                <a:srgbClr val="898989"/>
              </a:solidFill>
            </a:endParaRPr>
          </a:p>
        </p:txBody>
      </p:sp>
      <p:sp>
        <p:nvSpPr>
          <p:cNvPr id="33796" name="Rectangle 3">
            <a:extLst>
              <a:ext uri="{FF2B5EF4-FFF2-40B4-BE49-F238E27FC236}">
                <a16:creationId xmlns:a16="http://schemas.microsoft.com/office/drawing/2014/main" id="{EEDB4DC6-55F8-4A6C-821D-F1F858D62CCA}"/>
              </a:ext>
            </a:extLst>
          </p:cNvPr>
          <p:cNvSpPr>
            <a:spLocks noChangeArrowheads="1"/>
          </p:cNvSpPr>
          <p:nvPr/>
        </p:nvSpPr>
        <p:spPr bwMode="auto">
          <a:xfrm>
            <a:off x="623392" y="152400"/>
            <a:ext cx="920289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3600" b="1" dirty="0">
                <a:latin typeface="Arial" panose="020B0604020202020204" pitchFamily="34" charset="0"/>
                <a:cs typeface="Times New Roman" panose="02020603050405020304" pitchFamily="18" charset="0"/>
              </a:rPr>
              <a:t>Frequency of Payment of Dividends</a:t>
            </a:r>
          </a:p>
        </p:txBody>
      </p:sp>
      <p:sp>
        <p:nvSpPr>
          <p:cNvPr id="5" name="Text Box 4">
            <a:extLst>
              <a:ext uri="{FF2B5EF4-FFF2-40B4-BE49-F238E27FC236}">
                <a16:creationId xmlns:a16="http://schemas.microsoft.com/office/drawing/2014/main" id="{C83A672F-B27A-454F-9EFC-F04765781B01}"/>
              </a:ext>
            </a:extLst>
          </p:cNvPr>
          <p:cNvSpPr txBox="1">
            <a:spLocks noChangeArrowheads="1"/>
          </p:cNvSpPr>
          <p:nvPr/>
        </p:nvSpPr>
        <p:spPr bwMode="auto">
          <a:xfrm>
            <a:off x="335360" y="960298"/>
            <a:ext cx="11521280" cy="3785652"/>
          </a:xfrm>
          <a:prstGeom prst="rect">
            <a:avLst/>
          </a:prstGeom>
          <a:noFill/>
          <a:ln>
            <a:noFill/>
          </a:ln>
        </p:spPr>
        <p:txBody>
          <a:bodyPr wrap="square">
            <a:spAutoFit/>
          </a:bodyPr>
          <a:lstStyle>
            <a:lvl1pPr eaLnBrk="0" hangingPunct="0">
              <a:defRPr sz="2800" b="1">
                <a:solidFill>
                  <a:schemeClr val="tx1"/>
                </a:solidFill>
                <a:latin typeface="Arial" charset="0"/>
              </a:defRPr>
            </a:lvl1pPr>
            <a:lvl2pPr marL="742950" indent="-285750" eaLnBrk="0" hangingPunct="0">
              <a:defRPr sz="2800" b="1">
                <a:solidFill>
                  <a:schemeClr val="tx1"/>
                </a:solidFill>
                <a:latin typeface="Arial" charset="0"/>
              </a:defRPr>
            </a:lvl2pPr>
            <a:lvl3pPr marL="1143000" indent="-228600" eaLnBrk="0" hangingPunct="0">
              <a:defRPr sz="2800" b="1">
                <a:solidFill>
                  <a:schemeClr val="tx1"/>
                </a:solidFill>
                <a:latin typeface="Arial" charset="0"/>
              </a:defRPr>
            </a:lvl3pPr>
            <a:lvl4pPr marL="1600200" indent="-228600" eaLnBrk="0" hangingPunct="0">
              <a:defRPr sz="2800" b="1">
                <a:solidFill>
                  <a:schemeClr val="tx1"/>
                </a:solidFill>
                <a:latin typeface="Arial" charset="0"/>
              </a:defRPr>
            </a:lvl4pPr>
            <a:lvl5pPr marL="2057400" indent="-228600" eaLnBrk="0" hangingPunct="0">
              <a:defRPr sz="2800" b="1">
                <a:solidFill>
                  <a:schemeClr val="tx1"/>
                </a:solidFill>
                <a:latin typeface="Arial" charset="0"/>
              </a:defRPr>
            </a:lvl5pPr>
            <a:lvl6pPr marL="2514600" indent="-228600" eaLnBrk="0" fontAlgn="base" hangingPunct="0">
              <a:spcBef>
                <a:spcPct val="0"/>
              </a:spcBef>
              <a:spcAft>
                <a:spcPct val="0"/>
              </a:spcAft>
              <a:defRPr sz="2800" b="1">
                <a:solidFill>
                  <a:schemeClr val="tx1"/>
                </a:solidFill>
                <a:latin typeface="Arial" charset="0"/>
              </a:defRPr>
            </a:lvl6pPr>
            <a:lvl7pPr marL="2971800" indent="-228600" eaLnBrk="0" fontAlgn="base" hangingPunct="0">
              <a:spcBef>
                <a:spcPct val="0"/>
              </a:spcBef>
              <a:spcAft>
                <a:spcPct val="0"/>
              </a:spcAft>
              <a:defRPr sz="2800" b="1">
                <a:solidFill>
                  <a:schemeClr val="tx1"/>
                </a:solidFill>
                <a:latin typeface="Arial" charset="0"/>
              </a:defRPr>
            </a:lvl7pPr>
            <a:lvl8pPr marL="3429000" indent="-228600" eaLnBrk="0" fontAlgn="base" hangingPunct="0">
              <a:spcBef>
                <a:spcPct val="0"/>
              </a:spcBef>
              <a:spcAft>
                <a:spcPct val="0"/>
              </a:spcAft>
              <a:defRPr sz="2800" b="1">
                <a:solidFill>
                  <a:schemeClr val="tx1"/>
                </a:solidFill>
                <a:latin typeface="Arial" charset="0"/>
              </a:defRPr>
            </a:lvl8pPr>
            <a:lvl9pPr marL="3886200" indent="-228600" eaLnBrk="0" fontAlgn="base" hangingPunct="0">
              <a:spcBef>
                <a:spcPct val="0"/>
              </a:spcBef>
              <a:spcAft>
                <a:spcPct val="0"/>
              </a:spcAft>
              <a:defRPr sz="2800" b="1">
                <a:solidFill>
                  <a:schemeClr val="tx1"/>
                </a:solidFill>
                <a:latin typeface="Arial" charset="0"/>
              </a:defRPr>
            </a:lvl9pPr>
          </a:lstStyle>
          <a:p>
            <a:pPr eaLnBrk="1" hangingPunct="1">
              <a:defRPr/>
            </a:pPr>
            <a:r>
              <a:rPr lang="en-GB" altLang="en-US" sz="2400" b="0" i="1" dirty="0">
                <a:latin typeface="+mn-lt"/>
                <a:cs typeface="Times New Roman" pitchFamily="18" charset="0"/>
              </a:rPr>
              <a:t>Usually</a:t>
            </a:r>
            <a:r>
              <a:rPr lang="en-GB" altLang="en-US" sz="2400" b="0" dirty="0">
                <a:latin typeface="+mn-lt"/>
                <a:cs typeface="Times New Roman" pitchFamily="18" charset="0"/>
              </a:rPr>
              <a:t> UK companies pay twice a year:</a:t>
            </a:r>
          </a:p>
          <a:p>
            <a:pPr eaLnBrk="1" hangingPunct="1">
              <a:defRPr/>
            </a:pPr>
            <a:r>
              <a:rPr lang="en-GB" altLang="en-US" sz="2400" b="0" dirty="0">
                <a:latin typeface="+mn-lt"/>
                <a:cs typeface="Times New Roman" pitchFamily="18" charset="0"/>
              </a:rPr>
              <a:t>1. Interim Dividend- Paid during the year after publication of interim results</a:t>
            </a:r>
          </a:p>
          <a:p>
            <a:pPr eaLnBrk="1" hangingPunct="1">
              <a:defRPr/>
            </a:pPr>
            <a:endParaRPr lang="en-GB" altLang="en-US" sz="2400" b="0" dirty="0">
              <a:latin typeface="+mn-lt"/>
              <a:cs typeface="Times New Roman" pitchFamily="18" charset="0"/>
            </a:endParaRPr>
          </a:p>
          <a:p>
            <a:pPr eaLnBrk="1" hangingPunct="1">
              <a:defRPr/>
            </a:pPr>
            <a:r>
              <a:rPr lang="en-GB" altLang="en-US" sz="2400" b="0" dirty="0">
                <a:latin typeface="+mn-lt"/>
                <a:cs typeface="Times New Roman" pitchFamily="18" charset="0"/>
              </a:rPr>
              <a:t>2. Final Dividend – Paid after Shareholder approval at AGM. After Year end</a:t>
            </a:r>
          </a:p>
          <a:p>
            <a:pPr eaLnBrk="1" hangingPunct="1">
              <a:defRPr/>
            </a:pPr>
            <a:r>
              <a:rPr lang="en-GB" altLang="en-US" sz="2400" b="0" dirty="0">
                <a:latin typeface="+mn-lt"/>
                <a:cs typeface="Times New Roman" pitchFamily="18" charset="0"/>
              </a:rPr>
              <a:t>Final dividend usually larger than interim as now know final results, and thus, how much they can pay.</a:t>
            </a:r>
          </a:p>
          <a:p>
            <a:pPr eaLnBrk="1" hangingPunct="1">
              <a:defRPr/>
            </a:pPr>
            <a:endParaRPr lang="en-GB" altLang="en-US" sz="2400" b="0" dirty="0">
              <a:latin typeface="+mn-lt"/>
              <a:cs typeface="Times New Roman" pitchFamily="18" charset="0"/>
            </a:endParaRPr>
          </a:p>
          <a:p>
            <a:pPr marL="285750" indent="-285750" eaLnBrk="1" hangingPunct="1">
              <a:buFont typeface="Arial" panose="020B0604020202020204" pitchFamily="34" charset="0"/>
              <a:buChar char="•"/>
              <a:defRPr/>
            </a:pPr>
            <a:r>
              <a:rPr lang="en-GB" altLang="en-US" sz="2400" b="0" dirty="0">
                <a:latin typeface="+mn-lt"/>
                <a:cs typeface="Times New Roman" pitchFamily="18" charset="0"/>
              </a:rPr>
              <a:t>International Stock Exchanges may be different form UK</a:t>
            </a:r>
          </a:p>
          <a:p>
            <a:pPr eaLnBrk="1" hangingPunct="1">
              <a:defRPr/>
            </a:pPr>
            <a:endParaRPr lang="en-GB" altLang="en-US" sz="2400" b="0" dirty="0">
              <a:solidFill>
                <a:srgbClr val="FF0000"/>
              </a:solidFill>
              <a:latin typeface="+mn-lt"/>
              <a:cs typeface="Times New Roman" pitchFamily="18" charset="0"/>
            </a:endParaRPr>
          </a:p>
          <a:p>
            <a:pPr eaLnBrk="1" hangingPunct="1">
              <a:defRPr/>
            </a:pPr>
            <a:endParaRPr lang="en-GB" altLang="en-US" sz="2400" b="0" dirty="0">
              <a:latin typeface="+mn-lt"/>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background with black text&#10;&#10;Description automatically generated">
            <a:extLst>
              <a:ext uri="{FF2B5EF4-FFF2-40B4-BE49-F238E27FC236}">
                <a16:creationId xmlns:a16="http://schemas.microsoft.com/office/drawing/2014/main" id="{F15DC170-5186-11D4-6382-5FAD41355B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826" y="332656"/>
            <a:ext cx="11928851" cy="4842464"/>
          </a:xfrm>
          <a:prstGeom prst="rect">
            <a:avLst/>
          </a:prstGeom>
        </p:spPr>
      </p:pic>
    </p:spTree>
    <p:extLst>
      <p:ext uri="{BB962C8B-B14F-4D97-AF65-F5344CB8AC3E}">
        <p14:creationId xmlns:p14="http://schemas.microsoft.com/office/powerpoint/2010/main" val="8136405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66DC0B06-98F5-4B1E-BE9F-CECD67951220}"/>
              </a:ext>
            </a:extLst>
          </p:cNvPr>
          <p:cNvSpPr>
            <a:spLocks noGrp="1" noRot="1"/>
          </p:cNvSpPr>
          <p:nvPr>
            <p:ph type="title"/>
          </p:nvPr>
        </p:nvSpPr>
        <p:spPr>
          <a:xfrm>
            <a:off x="773003" y="422275"/>
            <a:ext cx="10332641" cy="809625"/>
          </a:xfrm>
        </p:spPr>
        <p:txBody>
          <a:bodyPr/>
          <a:lstStyle/>
          <a:p>
            <a:pPr eaLnBrk="1" hangingPunct="1"/>
            <a:r>
              <a:rPr lang="en-US" altLang="en-US" sz="4000" dirty="0"/>
              <a:t>Dividend policy – Examples</a:t>
            </a:r>
          </a:p>
        </p:txBody>
      </p:sp>
      <p:sp>
        <p:nvSpPr>
          <p:cNvPr id="6147" name="Rectangle 3">
            <a:extLst>
              <a:ext uri="{FF2B5EF4-FFF2-40B4-BE49-F238E27FC236}">
                <a16:creationId xmlns:a16="http://schemas.microsoft.com/office/drawing/2014/main" id="{90FFB2D7-88B7-44CD-AE98-3DFEED789E9A}"/>
              </a:ext>
            </a:extLst>
          </p:cNvPr>
          <p:cNvSpPr>
            <a:spLocks noGrp="1"/>
          </p:cNvSpPr>
          <p:nvPr>
            <p:ph idx="1"/>
          </p:nvPr>
        </p:nvSpPr>
        <p:spPr>
          <a:xfrm>
            <a:off x="335360" y="809626"/>
            <a:ext cx="11737304" cy="4933950"/>
          </a:xfrm>
        </p:spPr>
        <p:txBody>
          <a:bodyPr/>
          <a:lstStyle/>
          <a:p>
            <a:pPr marL="0" indent="0" eaLnBrk="1" hangingPunct="1">
              <a:buNone/>
              <a:defRPr/>
            </a:pPr>
            <a:endParaRPr lang="en-US" altLang="en-US" sz="3200" dirty="0"/>
          </a:p>
          <a:p>
            <a:pPr marL="0" indent="0" eaLnBrk="1" hangingPunct="1">
              <a:buNone/>
              <a:defRPr/>
            </a:pPr>
            <a:r>
              <a:rPr lang="en-GB" dirty="0">
                <a:cs typeface="Arial" charset="0"/>
              </a:rPr>
              <a:t>Stable Dividend Policy</a:t>
            </a:r>
            <a:r>
              <a:rPr lang="en-GB" sz="2400" dirty="0">
                <a:cs typeface="Arial" charset="0"/>
              </a:rPr>
              <a:t> </a:t>
            </a:r>
          </a:p>
          <a:p>
            <a:pPr marL="285750" indent="-285750" eaLnBrk="1" hangingPunct="1">
              <a:defRPr/>
            </a:pPr>
            <a:r>
              <a:rPr lang="en-GB" sz="2400" dirty="0">
                <a:cs typeface="Arial" charset="0"/>
              </a:rPr>
              <a:t>For the policy, dividend is stable and predictable.  The amount is </a:t>
            </a:r>
            <a:r>
              <a:rPr lang="en-GB" sz="2400" b="1" dirty="0">
                <a:cs typeface="Arial" charset="0"/>
              </a:rPr>
              <a:t>fixed</a:t>
            </a:r>
            <a:r>
              <a:rPr lang="en-GB" sz="2400" dirty="0">
                <a:cs typeface="Arial" charset="0"/>
              </a:rPr>
              <a:t> every year. Whether earnings are up or down, shareholders receive a dividend. There is an element of certainty relating to the timing and amount paid. Common in cash generating companies.</a:t>
            </a:r>
          </a:p>
          <a:p>
            <a:pPr marL="0" indent="0" eaLnBrk="1" hangingPunct="1">
              <a:buNone/>
              <a:defRPr/>
            </a:pPr>
            <a:endParaRPr lang="en-GB" sz="2400" dirty="0">
              <a:cs typeface="Arial" charset="0"/>
            </a:endParaRPr>
          </a:p>
          <a:p>
            <a:pPr marL="285750" indent="-285750" eaLnBrk="1" hangingPunct="1">
              <a:defRPr/>
            </a:pPr>
            <a:r>
              <a:rPr lang="en-GB" sz="2400" dirty="0">
                <a:cs typeface="Arial" charset="0"/>
              </a:rPr>
              <a:t>Example Company XYZ makes £10,000 profit in 2017. It pays £2 per share as dividend. In 2018, the company makes £2000, it pays the same £2. In 2019, profit was £500, it pays the same £2 as dividend. </a:t>
            </a:r>
          </a:p>
        </p:txBody>
      </p:sp>
      <p:sp>
        <p:nvSpPr>
          <p:cNvPr id="35844" name="Footer Placeholder 5">
            <a:extLst>
              <a:ext uri="{FF2B5EF4-FFF2-40B4-BE49-F238E27FC236}">
                <a16:creationId xmlns:a16="http://schemas.microsoft.com/office/drawing/2014/main" id="{0A167455-986A-4932-B534-42EA403C8C9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chemeClr val="tx2"/>
                </a:solidFill>
                <a:latin typeface="Arial" panose="020B0604020202020204" pitchFamily="34" charset="0"/>
                <a:ea typeface="ヒラギノ角ゴ Pro W3" pitchFamily="116" charset="-128"/>
              </a:rPr>
              <a:t>Ulster University</a:t>
            </a:r>
          </a:p>
        </p:txBody>
      </p:sp>
      <p:sp>
        <p:nvSpPr>
          <p:cNvPr id="35845" name="Slide Number Placeholder 4">
            <a:extLst>
              <a:ext uri="{FF2B5EF4-FFF2-40B4-BE49-F238E27FC236}">
                <a16:creationId xmlns:a16="http://schemas.microsoft.com/office/drawing/2014/main" id="{986F347F-BB6F-43A3-99D5-C747E465C98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8B38D11B-9ED3-43F1-A968-57340F3E0367}" type="slidenum">
              <a:rPr lang="en-US" altLang="en-US" smtClean="0">
                <a:solidFill>
                  <a:schemeClr val="tx2"/>
                </a:solidFill>
                <a:latin typeface="Arial" panose="020B0604020202020204" pitchFamily="34" charset="0"/>
                <a:ea typeface="ヒラギノ角ゴ Pro W3" pitchFamily="116" charset="-128"/>
              </a:rPr>
              <a:pPr/>
              <a:t>11</a:t>
            </a:fld>
            <a:endParaRPr lang="en-US" altLang="en-US">
              <a:solidFill>
                <a:schemeClr val="tx2"/>
              </a:solidFill>
              <a:latin typeface="Arial" panose="020B0604020202020204" pitchFamily="34" charset="0"/>
              <a:ea typeface="ヒラギノ角ゴ Pro W3" pitchFamily="116" charset="-128"/>
            </a:endParaRPr>
          </a:p>
        </p:txBody>
      </p:sp>
      <p:pic>
        <p:nvPicPr>
          <p:cNvPr id="35846" name="Picture 3" descr="Ulster University">
            <a:extLst>
              <a:ext uri="{FF2B5EF4-FFF2-40B4-BE49-F238E27FC236}">
                <a16:creationId xmlns:a16="http://schemas.microsoft.com/office/drawing/2014/main" id="{BB58CBBB-BBB9-47BA-B3F4-477BEB2A5E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96663EDA-0739-43D3-A018-39359981B0A6}"/>
              </a:ext>
            </a:extLst>
          </p:cNvPr>
          <p:cNvSpPr>
            <a:spLocks noGrp="1" noRot="1"/>
          </p:cNvSpPr>
          <p:nvPr>
            <p:ph type="title"/>
          </p:nvPr>
        </p:nvSpPr>
        <p:spPr>
          <a:xfrm>
            <a:off x="2541060" y="216872"/>
            <a:ext cx="8067673" cy="809625"/>
          </a:xfrm>
        </p:spPr>
        <p:txBody>
          <a:bodyPr/>
          <a:lstStyle/>
          <a:p>
            <a:pPr eaLnBrk="1" hangingPunct="1"/>
            <a:r>
              <a:rPr lang="en-US" altLang="en-US" sz="4000" dirty="0"/>
              <a:t>Dividend policy – Examples</a:t>
            </a:r>
          </a:p>
        </p:txBody>
      </p:sp>
      <p:sp>
        <p:nvSpPr>
          <p:cNvPr id="6147" name="Rectangle 3">
            <a:extLst>
              <a:ext uri="{FF2B5EF4-FFF2-40B4-BE49-F238E27FC236}">
                <a16:creationId xmlns:a16="http://schemas.microsoft.com/office/drawing/2014/main" id="{65C34FF0-9AAE-4C2A-A806-D0386FE00580}"/>
              </a:ext>
            </a:extLst>
          </p:cNvPr>
          <p:cNvSpPr>
            <a:spLocks noGrp="1"/>
          </p:cNvSpPr>
          <p:nvPr>
            <p:ph idx="1"/>
          </p:nvPr>
        </p:nvSpPr>
        <p:spPr>
          <a:xfrm>
            <a:off x="407368" y="912793"/>
            <a:ext cx="11449272" cy="4933950"/>
          </a:xfrm>
        </p:spPr>
        <p:txBody>
          <a:bodyPr/>
          <a:lstStyle/>
          <a:p>
            <a:pPr marL="0" indent="0" eaLnBrk="1" hangingPunct="1">
              <a:buNone/>
              <a:defRPr/>
            </a:pPr>
            <a:endParaRPr lang="en-US" altLang="en-US" sz="3200" dirty="0"/>
          </a:p>
          <a:p>
            <a:pPr marL="285750" indent="-285750" eaLnBrk="1" hangingPunct="1">
              <a:defRPr/>
            </a:pPr>
            <a:r>
              <a:rPr lang="en-GB" sz="3200" dirty="0">
                <a:cs typeface="Arial" charset="0"/>
              </a:rPr>
              <a:t>Regular/Constant dividend policy </a:t>
            </a:r>
            <a:r>
              <a:rPr lang="en-GB" sz="2400" dirty="0">
                <a:cs typeface="Arial" charset="0"/>
              </a:rPr>
              <a:t>– </a:t>
            </a:r>
          </a:p>
          <a:p>
            <a:pPr marL="0" indent="0" eaLnBrk="1" hangingPunct="1">
              <a:buNone/>
              <a:defRPr/>
            </a:pPr>
            <a:r>
              <a:rPr lang="en-GB" sz="2400" dirty="0">
                <a:cs typeface="Arial" charset="0"/>
              </a:rPr>
              <a:t>Here percentage is used. A certain percentage of profit is paid as dividend. Here, if profit increase, the amount of dividend in real number increases and if profit decrease, the amount of dividend falls. Shareholders experience the full volatility.</a:t>
            </a:r>
          </a:p>
          <a:p>
            <a:pPr marL="0" indent="0" eaLnBrk="1" hangingPunct="1">
              <a:buNone/>
              <a:defRPr/>
            </a:pPr>
            <a:endParaRPr lang="en-GB" sz="2400" dirty="0">
              <a:cs typeface="Arial" charset="0"/>
            </a:endParaRPr>
          </a:p>
          <a:p>
            <a:pPr marL="285750" indent="-285750" eaLnBrk="1" hangingPunct="1">
              <a:defRPr/>
            </a:pPr>
            <a:r>
              <a:rPr lang="en-GB" sz="2400" dirty="0">
                <a:cs typeface="Arial" charset="0"/>
              </a:rPr>
              <a:t>Example Company XYZ makes £10,000 profit in 2017. It pays 10% of its profit as dividend.  it paid £1000 as dividend. In 2018, the company makes £2000, it pays 10% of the profit, (£200) as dividend. In 2019, profit was £500, it pays 1% (£50) as dividend </a:t>
            </a:r>
          </a:p>
          <a:p>
            <a:pPr marL="285750" indent="-285750" eaLnBrk="1" hangingPunct="1">
              <a:defRPr/>
            </a:pPr>
            <a:endParaRPr lang="en-GB" sz="2400" dirty="0">
              <a:cs typeface="Arial" charset="0"/>
            </a:endParaRPr>
          </a:p>
        </p:txBody>
      </p:sp>
      <p:sp>
        <p:nvSpPr>
          <p:cNvPr id="37892" name="Footer Placeholder 5">
            <a:extLst>
              <a:ext uri="{FF2B5EF4-FFF2-40B4-BE49-F238E27FC236}">
                <a16:creationId xmlns:a16="http://schemas.microsoft.com/office/drawing/2014/main" id="{4327C3A8-C2CB-438C-9821-2633B4BBC29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dirty="0">
                <a:solidFill>
                  <a:schemeClr val="tx2"/>
                </a:solidFill>
                <a:latin typeface="Arial" panose="020B0604020202020204" pitchFamily="34" charset="0"/>
                <a:ea typeface="ヒラギノ角ゴ Pro W3" pitchFamily="116" charset="-128"/>
              </a:rPr>
              <a:t>Ulster University</a:t>
            </a:r>
          </a:p>
        </p:txBody>
      </p:sp>
      <p:sp>
        <p:nvSpPr>
          <p:cNvPr id="37893" name="Slide Number Placeholder 4">
            <a:extLst>
              <a:ext uri="{FF2B5EF4-FFF2-40B4-BE49-F238E27FC236}">
                <a16:creationId xmlns:a16="http://schemas.microsoft.com/office/drawing/2014/main" id="{BC91044E-4F00-4E74-B966-84E00230073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98EC681A-3706-431A-A2E3-F2A844180E92}" type="slidenum">
              <a:rPr lang="en-US" altLang="en-US" smtClean="0">
                <a:solidFill>
                  <a:schemeClr val="tx2"/>
                </a:solidFill>
                <a:latin typeface="Arial" panose="020B0604020202020204" pitchFamily="34" charset="0"/>
                <a:ea typeface="ヒラギノ角ゴ Pro W3" pitchFamily="116" charset="-128"/>
              </a:rPr>
              <a:pPr/>
              <a:t>12</a:t>
            </a:fld>
            <a:endParaRPr lang="en-US" altLang="en-US" dirty="0">
              <a:solidFill>
                <a:schemeClr val="tx2"/>
              </a:solidFill>
              <a:latin typeface="Arial" panose="020B0604020202020204" pitchFamily="34" charset="0"/>
              <a:ea typeface="ヒラギノ角ゴ Pro W3" pitchFamily="116" charset="-128"/>
            </a:endParaRPr>
          </a:p>
        </p:txBody>
      </p:sp>
      <p:pic>
        <p:nvPicPr>
          <p:cNvPr id="37894" name="Picture 3" descr="Ulster University">
            <a:extLst>
              <a:ext uri="{FF2B5EF4-FFF2-40B4-BE49-F238E27FC236}">
                <a16:creationId xmlns:a16="http://schemas.microsoft.com/office/drawing/2014/main" id="{C99DE858-1205-4303-8153-7A6E247997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3">
            <a:extLst>
              <a:ext uri="{FF2B5EF4-FFF2-40B4-BE49-F238E27FC236}">
                <a16:creationId xmlns:a16="http://schemas.microsoft.com/office/drawing/2014/main" id="{A2246B8F-5DFC-4778-8168-59158EB65B30}"/>
              </a:ext>
            </a:extLst>
          </p:cNvPr>
          <p:cNvSpPr>
            <a:spLocks noGrp="1"/>
          </p:cNvSpPr>
          <p:nvPr>
            <p:ph idx="1"/>
          </p:nvPr>
        </p:nvSpPr>
        <p:spPr>
          <a:xfrm>
            <a:off x="407368" y="1414462"/>
            <a:ext cx="11305256" cy="5104671"/>
          </a:xfrm>
        </p:spPr>
        <p:txBody>
          <a:bodyPr/>
          <a:lstStyle/>
          <a:p>
            <a:pPr marL="0" indent="0" eaLnBrk="1" hangingPunct="1">
              <a:buNone/>
            </a:pPr>
            <a:r>
              <a:rPr lang="en-GB" altLang="en-US" sz="3200" dirty="0">
                <a:cs typeface="Arial" panose="020B0604020202020204" pitchFamily="34" charset="0"/>
              </a:rPr>
              <a:t>Residual dividend policy – only what is left after investment in new assets and working capital (all expenditures) is paid as dividend. This policy ensures sufficient funds are available for investment. This is the most sustainable and flexible dividend policy. </a:t>
            </a:r>
          </a:p>
          <a:p>
            <a:pPr marL="0" indent="0" eaLnBrk="1" hangingPunct="1">
              <a:buNone/>
            </a:pPr>
            <a:r>
              <a:rPr lang="en-GB" altLang="en-US" sz="3200" dirty="0">
                <a:cs typeface="Arial" panose="020B0604020202020204" pitchFamily="34" charset="0"/>
              </a:rPr>
              <a:t>Progressive/Dividend Growth Policy – here the firm might decide that dividend will grow by either a fixed or variable percentage. </a:t>
            </a:r>
          </a:p>
          <a:p>
            <a:pPr marL="0" indent="0" eaLnBrk="1" hangingPunct="1">
              <a:buNone/>
            </a:pPr>
            <a:endParaRPr lang="en-GB" altLang="en-US" sz="3200" dirty="0">
              <a:cs typeface="Arial" panose="020B0604020202020204" pitchFamily="34" charset="0"/>
            </a:endParaRPr>
          </a:p>
          <a:p>
            <a:pPr marL="0" indent="0" eaLnBrk="1" hangingPunct="1">
              <a:buNone/>
            </a:pPr>
            <a:endParaRPr lang="en-US" altLang="en-US" sz="3600" dirty="0"/>
          </a:p>
        </p:txBody>
      </p:sp>
      <p:sp>
        <p:nvSpPr>
          <p:cNvPr id="39939" name="Footer Placeholder 5">
            <a:extLst>
              <a:ext uri="{FF2B5EF4-FFF2-40B4-BE49-F238E27FC236}">
                <a16:creationId xmlns:a16="http://schemas.microsoft.com/office/drawing/2014/main" id="{5F684233-D284-4DCF-99F7-CC687569F38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chemeClr val="tx2"/>
                </a:solidFill>
                <a:latin typeface="Arial" panose="020B0604020202020204" pitchFamily="34" charset="0"/>
                <a:ea typeface="ヒラギノ角ゴ Pro W3" pitchFamily="116" charset="-128"/>
              </a:rPr>
              <a:t>Ulster University</a:t>
            </a:r>
          </a:p>
        </p:txBody>
      </p:sp>
      <p:sp>
        <p:nvSpPr>
          <p:cNvPr id="39940" name="Slide Number Placeholder 4">
            <a:extLst>
              <a:ext uri="{FF2B5EF4-FFF2-40B4-BE49-F238E27FC236}">
                <a16:creationId xmlns:a16="http://schemas.microsoft.com/office/drawing/2014/main" id="{57AE11E4-56EC-4170-8F1E-9DDFB3DE00FE}"/>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32110F17-9F50-4830-8EB7-044D52F67F68}" type="slidenum">
              <a:rPr lang="en-US" altLang="en-US" smtClean="0">
                <a:solidFill>
                  <a:schemeClr val="tx2"/>
                </a:solidFill>
                <a:latin typeface="Arial" panose="020B0604020202020204" pitchFamily="34" charset="0"/>
                <a:ea typeface="ヒラギノ角ゴ Pro W3" pitchFamily="116" charset="-128"/>
              </a:rPr>
              <a:pPr/>
              <a:t>13</a:t>
            </a:fld>
            <a:endParaRPr lang="en-US" altLang="en-US">
              <a:solidFill>
                <a:schemeClr val="tx2"/>
              </a:solidFill>
              <a:latin typeface="Arial" panose="020B0604020202020204" pitchFamily="34" charset="0"/>
              <a:ea typeface="ヒラギノ角ゴ Pro W3" pitchFamily="116" charset="-128"/>
            </a:endParaRPr>
          </a:p>
        </p:txBody>
      </p:sp>
      <p:pic>
        <p:nvPicPr>
          <p:cNvPr id="39941" name="Picture 3" descr="Ulster University">
            <a:extLst>
              <a:ext uri="{FF2B5EF4-FFF2-40B4-BE49-F238E27FC236}">
                <a16:creationId xmlns:a16="http://schemas.microsoft.com/office/drawing/2014/main" id="{3A535A6B-90D7-440C-95E2-068301A732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2" name="Rectangle 2">
            <a:extLst>
              <a:ext uri="{FF2B5EF4-FFF2-40B4-BE49-F238E27FC236}">
                <a16:creationId xmlns:a16="http://schemas.microsoft.com/office/drawing/2014/main" id="{EE4A42AC-5DE4-4BF3-91F1-B790076EC3B2}"/>
              </a:ext>
            </a:extLst>
          </p:cNvPr>
          <p:cNvSpPr>
            <a:spLocks noGrp="1" noRot="1"/>
          </p:cNvSpPr>
          <p:nvPr>
            <p:ph type="title"/>
          </p:nvPr>
        </p:nvSpPr>
        <p:spPr>
          <a:xfrm>
            <a:off x="2600326" y="422276"/>
            <a:ext cx="8067675" cy="809625"/>
          </a:xfrm>
        </p:spPr>
        <p:txBody>
          <a:bodyPr/>
          <a:lstStyle/>
          <a:p>
            <a:pPr eaLnBrk="1" hangingPunct="1"/>
            <a:r>
              <a:rPr lang="en-US" altLang="en-US" sz="4000" dirty="0"/>
              <a:t>Dividend policy – Examples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3">
            <a:extLst>
              <a:ext uri="{FF2B5EF4-FFF2-40B4-BE49-F238E27FC236}">
                <a16:creationId xmlns:a16="http://schemas.microsoft.com/office/drawing/2014/main" id="{C474ECB7-0C26-45C8-A156-7539DAD05228}"/>
              </a:ext>
            </a:extLst>
          </p:cNvPr>
          <p:cNvSpPr>
            <a:spLocks noGrp="1"/>
          </p:cNvSpPr>
          <p:nvPr>
            <p:ph idx="1"/>
          </p:nvPr>
        </p:nvSpPr>
        <p:spPr>
          <a:xfrm>
            <a:off x="407368" y="1210803"/>
            <a:ext cx="11377264" cy="4519613"/>
          </a:xfrm>
        </p:spPr>
        <p:txBody>
          <a:bodyPr/>
          <a:lstStyle/>
          <a:p>
            <a:pPr marL="0" indent="0" eaLnBrk="1" hangingPunct="1">
              <a:buNone/>
            </a:pPr>
            <a:r>
              <a:rPr lang="en-GB" altLang="en-US" sz="3200" dirty="0">
                <a:cs typeface="Arial" panose="020B0604020202020204" pitchFamily="34" charset="0"/>
              </a:rPr>
              <a:t>Irregular dividend policy – We do whatever we like. We can choose to pay or not to pay.</a:t>
            </a:r>
          </a:p>
          <a:p>
            <a:pPr marL="0" indent="0" eaLnBrk="1" hangingPunct="1">
              <a:buNone/>
            </a:pPr>
            <a:endParaRPr lang="en-GB" altLang="en-US" sz="3200" dirty="0">
              <a:cs typeface="Arial" panose="020B0604020202020204" pitchFamily="34" charset="0"/>
            </a:endParaRPr>
          </a:p>
          <a:p>
            <a:pPr marL="0" indent="0" eaLnBrk="1" hangingPunct="1">
              <a:buNone/>
            </a:pPr>
            <a:r>
              <a:rPr lang="en-GB" altLang="en-US" sz="3200" dirty="0">
                <a:cs typeface="Arial" panose="020B0604020202020204" pitchFamily="34" charset="0"/>
              </a:rPr>
              <a:t>Zero Dividend Policy – here the firm does not pay any dividend. For example, Amazon. Investors investing in this companies prefer share appreciation and capital gain.</a:t>
            </a:r>
          </a:p>
          <a:p>
            <a:pPr marL="0" indent="0" eaLnBrk="1" hangingPunct="1">
              <a:buNone/>
            </a:pPr>
            <a:endParaRPr lang="en-GB" altLang="en-US" sz="3200" dirty="0">
              <a:cs typeface="Arial" panose="020B0604020202020204" pitchFamily="34" charset="0"/>
            </a:endParaRPr>
          </a:p>
          <a:p>
            <a:pPr marL="0" indent="0" eaLnBrk="1" hangingPunct="1">
              <a:buNone/>
            </a:pPr>
            <a:endParaRPr lang="en-US" altLang="en-US" sz="3600" dirty="0"/>
          </a:p>
        </p:txBody>
      </p:sp>
      <p:sp>
        <p:nvSpPr>
          <p:cNvPr id="41987" name="Footer Placeholder 5">
            <a:extLst>
              <a:ext uri="{FF2B5EF4-FFF2-40B4-BE49-F238E27FC236}">
                <a16:creationId xmlns:a16="http://schemas.microsoft.com/office/drawing/2014/main" id="{50B1AF9F-A183-4B03-9E9F-EA7A71F4D27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r>
              <a:rPr lang="en-US" altLang="en-US">
                <a:solidFill>
                  <a:schemeClr val="tx2"/>
                </a:solidFill>
                <a:latin typeface="Arial" panose="020B0604020202020204" pitchFamily="34" charset="0"/>
                <a:ea typeface="ヒラギノ角ゴ Pro W3" pitchFamily="116" charset="-128"/>
              </a:rPr>
              <a:t>Ulster University</a:t>
            </a:r>
          </a:p>
        </p:txBody>
      </p:sp>
      <p:sp>
        <p:nvSpPr>
          <p:cNvPr id="41988" name="Slide Number Placeholder 4">
            <a:extLst>
              <a:ext uri="{FF2B5EF4-FFF2-40B4-BE49-F238E27FC236}">
                <a16:creationId xmlns:a16="http://schemas.microsoft.com/office/drawing/2014/main" id="{202E553E-1EF4-4C97-AD84-E258E5B5078B}"/>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EDA46143-92E9-48D6-B571-0673632AD1B1}" type="slidenum">
              <a:rPr lang="en-US" altLang="en-US" smtClean="0">
                <a:solidFill>
                  <a:schemeClr val="tx2"/>
                </a:solidFill>
                <a:latin typeface="Arial" panose="020B0604020202020204" pitchFamily="34" charset="0"/>
                <a:ea typeface="ヒラギノ角ゴ Pro W3" pitchFamily="116" charset="-128"/>
              </a:rPr>
              <a:pPr/>
              <a:t>14</a:t>
            </a:fld>
            <a:endParaRPr lang="en-US" altLang="en-US">
              <a:solidFill>
                <a:schemeClr val="tx2"/>
              </a:solidFill>
              <a:latin typeface="Arial" panose="020B0604020202020204" pitchFamily="34" charset="0"/>
              <a:ea typeface="ヒラギノ角ゴ Pro W3" pitchFamily="116" charset="-128"/>
            </a:endParaRPr>
          </a:p>
        </p:txBody>
      </p:sp>
      <p:pic>
        <p:nvPicPr>
          <p:cNvPr id="41989" name="Picture 3" descr="Ulster University">
            <a:extLst>
              <a:ext uri="{FF2B5EF4-FFF2-40B4-BE49-F238E27FC236}">
                <a16:creationId xmlns:a16="http://schemas.microsoft.com/office/drawing/2014/main" id="{5D9BD824-8CCA-416B-92C5-24F0F7637A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1" y="1"/>
            <a:ext cx="1076325"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0" name="Rectangle 2">
            <a:extLst>
              <a:ext uri="{FF2B5EF4-FFF2-40B4-BE49-F238E27FC236}">
                <a16:creationId xmlns:a16="http://schemas.microsoft.com/office/drawing/2014/main" id="{4FC8300B-797A-4B6D-8C68-58BC1568B89F}"/>
              </a:ext>
            </a:extLst>
          </p:cNvPr>
          <p:cNvSpPr>
            <a:spLocks noGrp="1" noRot="1"/>
          </p:cNvSpPr>
          <p:nvPr>
            <p:ph type="title"/>
          </p:nvPr>
        </p:nvSpPr>
        <p:spPr>
          <a:xfrm>
            <a:off x="2711624" y="401636"/>
            <a:ext cx="6502401" cy="809625"/>
          </a:xfrm>
        </p:spPr>
        <p:txBody>
          <a:bodyPr/>
          <a:lstStyle/>
          <a:p>
            <a:pPr eaLnBrk="1" hangingPunct="1"/>
            <a:r>
              <a:rPr lang="en-US" altLang="en-US" sz="4000" dirty="0"/>
              <a:t>Dividend policy – Examples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10D0F231-7790-4C98-966C-779FF5BBF62C}"/>
              </a:ext>
            </a:extLst>
          </p:cNvPr>
          <p:cNvSpPr>
            <a:spLocks noGrp="1"/>
          </p:cNvSpPr>
          <p:nvPr>
            <p:ph type="title"/>
          </p:nvPr>
        </p:nvSpPr>
        <p:spPr>
          <a:xfrm>
            <a:off x="623392" y="31749"/>
            <a:ext cx="10238928" cy="634082"/>
          </a:xfrm>
        </p:spPr>
        <p:txBody>
          <a:bodyPr/>
          <a:lstStyle/>
          <a:p>
            <a:r>
              <a:rPr lang="en-US" altLang="en-US" sz="3600" dirty="0"/>
              <a:t>Dividend policy – Examples</a:t>
            </a:r>
            <a:endParaRPr lang="en-GB" altLang="en-US" sz="3600" dirty="0"/>
          </a:p>
        </p:txBody>
      </p:sp>
      <p:sp>
        <p:nvSpPr>
          <p:cNvPr id="44035" name="Content Placeholder 2">
            <a:extLst>
              <a:ext uri="{FF2B5EF4-FFF2-40B4-BE49-F238E27FC236}">
                <a16:creationId xmlns:a16="http://schemas.microsoft.com/office/drawing/2014/main" id="{D6E47DC6-E732-4AA1-A54C-6563E1062AE7}"/>
              </a:ext>
            </a:extLst>
          </p:cNvPr>
          <p:cNvSpPr>
            <a:spLocks noGrp="1"/>
          </p:cNvSpPr>
          <p:nvPr>
            <p:ph idx="1"/>
          </p:nvPr>
        </p:nvSpPr>
        <p:spPr>
          <a:xfrm>
            <a:off x="273936" y="548680"/>
            <a:ext cx="11665296" cy="3917032"/>
          </a:xfrm>
        </p:spPr>
        <p:txBody>
          <a:bodyPr/>
          <a:lstStyle/>
          <a:p>
            <a:r>
              <a:rPr lang="en-GB" altLang="en-US" sz="2800" dirty="0"/>
              <a:t>Share buy-back/ Share Repurchase </a:t>
            </a:r>
          </a:p>
          <a:p>
            <a:r>
              <a:rPr lang="en-GB" altLang="en-US" sz="2800" dirty="0">
                <a:solidFill>
                  <a:srgbClr val="1E1A1A"/>
                </a:solidFill>
                <a:latin typeface="Matter SQ"/>
              </a:rPr>
              <a:t>This involves a company repurchasing its own shares from investors at 	</a:t>
            </a:r>
          </a:p>
          <a:p>
            <a:pPr lvl="1"/>
            <a:r>
              <a:rPr lang="en-GB" altLang="en-US" dirty="0">
                <a:solidFill>
                  <a:srgbClr val="1E1A1A"/>
                </a:solidFill>
                <a:latin typeface="Matter SQ"/>
              </a:rPr>
              <a:t>a pre-determined price, often close to the prevailing share price at the time.</a:t>
            </a:r>
          </a:p>
          <a:p>
            <a:pPr lvl="1"/>
            <a:r>
              <a:rPr lang="en-GB" altLang="en-US" dirty="0">
                <a:solidFill>
                  <a:srgbClr val="1E1A1A"/>
                </a:solidFill>
                <a:latin typeface="Matter SQ"/>
              </a:rPr>
              <a:t>This allows a business to reduce the number of shares in issue – raising the value of each share left in the business – rather than just pay investors via a dividend.  </a:t>
            </a:r>
          </a:p>
          <a:p>
            <a:r>
              <a:rPr lang="en-GB" altLang="en-US" sz="2800" dirty="0">
                <a:solidFill>
                  <a:srgbClr val="1E1A1A"/>
                </a:solidFill>
                <a:latin typeface="Matter SQ"/>
              </a:rPr>
              <a:t>Companies rarely have share buyback policies and often conduct them alongside ordinary or special dividends</a:t>
            </a:r>
          </a:p>
          <a:p>
            <a:r>
              <a:rPr lang="en-GB" altLang="en-US" sz="2800" dirty="0">
                <a:solidFill>
                  <a:srgbClr val="1E1A1A"/>
                </a:solidFill>
                <a:latin typeface="Matter SQ"/>
              </a:rPr>
              <a:t>Capital gains tax are much lower than dividend tax as dividend is taxed as income </a:t>
            </a:r>
          </a:p>
          <a:p>
            <a:pPr lvl="1"/>
            <a:endParaRPr lang="en-GB" altLang="en-US" dirty="0"/>
          </a:p>
        </p:txBody>
      </p:sp>
      <p:sp>
        <p:nvSpPr>
          <p:cNvPr id="4" name="Footer Placeholder 3">
            <a:extLst>
              <a:ext uri="{FF2B5EF4-FFF2-40B4-BE49-F238E27FC236}">
                <a16:creationId xmlns:a16="http://schemas.microsoft.com/office/drawing/2014/main" id="{1A6D4773-DD2A-4B12-BA8A-77BF14371ED9}"/>
              </a:ext>
            </a:extLst>
          </p:cNvPr>
          <p:cNvSpPr>
            <a:spLocks noGrp="1"/>
          </p:cNvSpPr>
          <p:nvPr>
            <p:ph type="ftr" sz="quarter" idx="11"/>
          </p:nvPr>
        </p:nvSpPr>
        <p:spPr/>
        <p:txBody>
          <a:bodyPr/>
          <a:lstStyle/>
          <a:p>
            <a:pPr>
              <a:defRPr/>
            </a:pPr>
            <a:r>
              <a:rPr lang="en-US" altLang="en-US"/>
              <a:t>Ulster University</a:t>
            </a:r>
          </a:p>
        </p:txBody>
      </p:sp>
      <p:sp>
        <p:nvSpPr>
          <p:cNvPr id="44037" name="Slide Number Placeholder 4">
            <a:extLst>
              <a:ext uri="{FF2B5EF4-FFF2-40B4-BE49-F238E27FC236}">
                <a16:creationId xmlns:a16="http://schemas.microsoft.com/office/drawing/2014/main" id="{C8B1C571-50F1-43C0-AE22-3BB991153C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43CF7172-A461-4A3B-B94A-3877508723CB}" type="slidenum">
              <a:rPr lang="en-US" altLang="en-US" smtClean="0">
                <a:solidFill>
                  <a:srgbClr val="898989"/>
                </a:solidFill>
              </a:rPr>
              <a:pPr/>
              <a:t>15</a:t>
            </a:fld>
            <a:endParaRPr lang="en-US" altLang="en-US">
              <a:solidFill>
                <a:srgbClr val="898989"/>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D85E1F92-3C60-4677-B06A-00BE0F4C2F5E}"/>
              </a:ext>
            </a:extLst>
          </p:cNvPr>
          <p:cNvSpPr>
            <a:spLocks noGrp="1"/>
          </p:cNvSpPr>
          <p:nvPr>
            <p:ph type="title"/>
          </p:nvPr>
        </p:nvSpPr>
        <p:spPr/>
        <p:txBody>
          <a:bodyPr/>
          <a:lstStyle/>
          <a:p>
            <a:r>
              <a:rPr lang="en-US" altLang="en-US" dirty="0"/>
              <a:t>Dividend policy – Examples</a:t>
            </a:r>
            <a:endParaRPr lang="en-GB" altLang="en-US" dirty="0"/>
          </a:p>
        </p:txBody>
      </p:sp>
      <p:sp>
        <p:nvSpPr>
          <p:cNvPr id="46083" name="Content Placeholder 2">
            <a:extLst>
              <a:ext uri="{FF2B5EF4-FFF2-40B4-BE49-F238E27FC236}">
                <a16:creationId xmlns:a16="http://schemas.microsoft.com/office/drawing/2014/main" id="{E769F468-92B9-4ABC-AD97-DC3B327B8DFF}"/>
              </a:ext>
            </a:extLst>
          </p:cNvPr>
          <p:cNvSpPr>
            <a:spLocks noGrp="1"/>
          </p:cNvSpPr>
          <p:nvPr>
            <p:ph idx="1"/>
          </p:nvPr>
        </p:nvSpPr>
        <p:spPr/>
        <p:txBody>
          <a:bodyPr/>
          <a:lstStyle/>
          <a:p>
            <a:r>
              <a:rPr lang="en-GB" altLang="en-US" sz="3600"/>
              <a:t>Scrip Dividend </a:t>
            </a:r>
          </a:p>
          <a:p>
            <a:pPr lvl="1"/>
            <a:r>
              <a:rPr lang="en-GB" altLang="en-US" sz="3200"/>
              <a:t>Here i</a:t>
            </a:r>
            <a:r>
              <a:rPr lang="en-GB" altLang="en-US" sz="3200">
                <a:solidFill>
                  <a:srgbClr val="1E1A1A"/>
                </a:solidFill>
                <a:latin typeface="Matter SQ"/>
              </a:rPr>
              <a:t>nvestors receive new shares in the company rather than a cash pay-out. A business operating a scrip dividend will give investors the choice of receiving the cash dividend or new shares. The value of the cash dividend is usually higher than the scrip dividend price,</a:t>
            </a:r>
            <a:endParaRPr lang="en-GB" altLang="en-US" sz="3200"/>
          </a:p>
        </p:txBody>
      </p:sp>
      <p:sp>
        <p:nvSpPr>
          <p:cNvPr id="4" name="Footer Placeholder 3">
            <a:extLst>
              <a:ext uri="{FF2B5EF4-FFF2-40B4-BE49-F238E27FC236}">
                <a16:creationId xmlns:a16="http://schemas.microsoft.com/office/drawing/2014/main" id="{004C8C1E-A18A-449C-B65F-F2D16CB04B38}"/>
              </a:ext>
            </a:extLst>
          </p:cNvPr>
          <p:cNvSpPr>
            <a:spLocks noGrp="1"/>
          </p:cNvSpPr>
          <p:nvPr>
            <p:ph type="ftr" sz="quarter" idx="11"/>
          </p:nvPr>
        </p:nvSpPr>
        <p:spPr/>
        <p:txBody>
          <a:bodyPr/>
          <a:lstStyle/>
          <a:p>
            <a:pPr>
              <a:defRPr/>
            </a:pPr>
            <a:r>
              <a:rPr lang="en-US" altLang="en-US"/>
              <a:t>Ulster University</a:t>
            </a:r>
          </a:p>
        </p:txBody>
      </p:sp>
      <p:sp>
        <p:nvSpPr>
          <p:cNvPr id="46085" name="Slide Number Placeholder 4">
            <a:extLst>
              <a:ext uri="{FF2B5EF4-FFF2-40B4-BE49-F238E27FC236}">
                <a16:creationId xmlns:a16="http://schemas.microsoft.com/office/drawing/2014/main" id="{014CB5F8-55BC-4578-B7B4-0F256F74156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864E8F-1EF7-49A3-9F09-A74A1F93D2D5}" type="slidenum">
              <a:rPr lang="en-US" altLang="en-US" smtClean="0">
                <a:solidFill>
                  <a:srgbClr val="898989"/>
                </a:solidFill>
              </a:rPr>
              <a:pPr/>
              <a:t>16</a:t>
            </a:fld>
            <a:endParaRPr lang="en-US" altLang="en-US">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B7EFB79C-6868-EB35-13BD-83B20F4EE1EF}"/>
              </a:ext>
            </a:extLst>
          </p:cNvPr>
          <p:cNvSpPr txBox="1">
            <a:spLocks noChangeArrowheads="1"/>
          </p:cNvSpPr>
          <p:nvPr/>
        </p:nvSpPr>
        <p:spPr>
          <a:xfrm>
            <a:off x="479376" y="188640"/>
            <a:ext cx="10585176" cy="1143000"/>
          </a:xfrm>
          <a:prstGeom prst="rect">
            <a:avLst/>
          </a:prstGeom>
        </p:spPr>
        <p:txBody>
          <a:bodyPr/>
          <a:lstStyle>
            <a:lvl1pPr algn="ctr" rtl="0" eaLnBrk="0" fontAlgn="base" hangingPunct="0">
              <a:spcBef>
                <a:spcPct val="0"/>
              </a:spcBef>
              <a:spcAft>
                <a:spcPct val="0"/>
              </a:spcAft>
              <a:defRPr sz="3600" b="1">
                <a:solidFill>
                  <a:srgbClr val="007FA3"/>
                </a:solidFill>
                <a:latin typeface="+mj-lt"/>
                <a:ea typeface="+mj-ea"/>
                <a:cs typeface="+mj-cs"/>
              </a:defRPr>
            </a:lvl1pPr>
            <a:lvl2pPr algn="ctr" rtl="0" eaLnBrk="0" fontAlgn="base" hangingPunct="0">
              <a:spcBef>
                <a:spcPct val="0"/>
              </a:spcBef>
              <a:spcAft>
                <a:spcPct val="0"/>
              </a:spcAft>
              <a:defRPr sz="3600" b="1">
                <a:solidFill>
                  <a:srgbClr val="007FA3"/>
                </a:solidFill>
                <a:latin typeface="Arial" pitchFamily="34" charset="0"/>
              </a:defRPr>
            </a:lvl2pPr>
            <a:lvl3pPr algn="ctr" rtl="0" eaLnBrk="0" fontAlgn="base" hangingPunct="0">
              <a:spcBef>
                <a:spcPct val="0"/>
              </a:spcBef>
              <a:spcAft>
                <a:spcPct val="0"/>
              </a:spcAft>
              <a:defRPr sz="3600" b="1">
                <a:solidFill>
                  <a:srgbClr val="007FA3"/>
                </a:solidFill>
                <a:latin typeface="Arial" pitchFamily="34" charset="0"/>
              </a:defRPr>
            </a:lvl3pPr>
            <a:lvl4pPr algn="ctr" rtl="0" eaLnBrk="0" fontAlgn="base" hangingPunct="0">
              <a:spcBef>
                <a:spcPct val="0"/>
              </a:spcBef>
              <a:spcAft>
                <a:spcPct val="0"/>
              </a:spcAft>
              <a:defRPr sz="3600" b="1">
                <a:solidFill>
                  <a:srgbClr val="007FA3"/>
                </a:solidFill>
                <a:latin typeface="Arial" pitchFamily="34" charset="0"/>
              </a:defRPr>
            </a:lvl4pPr>
            <a:lvl5pPr algn="ctr" rtl="0" eaLnBrk="0" fontAlgn="base" hangingPunct="0">
              <a:spcBef>
                <a:spcPct val="0"/>
              </a:spcBef>
              <a:spcAft>
                <a:spcPct val="0"/>
              </a:spcAft>
              <a:defRPr sz="3600" b="1">
                <a:solidFill>
                  <a:srgbClr val="007FA3"/>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lvl="0" algn="l"/>
            <a:r>
              <a:rPr lang="en-US" sz="3200" kern="0" dirty="0"/>
              <a:t>References </a:t>
            </a:r>
          </a:p>
        </p:txBody>
      </p:sp>
      <p:sp>
        <p:nvSpPr>
          <p:cNvPr id="6" name="TextBox 5">
            <a:extLst>
              <a:ext uri="{FF2B5EF4-FFF2-40B4-BE49-F238E27FC236}">
                <a16:creationId xmlns:a16="http://schemas.microsoft.com/office/drawing/2014/main" id="{38820C9E-D878-88D4-9CB2-51A14D4E9C25}"/>
              </a:ext>
            </a:extLst>
          </p:cNvPr>
          <p:cNvSpPr txBox="1"/>
          <p:nvPr/>
        </p:nvSpPr>
        <p:spPr>
          <a:xfrm>
            <a:off x="479376" y="980728"/>
            <a:ext cx="10729192" cy="830997"/>
          </a:xfrm>
          <a:prstGeom prst="rect">
            <a:avLst/>
          </a:prstGeom>
          <a:noFill/>
        </p:spPr>
        <p:txBody>
          <a:bodyPr wrap="square">
            <a:spAutoFit/>
          </a:bodyPr>
          <a:lstStyle/>
          <a:p>
            <a:r>
              <a:rPr lang="en-GB" sz="2400" dirty="0" err="1"/>
              <a:t>Atrill</a:t>
            </a:r>
            <a:r>
              <a:rPr lang="en-GB" sz="2400" dirty="0"/>
              <a:t>, P., McLaney, E., (2022) Accounting and Finance For Non-specialists. Twelfth Edition</a:t>
            </a:r>
          </a:p>
        </p:txBody>
      </p:sp>
    </p:spTree>
    <p:extLst>
      <p:ext uri="{BB962C8B-B14F-4D97-AF65-F5344CB8AC3E}">
        <p14:creationId xmlns:p14="http://schemas.microsoft.com/office/powerpoint/2010/main" val="20948863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1061</Words>
  <Application>Microsoft Office PowerPoint</Application>
  <PresentationFormat>Widescreen</PresentationFormat>
  <Paragraphs>130</Paragraphs>
  <Slides>17</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Matter SQ</vt:lpstr>
      <vt:lpstr>ＭＳ Ｐゴシック</vt:lpstr>
      <vt:lpstr>Myriad Pro</vt:lpstr>
      <vt:lpstr>Arial</vt:lpstr>
      <vt:lpstr>Times New Roman</vt:lpstr>
      <vt:lpstr>Verdana</vt:lpstr>
      <vt:lpstr>20140311PresentationUWTSDTemplate</vt:lpstr>
      <vt:lpstr>LCBB5011 Essentials of Accounting &amp; Finance Week 8 Session 1</vt:lpstr>
      <vt:lpstr>PowerPoint Presentation</vt:lpstr>
      <vt:lpstr>Introduction </vt:lpstr>
      <vt:lpstr>PowerPoint Presentation</vt:lpstr>
      <vt:lpstr>What is a dividend?</vt:lpstr>
      <vt:lpstr>What is a dividend?</vt:lpstr>
      <vt:lpstr>What is a dividend policy?</vt:lpstr>
      <vt:lpstr>Dividend policy – in what form is dividend paid?</vt:lpstr>
      <vt:lpstr>PowerPoint Presentation</vt:lpstr>
      <vt:lpstr>PowerPoint Presentation</vt:lpstr>
      <vt:lpstr>Dividend policy – Examples</vt:lpstr>
      <vt:lpstr>Dividend policy – Examples</vt:lpstr>
      <vt:lpstr>Dividend policy – Examples</vt:lpstr>
      <vt:lpstr>Dividend policy – Examples</vt:lpstr>
      <vt:lpstr>Dividend policy – Examples</vt:lpstr>
      <vt:lpstr>Dividend policy – Examples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Patrick Yeboah</cp:lastModifiedBy>
  <cp:revision>172</cp:revision>
  <cp:lastPrinted>2018-07-09T15:27:01Z</cp:lastPrinted>
  <dcterms:created xsi:type="dcterms:W3CDTF">2002-10-07T19:43:58Z</dcterms:created>
  <dcterms:modified xsi:type="dcterms:W3CDTF">2025-03-07T15:16:24Z</dcterms:modified>
</cp:coreProperties>
</file>