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8" r:id="rId3"/>
    <p:sldId id="257"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79" autoAdjust="0"/>
    <p:restoredTop sz="94660"/>
  </p:normalViewPr>
  <p:slideViewPr>
    <p:cSldViewPr snapToGrid="0">
      <p:cViewPr varScale="1">
        <p:scale>
          <a:sx n="68" d="100"/>
          <a:sy n="68" d="100"/>
        </p:scale>
        <p:origin x="8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497574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488463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2649600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697FFBBE-260D-4C45-BBDE-C773F6E63041}" type="datetimeFigureOut">
              <a:rPr lang="en-US" smtClean="0"/>
              <a:t>8/12/2022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2515854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697FFBBE-260D-4C45-BBDE-C773F6E63041}" type="datetimeFigureOut">
              <a:rPr lang="en-US" smtClean="0"/>
              <a:t>8/12/2022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150839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4257631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363150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632470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697FFBBE-260D-4C45-BBDE-C773F6E63041}" type="datetimeFigureOut">
              <a:rPr lang="en-US" smtClean="0"/>
              <a:t>8/12/2022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95512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697FFBBE-260D-4C45-BBDE-C773F6E63041}" type="datetimeFigureOut">
              <a:rPr lang="en-US" smtClean="0"/>
              <a:t>8/12/2022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504933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179323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292850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1492452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16984991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8557927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4283225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97FFBBE-260D-4C45-BBDE-C773F6E63041}" type="datetimeFigureOut">
              <a:rPr lang="en-US" smtClean="0"/>
              <a:t>8/12/2022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871BEF-F640-414D-8E3E-5F7E63BC8DCD}" type="slidenum">
              <a:rPr lang="en-US" smtClean="0"/>
              <a:t>‹#›</a:t>
            </a:fld>
            <a:endParaRPr lang="en-US"/>
          </a:p>
        </p:txBody>
      </p:sp>
    </p:spTree>
    <p:extLst>
      <p:ext uri="{BB962C8B-B14F-4D97-AF65-F5344CB8AC3E}">
        <p14:creationId xmlns:p14="http://schemas.microsoft.com/office/powerpoint/2010/main" val="385915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97FFBBE-260D-4C45-BBDE-C773F6E63041}" type="datetimeFigureOut">
              <a:rPr lang="en-US" smtClean="0"/>
              <a:t>8/12/2022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A871BEF-F640-414D-8E3E-5F7E63BC8DCD}" type="slidenum">
              <a:rPr lang="en-US" smtClean="0"/>
              <a:t>‹#›</a:t>
            </a:fld>
            <a:endParaRPr lang="en-US"/>
          </a:p>
        </p:txBody>
      </p:sp>
    </p:spTree>
    <p:extLst>
      <p:ext uri="{BB962C8B-B14F-4D97-AF65-F5344CB8AC3E}">
        <p14:creationId xmlns:p14="http://schemas.microsoft.com/office/powerpoint/2010/main" val="4159844867"/>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AB9751-ED55-7D50-2831-4A4BD0F15DEF}"/>
              </a:ext>
            </a:extLst>
          </p:cNvPr>
          <p:cNvSpPr>
            <a:spLocks noGrp="1"/>
          </p:cNvSpPr>
          <p:nvPr>
            <p:ph type="ctrTitle"/>
          </p:nvPr>
        </p:nvSpPr>
        <p:spPr>
          <a:xfrm>
            <a:off x="1913206" y="900332"/>
            <a:ext cx="8067406" cy="1688123"/>
          </a:xfrm>
        </p:spPr>
        <p:txBody>
          <a:bodyPr/>
          <a:lstStyle/>
          <a:p>
            <a:pPr algn="ctr"/>
            <a:r>
              <a:rPr lang="en-US" sz="5400" dirty="0">
                <a:latin typeface="Arial" panose="020B0604020202020204" pitchFamily="34" charset="0"/>
                <a:cs typeface="Arial" panose="020B0604020202020204" pitchFamily="34" charset="0"/>
              </a:rPr>
              <a:t>Academic And Employability Skills</a:t>
            </a:r>
          </a:p>
        </p:txBody>
      </p:sp>
      <p:sp>
        <p:nvSpPr>
          <p:cNvPr id="3" name="Подзаголовок 2">
            <a:extLst>
              <a:ext uri="{FF2B5EF4-FFF2-40B4-BE49-F238E27FC236}">
                <a16:creationId xmlns:a16="http://schemas.microsoft.com/office/drawing/2014/main" id="{3CE4AF14-B945-7201-F973-A97AA3CFEE69}"/>
              </a:ext>
            </a:extLst>
          </p:cNvPr>
          <p:cNvSpPr>
            <a:spLocks noGrp="1"/>
          </p:cNvSpPr>
          <p:nvPr>
            <p:ph type="subTitle" idx="1"/>
          </p:nvPr>
        </p:nvSpPr>
        <p:spPr/>
        <p:txBody>
          <a:bodyPr/>
          <a:lstStyle/>
          <a:p>
            <a:pPr algn="ctr" rtl="0" fontAlgn="base"/>
            <a:r>
              <a:rPr lang="en-US" b="0" i="0" u="none" strike="noStrike" dirty="0">
                <a:solidFill>
                  <a:schemeClr val="tx1">
                    <a:lumMod val="95000"/>
                  </a:schemeClr>
                </a:solidFill>
                <a:effectLst/>
                <a:latin typeface="Calibri" panose="020F0502020204030204" pitchFamily="34" charset="0"/>
              </a:rPr>
              <a:t>Student name: </a:t>
            </a:r>
            <a:r>
              <a:rPr lang="en-US" b="0" i="0" u="none" strike="noStrike" dirty="0" err="1">
                <a:solidFill>
                  <a:schemeClr val="tx1">
                    <a:lumMod val="95000"/>
                  </a:schemeClr>
                </a:solidFill>
                <a:effectLst/>
                <a:latin typeface="Calibri" panose="020F0502020204030204" pitchFamily="34" charset="0"/>
              </a:rPr>
              <a:t>Mihail</a:t>
            </a:r>
            <a:r>
              <a:rPr lang="en-US" b="0" i="0" u="none" strike="noStrike" dirty="0">
                <a:solidFill>
                  <a:schemeClr val="tx1">
                    <a:lumMod val="95000"/>
                  </a:schemeClr>
                </a:solidFill>
                <a:effectLst/>
                <a:latin typeface="Calibri" panose="020F0502020204030204" pitchFamily="34" charset="0"/>
              </a:rPr>
              <a:t> Danilov</a:t>
            </a:r>
            <a:r>
              <a:rPr lang="en-US" b="0" i="0" dirty="0">
                <a:solidFill>
                  <a:schemeClr val="tx1">
                    <a:lumMod val="95000"/>
                  </a:schemeClr>
                </a:solidFill>
                <a:effectLst/>
                <a:latin typeface="Calibri" panose="020F0502020204030204" pitchFamily="34" charset="0"/>
              </a:rPr>
              <a:t>​</a:t>
            </a:r>
            <a:endParaRPr lang="en-US" b="0" i="0" dirty="0">
              <a:solidFill>
                <a:schemeClr val="tx1">
                  <a:lumMod val="95000"/>
                </a:schemeClr>
              </a:solidFill>
              <a:effectLst/>
              <a:latin typeface="Segoe UI" panose="020B0502040204020203" pitchFamily="34" charset="0"/>
            </a:endParaRPr>
          </a:p>
          <a:p>
            <a:pPr algn="ctr" rtl="0" fontAlgn="base"/>
            <a:r>
              <a:rPr lang="en-US" b="0" i="0" u="none" strike="noStrike" dirty="0">
                <a:solidFill>
                  <a:schemeClr val="tx1">
                    <a:lumMod val="95000"/>
                  </a:schemeClr>
                </a:solidFill>
                <a:effectLst/>
                <a:latin typeface="Calibri" panose="020F0502020204030204" pitchFamily="34" charset="0"/>
              </a:rPr>
              <a:t>Student ID: 2133590</a:t>
            </a:r>
            <a:r>
              <a:rPr lang="en-US" b="0" i="0" dirty="0">
                <a:solidFill>
                  <a:schemeClr val="tx1">
                    <a:lumMod val="95000"/>
                  </a:schemeClr>
                </a:solidFill>
                <a:effectLst/>
                <a:latin typeface="Calibri" panose="020F0502020204030204" pitchFamily="34" charset="0"/>
              </a:rPr>
              <a:t>​</a:t>
            </a:r>
            <a:endParaRPr lang="en-US" b="0" i="0" dirty="0">
              <a:solidFill>
                <a:schemeClr val="tx1">
                  <a:lumMod val="95000"/>
                </a:schemeClr>
              </a:solidFill>
              <a:effectLst/>
              <a:latin typeface="Segoe UI" panose="020B0502040204020203" pitchFamily="34" charset="0"/>
            </a:endParaRPr>
          </a:p>
          <a:p>
            <a:endParaRPr lang="en-US" dirty="0"/>
          </a:p>
        </p:txBody>
      </p:sp>
    </p:spTree>
    <p:extLst>
      <p:ext uri="{BB962C8B-B14F-4D97-AF65-F5344CB8AC3E}">
        <p14:creationId xmlns:p14="http://schemas.microsoft.com/office/powerpoint/2010/main" val="179062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4C0225-0E2A-D1AC-569A-6F3B660CFADA}"/>
              </a:ext>
            </a:extLst>
          </p:cNvPr>
          <p:cNvSpPr>
            <a:spLocks noGrp="1"/>
          </p:cNvSpPr>
          <p:nvPr>
            <p:ph type="title"/>
          </p:nvPr>
        </p:nvSpPr>
        <p:spPr>
          <a:xfrm>
            <a:off x="3910817" y="452718"/>
            <a:ext cx="3094893" cy="1010322"/>
          </a:xfrm>
        </p:spPr>
        <p:txBody>
          <a:bodyPr/>
          <a:lstStyle/>
          <a:p>
            <a:r>
              <a:rPr lang="en-US" b="0" i="0" u="none" strike="noStrike" dirty="0">
                <a:solidFill>
                  <a:schemeClr val="tx1"/>
                </a:solidFill>
                <a:effectLst/>
                <a:latin typeface="Calibri Light" panose="020F0302020204030204" pitchFamily="34" charset="0"/>
              </a:rPr>
              <a:t>Introduction</a:t>
            </a:r>
            <a:r>
              <a:rPr lang="en-US" b="0" i="0" dirty="0">
                <a:solidFill>
                  <a:schemeClr val="tx1"/>
                </a:solidFill>
                <a:effectLst/>
                <a:latin typeface="Calibri Light" panose="020F0302020204030204" pitchFamily="34" charset="0"/>
              </a:rPr>
              <a:t>​</a:t>
            </a:r>
            <a:endParaRPr lang="en-US" dirty="0">
              <a:solidFill>
                <a:schemeClr val="tx1"/>
              </a:solidFill>
            </a:endParaRPr>
          </a:p>
        </p:txBody>
      </p:sp>
      <p:pic>
        <p:nvPicPr>
          <p:cNvPr id="6" name="Объект 5">
            <a:extLst>
              <a:ext uri="{FF2B5EF4-FFF2-40B4-BE49-F238E27FC236}">
                <a16:creationId xmlns:a16="http://schemas.microsoft.com/office/drawing/2014/main" id="{F306D7A9-B586-DFB7-CF83-F7C79382ECA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4577" y="1322363"/>
            <a:ext cx="4772429" cy="4009292"/>
          </a:xfrm>
        </p:spPr>
      </p:pic>
      <p:sp>
        <p:nvSpPr>
          <p:cNvPr id="4" name="Объект 3">
            <a:extLst>
              <a:ext uri="{FF2B5EF4-FFF2-40B4-BE49-F238E27FC236}">
                <a16:creationId xmlns:a16="http://schemas.microsoft.com/office/drawing/2014/main" id="{7B20D296-BC4E-9FCA-23AD-350C17998084}"/>
              </a:ext>
            </a:extLst>
          </p:cNvPr>
          <p:cNvSpPr>
            <a:spLocks noGrp="1"/>
          </p:cNvSpPr>
          <p:nvPr>
            <p:ph sz="half" idx="2"/>
          </p:nvPr>
        </p:nvSpPr>
        <p:spPr>
          <a:xfrm>
            <a:off x="5430129" y="1322363"/>
            <a:ext cx="6189785" cy="4933975"/>
          </a:xfrm>
        </p:spPr>
        <p:txBody>
          <a:bodyPr>
            <a:normAutofit/>
          </a:bodyPr>
          <a:lstStyle/>
          <a:p>
            <a:pPr marL="0" indent="0">
              <a:buNone/>
            </a:pPr>
            <a:r>
              <a:rPr lang="en-US" sz="2000" dirty="0"/>
              <a:t>IT management is what acts as a driver for business through the prism of information technology. This concept fits seamlessly into the trend of universal digitalization and digital transformation, when enterprises become flexible, scalable and, with the help of modern technologies, better meet the needs of customers. At the same time, all available information resource management functions are used: budget redistribution, work with HR, control of business processes, search for new approaches to the development and implementation of new software, organization of technical support</a:t>
            </a:r>
          </a:p>
        </p:txBody>
      </p:sp>
    </p:spTree>
    <p:extLst>
      <p:ext uri="{BB962C8B-B14F-4D97-AF65-F5344CB8AC3E}">
        <p14:creationId xmlns:p14="http://schemas.microsoft.com/office/powerpoint/2010/main" val="8688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1D582D-7338-61CF-F197-B27D75898B01}"/>
              </a:ext>
            </a:extLst>
          </p:cNvPr>
          <p:cNvSpPr>
            <a:spLocks noGrp="1"/>
          </p:cNvSpPr>
          <p:nvPr>
            <p:ph type="title"/>
          </p:nvPr>
        </p:nvSpPr>
        <p:spPr>
          <a:xfrm>
            <a:off x="2672862" y="452718"/>
            <a:ext cx="7146387" cy="1400530"/>
          </a:xfrm>
        </p:spPr>
        <p:txBody>
          <a:bodyPr/>
          <a:lstStyle/>
          <a:p>
            <a:pPr indent="-457200" algn="ctr"/>
            <a:r>
              <a:rPr lang="en-US" sz="4800" dirty="0">
                <a:latin typeface="Aerial"/>
              </a:rPr>
              <a:t>Why are IT  Managerial Competencies  Important?</a:t>
            </a:r>
          </a:p>
        </p:txBody>
      </p:sp>
      <p:sp>
        <p:nvSpPr>
          <p:cNvPr id="3" name="Объект 2">
            <a:extLst>
              <a:ext uri="{FF2B5EF4-FFF2-40B4-BE49-F238E27FC236}">
                <a16:creationId xmlns:a16="http://schemas.microsoft.com/office/drawing/2014/main" id="{573A0C70-915A-5046-789C-FB5B44A1566E}"/>
              </a:ext>
            </a:extLst>
          </p:cNvPr>
          <p:cNvSpPr>
            <a:spLocks noGrp="1"/>
          </p:cNvSpPr>
          <p:nvPr>
            <p:ph idx="1"/>
          </p:nvPr>
        </p:nvSpPr>
        <p:spPr>
          <a:xfrm>
            <a:off x="1342463" y="2095120"/>
            <a:ext cx="8946541" cy="4195481"/>
          </a:xfrm>
        </p:spPr>
        <p:txBody>
          <a:bodyPr>
            <a:normAutofit/>
          </a:bodyPr>
          <a:lstStyle/>
          <a:p>
            <a:pPr marL="0" indent="0">
              <a:buNone/>
            </a:pPr>
            <a:r>
              <a:rPr lang="en-US" sz="2800" dirty="0"/>
              <a:t>IT manager has a wide range of skills and knowledge. These include the ability to communicate effectively with staff, customers, suppliers and other </a:t>
            </a:r>
            <a:r>
              <a:rPr lang="en-US" sz="2800" dirty="0" err="1"/>
              <a:t>stakeholders.Understand</a:t>
            </a:r>
            <a:r>
              <a:rPr lang="en-US" sz="2800" dirty="0"/>
              <a:t> technical concepts and how they relate to business </a:t>
            </a:r>
            <a:r>
              <a:rPr lang="en-US" sz="2800" dirty="0" err="1"/>
              <a:t>goals,be</a:t>
            </a:r>
            <a:r>
              <a:rPr lang="en-US" sz="2800" dirty="0"/>
              <a:t> able to </a:t>
            </a:r>
            <a:r>
              <a:rPr lang="en-US" sz="2800" dirty="0" err="1"/>
              <a:t>analyse</a:t>
            </a:r>
            <a:r>
              <a:rPr lang="en-US" sz="2800" dirty="0"/>
              <a:t> problems in </a:t>
            </a:r>
            <a:r>
              <a:rPr lang="en-US" sz="2800" dirty="0" err="1"/>
              <a:t>orde</a:t>
            </a:r>
            <a:r>
              <a:rPr lang="en-US" sz="2800" dirty="0"/>
              <a:t> to identify </a:t>
            </a:r>
            <a:r>
              <a:rPr lang="en-US" sz="2800" dirty="0" err="1"/>
              <a:t>soutions</a:t>
            </a:r>
            <a:endParaRPr lang="en-US" sz="2800" dirty="0"/>
          </a:p>
        </p:txBody>
      </p:sp>
    </p:spTree>
    <p:extLst>
      <p:ext uri="{BB962C8B-B14F-4D97-AF65-F5344CB8AC3E}">
        <p14:creationId xmlns:p14="http://schemas.microsoft.com/office/powerpoint/2010/main" val="410947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18FCEF0-A7E1-824F-069A-A2E535EA04F7}"/>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Skills  for IT Manager</a:t>
            </a:r>
          </a:p>
        </p:txBody>
      </p:sp>
      <p:sp>
        <p:nvSpPr>
          <p:cNvPr id="3" name="Объект 2">
            <a:extLst>
              <a:ext uri="{FF2B5EF4-FFF2-40B4-BE49-F238E27FC236}">
                <a16:creationId xmlns:a16="http://schemas.microsoft.com/office/drawing/2014/main" id="{88D313A5-E1A8-D54B-DC6B-43C3AEAEFE3A}"/>
              </a:ext>
            </a:extLst>
          </p:cNvPr>
          <p:cNvSpPr>
            <a:spLocks noGrp="1"/>
          </p:cNvSpPr>
          <p:nvPr>
            <p:ph idx="1"/>
          </p:nvPr>
        </p:nvSpPr>
        <p:spPr>
          <a:xfrm>
            <a:off x="1103312" y="1505244"/>
            <a:ext cx="8946541" cy="4743156"/>
          </a:xfrm>
        </p:spPr>
        <p:txBody>
          <a:bodyPr>
            <a:normAutofit/>
          </a:bodyPr>
          <a:lstStyle/>
          <a:p>
            <a:pPr marL="0" indent="0">
              <a:buNone/>
            </a:pPr>
            <a:r>
              <a:rPr lang="en-US" sz="2800" b="0" i="0" dirty="0">
                <a:solidFill>
                  <a:schemeClr val="tx1">
                    <a:lumMod val="95000"/>
                  </a:schemeClr>
                </a:solidFill>
                <a:effectLst/>
                <a:latin typeface="Helvetica" panose="020B0604020202020204" pitchFamily="34" charset="0"/>
              </a:rPr>
              <a:t>The best way to be a successful it </a:t>
            </a:r>
            <a:r>
              <a:rPr lang="en-US" sz="2800" b="0" i="0" dirty="0" err="1">
                <a:solidFill>
                  <a:schemeClr val="tx1">
                    <a:lumMod val="95000"/>
                  </a:schemeClr>
                </a:solidFill>
                <a:effectLst/>
                <a:latin typeface="Helvetica" panose="020B0604020202020204" pitchFamily="34" charset="0"/>
              </a:rPr>
              <a:t>managel</a:t>
            </a:r>
            <a:r>
              <a:rPr lang="en-US" sz="2800" b="0" i="0" dirty="0">
                <a:solidFill>
                  <a:schemeClr val="tx1">
                    <a:lumMod val="95000"/>
                  </a:schemeClr>
                </a:solidFill>
                <a:effectLst/>
                <a:latin typeface="Helvetica" panose="020B0604020202020204" pitchFamily="34" charset="0"/>
              </a:rPr>
              <a:t> is by learning the skills that you need to do </a:t>
            </a:r>
            <a:r>
              <a:rPr lang="en-US" sz="2800" b="0" i="0" dirty="0" err="1">
                <a:solidFill>
                  <a:schemeClr val="tx1">
                    <a:lumMod val="95000"/>
                  </a:schemeClr>
                </a:solidFill>
                <a:effectLst/>
                <a:latin typeface="Helvetica" panose="020B0604020202020204" pitchFamily="34" charset="0"/>
              </a:rPr>
              <a:t>your.You</a:t>
            </a:r>
            <a:r>
              <a:rPr lang="en-US" sz="2800" b="0" i="0" dirty="0">
                <a:solidFill>
                  <a:schemeClr val="tx1">
                    <a:lumMod val="95000"/>
                  </a:schemeClr>
                </a:solidFill>
                <a:effectLst/>
                <a:latin typeface="Helvetica" panose="020B0604020202020204" pitchFamily="34" charset="0"/>
              </a:rPr>
              <a:t> will learn these skills through experience and </a:t>
            </a:r>
            <a:r>
              <a:rPr lang="en-US" sz="2800" b="0" i="0" dirty="0" err="1">
                <a:solidFill>
                  <a:schemeClr val="tx1">
                    <a:lumMod val="95000"/>
                  </a:schemeClr>
                </a:solidFill>
                <a:effectLst/>
                <a:latin typeface="Helvetica" panose="020B0604020202020204" pitchFamily="34" charset="0"/>
              </a:rPr>
              <a:t>training.The</a:t>
            </a:r>
            <a:r>
              <a:rPr lang="en-US" sz="2800" b="0" i="0" dirty="0">
                <a:solidFill>
                  <a:schemeClr val="tx1">
                    <a:lumMod val="95000"/>
                  </a:schemeClr>
                </a:solidFill>
                <a:effectLst/>
                <a:latin typeface="Helvetica" panose="020B0604020202020204" pitchFamily="34" charset="0"/>
              </a:rPr>
              <a:t> more you know about computers, software, hardware and networking the better off you will be as an </a:t>
            </a:r>
            <a:r>
              <a:rPr lang="en-US" sz="2800" dirty="0">
                <a:solidFill>
                  <a:schemeClr val="tx1">
                    <a:lumMod val="95000"/>
                  </a:schemeClr>
                </a:solidFill>
                <a:latin typeface="Helvetica" panose="020B0604020202020204" pitchFamily="34" charset="0"/>
              </a:rPr>
              <a:t>IT  manager.</a:t>
            </a:r>
            <a:endParaRPr lang="en-US" sz="2800" b="0" i="0" dirty="0">
              <a:solidFill>
                <a:schemeClr val="tx1">
                  <a:lumMod val="95000"/>
                </a:schemeClr>
              </a:solidFill>
              <a:effectLst/>
              <a:latin typeface="Helvetica" panose="020B0604020202020204" pitchFamily="34" charset="0"/>
            </a:endParaRPr>
          </a:p>
          <a:p>
            <a:pPr marL="0" indent="0">
              <a:buNone/>
            </a:pPr>
            <a:r>
              <a:rPr lang="en-US" sz="2800" dirty="0">
                <a:latin typeface="Helvetica" panose="020B0604020202020204" pitchFamily="34" charset="0"/>
                <a:cs typeface="Helvetica" panose="020B0604020202020204" pitchFamily="34" charset="0"/>
              </a:rPr>
              <a:t>Make decisions quickly and efficiently to complete the task, use information technology system effectively within the organization and be able to use IT systems outside the </a:t>
            </a:r>
            <a:r>
              <a:rPr lang="en-US" sz="2800" dirty="0" err="1">
                <a:latin typeface="Helvetica" panose="020B0604020202020204" pitchFamily="34" charset="0"/>
                <a:cs typeface="Helvetica" panose="020B0604020202020204" pitchFamily="34" charset="0"/>
              </a:rPr>
              <a:t>organisation</a:t>
            </a:r>
            <a:endParaRPr lang="en-US" sz="28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768576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AFFC96-297B-E770-80FA-44DB0E154F4E}"/>
              </a:ext>
            </a:extLst>
          </p:cNvPr>
          <p:cNvSpPr>
            <a:spLocks noGrp="1"/>
          </p:cNvSpPr>
          <p:nvPr>
            <p:ph type="title"/>
          </p:nvPr>
        </p:nvSpPr>
        <p:spPr/>
        <p:txBody>
          <a:bodyPr/>
          <a:lstStyle/>
          <a:p>
            <a:r>
              <a:rPr lang="en-US" dirty="0"/>
              <a:t>          IT Manager responsibilities</a:t>
            </a:r>
          </a:p>
        </p:txBody>
      </p:sp>
      <p:pic>
        <p:nvPicPr>
          <p:cNvPr id="8" name="Объект 7">
            <a:extLst>
              <a:ext uri="{FF2B5EF4-FFF2-40B4-BE49-F238E27FC236}">
                <a16:creationId xmlns:a16="http://schemas.microsoft.com/office/drawing/2014/main" id="{3FAA958A-7AEC-230C-6FCE-AE829AF3528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1745" y="1372918"/>
            <a:ext cx="4803508" cy="4112164"/>
          </a:xfrm>
        </p:spPr>
      </p:pic>
      <p:sp>
        <p:nvSpPr>
          <p:cNvPr id="4" name="Объект 3">
            <a:extLst>
              <a:ext uri="{FF2B5EF4-FFF2-40B4-BE49-F238E27FC236}">
                <a16:creationId xmlns:a16="http://schemas.microsoft.com/office/drawing/2014/main" id="{C3E1D5C1-8667-0C87-8C58-EB63CF907C3E}"/>
              </a:ext>
            </a:extLst>
          </p:cNvPr>
          <p:cNvSpPr>
            <a:spLocks noGrp="1"/>
          </p:cNvSpPr>
          <p:nvPr>
            <p:ph sz="half" idx="2"/>
          </p:nvPr>
        </p:nvSpPr>
        <p:spPr>
          <a:xfrm>
            <a:off x="5095253" y="1372918"/>
            <a:ext cx="6932624" cy="4883420"/>
          </a:xfrm>
        </p:spPr>
        <p:txBody>
          <a:bodyPr>
            <a:normAutofit/>
          </a:bodyPr>
          <a:lstStyle/>
          <a:p>
            <a:r>
              <a:rPr lang="en-US" sz="2800" dirty="0">
                <a:latin typeface="Arial" panose="020B0604020202020204" pitchFamily="34" charset="0"/>
                <a:cs typeface="Arial" panose="020B0604020202020204" pitchFamily="34" charset="0"/>
              </a:rPr>
              <a:t>personnel management;</a:t>
            </a:r>
          </a:p>
          <a:p>
            <a:r>
              <a:rPr lang="en-US" sz="2800" dirty="0">
                <a:latin typeface="Arial" panose="020B0604020202020204" pitchFamily="34" charset="0"/>
                <a:cs typeface="Arial" panose="020B0604020202020204" pitchFamily="34" charset="0"/>
              </a:rPr>
              <a:t>analysis and customer satisfaction;</a:t>
            </a:r>
          </a:p>
          <a:p>
            <a:r>
              <a:rPr lang="en-US" sz="2800" dirty="0">
                <a:latin typeface="Arial" panose="020B0604020202020204" pitchFamily="34" charset="0"/>
                <a:cs typeface="Arial" panose="020B0604020202020204" pitchFamily="34" charset="0"/>
              </a:rPr>
              <a:t>organization of interaction with other employees</a:t>
            </a:r>
          </a:p>
          <a:p>
            <a:r>
              <a:rPr lang="en-US" sz="2800" dirty="0">
                <a:latin typeface="Arial" panose="020B0604020202020204" pitchFamily="34" charset="0"/>
                <a:cs typeface="Arial" panose="020B0604020202020204" pitchFamily="34" charset="0"/>
              </a:rPr>
              <a:t>implementation of the company's IT strategy</a:t>
            </a:r>
          </a:p>
          <a:p>
            <a:r>
              <a:rPr lang="en-US" sz="2800" dirty="0">
                <a:latin typeface="Arial" panose="020B0604020202020204" pitchFamily="34" charset="0"/>
                <a:cs typeface="Arial" panose="020B0604020202020204" pitchFamily="34" charset="0"/>
              </a:rPr>
              <a:t>Develops and implements new services</a:t>
            </a:r>
          </a:p>
          <a:p>
            <a:r>
              <a:rPr lang="en-US" sz="2800" dirty="0">
                <a:latin typeface="Arial" panose="020B0604020202020204" pitchFamily="34" charset="0"/>
                <a:cs typeface="Arial" panose="020B0604020202020204" pitchFamily="34" charset="0"/>
              </a:rPr>
              <a:t>Conducts negotiations with suppliers</a:t>
            </a:r>
          </a:p>
        </p:txBody>
      </p:sp>
    </p:spTree>
    <p:extLst>
      <p:ext uri="{BB962C8B-B14F-4D97-AF65-F5344CB8AC3E}">
        <p14:creationId xmlns:p14="http://schemas.microsoft.com/office/powerpoint/2010/main" val="4049942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F4547B3-9970-B782-C35B-A657BC724D4C}"/>
              </a:ext>
            </a:extLst>
          </p:cNvPr>
          <p:cNvSpPr>
            <a:spLocks noGrp="1"/>
          </p:cNvSpPr>
          <p:nvPr>
            <p:ph type="title"/>
          </p:nvPr>
        </p:nvSpPr>
        <p:spPr>
          <a:xfrm>
            <a:off x="1054074" y="129729"/>
            <a:ext cx="9404723" cy="1400530"/>
          </a:xfrm>
        </p:spPr>
        <p:txBody>
          <a:bodyPr/>
          <a:lstStyle/>
          <a:p>
            <a:r>
              <a:rPr lang="en-US" dirty="0"/>
              <a:t>                    SWOT Analysis</a:t>
            </a:r>
          </a:p>
        </p:txBody>
      </p:sp>
      <p:sp>
        <p:nvSpPr>
          <p:cNvPr id="3" name="Объект 2">
            <a:extLst>
              <a:ext uri="{FF2B5EF4-FFF2-40B4-BE49-F238E27FC236}">
                <a16:creationId xmlns:a16="http://schemas.microsoft.com/office/drawing/2014/main" id="{C7E6EA14-150C-1718-8AF7-9161B26C54E1}"/>
              </a:ext>
            </a:extLst>
          </p:cNvPr>
          <p:cNvSpPr>
            <a:spLocks noGrp="1"/>
          </p:cNvSpPr>
          <p:nvPr>
            <p:ph idx="1"/>
          </p:nvPr>
        </p:nvSpPr>
        <p:spPr>
          <a:xfrm>
            <a:off x="208671" y="1152983"/>
            <a:ext cx="11774658" cy="5387926"/>
          </a:xfrm>
        </p:spPr>
        <p:txBody>
          <a:bodyPr/>
          <a:lstStyle/>
          <a:p>
            <a:pPr marL="0" indent="0">
              <a:buNone/>
            </a:pPr>
            <a:r>
              <a:rPr lang="en-US" dirty="0" err="1"/>
              <a:t>Strenghts</a:t>
            </a:r>
            <a:r>
              <a:rPr lang="en-US" dirty="0"/>
              <a:t>                                                                   </a:t>
            </a:r>
            <a:r>
              <a:rPr lang="en-US" dirty="0" err="1"/>
              <a:t>Weaknesess</a:t>
            </a:r>
            <a:endParaRPr lang="en-US" dirty="0"/>
          </a:p>
          <a:p>
            <a:pPr marL="0" indent="0">
              <a:buNone/>
            </a:pPr>
            <a:r>
              <a:rPr lang="en-US" dirty="0"/>
              <a:t>skilled stuff</a:t>
            </a:r>
            <a:r>
              <a:rPr lang="ru-RU" dirty="0"/>
              <a:t>                                                                   </a:t>
            </a:r>
            <a:r>
              <a:rPr lang="en-US" dirty="0"/>
              <a:t>complication of work</a:t>
            </a:r>
          </a:p>
          <a:p>
            <a:pPr marL="0" indent="0">
              <a:buNone/>
            </a:pPr>
            <a:r>
              <a:rPr lang="en-US" dirty="0"/>
              <a:t>location is  highly suitable</a:t>
            </a:r>
            <a:r>
              <a:rPr lang="ru-RU" dirty="0"/>
              <a:t>                                          </a:t>
            </a:r>
            <a:r>
              <a:rPr lang="en-US" dirty="0"/>
              <a:t>rapid change</a:t>
            </a:r>
            <a:endParaRPr lang="ru-RU" dirty="0"/>
          </a:p>
          <a:p>
            <a:pPr marL="0" indent="0">
              <a:buNone/>
            </a:pPr>
            <a:r>
              <a:rPr lang="en-US" dirty="0"/>
              <a:t>ready for grueling work</a:t>
            </a:r>
            <a:r>
              <a:rPr lang="ru-RU" dirty="0"/>
              <a:t>   </a:t>
            </a:r>
            <a:r>
              <a:rPr lang="en-US" dirty="0"/>
              <a:t>                                           big stress</a:t>
            </a:r>
            <a:r>
              <a:rPr lang="ru-RU" dirty="0"/>
              <a:t>                                           </a:t>
            </a:r>
          </a:p>
          <a:p>
            <a:pPr marL="0" indent="0">
              <a:buNone/>
            </a:pPr>
            <a:r>
              <a:rPr lang="en-US" dirty="0"/>
              <a:t>communication skills at an excellent level              time to adapt</a:t>
            </a:r>
          </a:p>
          <a:p>
            <a:endParaRPr lang="en-US" dirty="0"/>
          </a:p>
          <a:p>
            <a:pPr marL="0" indent="0">
              <a:buNone/>
            </a:pPr>
            <a:r>
              <a:rPr lang="en-US" dirty="0"/>
              <a:t>Opportunities                                                          </a:t>
            </a:r>
            <a:r>
              <a:rPr lang="ru-RU" dirty="0"/>
              <a:t>  </a:t>
            </a:r>
            <a:r>
              <a:rPr lang="en-US" dirty="0"/>
              <a:t>Threats</a:t>
            </a:r>
            <a:endParaRPr lang="ru-RU" dirty="0"/>
          </a:p>
          <a:p>
            <a:pPr marL="0" indent="0">
              <a:buNone/>
            </a:pPr>
            <a:r>
              <a:rPr lang="en-US" dirty="0"/>
              <a:t>the experience gained</a:t>
            </a:r>
            <a:r>
              <a:rPr lang="ru-RU" dirty="0"/>
              <a:t>                                            </a:t>
            </a:r>
            <a:r>
              <a:rPr lang="en-US" dirty="0"/>
              <a:t>poaching of employees</a:t>
            </a:r>
            <a:r>
              <a:rPr lang="ru-RU" dirty="0"/>
              <a:t>                                   </a:t>
            </a:r>
          </a:p>
          <a:p>
            <a:pPr marL="0" indent="0">
              <a:buNone/>
            </a:pPr>
            <a:r>
              <a:rPr lang="en-US" dirty="0"/>
              <a:t>learn new features</a:t>
            </a:r>
            <a:r>
              <a:rPr lang="ru-RU" dirty="0"/>
              <a:t>                                                    </a:t>
            </a:r>
            <a:r>
              <a:rPr lang="en-US" dirty="0"/>
              <a:t>wrong strategy chosen</a:t>
            </a:r>
            <a:endParaRPr lang="ru-RU" dirty="0"/>
          </a:p>
          <a:p>
            <a:pPr marL="0" indent="0">
              <a:buNone/>
            </a:pPr>
            <a:r>
              <a:rPr lang="en-US" dirty="0"/>
              <a:t>more experience means more money                   system </a:t>
            </a:r>
            <a:r>
              <a:rPr lang="en-US" dirty="0" err="1"/>
              <a:t>failuries</a:t>
            </a:r>
            <a:endParaRPr lang="en-US" dirty="0"/>
          </a:p>
        </p:txBody>
      </p:sp>
      <p:cxnSp>
        <p:nvCxnSpPr>
          <p:cNvPr id="5" name="Прямая соединительная линия 4">
            <a:extLst>
              <a:ext uri="{FF2B5EF4-FFF2-40B4-BE49-F238E27FC236}">
                <a16:creationId xmlns:a16="http://schemas.microsoft.com/office/drawing/2014/main" id="{46A91E5C-FED1-4A8E-69DB-79F424C71FCB}"/>
              </a:ext>
            </a:extLst>
          </p:cNvPr>
          <p:cNvCxnSpPr>
            <a:cxnSpLocks/>
          </p:cNvCxnSpPr>
          <p:nvPr/>
        </p:nvCxnSpPr>
        <p:spPr>
          <a:xfrm>
            <a:off x="5957668" y="1152983"/>
            <a:ext cx="0" cy="5219682"/>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7">
            <a:extLst>
              <a:ext uri="{FF2B5EF4-FFF2-40B4-BE49-F238E27FC236}">
                <a16:creationId xmlns:a16="http://schemas.microsoft.com/office/drawing/2014/main" id="{266A426D-E43A-1F56-99D4-482399055E53}"/>
              </a:ext>
            </a:extLst>
          </p:cNvPr>
          <p:cNvCxnSpPr>
            <a:cxnSpLocks/>
          </p:cNvCxnSpPr>
          <p:nvPr/>
        </p:nvCxnSpPr>
        <p:spPr>
          <a:xfrm>
            <a:off x="1702191" y="3601329"/>
            <a:ext cx="851095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0277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A120FB-3A3B-5A76-FFA9-250EEFF558D7}"/>
              </a:ext>
            </a:extLst>
          </p:cNvPr>
          <p:cNvSpPr>
            <a:spLocks noGrp="1"/>
          </p:cNvSpPr>
          <p:nvPr>
            <p:ph type="title"/>
          </p:nvPr>
        </p:nvSpPr>
        <p:spPr/>
        <p:txBody>
          <a:bodyPr/>
          <a:lstStyle/>
          <a:p>
            <a:r>
              <a:rPr lang="en-US" dirty="0"/>
              <a:t>                      Conclusion</a:t>
            </a:r>
          </a:p>
        </p:txBody>
      </p:sp>
      <p:pic>
        <p:nvPicPr>
          <p:cNvPr id="6" name="Объект 5">
            <a:extLst>
              <a:ext uri="{FF2B5EF4-FFF2-40B4-BE49-F238E27FC236}">
                <a16:creationId xmlns:a16="http://schemas.microsoft.com/office/drawing/2014/main" id="{CE75C628-5D61-B068-BC31-A56ED7D6B9B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358" y="1308295"/>
            <a:ext cx="5000485" cy="4473527"/>
          </a:xfrm>
        </p:spPr>
      </p:pic>
      <p:sp>
        <p:nvSpPr>
          <p:cNvPr id="4" name="Объект 3">
            <a:extLst>
              <a:ext uri="{FF2B5EF4-FFF2-40B4-BE49-F238E27FC236}">
                <a16:creationId xmlns:a16="http://schemas.microsoft.com/office/drawing/2014/main" id="{D61EC37F-C9B3-B610-37EB-099B1AF4CB6D}"/>
              </a:ext>
            </a:extLst>
          </p:cNvPr>
          <p:cNvSpPr>
            <a:spLocks noGrp="1"/>
          </p:cNvSpPr>
          <p:nvPr>
            <p:ph sz="half" idx="2"/>
          </p:nvPr>
        </p:nvSpPr>
        <p:spPr>
          <a:xfrm>
            <a:off x="5380892" y="1308295"/>
            <a:ext cx="6520376" cy="4473527"/>
          </a:xfrm>
        </p:spPr>
        <p:txBody>
          <a:bodyPr/>
          <a:lstStyle/>
          <a:p>
            <a:pPr marL="0" indent="0">
              <a:buNone/>
            </a:pPr>
            <a:r>
              <a:rPr lang="en-US" sz="2400" dirty="0"/>
              <a:t>Good</a:t>
            </a:r>
            <a:r>
              <a:rPr lang="ru-RU" sz="2400" dirty="0"/>
              <a:t> </a:t>
            </a:r>
            <a:r>
              <a:rPr lang="en-US" sz="2400" dirty="0"/>
              <a:t>IT managers try to look for new ways to work productively. This job is not easy, but if you succeed, then you will have unimaginable opportunities in the future</a:t>
            </a:r>
            <a:r>
              <a:rPr lang="ru-RU" sz="2400" dirty="0"/>
              <a:t> </a:t>
            </a:r>
            <a:r>
              <a:rPr lang="en-US" sz="2400" dirty="0"/>
              <a:t>in order to do their job well, they should first of all study themselves in order to be a good worker for others and level other people for themselves</a:t>
            </a:r>
            <a:endParaRPr lang="ru-RU" sz="2400" dirty="0"/>
          </a:p>
          <a:p>
            <a:pPr marL="0" indent="0">
              <a:buNone/>
            </a:pPr>
            <a:endParaRPr lang="en-US" dirty="0"/>
          </a:p>
        </p:txBody>
      </p:sp>
    </p:spTree>
    <p:extLst>
      <p:ext uri="{BB962C8B-B14F-4D97-AF65-F5344CB8AC3E}">
        <p14:creationId xmlns:p14="http://schemas.microsoft.com/office/powerpoint/2010/main" val="1499929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322B8A-094F-1125-9AD2-28B1D0D51F4E}"/>
              </a:ext>
            </a:extLst>
          </p:cNvPr>
          <p:cNvSpPr>
            <a:spLocks noGrp="1"/>
          </p:cNvSpPr>
          <p:nvPr>
            <p:ph type="title"/>
          </p:nvPr>
        </p:nvSpPr>
        <p:spPr/>
        <p:txBody>
          <a:bodyPr/>
          <a:lstStyle/>
          <a:p>
            <a:r>
              <a:rPr lang="ru-RU" dirty="0"/>
              <a:t>                  </a:t>
            </a:r>
            <a:r>
              <a:rPr lang="en-US" dirty="0"/>
              <a:t>     Reference </a:t>
            </a:r>
            <a:r>
              <a:rPr lang="ru-RU" dirty="0"/>
              <a:t>    </a:t>
            </a:r>
            <a:endParaRPr lang="en-US" dirty="0"/>
          </a:p>
        </p:txBody>
      </p:sp>
      <p:sp>
        <p:nvSpPr>
          <p:cNvPr id="3" name="Объект 2">
            <a:extLst>
              <a:ext uri="{FF2B5EF4-FFF2-40B4-BE49-F238E27FC236}">
                <a16:creationId xmlns:a16="http://schemas.microsoft.com/office/drawing/2014/main" id="{2F07704C-DD80-268C-A2E4-FF3ECC26D0D4}"/>
              </a:ext>
            </a:extLst>
          </p:cNvPr>
          <p:cNvSpPr>
            <a:spLocks noGrp="1"/>
          </p:cNvSpPr>
          <p:nvPr>
            <p:ph idx="1"/>
          </p:nvPr>
        </p:nvSpPr>
        <p:spPr>
          <a:xfrm>
            <a:off x="645130" y="1181686"/>
            <a:ext cx="9404723" cy="5486400"/>
          </a:xfrm>
        </p:spPr>
        <p:txBody>
          <a:bodyPr>
            <a:normAutofit lnSpcReduction="10000"/>
          </a:bodyPr>
          <a:lstStyle/>
          <a:p>
            <a:pPr marL="457200" indent="-457200">
              <a:buAutoNum type="arabicPeriod"/>
            </a:pPr>
            <a:r>
              <a:rPr lang="en-US" sz="1600" dirty="0">
                <a:latin typeface="+mn-lt"/>
              </a:rPr>
              <a:t>Thomas, </a:t>
            </a:r>
            <a:r>
              <a:rPr lang="en-US" sz="1600" dirty="0" err="1">
                <a:latin typeface="+mn-lt"/>
              </a:rPr>
              <a:t>Previousky</a:t>
            </a:r>
            <a:r>
              <a:rPr lang="en-US" sz="1600" dirty="0">
                <a:latin typeface="+mn-lt"/>
              </a:rPr>
              <a:t> (June , 2009). “IT managers and project management”. The Prime Minister’s hut. Verified on December 13, 2009</a:t>
            </a:r>
          </a:p>
          <a:p>
            <a:pPr marL="457200" indent="-457200">
              <a:buAutoNum type="arabicPeriod"/>
            </a:pPr>
            <a:r>
              <a:rPr lang="en-US" sz="1600" dirty="0">
                <a:latin typeface="+mn-lt"/>
              </a:rPr>
              <a:t>McKeen , James D., and Smith, Heather A. , Making IT Happen: Critical Issues in IT Management, Wiley Series in information System, 2003</a:t>
            </a:r>
          </a:p>
          <a:p>
            <a:pPr marL="457200" indent="-457200">
              <a:buAutoNum type="arabicPeriod"/>
            </a:pPr>
            <a:r>
              <a:rPr lang="en-US" sz="1600" dirty="0">
                <a:latin typeface="+mn-lt"/>
              </a:rPr>
              <a:t>CIO Wisdom: Best </a:t>
            </a:r>
            <a:r>
              <a:rPr lang="en-US" sz="1600" dirty="0" err="1">
                <a:latin typeface="+mn-lt"/>
              </a:rPr>
              <a:t>Practise</a:t>
            </a:r>
            <a:r>
              <a:rPr lang="en-US" sz="1600" dirty="0">
                <a:latin typeface="+mn-lt"/>
              </a:rPr>
              <a:t> from Silicon Valley’s Leading It Experts, Lane, D. (ed), Prentice Hall 2004</a:t>
            </a:r>
          </a:p>
          <a:p>
            <a:pPr marL="457200" indent="-457200">
              <a:buAutoNum type="arabicPeriod"/>
            </a:pPr>
            <a:r>
              <a:rPr lang="en-US" sz="1600" dirty="0">
                <a:latin typeface="+mn-lt"/>
              </a:rPr>
              <a:t>Cook, D. L. , Adams, J. R., &amp; Hannah, H. D. (1976). The basic project management reference library. Project Management Quarterly.</a:t>
            </a:r>
          </a:p>
          <a:p>
            <a:pPr marL="457200" indent="-457200">
              <a:buAutoNum type="arabicPeriod"/>
            </a:pPr>
            <a:r>
              <a:rPr lang="en-US" sz="1600" dirty="0" err="1">
                <a:latin typeface="+mn-lt"/>
              </a:rPr>
              <a:t>Premanand</a:t>
            </a:r>
            <a:r>
              <a:rPr lang="en-US" sz="1600" dirty="0">
                <a:latin typeface="+mn-lt"/>
              </a:rPr>
              <a:t> D. (07 Feb 2011). It Project Management – 30 steps to success.</a:t>
            </a:r>
          </a:p>
          <a:p>
            <a:pPr marL="457200" indent="-457200">
              <a:buAutoNum type="arabicPeriod"/>
            </a:pPr>
            <a:r>
              <a:rPr lang="en-US" sz="1600" dirty="0">
                <a:latin typeface="+mn-lt"/>
              </a:rPr>
              <a:t>6 M.K. </a:t>
            </a:r>
            <a:r>
              <a:rPr lang="en-US" sz="1600" dirty="0" err="1">
                <a:latin typeface="+mn-lt"/>
              </a:rPr>
              <a:t>Badawy</a:t>
            </a:r>
            <a:r>
              <a:rPr lang="en-US" sz="1600" dirty="0">
                <a:latin typeface="+mn-lt"/>
              </a:rPr>
              <a:t> (1998). Technology Management Education : Alternative Models. California Management Review. </a:t>
            </a:r>
          </a:p>
          <a:p>
            <a:pPr marL="457200" indent="-457200">
              <a:buAutoNum type="arabicPeriod"/>
            </a:pPr>
            <a:r>
              <a:rPr lang="en-US" sz="1600" dirty="0">
                <a:latin typeface="+mn-lt"/>
              </a:rPr>
              <a:t>O’Brien, J(1999). Management Information System – Managing Information Technology in the Internetworked Enterprise. Boston: Irwin </a:t>
            </a:r>
            <a:r>
              <a:rPr lang="en-US" sz="1600" dirty="0" err="1">
                <a:latin typeface="+mn-lt"/>
              </a:rPr>
              <a:t>McGrawHill</a:t>
            </a:r>
            <a:r>
              <a:rPr lang="en-US" sz="1600" dirty="0">
                <a:latin typeface="+mn-lt"/>
              </a:rPr>
              <a:t>.</a:t>
            </a:r>
          </a:p>
          <a:p>
            <a:pPr marL="457200" indent="-457200">
              <a:buAutoNum type="arabicPeriod"/>
            </a:pPr>
            <a:r>
              <a:rPr lang="en-US" sz="1600" dirty="0">
                <a:latin typeface="+mn-lt"/>
              </a:rPr>
              <a:t>Cottrell, S., 2010. Skills for Success: Personal Development and Employability (Palgrave Study Skills) Hampshire: Palgrave MacMillan</a:t>
            </a:r>
          </a:p>
          <a:p>
            <a:pPr marL="457200" indent="-457200">
              <a:buAutoNum type="arabicPeriod"/>
            </a:pPr>
            <a:r>
              <a:rPr lang="en-US" sz="1600" dirty="0">
                <a:latin typeface="+mn-lt"/>
              </a:rPr>
              <a:t>Lewis, James. Team-Based Project Management. Beard Books, 2003.</a:t>
            </a:r>
          </a:p>
          <a:p>
            <a:pPr marL="457200" indent="-457200">
              <a:buAutoNum type="arabicPeriod"/>
            </a:pPr>
            <a:r>
              <a:rPr lang="en-US" sz="1600" dirty="0">
                <a:latin typeface="+mn-lt"/>
              </a:rPr>
              <a:t>Deming, W. Edwards. Out of the Crisis. Cambridge: Massachusetts </a:t>
            </a:r>
            <a:r>
              <a:rPr lang="en-US" sz="1600" dirty="0" err="1">
                <a:latin typeface="+mn-lt"/>
              </a:rPr>
              <a:t>Instutute</a:t>
            </a:r>
            <a:r>
              <a:rPr lang="en-US" sz="1600" dirty="0">
                <a:latin typeface="+mn-lt"/>
              </a:rPr>
              <a:t> of Technology&lt; 1986. The Prime Minister</a:t>
            </a:r>
          </a:p>
          <a:p>
            <a:pPr marL="457200" indent="-457200">
              <a:buAutoNum type="arabicPeriod"/>
            </a:pPr>
            <a:endParaRPr lang="en-US" dirty="0"/>
          </a:p>
          <a:p>
            <a:pPr marL="457200" indent="-457200">
              <a:buAutoNum type="arabicPeriod"/>
            </a:pPr>
            <a:endParaRPr lang="en-US" dirty="0"/>
          </a:p>
          <a:p>
            <a:pPr marL="0" indent="0">
              <a:buNone/>
            </a:pPr>
            <a:endParaRPr lang="en-US" dirty="0"/>
          </a:p>
        </p:txBody>
      </p:sp>
    </p:spTree>
    <p:extLst>
      <p:ext uri="{BB962C8B-B14F-4D97-AF65-F5344CB8AC3E}">
        <p14:creationId xmlns:p14="http://schemas.microsoft.com/office/powerpoint/2010/main" val="2837908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ED8086-76EC-1647-D900-9F755A89B866}"/>
              </a:ext>
            </a:extLst>
          </p:cNvPr>
          <p:cNvSpPr>
            <a:spLocks noGrp="1"/>
          </p:cNvSpPr>
          <p:nvPr>
            <p:ph type="title"/>
          </p:nvPr>
        </p:nvSpPr>
        <p:spPr/>
        <p:txBody>
          <a:bodyPr/>
          <a:lstStyle/>
          <a:p>
            <a:endParaRPr lang="en-US"/>
          </a:p>
        </p:txBody>
      </p:sp>
      <p:pic>
        <p:nvPicPr>
          <p:cNvPr id="5" name="Объект 4">
            <a:extLst>
              <a:ext uri="{FF2B5EF4-FFF2-40B4-BE49-F238E27FC236}">
                <a16:creationId xmlns:a16="http://schemas.microsoft.com/office/drawing/2014/main" id="{F6461465-D60A-4B7D-4241-B208588BC36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4907084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222</TotalTime>
  <Words>637</Words>
  <Application>Microsoft Office PowerPoint</Application>
  <PresentationFormat>Широкоэкранный</PresentationFormat>
  <Paragraphs>42</Paragraphs>
  <Slides>9</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9</vt:i4>
      </vt:variant>
    </vt:vector>
  </HeadingPairs>
  <TitlesOfParts>
    <vt:vector size="18" baseType="lpstr">
      <vt:lpstr>Aerial</vt:lpstr>
      <vt:lpstr>Arial</vt:lpstr>
      <vt:lpstr>Calibri</vt:lpstr>
      <vt:lpstr>Calibri Light</vt:lpstr>
      <vt:lpstr>Century Gothic</vt:lpstr>
      <vt:lpstr>Helvetica</vt:lpstr>
      <vt:lpstr>Segoe UI</vt:lpstr>
      <vt:lpstr>Wingdings 3</vt:lpstr>
      <vt:lpstr>Ион</vt:lpstr>
      <vt:lpstr>Academic And Employability Skills</vt:lpstr>
      <vt:lpstr>Introduction​</vt:lpstr>
      <vt:lpstr>Why are IT  Managerial Competencies  Important?</vt:lpstr>
      <vt:lpstr>Skills  for IT Manager</vt:lpstr>
      <vt:lpstr>          IT Manager responsibilities</vt:lpstr>
      <vt:lpstr>                    SWOT Analysis</vt:lpstr>
      <vt:lpstr>                      Conclusion</vt:lpstr>
      <vt:lpstr>                       Reference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dc:creator>447926398138</dc:creator>
  <cp:lastModifiedBy>447926398138</cp:lastModifiedBy>
  <cp:revision>8</cp:revision>
  <dcterms:created xsi:type="dcterms:W3CDTF">2022-08-12T15:54:52Z</dcterms:created>
  <dcterms:modified xsi:type="dcterms:W3CDTF">2022-08-12T20:50:23Z</dcterms:modified>
</cp:coreProperties>
</file>