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</p:sldMasterIdLst>
  <p:notesMasterIdLst>
    <p:notesMasterId r:id="rId13"/>
  </p:notesMasterIdLst>
  <p:handoutMasterIdLst>
    <p:handoutMasterId r:id="rId14"/>
  </p:handoutMasterIdLst>
  <p:sldIdLst>
    <p:sldId id="288" r:id="rId7"/>
    <p:sldId id="290" r:id="rId8"/>
    <p:sldId id="277" r:id="rId9"/>
    <p:sldId id="289" r:id="rId10"/>
    <p:sldId id="278" r:id="rId11"/>
    <p:sldId id="286" r:id="rId12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F5F5"/>
    <a:srgbClr val="FFFFFF"/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617D9E-69E8-42F1-9FCE-EAF6B3BFCC07}" v="12" dt="2026-02-25T13:46:42.334"/>
    <p1510:client id="{79837251-DED1-FB16-E0CF-E6B3E2983309}" v="3" dt="2026-02-25T14:04:37.3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37" autoAdjust="0"/>
    <p:restoredTop sz="94660"/>
  </p:normalViewPr>
  <p:slideViewPr>
    <p:cSldViewPr snapToGrid="0">
      <p:cViewPr>
        <p:scale>
          <a:sx n="85" d="100"/>
          <a:sy n="85" d="100"/>
        </p:scale>
        <p:origin x="30" y="9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tags" Target="tags/tag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mailto:g.couch@uwtsd.ac.uk" TargetMode="External"/><Relationship Id="rId1" Type="http://schemas.openxmlformats.org/officeDocument/2006/relationships/slideMaster" Target="../slideMasters/slideMaster1.xm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mailto:digitalskills@uwtsd.ac.uk" TargetMode="Externa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3257550" y="1556065"/>
            <a:ext cx="6549064" cy="199435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 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2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061759" y="4201818"/>
            <a:ext cx="5613235" cy="1244713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chemeClr val="tx1"/>
                </a:solidFill>
              </a:rPr>
              <a:t>E-mail: </a:t>
            </a:r>
            <a:r>
              <a:rPr lang="en-US" sz="2000" dirty="0">
                <a:hlinkClick r:id="rId4"/>
              </a:rPr>
              <a:t>digitalskills@uwtsd.ac.uk​</a:t>
            </a:r>
            <a:endParaRPr lang="en-US" sz="2000" dirty="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chemeClr val="tx1"/>
                </a:solidFill>
              </a:rPr>
              <a:t>Web: </a:t>
            </a:r>
            <a:r>
              <a:rPr lang="en-US" sz="2000" dirty="0">
                <a:hlinkClick r:id="rId5"/>
              </a:rPr>
              <a:t>digitalskills.uwtsd.ac.uk</a:t>
            </a:r>
            <a:endParaRPr lang="en-US" sz="2000" dirty="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0096" y="3105166"/>
            <a:ext cx="5032354" cy="86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43832A-05EA-FAF7-2AFF-B057A4BC5D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49F4A-C3E6-CB8C-F2C1-DA888CF0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539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rst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662256D-3DF3-C531-68DA-31E5DE7CA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8"/>
            <a:ext cx="3564000" cy="547098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5C6D1F-F17A-1553-96EF-713B1AB3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0127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h 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5C6D1F-F17A-1553-96EF-713B1AB3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659BC5-83A5-CB31-96FC-7401E3F63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9"/>
            <a:ext cx="3564000" cy="4581274"/>
          </a:xfrm>
          <a:noFill/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9461E8-39C0-6439-9720-2C58A323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3715179" y="5619243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826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hyperlink" Target="https://digitalskills.uwtsd.ac.uk/" TargetMode="Externa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hyperlink" Target="https://www.uwtsd.ac.uk/" TargetMode="Externa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Relationship Id="rId14" Type="http://schemas.openxmlformats.org/officeDocument/2006/relationships/hyperlink" Target="mailto:digitalskills@uwtsd.ac.uk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0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9.png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3.xml"/><Relationship Id="rId15" Type="http://schemas.openxmlformats.org/officeDocument/2006/relationships/image" Target="../media/image8.png"/><Relationship Id="rId10" Type="http://schemas.openxmlformats.org/officeDocument/2006/relationships/slideLayout" Target="../slideLayouts/slideLayout18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0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2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4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8" r:id="rId2"/>
    <p:sldLayoutId id="2147483678" r:id="rId3"/>
    <p:sldLayoutId id="2147483686" r:id="rId4"/>
    <p:sldLayoutId id="2147483685" r:id="rId5"/>
    <p:sldLayoutId id="2147483671" r:id="rId6"/>
    <p:sldLayoutId id="2147483663" r:id="rId7"/>
    <p:sldLayoutId id="2147483683" r:id="rId8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43229"/>
            <a:ext cx="1319276" cy="22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0A22F5-0AEA-60F5-FF96-A1C778977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646" y="580767"/>
            <a:ext cx="3834797" cy="592818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6" r:id="rId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i="1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owtovideos.hosted.panopto.com/Panopto/Pages/Folders/DepartmentHome.aspx?folderID=4b9de7ae-0080-4158-8496-a9ba01692c2e" TargetMode="External"/><Relationship Id="rId2" Type="http://schemas.openxmlformats.org/officeDocument/2006/relationships/hyperlink" Target="https://digitalskills.uwtsd.ac.uk/resource-finder/?page=1&amp;query=panopto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blue shirt with a laptop and a book on a table">
            <a:extLst>
              <a:ext uri="{FF2B5EF4-FFF2-40B4-BE49-F238E27FC236}">
                <a16:creationId xmlns:a16="http://schemas.microsoft.com/office/drawing/2014/main" id="{70EA4A06-4820-9DB7-8898-FC057BDE89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59" r="24707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B53470-4F4B-E187-C67E-8FFC7C463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</p:spPr>
        <p:txBody>
          <a:bodyPr anchor="b">
            <a:normAutofit/>
          </a:bodyPr>
          <a:lstStyle/>
          <a:p>
            <a:r>
              <a:rPr lang="en-GB" dirty="0"/>
              <a:t>In the Know with Panopto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9FC4542-70E1-85E9-93AA-4402019DA39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74197" y="3528068"/>
            <a:ext cx="5544000" cy="252095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Presenter: Gwen Couch</a:t>
            </a:r>
          </a:p>
        </p:txBody>
      </p:sp>
    </p:spTree>
    <p:extLst>
      <p:ext uri="{BB962C8B-B14F-4D97-AF65-F5344CB8AC3E}">
        <p14:creationId xmlns:p14="http://schemas.microsoft.com/office/powerpoint/2010/main" val="3250407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528A2A-50EF-72AF-9B44-3AC94979D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09690-2CFA-B542-099A-AC02884AB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27" y="67376"/>
            <a:ext cx="10029524" cy="936539"/>
          </a:xfrm>
        </p:spPr>
        <p:txBody>
          <a:bodyPr/>
          <a:lstStyle/>
          <a:p>
            <a:r>
              <a:rPr lang="en-GB" dirty="0"/>
              <a:t>Presenter</a:t>
            </a:r>
          </a:p>
        </p:txBody>
      </p:sp>
    </p:spTree>
    <p:extLst>
      <p:ext uri="{BB962C8B-B14F-4D97-AF65-F5344CB8AC3E}">
        <p14:creationId xmlns:p14="http://schemas.microsoft.com/office/powerpoint/2010/main" val="728731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Outline.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84CC95-3F84-ECAF-7D6D-7A2F31C3C449}"/>
              </a:ext>
            </a:extLst>
          </p:cNvPr>
          <p:cNvSpPr txBox="1"/>
          <p:nvPr/>
        </p:nvSpPr>
        <p:spPr>
          <a:xfrm>
            <a:off x="900349" y="1563116"/>
            <a:ext cx="634904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Blip>
                <a:blip r:embed="rId2"/>
              </a:buBlip>
            </a:pPr>
            <a:r>
              <a:rPr lang="en-GB" sz="3200" dirty="0"/>
              <a:t>Intro to Panopto.</a:t>
            </a:r>
          </a:p>
          <a:p>
            <a:pPr marL="285750" indent="-285750">
              <a:lnSpc>
                <a:spcPct val="150000"/>
              </a:lnSpc>
              <a:buBlip>
                <a:blip r:embed="rId2"/>
              </a:buBlip>
            </a:pPr>
            <a:r>
              <a:rPr lang="en-GB" sz="3200" dirty="0"/>
              <a:t>Integration with Moodle.</a:t>
            </a:r>
          </a:p>
          <a:p>
            <a:pPr marL="285750" indent="-285750">
              <a:lnSpc>
                <a:spcPct val="150000"/>
              </a:lnSpc>
              <a:buBlip>
                <a:blip r:embed="rId2"/>
              </a:buBlip>
            </a:pPr>
            <a:r>
              <a:rPr lang="en-GB" sz="3200" dirty="0"/>
              <a:t>Recording options.</a:t>
            </a:r>
          </a:p>
          <a:p>
            <a:pPr marL="285750" indent="-285750">
              <a:lnSpc>
                <a:spcPct val="150000"/>
              </a:lnSpc>
              <a:buBlip>
                <a:blip r:embed="rId2"/>
              </a:buBlip>
            </a:pPr>
            <a:r>
              <a:rPr lang="en-GB" sz="3200" dirty="0"/>
              <a:t>Captions and basic editing.</a:t>
            </a:r>
          </a:p>
          <a:p>
            <a:pPr marL="285750" indent="-285750">
              <a:lnSpc>
                <a:spcPct val="150000"/>
              </a:lnSpc>
              <a:buBlip>
                <a:blip r:embed="rId2"/>
              </a:buBlip>
            </a:pPr>
            <a:r>
              <a:rPr lang="en-GB" sz="3200" dirty="0"/>
              <a:t>Sharing settings.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F2CD5-1F6C-7FA5-EDBD-DA6769F82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FB2C0-3EAF-7030-F374-42F65730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Panopto?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D10646-DFE1-928B-E6E3-971CAC8BD09A}"/>
              </a:ext>
            </a:extLst>
          </p:cNvPr>
          <p:cNvSpPr txBox="1"/>
          <p:nvPr/>
        </p:nvSpPr>
        <p:spPr>
          <a:xfrm>
            <a:off x="724618" y="1507151"/>
            <a:ext cx="687237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For lecturers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Easy to record and upload to Moodle.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Simple tools for editing, captions, sharing.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Check analytics/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Flexible – record in classroom, office, at home.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704477-2492-9B01-F17B-D035FBBA6A05}"/>
              </a:ext>
            </a:extLst>
          </p:cNvPr>
          <p:cNvSpPr txBox="1"/>
          <p:nvPr/>
        </p:nvSpPr>
        <p:spPr>
          <a:xfrm>
            <a:off x="724618" y="3723142"/>
            <a:ext cx="63926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For 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Supports diverse learning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Accessibility.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Rewatch lectures for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160415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90F46-EEB2-7023-ACC0-6F5DB8AC4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/>
          <a:lstStyle/>
          <a:p>
            <a:r>
              <a:rPr lang="en-US" dirty="0"/>
              <a:t>Additional Resources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5559A3-81CB-973D-B056-6E7BAF8D7A7A}"/>
              </a:ext>
            </a:extLst>
          </p:cNvPr>
          <p:cNvSpPr txBox="1"/>
          <p:nvPr/>
        </p:nvSpPr>
        <p:spPr>
          <a:xfrm>
            <a:off x="1020929" y="2214113"/>
            <a:ext cx="93970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2"/>
              </a:rPr>
              <a:t>Panopto Resources - DigiCentre | UWTSD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>
                <a:hlinkClick r:id="rId3"/>
              </a:rPr>
              <a:t>Panopto Video Tutorials</a:t>
            </a:r>
            <a:endParaRPr lang="en-GB" sz="32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7386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AF5B-1D17-DFD1-818A-A25A87ED0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 us know how we did</a:t>
            </a:r>
          </a:p>
        </p:txBody>
      </p:sp>
    </p:spTree>
    <p:extLst>
      <p:ext uri="{BB962C8B-B14F-4D97-AF65-F5344CB8AC3E}">
        <p14:creationId xmlns:p14="http://schemas.microsoft.com/office/powerpoint/2010/main" val="312213599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ca1a9a75-129d-46f9-a4cd-398189cbd165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 - Dark - 2025 v1.pptx" id="{9C07DEE1-556A-43D3-ABF1-4346B73ED2FE}" vid="{F4DC9C09-9331-4B66-BC5B-A53298F7ECF1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 - Dark - 2025 v1.pptx" id="{9C07DEE1-556A-43D3-ABF1-4346B73ED2FE}" vid="{E6D0D267-A791-4835-A466-99F8C2AE1845}"/>
    </a:ext>
  </a:extLst>
</a:theme>
</file>

<file path=ppt/theme/theme3.xml><?xml version="1.0" encoding="utf-8"?>
<a:theme xmlns:a="http://schemas.openxmlformats.org/drawingml/2006/main" name="Left Ba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 - Dark - 2025 v1.pptx" id="{9C07DEE1-556A-43D3-ABF1-4346B73ED2FE}" vid="{5490D2A5-1D78-4EBD-A6BA-9B19D8076BB0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d58dbe5dad4c031633cf73e1cdc19dfe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4ea519f5749edfc1c2fa7bca6bf2537e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1084fe36-8241-4751-a893-1fa9f44ff207">
      <UserInfo>
        <DisplayName/>
        <AccountId xsi:nil="true"/>
        <AccountType/>
      </UserInfo>
    </SharedWithUsers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A5BDF9-88CB-4879-BE08-10A0BC95220C}"/>
</file>

<file path=customXml/itemProps2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http://schemas.microsoft.com/office/2006/metadata/properties"/>
    <ds:schemaRef ds:uri="http://purl.org/dc/elements/1.1/"/>
    <ds:schemaRef ds:uri="61b8a593-e33f-405c-9ec9-a885dee76581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Skills Template - Dark - 2025 v1</Template>
  <TotalTime>0</TotalTime>
  <Words>101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Akzidenz Grotesk BE Bold</vt:lpstr>
      <vt:lpstr>Arial</vt:lpstr>
      <vt:lpstr>Calibri</vt:lpstr>
      <vt:lpstr>Wingdings</vt:lpstr>
      <vt:lpstr>Content</vt:lpstr>
      <vt:lpstr>Half-Page Titles</vt:lpstr>
      <vt:lpstr>Left Bar</vt:lpstr>
      <vt:lpstr>In the Know with Panopto</vt:lpstr>
      <vt:lpstr>Presenter</vt:lpstr>
      <vt:lpstr>Session Outline.</vt:lpstr>
      <vt:lpstr>Why use Panopto?</vt:lpstr>
      <vt:lpstr>Additional Resources</vt:lpstr>
      <vt:lpstr>Let us know how we did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Gwennan Couch</dc:creator>
  <cp:lastModifiedBy>Gwennan Couch</cp:lastModifiedBy>
  <cp:revision>3</cp:revision>
  <dcterms:created xsi:type="dcterms:W3CDTF">2025-07-07T14:10:19Z</dcterms:created>
  <dcterms:modified xsi:type="dcterms:W3CDTF">2026-02-25T15:06:09Z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