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33"/>
  </p:notesMasterIdLst>
  <p:handoutMasterIdLst>
    <p:handoutMasterId r:id="rId34"/>
  </p:handoutMasterIdLst>
  <p:sldIdLst>
    <p:sldId id="272" r:id="rId5"/>
    <p:sldId id="368" r:id="rId6"/>
    <p:sldId id="369" r:id="rId7"/>
    <p:sldId id="306" r:id="rId8"/>
    <p:sldId id="308" r:id="rId9"/>
    <p:sldId id="370" r:id="rId10"/>
    <p:sldId id="309" r:id="rId11"/>
    <p:sldId id="305" r:id="rId12"/>
    <p:sldId id="307" r:id="rId13"/>
    <p:sldId id="310" r:id="rId14"/>
    <p:sldId id="313" r:id="rId15"/>
    <p:sldId id="314" r:id="rId16"/>
    <p:sldId id="315" r:id="rId17"/>
    <p:sldId id="371" r:id="rId18"/>
    <p:sldId id="317" r:id="rId19"/>
    <p:sldId id="354" r:id="rId20"/>
    <p:sldId id="320" r:id="rId21"/>
    <p:sldId id="321" r:id="rId22"/>
    <p:sldId id="322" r:id="rId23"/>
    <p:sldId id="323" r:id="rId24"/>
    <p:sldId id="324" r:id="rId25"/>
    <p:sldId id="363" r:id="rId26"/>
    <p:sldId id="325" r:id="rId27"/>
    <p:sldId id="326" r:id="rId28"/>
    <p:sldId id="346" r:id="rId29"/>
    <p:sldId id="333" r:id="rId30"/>
    <p:sldId id="336" r:id="rId31"/>
    <p:sldId id="364" r:id="rId3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2" autoAdjust="0"/>
    <p:restoredTop sz="94680" autoAdjust="0"/>
  </p:normalViewPr>
  <p:slideViewPr>
    <p:cSldViewPr>
      <p:cViewPr varScale="1">
        <p:scale>
          <a:sx n="110" d="100"/>
          <a:sy n="110" d="100"/>
        </p:scale>
        <p:origin x="1644" y="108"/>
      </p:cViewPr>
      <p:guideLst>
        <p:guide orient="horz" pos="2160"/>
        <p:guide pos="2880"/>
      </p:guideLst>
    </p:cSldViewPr>
  </p:slideViewPr>
  <p:notesTextViewPr>
    <p:cViewPr>
      <p:scale>
        <a:sx n="1" d="1"/>
        <a:sy n="1" d="1"/>
      </p:scale>
      <p:origin x="0" y="0"/>
    </p:cViewPr>
  </p:notesTextViewPr>
  <p:notesViewPr>
    <p:cSldViewPr>
      <p:cViewPr varScale="1">
        <p:scale>
          <a:sx n="59" d="100"/>
          <a:sy n="59" d="100"/>
        </p:scale>
        <p:origin x="3006" y="90"/>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handoutMaster" Target="handoutMasters/handout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notesMaster" Target="notesMasters/notesMaster1.xml"/><Relationship Id="rId38"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30/03/2016</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94404D4-7125-48E4-9CB1-2A8652991CCA}" type="datetimeFigureOut">
              <a:rPr lang="en-GB" smtClean="0"/>
              <a:t>30/03/2016</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20724D5-482C-4D9E-BD2D-A9A7395571E3}" type="slidenum">
              <a:rPr lang="en-GB" smtClean="0"/>
              <a:t>‹#›</a:t>
            </a:fld>
            <a:endParaRPr lang="en-GB"/>
          </a:p>
        </p:txBody>
      </p:sp>
    </p:spTree>
    <p:extLst>
      <p:ext uri="{BB962C8B-B14F-4D97-AF65-F5344CB8AC3E}">
        <p14:creationId xmlns:p14="http://schemas.microsoft.com/office/powerpoint/2010/main" val="267325351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3" Type="http://schemas.openxmlformats.org/officeDocument/2006/relationships/hyperlink" Target="http://news.bbc.co.uk/1/hi/677048.stm" TargetMode="External"/><Relationship Id="rId2" Type="http://schemas.openxmlformats.org/officeDocument/2006/relationships/slide" Target="../slides/slide14.xml"/><Relationship Id="rId1" Type="http://schemas.openxmlformats.org/officeDocument/2006/relationships/notesMaster" Target="../notesMasters/notesMaster1.xml"/><Relationship Id="rId5" Type="http://schemas.openxmlformats.org/officeDocument/2006/relationships/hyperlink" Target="http://www.nature.com/nature/journal/v431/n7010/abs/431757a.html" TargetMode="External"/><Relationship Id="rId4" Type="http://schemas.openxmlformats.org/officeDocument/2006/relationships/hyperlink" Target="http://news.bbc.co.uk/1/hi/health/3417045.stm" TargetMode="Externa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3" Type="http://schemas.openxmlformats.org/officeDocument/2006/relationships/hyperlink" Target="http://scan.oxfordjournals.org/content/2/4/313.full.pdf+html" TargetMode="External"/><Relationship Id="rId2" Type="http://schemas.openxmlformats.org/officeDocument/2006/relationships/slide" Target="../slides/slide16.xml"/><Relationship Id="rId1" Type="http://schemas.openxmlformats.org/officeDocument/2006/relationships/notesMaster" Target="../notesMasters/notesMaster1.xml"/><Relationship Id="rId4" Type="http://schemas.openxmlformats.org/officeDocument/2006/relationships/image" Target="../media/image13.jpg"/></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20724D5-482C-4D9E-BD2D-A9A7395571E3}" type="slidenum">
              <a:rPr lang="en-GB" smtClean="0"/>
              <a:t>1</a:t>
            </a:fld>
            <a:endParaRPr lang="en-GB"/>
          </a:p>
        </p:txBody>
      </p:sp>
    </p:spTree>
    <p:extLst>
      <p:ext uri="{BB962C8B-B14F-4D97-AF65-F5344CB8AC3E}">
        <p14:creationId xmlns:p14="http://schemas.microsoft.com/office/powerpoint/2010/main" val="337558559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Sit and think about nothing</a:t>
            </a:r>
            <a:r>
              <a:rPr lang="en-GB" baseline="0" dirty="0" smtClean="0"/>
              <a:t> for one minute</a:t>
            </a:r>
            <a:endParaRPr lang="en-GB" dirty="0"/>
          </a:p>
        </p:txBody>
      </p:sp>
      <p:sp>
        <p:nvSpPr>
          <p:cNvPr id="4" name="Slide Number Placeholder 3"/>
          <p:cNvSpPr>
            <a:spLocks noGrp="1"/>
          </p:cNvSpPr>
          <p:nvPr>
            <p:ph type="sldNum" sz="quarter" idx="10"/>
          </p:nvPr>
        </p:nvSpPr>
        <p:spPr/>
        <p:txBody>
          <a:bodyPr/>
          <a:lstStyle/>
          <a:p>
            <a:fld id="{020724D5-482C-4D9E-BD2D-A9A7395571E3}" type="slidenum">
              <a:rPr lang="en-GB" smtClean="0"/>
              <a:t>3</a:t>
            </a:fld>
            <a:endParaRPr lang="en-GB"/>
          </a:p>
        </p:txBody>
      </p:sp>
    </p:spTree>
    <p:extLst>
      <p:ext uri="{BB962C8B-B14F-4D97-AF65-F5344CB8AC3E}">
        <p14:creationId xmlns:p14="http://schemas.microsoft.com/office/powerpoint/2010/main" val="218715128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20724D5-482C-4D9E-BD2D-A9A7395571E3}" type="slidenum">
              <a:rPr lang="en-GB" smtClean="0"/>
              <a:t>4</a:t>
            </a:fld>
            <a:endParaRPr lang="en-GB"/>
          </a:p>
        </p:txBody>
      </p:sp>
    </p:spTree>
    <p:extLst>
      <p:ext uri="{BB962C8B-B14F-4D97-AF65-F5344CB8AC3E}">
        <p14:creationId xmlns:p14="http://schemas.microsoft.com/office/powerpoint/2010/main" val="31179944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latin typeface="+mn-lt"/>
                <a:ea typeface="+mn-ea"/>
                <a:cs typeface="+mn-cs"/>
              </a:rPr>
              <a:t>WHO says that by 2030 MHD will be the world’s biggest epidemic</a:t>
            </a:r>
            <a:endParaRPr lang="en-US" dirty="0" smtClean="0"/>
          </a:p>
          <a:p>
            <a:endParaRPr lang="en-GB" dirty="0"/>
          </a:p>
        </p:txBody>
      </p:sp>
      <p:sp>
        <p:nvSpPr>
          <p:cNvPr id="4" name="Slide Number Placeholder 3"/>
          <p:cNvSpPr>
            <a:spLocks noGrp="1"/>
          </p:cNvSpPr>
          <p:nvPr>
            <p:ph type="sldNum" sz="quarter" idx="10"/>
          </p:nvPr>
        </p:nvSpPr>
        <p:spPr/>
        <p:txBody>
          <a:bodyPr/>
          <a:lstStyle/>
          <a:p>
            <a:fld id="{020724D5-482C-4D9E-BD2D-A9A7395571E3}" type="slidenum">
              <a:rPr lang="en-GB" smtClean="0"/>
              <a:t>5</a:t>
            </a:fld>
            <a:endParaRPr lang="en-GB"/>
          </a:p>
        </p:txBody>
      </p:sp>
    </p:spTree>
    <p:extLst>
      <p:ext uri="{BB962C8B-B14F-4D97-AF65-F5344CB8AC3E}">
        <p14:creationId xmlns:p14="http://schemas.microsoft.com/office/powerpoint/2010/main" val="116583006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Recently launched All Party</a:t>
            </a:r>
            <a:r>
              <a:rPr lang="en-US" baseline="0" dirty="0" smtClean="0"/>
              <a:t> Parliamentary Report which makes recommendations of how Mindfulness can be used in Health, Education and the Workplace</a:t>
            </a:r>
          </a:p>
          <a:p>
            <a:endParaRPr lang="en-US" baseline="0" dirty="0" smtClean="0"/>
          </a:p>
          <a:p>
            <a:r>
              <a:rPr lang="en-US" baseline="0" dirty="0" smtClean="0"/>
              <a:t>Welsh Labour Party actively looking into </a:t>
            </a:r>
            <a:r>
              <a:rPr lang="en-US" baseline="0" dirty="0" err="1" smtClean="0"/>
              <a:t>prioritising</a:t>
            </a:r>
            <a:r>
              <a:rPr lang="en-US" baseline="0" dirty="0" smtClean="0"/>
              <a:t> Mindfulness in education, focusing on primary</a:t>
            </a:r>
          </a:p>
          <a:p>
            <a:endParaRPr lang="en-US" baseline="0" dirty="0" smtClean="0"/>
          </a:p>
          <a:p>
            <a:r>
              <a:rPr lang="en-US" baseline="0" dirty="0" err="1" smtClean="0"/>
              <a:t>Huw</a:t>
            </a:r>
            <a:r>
              <a:rPr lang="en-US" baseline="0" dirty="0" smtClean="0"/>
              <a:t> Lewis visited </a:t>
            </a:r>
            <a:r>
              <a:rPr lang="en-US" baseline="0" dirty="0" err="1" smtClean="0"/>
              <a:t>Ysgol</a:t>
            </a:r>
            <a:r>
              <a:rPr lang="en-US" baseline="0" dirty="0" smtClean="0"/>
              <a:t> Pen y Bryn and very impressed</a:t>
            </a:r>
            <a:endParaRPr lang="en-US" dirty="0"/>
          </a:p>
        </p:txBody>
      </p:sp>
      <p:sp>
        <p:nvSpPr>
          <p:cNvPr id="4" name="Slide Number Placeholder 3"/>
          <p:cNvSpPr>
            <a:spLocks noGrp="1"/>
          </p:cNvSpPr>
          <p:nvPr>
            <p:ph type="sldNum" sz="quarter" idx="10"/>
          </p:nvPr>
        </p:nvSpPr>
        <p:spPr/>
        <p:txBody>
          <a:bodyPr/>
          <a:lstStyle/>
          <a:p>
            <a:pPr>
              <a:defRPr/>
            </a:pPr>
            <a:fld id="{48A0A15E-980B-479A-A768-169DB7221AB6}" type="slidenum">
              <a:rPr lang="en-GB" smtClean="0"/>
              <a:pPr>
                <a:defRPr/>
              </a:pPr>
              <a:t>6</a:t>
            </a:fld>
            <a:endParaRPr lang="en-GB"/>
          </a:p>
        </p:txBody>
      </p:sp>
    </p:spTree>
    <p:extLst>
      <p:ext uri="{BB962C8B-B14F-4D97-AF65-F5344CB8AC3E}">
        <p14:creationId xmlns:p14="http://schemas.microsoft.com/office/powerpoint/2010/main" val="29526401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20724D5-482C-4D9E-BD2D-A9A7395571E3}" type="slidenum">
              <a:rPr lang="en-GB" smtClean="0"/>
              <a:t>7</a:t>
            </a:fld>
            <a:endParaRPr lang="en-GB"/>
          </a:p>
        </p:txBody>
      </p:sp>
    </p:spTree>
    <p:extLst>
      <p:ext uri="{BB962C8B-B14F-4D97-AF65-F5344CB8AC3E}">
        <p14:creationId xmlns:p14="http://schemas.microsoft.com/office/powerpoint/2010/main" val="50994804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20724D5-482C-4D9E-BD2D-A9A7395571E3}" type="slidenum">
              <a:rPr lang="en-GB" smtClean="0"/>
              <a:t>8</a:t>
            </a:fld>
            <a:endParaRPr lang="en-GB"/>
          </a:p>
        </p:txBody>
      </p:sp>
    </p:spTree>
    <p:extLst>
      <p:ext uri="{BB962C8B-B14F-4D97-AF65-F5344CB8AC3E}">
        <p14:creationId xmlns:p14="http://schemas.microsoft.com/office/powerpoint/2010/main" val="118747882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Strong elements of self-awareness</a:t>
            </a:r>
            <a:endParaRPr lang="en-GB" dirty="0"/>
          </a:p>
        </p:txBody>
      </p:sp>
      <p:sp>
        <p:nvSpPr>
          <p:cNvPr id="4" name="Slide Number Placeholder 3"/>
          <p:cNvSpPr>
            <a:spLocks noGrp="1"/>
          </p:cNvSpPr>
          <p:nvPr>
            <p:ph type="sldNum" sz="quarter" idx="10"/>
          </p:nvPr>
        </p:nvSpPr>
        <p:spPr/>
        <p:txBody>
          <a:bodyPr/>
          <a:lstStyle/>
          <a:p>
            <a:fld id="{020724D5-482C-4D9E-BD2D-A9A7395571E3}" type="slidenum">
              <a:rPr lang="en-GB" smtClean="0"/>
              <a:t>9</a:t>
            </a:fld>
            <a:endParaRPr lang="en-GB"/>
          </a:p>
        </p:txBody>
      </p:sp>
    </p:spTree>
    <p:extLst>
      <p:ext uri="{BB962C8B-B14F-4D97-AF65-F5344CB8AC3E}">
        <p14:creationId xmlns:p14="http://schemas.microsoft.com/office/powerpoint/2010/main" val="423007050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20724D5-482C-4D9E-BD2D-A9A7395571E3}" type="slidenum">
              <a:rPr lang="en-GB" smtClean="0"/>
              <a:t>10</a:t>
            </a:fld>
            <a:endParaRPr lang="en-GB"/>
          </a:p>
        </p:txBody>
      </p:sp>
    </p:spTree>
    <p:extLst>
      <p:ext uri="{BB962C8B-B14F-4D97-AF65-F5344CB8AC3E}">
        <p14:creationId xmlns:p14="http://schemas.microsoft.com/office/powerpoint/2010/main" val="388909416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This was a US study.  Participants were contacted through their mobile phones at different times of the day, and asked whether their minds had been focused on what they were supposed to do.  These are the results.</a:t>
            </a:r>
            <a:endParaRPr lang="en-GB" dirty="0"/>
          </a:p>
        </p:txBody>
      </p:sp>
      <p:sp>
        <p:nvSpPr>
          <p:cNvPr id="4" name="Slide Number Placeholder 3"/>
          <p:cNvSpPr>
            <a:spLocks noGrp="1"/>
          </p:cNvSpPr>
          <p:nvPr>
            <p:ph type="sldNum" sz="quarter" idx="10"/>
          </p:nvPr>
        </p:nvSpPr>
        <p:spPr/>
        <p:txBody>
          <a:bodyPr/>
          <a:lstStyle/>
          <a:p>
            <a:fld id="{020724D5-482C-4D9E-BD2D-A9A7395571E3}" type="slidenum">
              <a:rPr lang="en-GB" smtClean="0"/>
              <a:t>11</a:t>
            </a:fld>
            <a:endParaRPr lang="en-GB"/>
          </a:p>
        </p:txBody>
      </p:sp>
    </p:spTree>
    <p:extLst>
      <p:ext uri="{BB962C8B-B14F-4D97-AF65-F5344CB8AC3E}">
        <p14:creationId xmlns:p14="http://schemas.microsoft.com/office/powerpoint/2010/main" val="210704643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20724D5-482C-4D9E-BD2D-A9A7395571E3}" type="slidenum">
              <a:rPr lang="en-GB" smtClean="0"/>
              <a:t>12</a:t>
            </a:fld>
            <a:endParaRPr lang="en-GB"/>
          </a:p>
        </p:txBody>
      </p:sp>
    </p:spTree>
    <p:extLst>
      <p:ext uri="{BB962C8B-B14F-4D97-AF65-F5344CB8AC3E}">
        <p14:creationId xmlns:p14="http://schemas.microsoft.com/office/powerpoint/2010/main" val="33664411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20724D5-482C-4D9E-BD2D-A9A7395571E3}" type="slidenum">
              <a:rPr lang="en-GB" smtClean="0"/>
              <a:t>13</a:t>
            </a:fld>
            <a:endParaRPr lang="en-GB"/>
          </a:p>
        </p:txBody>
      </p:sp>
    </p:spTree>
    <p:extLst>
      <p:ext uri="{BB962C8B-B14F-4D97-AF65-F5344CB8AC3E}">
        <p14:creationId xmlns:p14="http://schemas.microsoft.com/office/powerpoint/2010/main" val="269813698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557338" y="493713"/>
            <a:ext cx="3762375" cy="2820987"/>
          </a:xfrm>
        </p:spPr>
      </p:sp>
      <p:sp>
        <p:nvSpPr>
          <p:cNvPr id="3" name="Notes Placeholder 2"/>
          <p:cNvSpPr>
            <a:spLocks noGrp="1"/>
          </p:cNvSpPr>
          <p:nvPr>
            <p:ph type="body" idx="1"/>
          </p:nvPr>
        </p:nvSpPr>
        <p:spPr>
          <a:xfrm>
            <a:off x="873457" y="3588230"/>
            <a:ext cx="5223270" cy="5624960"/>
          </a:xfrm>
        </p:spPr>
        <p:txBody>
          <a:bodyPr/>
          <a:lstStyle/>
          <a:p>
            <a:r>
              <a:rPr lang="en-GB" dirty="0" smtClean="0">
                <a:latin typeface="+mn-lt"/>
              </a:rPr>
              <a:t>Now let’s consider another possibility for understanding why we might engage in regular mindfulness practice. Another round of the game, but without letters this time:</a:t>
            </a:r>
          </a:p>
          <a:p>
            <a:endParaRPr lang="en-GB" i="1" dirty="0">
              <a:solidFill>
                <a:schemeClr val="tx1">
                  <a:lumMod val="50000"/>
                  <a:lumOff val="50000"/>
                </a:schemeClr>
              </a:solidFill>
              <a:latin typeface="+mn-lt"/>
            </a:endParaRPr>
          </a:p>
          <a:p>
            <a:r>
              <a:rPr lang="en-GB" i="1" dirty="0" smtClean="0">
                <a:solidFill>
                  <a:schemeClr val="tx1">
                    <a:lumMod val="50000"/>
                    <a:lumOff val="50000"/>
                  </a:schemeClr>
                </a:solidFill>
                <a:latin typeface="+mn-lt"/>
              </a:rPr>
              <a:t>[</a:t>
            </a:r>
            <a:r>
              <a:rPr lang="en-GB" i="1" dirty="0">
                <a:solidFill>
                  <a:schemeClr val="tx1">
                    <a:lumMod val="50000"/>
                    <a:lumOff val="50000"/>
                  </a:schemeClr>
                </a:solidFill>
                <a:latin typeface="+mn-lt"/>
              </a:rPr>
              <a:t>Click x </a:t>
            </a:r>
            <a:r>
              <a:rPr lang="en-GB" i="1" dirty="0" smtClean="0">
                <a:solidFill>
                  <a:schemeClr val="tx1">
                    <a:lumMod val="50000"/>
                    <a:lumOff val="50000"/>
                  </a:schemeClr>
                </a:solidFill>
                <a:latin typeface="+mn-lt"/>
              </a:rPr>
              <a:t>4]  </a:t>
            </a:r>
            <a:r>
              <a:rPr lang="en-GB" i="1" dirty="0" smtClean="0">
                <a:solidFill>
                  <a:schemeClr val="bg2">
                    <a:lumMod val="50000"/>
                  </a:schemeClr>
                </a:solidFill>
                <a:latin typeface="+mn-lt"/>
              </a:rPr>
              <a:t> </a:t>
            </a:r>
            <a:r>
              <a:rPr lang="en-GB" b="0" dirty="0" smtClean="0">
                <a:latin typeface="+mn-lt"/>
              </a:rPr>
              <a:t>So</a:t>
            </a:r>
            <a:r>
              <a:rPr lang="en-GB" b="1" dirty="0" smtClean="0">
                <a:latin typeface="+mn-lt"/>
              </a:rPr>
              <a:t> </a:t>
            </a:r>
            <a:r>
              <a:rPr lang="en-GB" dirty="0" smtClean="0">
                <a:latin typeface="+mn-lt"/>
              </a:rPr>
              <a:t>Taxi </a:t>
            </a:r>
            <a:r>
              <a:rPr lang="en-GB" dirty="0">
                <a:latin typeface="+mn-lt"/>
              </a:rPr>
              <a:t>drivers, being bilingual, playing a musical instrument and juggling. What might these have in </a:t>
            </a:r>
            <a:r>
              <a:rPr lang="en-GB" dirty="0" smtClean="0">
                <a:latin typeface="+mn-lt"/>
              </a:rPr>
              <a:t>common? </a:t>
            </a:r>
            <a:r>
              <a:rPr lang="en-GB" i="1" dirty="0" smtClean="0">
                <a:solidFill>
                  <a:schemeClr val="tx1">
                    <a:lumMod val="50000"/>
                    <a:lumOff val="50000"/>
                  </a:schemeClr>
                </a:solidFill>
                <a:latin typeface="+mn-lt"/>
              </a:rPr>
              <a:t>If needed you could add: </a:t>
            </a:r>
            <a:r>
              <a:rPr lang="en-GB" b="1" dirty="0">
                <a:latin typeface="+mn-lt"/>
              </a:rPr>
              <a:t>I</a:t>
            </a:r>
            <a:r>
              <a:rPr lang="en-GB" b="1" dirty="0" smtClean="0">
                <a:latin typeface="+mn-lt"/>
              </a:rPr>
              <a:t>n the context of mind training, or brain training?</a:t>
            </a:r>
            <a:endParaRPr lang="en-GB" b="1" i="1" dirty="0">
              <a:latin typeface="+mn-lt"/>
            </a:endParaRPr>
          </a:p>
          <a:p>
            <a:r>
              <a:rPr lang="en-GB" baseline="0" dirty="0" smtClean="0">
                <a:latin typeface="+mn-lt"/>
              </a:rPr>
              <a:t> </a:t>
            </a:r>
            <a:endParaRPr lang="en-GB" i="1" baseline="0" dirty="0" smtClean="0">
              <a:latin typeface="+mn-lt"/>
            </a:endParaRPr>
          </a:p>
          <a:p>
            <a:r>
              <a:rPr lang="en-GB" i="1" baseline="0" dirty="0" smtClean="0">
                <a:solidFill>
                  <a:schemeClr val="tx1">
                    <a:lumMod val="50000"/>
                    <a:lumOff val="50000"/>
                  </a:schemeClr>
                </a:solidFill>
                <a:latin typeface="+mn-lt"/>
              </a:rPr>
              <a:t>Invite responses</a:t>
            </a:r>
            <a:r>
              <a:rPr lang="en-GB" i="1" dirty="0">
                <a:solidFill>
                  <a:schemeClr val="tx1">
                    <a:lumMod val="50000"/>
                    <a:lumOff val="50000"/>
                  </a:schemeClr>
                </a:solidFill>
                <a:latin typeface="+mn-lt"/>
              </a:rPr>
              <a:t>.</a:t>
            </a:r>
            <a:endParaRPr lang="en-GB" i="1" baseline="0" dirty="0" smtClean="0">
              <a:solidFill>
                <a:schemeClr val="tx1">
                  <a:lumMod val="50000"/>
                  <a:lumOff val="50000"/>
                </a:schemeClr>
              </a:solidFill>
              <a:latin typeface="+mn-lt"/>
            </a:endParaRPr>
          </a:p>
          <a:p>
            <a:endParaRPr lang="en-GB" i="1" baseline="0" dirty="0" smtClean="0">
              <a:latin typeface="+mn-lt"/>
            </a:endParaRPr>
          </a:p>
          <a:p>
            <a:r>
              <a:rPr lang="en-GB" i="1" dirty="0" smtClean="0">
                <a:solidFill>
                  <a:schemeClr val="tx1">
                    <a:lumMod val="50000"/>
                    <a:lumOff val="50000"/>
                  </a:schemeClr>
                </a:solidFill>
                <a:latin typeface="+mn-lt"/>
              </a:rPr>
              <a:t>[Click]</a:t>
            </a:r>
            <a:r>
              <a:rPr lang="en-GB" i="1" dirty="0" smtClean="0">
                <a:solidFill>
                  <a:schemeClr val="bg2">
                    <a:lumMod val="50000"/>
                  </a:schemeClr>
                </a:solidFill>
                <a:latin typeface="+mn-lt"/>
              </a:rPr>
              <a:t> </a:t>
            </a:r>
            <a:r>
              <a:rPr lang="en-GB" i="1" baseline="0" dirty="0" smtClean="0">
                <a:solidFill>
                  <a:schemeClr val="tx1"/>
                </a:solidFill>
                <a:latin typeface="+mn-lt"/>
              </a:rPr>
              <a:t> </a:t>
            </a:r>
            <a:r>
              <a:rPr lang="en-GB" dirty="0" smtClean="0">
                <a:latin typeface="+mn-lt"/>
              </a:rPr>
              <a:t>T</a:t>
            </a:r>
            <a:r>
              <a:rPr lang="en-GB" i="0" baseline="0" dirty="0" smtClean="0">
                <a:latin typeface="+mn-lt"/>
              </a:rPr>
              <a:t>he discovery of </a:t>
            </a:r>
            <a:r>
              <a:rPr lang="en-GB" b="1" i="0" baseline="0" dirty="0" smtClean="0">
                <a:latin typeface="+mn-lt"/>
              </a:rPr>
              <a:t>neuroplasticity</a:t>
            </a:r>
            <a:r>
              <a:rPr lang="en-GB" i="0" baseline="0" dirty="0" smtClean="0">
                <a:latin typeface="+mn-lt"/>
              </a:rPr>
              <a:t> has been called </a:t>
            </a:r>
            <a:r>
              <a:rPr lang="en-GB" i="1" baseline="0" dirty="0" smtClean="0">
                <a:latin typeface="+mn-lt"/>
              </a:rPr>
              <a:t>“one of the most extraordinary discoveries of the twentieth century”</a:t>
            </a:r>
            <a:r>
              <a:rPr lang="en-GB" i="0" baseline="0" dirty="0" smtClean="0">
                <a:latin typeface="+mn-lt"/>
              </a:rPr>
              <a:t> (Norman Doidge). </a:t>
            </a:r>
          </a:p>
          <a:p>
            <a:endParaRPr lang="en-GB" i="0" baseline="0" dirty="0" smtClean="0">
              <a:latin typeface="+mn-lt"/>
            </a:endParaRPr>
          </a:p>
          <a:p>
            <a:r>
              <a:rPr lang="en-GB" i="0" baseline="0" dirty="0" smtClean="0">
                <a:latin typeface="+mn-lt"/>
              </a:rPr>
              <a:t>It was long believed that once we grow up our brains are fixed, but it turns out that the </a:t>
            </a:r>
            <a:r>
              <a:rPr lang="en-GB" b="1" i="0" baseline="0" dirty="0" smtClean="0">
                <a:latin typeface="+mn-lt"/>
              </a:rPr>
              <a:t>brain is plastic throughout life </a:t>
            </a:r>
            <a:r>
              <a:rPr lang="en-GB" i="0" baseline="0" dirty="0" smtClean="0">
                <a:latin typeface="+mn-lt"/>
              </a:rPr>
              <a:t>– it is constantly changing. The more we do something, the more the brain physically changes. </a:t>
            </a:r>
          </a:p>
          <a:p>
            <a:endParaRPr lang="en-GB" i="0" baseline="0" dirty="0" smtClean="0">
              <a:latin typeface="+mn-lt"/>
            </a:endParaRPr>
          </a:p>
          <a:p>
            <a:r>
              <a:rPr lang="en-GB" i="0" baseline="0" dirty="0" smtClean="0">
                <a:latin typeface="+mn-lt"/>
              </a:rPr>
              <a:t>So taxi drivers were found to have a </a:t>
            </a:r>
            <a:r>
              <a:rPr lang="en-GB" b="1" i="0" baseline="0" dirty="0" smtClean="0">
                <a:latin typeface="+mn-lt"/>
              </a:rPr>
              <a:t>larger posterior </a:t>
            </a:r>
            <a:r>
              <a:rPr lang="en-GB" b="1" dirty="0">
                <a:latin typeface="+mn-lt"/>
              </a:rPr>
              <a:t>hippocampus </a:t>
            </a:r>
            <a:r>
              <a:rPr lang="en-GB" dirty="0">
                <a:latin typeface="+mn-lt"/>
              </a:rPr>
              <a:t>(part of the brain used for </a:t>
            </a:r>
            <a:r>
              <a:rPr lang="en-GB" dirty="0" smtClean="0">
                <a:latin typeface="+mn-lt"/>
              </a:rPr>
              <a:t>navigation) </a:t>
            </a:r>
            <a:r>
              <a:rPr lang="en-GB" i="0" baseline="0" dirty="0" smtClean="0">
                <a:latin typeface="+mn-lt"/>
              </a:rPr>
              <a:t>than a regular person. Juggling, playing an instrument and being bilingual have all also been shown to change the structure </a:t>
            </a:r>
            <a:r>
              <a:rPr lang="en-GB" dirty="0" smtClean="0">
                <a:latin typeface="+mn-lt"/>
              </a:rPr>
              <a:t>and function of the brain. </a:t>
            </a:r>
            <a:r>
              <a:rPr lang="en-GB" b="1" dirty="0" smtClean="0">
                <a:latin typeface="+mn-lt"/>
              </a:rPr>
              <a:t>And mindfulness practice is no different. </a:t>
            </a:r>
            <a:endParaRPr lang="en-GB" b="1" i="0" baseline="0" dirty="0" smtClean="0">
              <a:latin typeface="+mn-lt"/>
            </a:endParaRPr>
          </a:p>
          <a:p>
            <a:endParaRPr lang="en-GB" dirty="0">
              <a:latin typeface="+mn-lt"/>
            </a:endParaRPr>
          </a:p>
          <a:p>
            <a:r>
              <a:rPr lang="en-GB" b="1" u="sng" dirty="0">
                <a:solidFill>
                  <a:schemeClr val="tx1">
                    <a:lumMod val="50000"/>
                    <a:lumOff val="50000"/>
                  </a:schemeClr>
                </a:solidFill>
                <a:latin typeface="+mn-lt"/>
              </a:rPr>
              <a:t>Notes</a:t>
            </a:r>
          </a:p>
          <a:p>
            <a:r>
              <a:rPr lang="en-GB" dirty="0">
                <a:solidFill>
                  <a:schemeClr val="tx1">
                    <a:lumMod val="50000"/>
                    <a:lumOff val="50000"/>
                  </a:schemeClr>
                </a:solidFill>
                <a:latin typeface="+mn-lt"/>
              </a:rPr>
              <a:t>For more information on these studies </a:t>
            </a:r>
            <a:r>
              <a:rPr lang="en-GB" dirty="0" smtClean="0">
                <a:solidFill>
                  <a:schemeClr val="tx1">
                    <a:lumMod val="50000"/>
                    <a:lumOff val="50000"/>
                  </a:schemeClr>
                </a:solidFill>
                <a:latin typeface="+mn-lt"/>
              </a:rPr>
              <a:t>see</a:t>
            </a:r>
            <a:endParaRPr lang="en-GB" dirty="0">
              <a:solidFill>
                <a:schemeClr val="tx1">
                  <a:lumMod val="50000"/>
                  <a:lumOff val="50000"/>
                </a:schemeClr>
              </a:solidFill>
              <a:latin typeface="+mn-lt"/>
            </a:endParaRPr>
          </a:p>
          <a:p>
            <a:pPr marL="171450" indent="-171450">
              <a:buFont typeface="Arial" panose="020B0604020202020204" pitchFamily="34" charset="0"/>
              <a:buChar char="•"/>
            </a:pPr>
            <a:r>
              <a:rPr lang="en-US" dirty="0">
                <a:solidFill>
                  <a:schemeClr val="tx1">
                    <a:lumMod val="50000"/>
                    <a:lumOff val="50000"/>
                  </a:schemeClr>
                </a:solidFill>
                <a:latin typeface="+mn-lt"/>
              </a:rPr>
              <a:t>Taxi </a:t>
            </a:r>
            <a:r>
              <a:rPr lang="en-US" dirty="0" smtClean="0">
                <a:solidFill>
                  <a:schemeClr val="tx1">
                    <a:lumMod val="50000"/>
                    <a:lumOff val="50000"/>
                  </a:schemeClr>
                </a:solidFill>
                <a:latin typeface="+mn-lt"/>
              </a:rPr>
              <a:t>Drivers </a:t>
            </a:r>
            <a:r>
              <a:rPr lang="en-US" dirty="0">
                <a:latin typeface="+mn-lt"/>
                <a:hlinkClick r:id="rId3"/>
              </a:rPr>
              <a:t>http://news.bbc.co.uk/1/hi/677048.stm</a:t>
            </a:r>
            <a:r>
              <a:rPr lang="en-US" dirty="0">
                <a:latin typeface="+mn-lt"/>
              </a:rPr>
              <a:t> </a:t>
            </a:r>
          </a:p>
          <a:p>
            <a:pPr marL="171450" indent="-171450">
              <a:buFont typeface="Arial" panose="020B0604020202020204" pitchFamily="34" charset="0"/>
              <a:buChar char="•"/>
            </a:pPr>
            <a:r>
              <a:rPr lang="en-US" dirty="0">
                <a:solidFill>
                  <a:schemeClr val="tx1">
                    <a:lumMod val="50000"/>
                    <a:lumOff val="50000"/>
                  </a:schemeClr>
                </a:solidFill>
                <a:latin typeface="+mn-lt"/>
              </a:rPr>
              <a:t>Juggling</a:t>
            </a:r>
            <a:r>
              <a:rPr lang="en-US" dirty="0">
                <a:latin typeface="+mn-lt"/>
              </a:rPr>
              <a:t> </a:t>
            </a:r>
            <a:r>
              <a:rPr lang="en-US" dirty="0">
                <a:latin typeface="+mn-lt"/>
                <a:hlinkClick r:id="rId4"/>
              </a:rPr>
              <a:t>http://news.bbc.co.uk/1/hi/health/3417045.stm</a:t>
            </a:r>
            <a:r>
              <a:rPr lang="en-US" dirty="0">
                <a:latin typeface="+mn-lt"/>
              </a:rPr>
              <a:t> </a:t>
            </a:r>
          </a:p>
          <a:p>
            <a:pPr marL="171450" indent="-171450">
              <a:buFont typeface="Arial" panose="020B0604020202020204" pitchFamily="34" charset="0"/>
              <a:buChar char="•"/>
            </a:pPr>
            <a:r>
              <a:rPr lang="en-US" dirty="0">
                <a:solidFill>
                  <a:schemeClr val="tx1">
                    <a:lumMod val="50000"/>
                    <a:lumOff val="50000"/>
                  </a:schemeClr>
                </a:solidFill>
                <a:latin typeface="+mn-lt"/>
              </a:rPr>
              <a:t>Bilingualism </a:t>
            </a:r>
            <a:r>
              <a:rPr lang="en-US" dirty="0">
                <a:latin typeface="+mn-lt"/>
                <a:hlinkClick r:id="rId5"/>
              </a:rPr>
              <a:t>http://www.nature.com/nature/journal/v431/n7010/abs/431757a.html</a:t>
            </a:r>
            <a:r>
              <a:rPr lang="en-US" dirty="0">
                <a:latin typeface="+mn-lt"/>
              </a:rPr>
              <a:t> </a:t>
            </a:r>
          </a:p>
        </p:txBody>
      </p:sp>
      <p:sp>
        <p:nvSpPr>
          <p:cNvPr id="9" name="Footer Placeholder 5"/>
          <p:cNvSpPr>
            <a:spLocks noGrp="1"/>
          </p:cNvSpPr>
          <p:nvPr>
            <p:ph type="ftr" sz="quarter" idx="4"/>
          </p:nvPr>
        </p:nvSpPr>
        <p:spPr>
          <a:xfrm>
            <a:off x="0" y="9486656"/>
            <a:ext cx="2971800" cy="459032"/>
          </a:xfrm>
          <a:prstGeom prst="rect">
            <a:avLst/>
          </a:prstGeom>
        </p:spPr>
        <p:txBody>
          <a:bodyPr vert="horz" lIns="91440" tIns="45720" rIns="91440" bIns="45720" rtlCol="0" anchor="b"/>
          <a:lstStyle>
            <a:lvl1pPr algn="l">
              <a:defRPr sz="1100"/>
            </a:lvl1pPr>
          </a:lstStyle>
          <a:p>
            <a:r>
              <a:rPr lang="en-GB" dirty="0" smtClean="0"/>
              <a:t>© Mindfulness in Schools Project, 2015</a:t>
            </a:r>
            <a:endParaRPr lang="en-GB" dirty="0"/>
          </a:p>
        </p:txBody>
      </p:sp>
      <p:sp>
        <p:nvSpPr>
          <p:cNvPr id="4" name="Slide Number Placeholder 3"/>
          <p:cNvSpPr>
            <a:spLocks noGrp="1"/>
          </p:cNvSpPr>
          <p:nvPr>
            <p:ph type="sldNum" sz="quarter" idx="10"/>
          </p:nvPr>
        </p:nvSpPr>
        <p:spPr/>
        <p:txBody>
          <a:bodyPr/>
          <a:lstStyle/>
          <a:p>
            <a:fld id="{62DAF75A-8B7A-4540-B437-653813945115}" type="slidenum">
              <a:rPr lang="en-GB" smtClean="0"/>
              <a:pPr/>
              <a:t>14</a:t>
            </a:fld>
            <a:endParaRPr lang="en-GB" dirty="0"/>
          </a:p>
        </p:txBody>
      </p:sp>
    </p:spTree>
    <p:extLst>
      <p:ext uri="{BB962C8B-B14F-4D97-AF65-F5344CB8AC3E}">
        <p14:creationId xmlns:p14="http://schemas.microsoft.com/office/powerpoint/2010/main" val="74726524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20724D5-482C-4D9E-BD2D-A9A7395571E3}" type="slidenum">
              <a:rPr lang="en-GB" smtClean="0"/>
              <a:t>15</a:t>
            </a:fld>
            <a:endParaRPr lang="en-GB"/>
          </a:p>
        </p:txBody>
      </p:sp>
    </p:spTree>
    <p:extLst>
      <p:ext uri="{BB962C8B-B14F-4D97-AF65-F5344CB8AC3E}">
        <p14:creationId xmlns:p14="http://schemas.microsoft.com/office/powerpoint/2010/main" val="218446180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3" name="Rectangle 2"/>
          <p:cNvSpPr>
            <a:spLocks noGrp="1" noRot="1" noChangeAspect="1" noChangeArrowheads="1" noTextEdit="1"/>
          </p:cNvSpPr>
          <p:nvPr>
            <p:ph type="sldImg"/>
          </p:nvPr>
        </p:nvSpPr>
        <p:spPr>
          <a:xfrm>
            <a:off x="1162050" y="485775"/>
            <a:ext cx="4619625" cy="3465513"/>
          </a:xfrm>
          <a:ln/>
        </p:spPr>
      </p:sp>
      <p:sp>
        <p:nvSpPr>
          <p:cNvPr id="25604" name="Rectangle 3"/>
          <p:cNvSpPr>
            <a:spLocks noGrp="1" noChangeArrowheads="1"/>
          </p:cNvSpPr>
          <p:nvPr>
            <p:ph type="body" idx="1"/>
          </p:nvPr>
        </p:nvSpPr>
        <p:spPr>
          <a:xfrm>
            <a:off x="996827" y="4137839"/>
            <a:ext cx="4951139" cy="5374708"/>
          </a:xfrm>
        </p:spPr>
        <p:txBody>
          <a:bodyPr/>
          <a:lstStyle/>
          <a:p>
            <a:r>
              <a:rPr lang="en-US" dirty="0"/>
              <a:t>In the last few years, the development of </a:t>
            </a:r>
            <a:r>
              <a:rPr lang="en-US" b="1" dirty="0"/>
              <a:t>fMRI </a:t>
            </a:r>
            <a:r>
              <a:rPr lang="en-US" dirty="0"/>
              <a:t>(</a:t>
            </a:r>
            <a:r>
              <a:rPr lang="en-US" dirty="0" smtClean="0"/>
              <a:t>functional </a:t>
            </a:r>
            <a:r>
              <a:rPr lang="en-US" dirty="0"/>
              <a:t>Magnetic Resonance </a:t>
            </a:r>
            <a:r>
              <a:rPr lang="en-US" dirty="0" smtClean="0"/>
              <a:t>Imaging]) scanning has </a:t>
            </a:r>
            <a:r>
              <a:rPr lang="en-US" dirty="0"/>
              <a:t>enabled us to see how these </a:t>
            </a:r>
            <a:r>
              <a:rPr lang="en-US" b="1" dirty="0" smtClean="0"/>
              <a:t>Doing/ </a:t>
            </a:r>
            <a:r>
              <a:rPr lang="en-US" b="1" dirty="0"/>
              <a:t>Driven and Being/Mindful modes are associated with different networks and regions of the brain.</a:t>
            </a:r>
            <a:endParaRPr lang="en-GB" b="1" dirty="0"/>
          </a:p>
          <a:p>
            <a:r>
              <a:rPr lang="en-GB" dirty="0"/>
              <a:t> </a:t>
            </a:r>
          </a:p>
          <a:p>
            <a:r>
              <a:rPr lang="en-GB" dirty="0"/>
              <a:t>A 2007 paper by </a:t>
            </a:r>
            <a:r>
              <a:rPr lang="en-GB" b="1" dirty="0" err="1"/>
              <a:t>Farb</a:t>
            </a:r>
            <a:r>
              <a:rPr lang="en-GB" b="1" dirty="0"/>
              <a:t> et al </a:t>
            </a:r>
            <a:r>
              <a:rPr lang="en-GB" dirty="0"/>
              <a:t>describes how a group of </a:t>
            </a:r>
            <a:r>
              <a:rPr lang="en-GB" dirty="0" smtClean="0"/>
              <a:t>36 people</a:t>
            </a:r>
            <a:r>
              <a:rPr lang="en-GB" dirty="0"/>
              <a:t>, whilst having their brains scanned, were asked to do a ‘thinking’ task and to do a ‘sensing’ task (practising mindfulness). The brain scans revealed that:</a:t>
            </a:r>
          </a:p>
          <a:p>
            <a:r>
              <a:rPr lang="en-GB" dirty="0"/>
              <a:t> </a:t>
            </a:r>
          </a:p>
          <a:p>
            <a:r>
              <a:rPr lang="en-GB" dirty="0"/>
              <a:t>The blue/green areas in the diagram are those associated with ‘narrative self-focus’ (conceptual thinking), whilst the red/yellow areas are those associated with ‘experiential self-focus’ (</a:t>
            </a:r>
            <a:r>
              <a:rPr lang="en-GB" dirty="0" smtClean="0"/>
              <a:t>sensing </a:t>
            </a:r>
            <a:r>
              <a:rPr lang="en-GB" dirty="0"/>
              <a:t>body).</a:t>
            </a:r>
          </a:p>
          <a:p>
            <a:pPr eaLnBrk="1" hangingPunct="1"/>
            <a:endParaRPr lang="en-US" baseline="0" dirty="0" smtClean="0"/>
          </a:p>
          <a:p>
            <a:r>
              <a:rPr lang="en-GB" u="sng" dirty="0">
                <a:solidFill>
                  <a:schemeClr val="tx1">
                    <a:lumMod val="50000"/>
                    <a:lumOff val="50000"/>
                  </a:schemeClr>
                </a:solidFill>
              </a:rPr>
              <a:t>Notes on study</a:t>
            </a:r>
            <a:endParaRPr lang="en-GB" dirty="0">
              <a:solidFill>
                <a:schemeClr val="tx1">
                  <a:lumMod val="50000"/>
                  <a:lumOff val="50000"/>
                </a:schemeClr>
              </a:solidFill>
            </a:endParaRPr>
          </a:p>
          <a:p>
            <a:r>
              <a:rPr lang="en-GB" dirty="0">
                <a:solidFill>
                  <a:schemeClr val="tx1">
                    <a:lumMod val="50000"/>
                    <a:lumOff val="50000"/>
                  </a:schemeClr>
                </a:solidFill>
              </a:rPr>
              <a:t> </a:t>
            </a:r>
          </a:p>
          <a:p>
            <a:r>
              <a:rPr lang="en-GB" dirty="0">
                <a:solidFill>
                  <a:schemeClr val="tx1">
                    <a:lumMod val="50000"/>
                    <a:lumOff val="50000"/>
                  </a:schemeClr>
                </a:solidFill>
              </a:rPr>
              <a:t>The thinking/self-narrative focus task was to reflect on what selected adjectives meant about one as a person</a:t>
            </a:r>
            <a:r>
              <a:rPr lang="en-GB" dirty="0" smtClean="0">
                <a:solidFill>
                  <a:schemeClr val="tx1">
                    <a:lumMod val="50000"/>
                    <a:lumOff val="50000"/>
                  </a:schemeClr>
                </a:solidFill>
              </a:rPr>
              <a:t>. The </a:t>
            </a:r>
            <a:r>
              <a:rPr lang="en-GB" dirty="0">
                <a:solidFill>
                  <a:schemeClr val="tx1">
                    <a:lumMod val="50000"/>
                    <a:lumOff val="50000"/>
                  </a:schemeClr>
                </a:solidFill>
              </a:rPr>
              <a:t>experiential self-focus task was to respond to the adjectives by focussing on “temporally proximal” sensory objects (physical sensations, feelings and thoughts) without selecting one sensory object.</a:t>
            </a:r>
          </a:p>
          <a:p>
            <a:r>
              <a:rPr lang="en-GB" dirty="0">
                <a:solidFill>
                  <a:schemeClr val="tx1">
                    <a:lumMod val="50000"/>
                    <a:lumOff val="50000"/>
                  </a:schemeClr>
                </a:solidFill>
              </a:rPr>
              <a:t> </a:t>
            </a:r>
          </a:p>
          <a:p>
            <a:r>
              <a:rPr lang="en-US" i="1" dirty="0" smtClean="0">
                <a:solidFill>
                  <a:schemeClr val="tx1">
                    <a:lumMod val="50000"/>
                    <a:lumOff val="50000"/>
                  </a:schemeClr>
                </a:solidFill>
              </a:rPr>
              <a:t>See </a:t>
            </a:r>
            <a:r>
              <a:rPr lang="en-US" i="1" dirty="0" err="1">
                <a:solidFill>
                  <a:schemeClr val="tx1">
                    <a:lumMod val="50000"/>
                    <a:lumOff val="50000"/>
                  </a:schemeClr>
                </a:solidFill>
              </a:rPr>
              <a:t>Farb</a:t>
            </a:r>
            <a:r>
              <a:rPr lang="en-US" i="1" dirty="0">
                <a:solidFill>
                  <a:schemeClr val="tx1">
                    <a:lumMod val="50000"/>
                    <a:lumOff val="50000"/>
                  </a:schemeClr>
                </a:solidFill>
              </a:rPr>
              <a:t> et al. [2007]. ‘Attending to the present: mindfulness meditation reveals distinct neural modes of self-reference’. </a:t>
            </a:r>
            <a:r>
              <a:rPr lang="en-US" i="1" dirty="0">
                <a:solidFill>
                  <a:schemeClr val="tx1">
                    <a:lumMod val="50000"/>
                    <a:lumOff val="50000"/>
                  </a:schemeClr>
                </a:solidFill>
                <a:hlinkClick r:id="rId3"/>
              </a:rPr>
              <a:t>http://</a:t>
            </a:r>
            <a:r>
              <a:rPr lang="en-US" i="1" dirty="0" smtClean="0">
                <a:solidFill>
                  <a:schemeClr val="tx1">
                    <a:lumMod val="50000"/>
                    <a:lumOff val="50000"/>
                  </a:schemeClr>
                </a:solidFill>
                <a:hlinkClick r:id="rId3"/>
              </a:rPr>
              <a:t>scan.oxfordjournals.org/content/2/4/313.full.pdf+html</a:t>
            </a:r>
            <a:r>
              <a:rPr lang="en-US" i="1" dirty="0" smtClean="0">
                <a:solidFill>
                  <a:schemeClr val="tx1">
                    <a:lumMod val="50000"/>
                    <a:lumOff val="50000"/>
                  </a:schemeClr>
                </a:solidFill>
              </a:rPr>
              <a:t> </a:t>
            </a:r>
            <a:endParaRPr lang="en-US" i="1" baseline="0" dirty="0" smtClean="0">
              <a:solidFill>
                <a:schemeClr val="tx1">
                  <a:lumMod val="50000"/>
                  <a:lumOff val="50000"/>
                </a:schemeClr>
              </a:solidFill>
            </a:endParaRPr>
          </a:p>
        </p:txBody>
      </p:sp>
      <p:sp>
        <p:nvSpPr>
          <p:cNvPr id="6" name="Footer Placeholder 5"/>
          <p:cNvSpPr>
            <a:spLocks noGrp="1"/>
          </p:cNvSpPr>
          <p:nvPr>
            <p:ph type="ftr" sz="quarter" idx="4"/>
          </p:nvPr>
        </p:nvSpPr>
        <p:spPr>
          <a:xfrm>
            <a:off x="0" y="9468485"/>
            <a:ext cx="2945659" cy="458153"/>
          </a:xfrm>
          <a:prstGeom prst="rect">
            <a:avLst/>
          </a:prstGeom>
        </p:spPr>
        <p:txBody>
          <a:bodyPr vert="horz" lIns="91440" tIns="45720" rIns="91440" bIns="45720" rtlCol="0" anchor="b"/>
          <a:lstStyle>
            <a:lvl1pPr algn="l">
              <a:defRPr sz="1100"/>
            </a:lvl1pPr>
          </a:lstStyle>
          <a:p>
            <a:r>
              <a:rPr lang="en-GB" dirty="0" smtClean="0"/>
              <a:t>© Mindfulness in Schools Project, 2015</a:t>
            </a:r>
            <a:endParaRPr lang="en-GB" dirty="0"/>
          </a:p>
        </p:txBody>
      </p:sp>
      <p:sp>
        <p:nvSpPr>
          <p:cNvPr id="7" name="Slide Number Placeholder 6"/>
          <p:cNvSpPr>
            <a:spLocks noGrp="1"/>
          </p:cNvSpPr>
          <p:nvPr>
            <p:ph type="sldNum" sz="quarter" idx="5"/>
          </p:nvPr>
        </p:nvSpPr>
        <p:spPr>
          <a:xfrm>
            <a:off x="3852016" y="9468485"/>
            <a:ext cx="2945659" cy="458153"/>
          </a:xfrm>
          <a:prstGeom prst="rect">
            <a:avLst/>
          </a:prstGeom>
        </p:spPr>
        <p:txBody>
          <a:bodyPr vert="horz" lIns="91440" tIns="45720" rIns="91440" bIns="45720" rtlCol="0" anchor="b"/>
          <a:lstStyle>
            <a:lvl1pPr algn="r">
              <a:defRPr sz="1100"/>
            </a:lvl1pPr>
          </a:lstStyle>
          <a:p>
            <a:fld id="{62DAF75A-8B7A-4540-B437-653813945115}" type="slidenum">
              <a:rPr lang="en-GB" smtClean="0"/>
              <a:pPr/>
              <a:t>16</a:t>
            </a:fld>
            <a:endParaRPr lang="en-GB" dirty="0"/>
          </a:p>
        </p:txBody>
      </p:sp>
      <p:pic>
        <p:nvPicPr>
          <p:cNvPr id="8" name="Picture 7"/>
          <p:cNvPicPr>
            <a:picLocks noChangeAspect="1"/>
          </p:cNvPicPr>
          <p:nvPr/>
        </p:nvPicPr>
        <p:blipFill>
          <a:blip r:embed="rId4">
            <a:duotone>
              <a:schemeClr val="bg2">
                <a:shade val="45000"/>
                <a:satMod val="135000"/>
              </a:schemeClr>
              <a:prstClr val="white"/>
            </a:duotone>
            <a:extLst>
              <a:ext uri="{28A0092B-C50C-407E-A947-70E740481C1C}">
                <a14:useLocalDpi xmlns:a14="http://schemas.microsoft.com/office/drawing/2010/main" val="0"/>
              </a:ext>
            </a:extLst>
          </a:blip>
          <a:stretch>
            <a:fillRect/>
          </a:stretch>
        </p:blipFill>
        <p:spPr>
          <a:xfrm>
            <a:off x="6043099" y="261801"/>
            <a:ext cx="574953" cy="565717"/>
          </a:xfrm>
          <a:prstGeom prst="rect">
            <a:avLst/>
          </a:prstGeom>
        </p:spPr>
      </p:pic>
    </p:spTree>
    <p:extLst>
      <p:ext uri="{BB962C8B-B14F-4D97-AF65-F5344CB8AC3E}">
        <p14:creationId xmlns:p14="http://schemas.microsoft.com/office/powerpoint/2010/main" val="406767112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20724D5-482C-4D9E-BD2D-A9A7395571E3}" type="slidenum">
              <a:rPr lang="en-GB" smtClean="0"/>
              <a:t>17</a:t>
            </a:fld>
            <a:endParaRPr lang="en-GB"/>
          </a:p>
        </p:txBody>
      </p:sp>
    </p:spTree>
    <p:extLst>
      <p:ext uri="{BB962C8B-B14F-4D97-AF65-F5344CB8AC3E}">
        <p14:creationId xmlns:p14="http://schemas.microsoft.com/office/powerpoint/2010/main" val="415364120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There are four areas of the brain that we know are transformed through mindfulness practice.</a:t>
            </a:r>
          </a:p>
          <a:p>
            <a:endParaRPr lang="en-GB" dirty="0"/>
          </a:p>
          <a:p>
            <a:r>
              <a:rPr lang="en-GB" dirty="0" smtClean="0"/>
              <a:t>Talk about the Prefrontal Cortex and Hippocampus.  Next two slides are the Amygdala and Insula</a:t>
            </a:r>
            <a:endParaRPr lang="en-GB" dirty="0"/>
          </a:p>
        </p:txBody>
      </p:sp>
      <p:sp>
        <p:nvSpPr>
          <p:cNvPr id="4" name="Slide Number Placeholder 3"/>
          <p:cNvSpPr>
            <a:spLocks noGrp="1"/>
          </p:cNvSpPr>
          <p:nvPr>
            <p:ph type="sldNum" sz="quarter" idx="10"/>
          </p:nvPr>
        </p:nvSpPr>
        <p:spPr/>
        <p:txBody>
          <a:bodyPr/>
          <a:lstStyle/>
          <a:p>
            <a:fld id="{020724D5-482C-4D9E-BD2D-A9A7395571E3}" type="slidenum">
              <a:rPr lang="en-GB" smtClean="0"/>
              <a:t>18</a:t>
            </a:fld>
            <a:endParaRPr lang="en-GB"/>
          </a:p>
        </p:txBody>
      </p:sp>
    </p:spTree>
    <p:extLst>
      <p:ext uri="{BB962C8B-B14F-4D97-AF65-F5344CB8AC3E}">
        <p14:creationId xmlns:p14="http://schemas.microsoft.com/office/powerpoint/2010/main" val="370843992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20724D5-482C-4D9E-BD2D-A9A7395571E3}" type="slidenum">
              <a:rPr lang="en-GB" smtClean="0"/>
              <a:t>19</a:t>
            </a:fld>
            <a:endParaRPr lang="en-GB"/>
          </a:p>
        </p:txBody>
      </p:sp>
    </p:spTree>
    <p:extLst>
      <p:ext uri="{BB962C8B-B14F-4D97-AF65-F5344CB8AC3E}">
        <p14:creationId xmlns:p14="http://schemas.microsoft.com/office/powerpoint/2010/main" val="175629401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3FB8F2D-6084-4A5C-986C-4A5C33A9D97C}" type="slidenum">
              <a:rPr lang="en-GB" smtClean="0"/>
              <a:t>20</a:t>
            </a:fld>
            <a:endParaRPr lang="en-GB"/>
          </a:p>
        </p:txBody>
      </p:sp>
    </p:spTree>
    <p:extLst>
      <p:ext uri="{BB962C8B-B14F-4D97-AF65-F5344CB8AC3E}">
        <p14:creationId xmlns:p14="http://schemas.microsoft.com/office/powerpoint/2010/main" val="199862184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685800" y="4427984"/>
            <a:ext cx="5486400" cy="3600450"/>
          </a:xfrm>
        </p:spPr>
        <p:txBody>
          <a:bodyPr/>
          <a:lstStyle/>
          <a:p>
            <a:endParaRPr lang="en-GB" dirty="0"/>
          </a:p>
          <a:p>
            <a:r>
              <a:rPr lang="en-GB" dirty="0" err="1" smtClean="0"/>
              <a:t>Farb</a:t>
            </a:r>
            <a:r>
              <a:rPr lang="en-GB" dirty="0" smtClean="0"/>
              <a:t>,</a:t>
            </a:r>
            <a:r>
              <a:rPr lang="en-GB" baseline="0" dirty="0" smtClean="0"/>
              <a:t> Anderson et al (2010) Minding One’s Emotions</a:t>
            </a:r>
            <a:endParaRPr lang="en-GB" dirty="0"/>
          </a:p>
        </p:txBody>
      </p:sp>
      <p:sp>
        <p:nvSpPr>
          <p:cNvPr id="4" name="Slide Number Placeholder 3"/>
          <p:cNvSpPr>
            <a:spLocks noGrp="1"/>
          </p:cNvSpPr>
          <p:nvPr>
            <p:ph type="sldNum" sz="quarter" idx="10"/>
          </p:nvPr>
        </p:nvSpPr>
        <p:spPr/>
        <p:txBody>
          <a:bodyPr/>
          <a:lstStyle/>
          <a:p>
            <a:fld id="{13FB8F2D-6084-4A5C-986C-4A5C33A9D97C}" type="slidenum">
              <a:rPr lang="en-GB" smtClean="0"/>
              <a:t>21</a:t>
            </a:fld>
            <a:endParaRPr lang="en-GB"/>
          </a:p>
        </p:txBody>
      </p:sp>
    </p:spTree>
    <p:extLst>
      <p:ext uri="{BB962C8B-B14F-4D97-AF65-F5344CB8AC3E}">
        <p14:creationId xmlns:p14="http://schemas.microsoft.com/office/powerpoint/2010/main" val="344543476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20724D5-482C-4D9E-BD2D-A9A7395571E3}" type="slidenum">
              <a:rPr lang="en-GB" smtClean="0"/>
              <a:t>23</a:t>
            </a:fld>
            <a:endParaRPr lang="en-GB"/>
          </a:p>
        </p:txBody>
      </p:sp>
    </p:spTree>
    <p:extLst>
      <p:ext uri="{BB962C8B-B14F-4D97-AF65-F5344CB8AC3E}">
        <p14:creationId xmlns:p14="http://schemas.microsoft.com/office/powerpoint/2010/main" val="217513274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20724D5-482C-4D9E-BD2D-A9A7395571E3}" type="slidenum">
              <a:rPr lang="en-GB" smtClean="0"/>
              <a:t>24</a:t>
            </a:fld>
            <a:endParaRPr lang="en-GB"/>
          </a:p>
        </p:txBody>
      </p:sp>
    </p:spTree>
    <p:extLst>
      <p:ext uri="{BB962C8B-B14F-4D97-AF65-F5344CB8AC3E}">
        <p14:creationId xmlns:p14="http://schemas.microsoft.com/office/powerpoint/2010/main" val="335228318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Add ‘ the metacognitive pause’ here</a:t>
            </a:r>
            <a:r>
              <a:rPr lang="en-GB" baseline="0" dirty="0" smtClean="0"/>
              <a:t>, linking to </a:t>
            </a:r>
            <a:r>
              <a:rPr lang="en-GB" baseline="0" dirty="0" err="1" smtClean="0"/>
              <a:t>Goleman’s</a:t>
            </a:r>
            <a:r>
              <a:rPr lang="en-GB" baseline="0" dirty="0" smtClean="0"/>
              <a:t> ‘power of a pause’</a:t>
            </a:r>
            <a:endParaRPr lang="en-GB" dirty="0"/>
          </a:p>
        </p:txBody>
      </p:sp>
      <p:sp>
        <p:nvSpPr>
          <p:cNvPr id="4" name="Slide Number Placeholder 3"/>
          <p:cNvSpPr>
            <a:spLocks noGrp="1"/>
          </p:cNvSpPr>
          <p:nvPr>
            <p:ph type="sldNum" sz="quarter" idx="10"/>
          </p:nvPr>
        </p:nvSpPr>
        <p:spPr/>
        <p:txBody>
          <a:bodyPr/>
          <a:lstStyle/>
          <a:p>
            <a:fld id="{020724D5-482C-4D9E-BD2D-A9A7395571E3}" type="slidenum">
              <a:rPr lang="en-GB" smtClean="0"/>
              <a:t>25</a:t>
            </a:fld>
            <a:endParaRPr lang="en-GB"/>
          </a:p>
        </p:txBody>
      </p:sp>
    </p:spTree>
    <p:extLst>
      <p:ext uri="{BB962C8B-B14F-4D97-AF65-F5344CB8AC3E}">
        <p14:creationId xmlns:p14="http://schemas.microsoft.com/office/powerpoint/2010/main" val="377600575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30/03/2016</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30/03/2016</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30/03/2016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30/03/2016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30/03/2016</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30/03/2016</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30/03/2016</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30/03/2016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30/03/2016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30/03/2016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30/03/2016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30/03/2016</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hyperlink" Target="https://www.youtube.com/watch?v=_MC3XuMvsDI"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3.xml"/><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image" Target="../media/image11.jpeg"/><Relationship Id="rId5" Type="http://schemas.openxmlformats.org/officeDocument/2006/relationships/image" Target="../media/image10.jpeg"/><Relationship Id="rId4" Type="http://schemas.openxmlformats.org/officeDocument/2006/relationships/image" Target="../media/image9.jpeg"/></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23.xml"/><Relationship Id="rId1" Type="http://schemas.openxmlformats.org/officeDocument/2006/relationships/slideLayout" Target="../slideLayouts/slideLayout5.xml"/></Relationships>
</file>

<file path=ppt/slides/_rels/slide26.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2" Type="http://schemas.openxmlformats.org/officeDocument/2006/relationships/hyperlink" Target="http://greatergood.berkeley.edu/images/application_uploads/KILLINGSWORTH-WanderingMind.pdf" TargetMode="Externa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700808"/>
            <a:ext cx="7772400" cy="2808312"/>
          </a:xfrm>
        </p:spPr>
        <p:txBody>
          <a:bodyPr>
            <a:normAutofit/>
          </a:bodyPr>
          <a:lstStyle/>
          <a:p>
            <a:r>
              <a:rPr lang="en-GB" dirty="0" smtClean="0"/>
              <a:t>Mindfulness:</a:t>
            </a:r>
            <a:br>
              <a:rPr lang="en-GB" dirty="0" smtClean="0"/>
            </a:br>
            <a:r>
              <a:rPr lang="en-GB" dirty="0" smtClean="0"/>
              <a:t>the how of emotional intelligence?</a:t>
            </a:r>
            <a:endParaRPr lang="en-GB" dirty="0"/>
          </a:p>
        </p:txBody>
      </p:sp>
      <p:sp>
        <p:nvSpPr>
          <p:cNvPr id="3" name="Subtitle 2"/>
          <p:cNvSpPr>
            <a:spLocks noGrp="1"/>
          </p:cNvSpPr>
          <p:nvPr>
            <p:ph type="subTitle" idx="1"/>
          </p:nvPr>
        </p:nvSpPr>
        <p:spPr/>
        <p:txBody>
          <a:bodyPr/>
          <a:lstStyle/>
          <a:p>
            <a:endParaRPr lang="en-GB" dirty="0"/>
          </a:p>
        </p:txBody>
      </p:sp>
    </p:spTree>
    <p:extLst>
      <p:ext uri="{BB962C8B-B14F-4D97-AF65-F5344CB8AC3E}">
        <p14:creationId xmlns:p14="http://schemas.microsoft.com/office/powerpoint/2010/main" val="3856347934"/>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Who’s at the consul?</a:t>
            </a:r>
            <a:endParaRPr lang="en-GB" dirty="0"/>
          </a:p>
        </p:txBody>
      </p:sp>
      <p:sp>
        <p:nvSpPr>
          <p:cNvPr id="3" name="Content Placeholder 2"/>
          <p:cNvSpPr>
            <a:spLocks noGrp="1"/>
          </p:cNvSpPr>
          <p:nvPr>
            <p:ph idx="1"/>
          </p:nvPr>
        </p:nvSpPr>
        <p:spPr/>
        <p:txBody>
          <a:bodyPr/>
          <a:lstStyle/>
          <a:p>
            <a:pPr marL="0" indent="0" algn="ctr">
              <a:buNone/>
            </a:pPr>
            <a:r>
              <a:rPr lang="en-GB" dirty="0" smtClean="0">
                <a:hlinkClick r:id="rId2"/>
              </a:rPr>
              <a:t>https</a:t>
            </a:r>
            <a:r>
              <a:rPr lang="en-GB" dirty="0">
                <a:hlinkClick r:id="rId2"/>
              </a:rPr>
              <a:t>://www.youtube.com/watch?v=_</a:t>
            </a:r>
            <a:r>
              <a:rPr lang="en-GB" dirty="0" smtClean="0">
                <a:hlinkClick r:id="rId2"/>
              </a:rPr>
              <a:t>MC3XuMvsDI</a:t>
            </a:r>
            <a:r>
              <a:rPr lang="en-GB" dirty="0" smtClean="0"/>
              <a:t> </a:t>
            </a:r>
            <a:endParaRPr lang="en-GB" dirty="0" smtClean="0"/>
          </a:p>
          <a:p>
            <a:pPr marL="0" indent="0" algn="ctr">
              <a:buNone/>
            </a:pPr>
            <a:endParaRPr lang="en-GB" dirty="0" smtClean="0"/>
          </a:p>
          <a:p>
            <a:pPr marL="0" indent="0" algn="ctr">
              <a:buNone/>
            </a:pPr>
            <a:endParaRPr lang="en-GB" dirty="0"/>
          </a:p>
        </p:txBody>
      </p:sp>
      <p:pic>
        <p:nvPicPr>
          <p:cNvPr id="4" name="Picture 2" descr="http://cdn.bgr.com/2014/12/inside-out-trailer.png">
            <a:hlinkClick r:id="rId2"/>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331640" y="2636912"/>
            <a:ext cx="6408712" cy="3062884"/>
          </a:xfrm>
          <a:prstGeom prst="rect">
            <a:avLst/>
          </a:prstGeom>
          <a:noFill/>
          <a:effectLst>
            <a:outerShdw blurRad="254000" dist="50800" dir="5400000" algn="ctr" rotWithShape="0">
              <a:schemeClr val="tx1">
                <a:lumMod val="65000"/>
                <a:lumOff val="35000"/>
              </a:schemeClr>
            </a:outerShdw>
          </a:effectLst>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val="375108136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One-minute challenge</a:t>
            </a:r>
            <a:endParaRPr lang="en-GB" dirty="0"/>
          </a:p>
        </p:txBody>
      </p:sp>
      <p:sp>
        <p:nvSpPr>
          <p:cNvPr id="3" name="Content Placeholder 2"/>
          <p:cNvSpPr>
            <a:spLocks noGrp="1"/>
          </p:cNvSpPr>
          <p:nvPr>
            <p:ph idx="1"/>
          </p:nvPr>
        </p:nvSpPr>
        <p:spPr/>
        <p:txBody>
          <a:bodyPr/>
          <a:lstStyle/>
          <a:p>
            <a:endParaRPr lang="en-GB"/>
          </a:p>
        </p:txBody>
      </p:sp>
    </p:spTree>
    <p:extLst>
      <p:ext uri="{BB962C8B-B14F-4D97-AF65-F5344CB8AC3E}">
        <p14:creationId xmlns:p14="http://schemas.microsoft.com/office/powerpoint/2010/main" val="372979905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The First Secular Mindfulness Approach</a:t>
            </a:r>
            <a:endParaRPr lang="en-GB" dirty="0"/>
          </a:p>
        </p:txBody>
      </p:sp>
      <p:sp>
        <p:nvSpPr>
          <p:cNvPr id="3" name="Text Placeholder 2"/>
          <p:cNvSpPr>
            <a:spLocks noGrp="1"/>
          </p:cNvSpPr>
          <p:nvPr>
            <p:ph type="body" idx="1"/>
          </p:nvPr>
        </p:nvSpPr>
        <p:spPr/>
        <p:txBody>
          <a:bodyPr/>
          <a:lstStyle/>
          <a:p>
            <a:pPr algn="ctr"/>
            <a:r>
              <a:rPr lang="en-GB" dirty="0" smtClean="0"/>
              <a:t>Jon </a:t>
            </a:r>
            <a:r>
              <a:rPr lang="en-GB" dirty="0" err="1" smtClean="0"/>
              <a:t>Kabat</a:t>
            </a:r>
            <a:r>
              <a:rPr lang="en-GB" dirty="0" smtClean="0"/>
              <a:t>-Zinn</a:t>
            </a:r>
            <a:endParaRPr lang="en-GB" dirty="0"/>
          </a:p>
        </p:txBody>
      </p:sp>
      <p:pic>
        <p:nvPicPr>
          <p:cNvPr id="7" name="Content Placeholder 6"/>
          <p:cNvPicPr>
            <a:picLocks noGrp="1" noChangeAspect="1"/>
          </p:cNvPicPr>
          <p:nvPr>
            <p:ph sz="half" idx="2"/>
          </p:nvPr>
        </p:nvPicPr>
        <p:blipFill>
          <a:blip r:embed="rId3" cstate="print">
            <a:extLst>
              <a:ext uri="{28A0092B-C50C-407E-A947-70E740481C1C}">
                <a14:useLocalDpi xmlns:a14="http://schemas.microsoft.com/office/drawing/2010/main" val="0"/>
              </a:ext>
            </a:extLst>
          </a:blip>
          <a:stretch>
            <a:fillRect/>
          </a:stretch>
        </p:blipFill>
        <p:spPr>
          <a:xfrm>
            <a:off x="704952" y="2174875"/>
            <a:ext cx="3544684" cy="3414713"/>
          </a:xfrm>
        </p:spPr>
      </p:pic>
      <p:sp>
        <p:nvSpPr>
          <p:cNvPr id="5" name="Text Placeholder 4"/>
          <p:cNvSpPr>
            <a:spLocks noGrp="1"/>
          </p:cNvSpPr>
          <p:nvPr>
            <p:ph type="body" sz="quarter" idx="3"/>
          </p:nvPr>
        </p:nvSpPr>
        <p:spPr/>
        <p:txBody>
          <a:bodyPr>
            <a:normAutofit/>
          </a:bodyPr>
          <a:lstStyle/>
          <a:p>
            <a:endParaRPr lang="en-GB" dirty="0"/>
          </a:p>
        </p:txBody>
      </p:sp>
      <p:sp>
        <p:nvSpPr>
          <p:cNvPr id="6" name="Content Placeholder 5"/>
          <p:cNvSpPr>
            <a:spLocks noGrp="1"/>
          </p:cNvSpPr>
          <p:nvPr>
            <p:ph sz="quarter" idx="4"/>
          </p:nvPr>
        </p:nvSpPr>
        <p:spPr/>
        <p:txBody>
          <a:bodyPr>
            <a:normAutofit lnSpcReduction="10000"/>
          </a:bodyPr>
          <a:lstStyle/>
          <a:p>
            <a:r>
              <a:rPr lang="en-GB" dirty="0" smtClean="0"/>
              <a:t>Developed the Mindfulness-based Stress Reduction (MBSR) programme</a:t>
            </a:r>
          </a:p>
          <a:p>
            <a:r>
              <a:rPr lang="en-GB" dirty="0" smtClean="0"/>
              <a:t>The foundation of all Mindfulness-based Approaches </a:t>
            </a:r>
          </a:p>
          <a:p>
            <a:r>
              <a:rPr lang="en-GB" dirty="0" smtClean="0"/>
              <a:t>8-week course originally in a clinical setting</a:t>
            </a:r>
            <a:endParaRPr lang="en-GB" dirty="0"/>
          </a:p>
        </p:txBody>
      </p:sp>
    </p:spTree>
    <p:extLst>
      <p:ext uri="{BB962C8B-B14F-4D97-AF65-F5344CB8AC3E}">
        <p14:creationId xmlns:p14="http://schemas.microsoft.com/office/powerpoint/2010/main" val="1196458022"/>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Mindfulness-based Cognitive Therapy (MBCT)</a:t>
            </a:r>
            <a:endParaRPr lang="en-GB" dirty="0"/>
          </a:p>
        </p:txBody>
      </p:sp>
      <p:sp>
        <p:nvSpPr>
          <p:cNvPr id="3" name="Text Placeholder 2"/>
          <p:cNvSpPr>
            <a:spLocks noGrp="1"/>
          </p:cNvSpPr>
          <p:nvPr>
            <p:ph type="body" idx="1"/>
          </p:nvPr>
        </p:nvSpPr>
        <p:spPr/>
        <p:txBody>
          <a:bodyPr/>
          <a:lstStyle/>
          <a:p>
            <a:r>
              <a:rPr lang="en-GB" dirty="0" smtClean="0"/>
              <a:t>Professor Mark Williams</a:t>
            </a:r>
            <a:endParaRPr lang="en-GB" dirty="0"/>
          </a:p>
        </p:txBody>
      </p:sp>
      <p:pic>
        <p:nvPicPr>
          <p:cNvPr id="7" name="Content Placeholder 6"/>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1048544" y="2453481"/>
            <a:ext cx="2857500" cy="2857500"/>
          </a:xfrm>
        </p:spPr>
      </p:pic>
      <p:sp>
        <p:nvSpPr>
          <p:cNvPr id="5" name="Text Placeholder 4"/>
          <p:cNvSpPr>
            <a:spLocks noGrp="1"/>
          </p:cNvSpPr>
          <p:nvPr>
            <p:ph type="body" sz="quarter" idx="3"/>
          </p:nvPr>
        </p:nvSpPr>
        <p:spPr/>
        <p:txBody>
          <a:bodyPr/>
          <a:lstStyle/>
          <a:p>
            <a:endParaRPr lang="en-GB" dirty="0"/>
          </a:p>
        </p:txBody>
      </p:sp>
      <p:sp>
        <p:nvSpPr>
          <p:cNvPr id="6" name="Content Placeholder 5"/>
          <p:cNvSpPr>
            <a:spLocks noGrp="1"/>
          </p:cNvSpPr>
          <p:nvPr>
            <p:ph sz="quarter" idx="4"/>
          </p:nvPr>
        </p:nvSpPr>
        <p:spPr/>
        <p:txBody>
          <a:bodyPr/>
          <a:lstStyle/>
          <a:p>
            <a:r>
              <a:rPr lang="en-GB" dirty="0" smtClean="0"/>
              <a:t>With colleagues, adapted MBSR for populations with relapsing depression</a:t>
            </a:r>
          </a:p>
          <a:p>
            <a:r>
              <a:rPr lang="en-GB" dirty="0" smtClean="0"/>
              <a:t>Studies show it is as effective as medication, but without the side effects</a:t>
            </a:r>
          </a:p>
          <a:p>
            <a:r>
              <a:rPr lang="en-GB" dirty="0" smtClean="0"/>
              <a:t>A UK development </a:t>
            </a:r>
          </a:p>
          <a:p>
            <a:endParaRPr lang="en-GB" dirty="0" smtClean="0"/>
          </a:p>
          <a:p>
            <a:endParaRPr lang="en-GB" dirty="0"/>
          </a:p>
        </p:txBody>
      </p:sp>
    </p:spTree>
    <p:extLst>
      <p:ext uri="{BB962C8B-B14F-4D97-AF65-F5344CB8AC3E}">
        <p14:creationId xmlns:p14="http://schemas.microsoft.com/office/powerpoint/2010/main" val="2022781861"/>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home.jp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18250" y="1235598"/>
            <a:ext cx="8128000" cy="5422900"/>
          </a:xfrm>
          <a:prstGeom prst="rect">
            <a:avLst/>
          </a:prstGeom>
        </p:spPr>
      </p:pic>
      <p:sp>
        <p:nvSpPr>
          <p:cNvPr id="4" name="TextBox 3"/>
          <p:cNvSpPr txBox="1"/>
          <p:nvPr/>
        </p:nvSpPr>
        <p:spPr>
          <a:xfrm>
            <a:off x="789534" y="617799"/>
            <a:ext cx="7500568" cy="646331"/>
          </a:xfrm>
          <a:prstGeom prst="rect">
            <a:avLst/>
          </a:prstGeom>
          <a:noFill/>
        </p:spPr>
        <p:txBody>
          <a:bodyPr wrap="square" rtlCol="0">
            <a:spAutoFit/>
          </a:bodyPr>
          <a:lstStyle/>
          <a:p>
            <a:pPr algn="ctr"/>
            <a:r>
              <a:rPr lang="en-US" sz="3600" dirty="0" smtClean="0">
                <a:solidFill>
                  <a:srgbClr val="0000FF"/>
                </a:solidFill>
              </a:rPr>
              <a:t>The Mindful Nation Report</a:t>
            </a:r>
            <a:endParaRPr lang="en-US" sz="3600" dirty="0">
              <a:solidFill>
                <a:srgbClr val="0000FF"/>
              </a:solidFill>
            </a:endParaRPr>
          </a:p>
        </p:txBody>
      </p:sp>
    </p:spTree>
    <p:extLst>
      <p:ext uri="{BB962C8B-B14F-4D97-AF65-F5344CB8AC3E}">
        <p14:creationId xmlns:p14="http://schemas.microsoft.com/office/powerpoint/2010/main" val="353501590"/>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An Experience of Mindfulness</a:t>
            </a:r>
            <a:endParaRPr lang="en-GB" dirty="0"/>
          </a:p>
        </p:txBody>
      </p:sp>
      <p:sp>
        <p:nvSpPr>
          <p:cNvPr id="3" name="Content Placeholder 2"/>
          <p:cNvSpPr>
            <a:spLocks noGrp="1"/>
          </p:cNvSpPr>
          <p:nvPr>
            <p:ph idx="1"/>
          </p:nvPr>
        </p:nvSpPr>
        <p:spPr/>
        <p:txBody>
          <a:bodyPr>
            <a:normAutofit/>
          </a:bodyPr>
          <a:lstStyle/>
          <a:p>
            <a:pPr marL="0" indent="0">
              <a:buNone/>
            </a:pPr>
            <a:endParaRPr lang="en-US" dirty="0" smtClean="0"/>
          </a:p>
          <a:p>
            <a:pPr marL="0" indent="0">
              <a:buNone/>
            </a:pPr>
            <a:endParaRPr lang="en-US" sz="2400" dirty="0" smtClean="0"/>
          </a:p>
          <a:p>
            <a:pPr marL="0" indent="0">
              <a:buNone/>
            </a:pPr>
            <a:r>
              <a:rPr lang="en-US" sz="2400" dirty="0" smtClean="0"/>
              <a:t>The </a:t>
            </a:r>
            <a:r>
              <a:rPr lang="en-US" sz="2400" dirty="0"/>
              <a:t>‘old chestnut</a:t>
            </a:r>
            <a:r>
              <a:rPr lang="en-US" sz="2400" dirty="0" smtClean="0"/>
              <a:t>’ of MBSR courses, </a:t>
            </a:r>
            <a:r>
              <a:rPr lang="en-US" sz="2400" dirty="0"/>
              <a:t>the raisin exercise.  This gives us a chance to </a:t>
            </a:r>
            <a:r>
              <a:rPr lang="en-US" sz="2400" i="1" dirty="0"/>
              <a:t>experience </a:t>
            </a:r>
            <a:r>
              <a:rPr lang="en-US" sz="2400" dirty="0"/>
              <a:t>the essence of mindfulness for a moment</a:t>
            </a:r>
            <a:endParaRPr lang="en-US" sz="2400" dirty="0" smtClean="0"/>
          </a:p>
          <a:p>
            <a:pPr marL="0" indent="0">
              <a:buNone/>
            </a:pPr>
            <a:endParaRPr lang="en-GB" sz="2400" dirty="0"/>
          </a:p>
        </p:txBody>
      </p:sp>
    </p:spTree>
    <p:extLst>
      <p:ext uri="{BB962C8B-B14F-4D97-AF65-F5344CB8AC3E}">
        <p14:creationId xmlns:p14="http://schemas.microsoft.com/office/powerpoint/2010/main" val="3821361675"/>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 Definition of Mindfulness</a:t>
            </a:r>
            <a:endParaRPr lang="en-GB" dirty="0"/>
          </a:p>
        </p:txBody>
      </p:sp>
      <p:sp>
        <p:nvSpPr>
          <p:cNvPr id="3" name="Content Placeholder 2"/>
          <p:cNvSpPr>
            <a:spLocks noGrp="1"/>
          </p:cNvSpPr>
          <p:nvPr>
            <p:ph idx="1"/>
          </p:nvPr>
        </p:nvSpPr>
        <p:spPr/>
        <p:txBody>
          <a:bodyPr/>
          <a:lstStyle/>
          <a:p>
            <a:pPr marL="0" indent="0">
              <a:buNone/>
            </a:pPr>
            <a:endParaRPr lang="en-GB" dirty="0"/>
          </a:p>
          <a:p>
            <a:pPr marL="0" indent="0" algn="ctr">
              <a:buNone/>
            </a:pPr>
            <a:r>
              <a:rPr lang="en-US" dirty="0" smtClean="0"/>
              <a:t>“</a:t>
            </a:r>
            <a:r>
              <a:rPr lang="en-US" sz="2800" dirty="0" smtClean="0"/>
              <a:t>Mindfulness means paying attention in a particular way: </a:t>
            </a:r>
            <a:r>
              <a:rPr lang="en-US" sz="2800" b="1" dirty="0" smtClean="0">
                <a:solidFill>
                  <a:srgbClr val="FF0000"/>
                </a:solidFill>
              </a:rPr>
              <a:t>on </a:t>
            </a:r>
            <a:r>
              <a:rPr lang="en-US" sz="2800" b="1" dirty="0">
                <a:solidFill>
                  <a:srgbClr val="FF0000"/>
                </a:solidFill>
              </a:rPr>
              <a:t>purpose</a:t>
            </a:r>
            <a:r>
              <a:rPr lang="en-US" sz="2800" dirty="0"/>
              <a:t>, </a:t>
            </a:r>
            <a:endParaRPr lang="en-US" sz="2800" dirty="0" smtClean="0"/>
          </a:p>
          <a:p>
            <a:pPr marL="0" indent="0" algn="ctr">
              <a:buNone/>
            </a:pPr>
            <a:r>
              <a:rPr lang="en-US" sz="2800" b="1" dirty="0" smtClean="0">
                <a:solidFill>
                  <a:srgbClr val="0070C0"/>
                </a:solidFill>
              </a:rPr>
              <a:t>in </a:t>
            </a:r>
            <a:r>
              <a:rPr lang="en-US" sz="2800" b="1" dirty="0">
                <a:solidFill>
                  <a:srgbClr val="0070C0"/>
                </a:solidFill>
              </a:rPr>
              <a:t>the present moment</a:t>
            </a:r>
            <a:r>
              <a:rPr lang="en-US" sz="2800" dirty="0">
                <a:solidFill>
                  <a:srgbClr val="0070C0"/>
                </a:solidFill>
              </a:rPr>
              <a:t> </a:t>
            </a:r>
            <a:endParaRPr lang="en-US" sz="2800" dirty="0" smtClean="0">
              <a:solidFill>
                <a:srgbClr val="0070C0"/>
              </a:solidFill>
            </a:endParaRPr>
          </a:p>
          <a:p>
            <a:pPr marL="0" indent="0" algn="ctr">
              <a:buNone/>
            </a:pPr>
            <a:r>
              <a:rPr lang="en-US" sz="2800" dirty="0" smtClean="0"/>
              <a:t>and </a:t>
            </a:r>
            <a:r>
              <a:rPr lang="en-US" sz="2800" b="1" dirty="0" err="1" smtClean="0">
                <a:solidFill>
                  <a:srgbClr val="7030A0"/>
                </a:solidFill>
              </a:rPr>
              <a:t>nonjudgementally</a:t>
            </a:r>
            <a:r>
              <a:rPr lang="en-US" sz="2800" dirty="0"/>
              <a:t>”  </a:t>
            </a:r>
            <a:endParaRPr lang="en-US" sz="2800" dirty="0" smtClean="0"/>
          </a:p>
          <a:p>
            <a:pPr marL="0" indent="0">
              <a:buNone/>
            </a:pPr>
            <a:endParaRPr lang="en-US" sz="2800" dirty="0"/>
          </a:p>
          <a:p>
            <a:pPr marL="0" indent="0" algn="ctr">
              <a:buNone/>
            </a:pPr>
            <a:r>
              <a:rPr lang="en-US" sz="1800" dirty="0" smtClean="0"/>
              <a:t>Jon </a:t>
            </a:r>
            <a:r>
              <a:rPr lang="en-US" sz="1800" dirty="0" err="1"/>
              <a:t>Kabat</a:t>
            </a:r>
            <a:r>
              <a:rPr lang="en-US" sz="1800" dirty="0"/>
              <a:t>-Zinn (</a:t>
            </a:r>
            <a:r>
              <a:rPr lang="en-US" sz="1800" dirty="0" smtClean="0"/>
              <a:t>1994/2004)</a:t>
            </a:r>
            <a:endParaRPr lang="en-US" sz="1800" dirty="0"/>
          </a:p>
          <a:p>
            <a:pPr marL="0" indent="0">
              <a:buNone/>
            </a:pPr>
            <a:endParaRPr lang="en-GB" dirty="0" smtClean="0"/>
          </a:p>
          <a:p>
            <a:pPr marL="0" indent="0">
              <a:buNone/>
            </a:pPr>
            <a:endParaRPr lang="en-GB" dirty="0"/>
          </a:p>
        </p:txBody>
      </p:sp>
    </p:spTree>
    <p:extLst>
      <p:ext uri="{BB962C8B-B14F-4D97-AF65-F5344CB8AC3E}">
        <p14:creationId xmlns:p14="http://schemas.microsoft.com/office/powerpoint/2010/main" val="385816931"/>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Another Definition of Mindfulness</a:t>
            </a:r>
            <a:endParaRPr lang="en-GB" dirty="0"/>
          </a:p>
        </p:txBody>
      </p:sp>
      <p:sp>
        <p:nvSpPr>
          <p:cNvPr id="3" name="Content Placeholder 2"/>
          <p:cNvSpPr>
            <a:spLocks noGrp="1"/>
          </p:cNvSpPr>
          <p:nvPr>
            <p:ph idx="1"/>
          </p:nvPr>
        </p:nvSpPr>
        <p:spPr/>
        <p:txBody>
          <a:bodyPr>
            <a:normAutofit fontScale="92500" lnSpcReduction="10000"/>
          </a:bodyPr>
          <a:lstStyle/>
          <a:p>
            <a:pPr marL="0" indent="0">
              <a:buNone/>
            </a:pPr>
            <a:endParaRPr lang="en-US" dirty="0" smtClean="0"/>
          </a:p>
          <a:p>
            <a:pPr marL="0" indent="0">
              <a:buNone/>
            </a:pPr>
            <a:r>
              <a:rPr lang="en-US" dirty="0" smtClean="0"/>
              <a:t>“  …a </a:t>
            </a:r>
            <a:r>
              <a:rPr lang="en-US" dirty="0"/>
              <a:t>translation of a word that simply means </a:t>
            </a:r>
            <a:r>
              <a:rPr lang="en-US" b="1" dirty="0">
                <a:solidFill>
                  <a:srgbClr val="FF0000"/>
                </a:solidFill>
              </a:rPr>
              <a:t>awareness</a:t>
            </a:r>
            <a:r>
              <a:rPr lang="en-US" dirty="0"/>
              <a:t>.  It’s a direct, intuitive knowing of what you are doing while you are doing it.  It’s knowing what’s going on inside your </a:t>
            </a:r>
            <a:r>
              <a:rPr lang="en-US" b="1" dirty="0">
                <a:solidFill>
                  <a:srgbClr val="7030A0"/>
                </a:solidFill>
              </a:rPr>
              <a:t>mind </a:t>
            </a:r>
            <a:r>
              <a:rPr lang="en-US" dirty="0"/>
              <a:t>and </a:t>
            </a:r>
            <a:r>
              <a:rPr lang="en-US" b="1" dirty="0">
                <a:solidFill>
                  <a:srgbClr val="0070C0"/>
                </a:solidFill>
              </a:rPr>
              <a:t>body</a:t>
            </a:r>
            <a:r>
              <a:rPr lang="en-US" dirty="0"/>
              <a:t>, and what’s going on in the </a:t>
            </a:r>
            <a:r>
              <a:rPr lang="en-US" b="1" dirty="0">
                <a:solidFill>
                  <a:srgbClr val="00B050"/>
                </a:solidFill>
              </a:rPr>
              <a:t>outside world </a:t>
            </a:r>
            <a:r>
              <a:rPr lang="en-US" dirty="0"/>
              <a:t>as well.”  </a:t>
            </a:r>
            <a:endParaRPr lang="en-US" dirty="0" smtClean="0"/>
          </a:p>
          <a:p>
            <a:pPr marL="0" indent="0">
              <a:buNone/>
            </a:pPr>
            <a:endParaRPr lang="en-US" sz="2400" dirty="0" smtClean="0"/>
          </a:p>
          <a:p>
            <a:pPr marL="0" indent="0">
              <a:buNone/>
            </a:pPr>
            <a:r>
              <a:rPr lang="en-US" sz="2400" dirty="0" smtClean="0"/>
              <a:t>Mark Williams, from a BBC radio </a:t>
            </a:r>
            <a:r>
              <a:rPr lang="en-US" sz="2400" dirty="0" err="1" smtClean="0"/>
              <a:t>programme</a:t>
            </a:r>
            <a:r>
              <a:rPr lang="en-US" sz="2400" dirty="0" smtClean="0"/>
              <a:t> (2010)</a:t>
            </a:r>
            <a:endParaRPr lang="en-US" sz="2400" dirty="0"/>
          </a:p>
          <a:p>
            <a:endParaRPr lang="en-GB" sz="2400" dirty="0"/>
          </a:p>
        </p:txBody>
      </p:sp>
    </p:spTree>
    <p:extLst>
      <p:ext uri="{BB962C8B-B14F-4D97-AF65-F5344CB8AC3E}">
        <p14:creationId xmlns:p14="http://schemas.microsoft.com/office/powerpoint/2010/main" val="464455107"/>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Automatic Pilot</a:t>
            </a:r>
            <a:endParaRPr lang="en-GB" dirty="0"/>
          </a:p>
        </p:txBody>
      </p:sp>
      <p:sp>
        <p:nvSpPr>
          <p:cNvPr id="3" name="Content Placeholder 2"/>
          <p:cNvSpPr>
            <a:spLocks noGrp="1"/>
          </p:cNvSpPr>
          <p:nvPr>
            <p:ph idx="1"/>
          </p:nvPr>
        </p:nvSpPr>
        <p:spPr/>
        <p:txBody>
          <a:bodyPr/>
          <a:lstStyle/>
          <a:p>
            <a:pPr marL="0" indent="0">
              <a:buNone/>
            </a:pPr>
            <a:endParaRPr lang="en-GB" dirty="0" smtClean="0"/>
          </a:p>
          <a:p>
            <a:pPr marL="0" indent="0">
              <a:buNone/>
            </a:pPr>
            <a:r>
              <a:rPr lang="en-US" dirty="0"/>
              <a:t>The exercise is designed to illustrate that we don’t always get our ‘raisin’s worth’ out of life, through not enough focus on the present moment</a:t>
            </a:r>
            <a:endParaRPr lang="en-GB" dirty="0"/>
          </a:p>
        </p:txBody>
      </p:sp>
    </p:spTree>
    <p:extLst>
      <p:ext uri="{BB962C8B-B14F-4D97-AF65-F5344CB8AC3E}">
        <p14:creationId xmlns:p14="http://schemas.microsoft.com/office/powerpoint/2010/main" val="562914329"/>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Question</a:t>
            </a:r>
            <a:endParaRPr lang="en-GB" dirty="0"/>
          </a:p>
        </p:txBody>
      </p:sp>
      <p:sp>
        <p:nvSpPr>
          <p:cNvPr id="3" name="Content Placeholder 2"/>
          <p:cNvSpPr>
            <a:spLocks noGrp="1"/>
          </p:cNvSpPr>
          <p:nvPr>
            <p:ph idx="1"/>
          </p:nvPr>
        </p:nvSpPr>
        <p:spPr/>
        <p:txBody>
          <a:bodyPr/>
          <a:lstStyle/>
          <a:p>
            <a:endParaRPr lang="en-GB" dirty="0" smtClean="0"/>
          </a:p>
          <a:p>
            <a:pPr marL="0" indent="0">
              <a:buNone/>
            </a:pPr>
            <a:r>
              <a:rPr lang="en-GB" dirty="0" smtClean="0"/>
              <a:t>Q:  How much of the time do you think your mind wanders away from a task?</a:t>
            </a:r>
          </a:p>
          <a:p>
            <a:pPr marL="0" indent="0">
              <a:buNone/>
            </a:pPr>
            <a:endParaRPr lang="en-GB" dirty="0"/>
          </a:p>
          <a:p>
            <a:pPr marL="0" indent="0">
              <a:buNone/>
            </a:pPr>
            <a:r>
              <a:rPr lang="en-GB" dirty="0" smtClean="0"/>
              <a:t>A:  47% of the time, according to </a:t>
            </a:r>
            <a:r>
              <a:rPr lang="en-GB" dirty="0" err="1" smtClean="0"/>
              <a:t>Killingsworth</a:t>
            </a:r>
            <a:r>
              <a:rPr lang="en-GB" dirty="0" smtClean="0"/>
              <a:t> and Gilbert (2010)</a:t>
            </a:r>
            <a:endParaRPr lang="en-GB" dirty="0"/>
          </a:p>
        </p:txBody>
      </p:sp>
    </p:spTree>
    <p:extLst>
      <p:ext uri="{BB962C8B-B14F-4D97-AF65-F5344CB8AC3E}">
        <p14:creationId xmlns:p14="http://schemas.microsoft.com/office/powerpoint/2010/main" val="23166743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Where’s the Evidence?</a:t>
            </a:r>
            <a:endParaRPr lang="en-GB" dirty="0"/>
          </a:p>
        </p:txBody>
      </p:sp>
      <p:sp>
        <p:nvSpPr>
          <p:cNvPr id="3" name="Content Placeholder 2"/>
          <p:cNvSpPr>
            <a:spLocks noGrp="1"/>
          </p:cNvSpPr>
          <p:nvPr>
            <p:ph idx="1"/>
          </p:nvPr>
        </p:nvSpPr>
        <p:spPr/>
        <p:txBody>
          <a:bodyPr/>
          <a:lstStyle/>
          <a:p>
            <a:pPr marL="0" indent="0">
              <a:buNone/>
            </a:pPr>
            <a:endParaRPr lang="en-US" dirty="0" smtClean="0"/>
          </a:p>
          <a:p>
            <a:pPr marL="0" indent="0">
              <a:buNone/>
            </a:pPr>
            <a:r>
              <a:rPr lang="en-US" dirty="0" smtClean="0"/>
              <a:t>There </a:t>
            </a:r>
            <a:r>
              <a:rPr lang="en-US" dirty="0"/>
              <a:t>is a growing body of research which demonstrates the impact of mindfulness practice on the brain and other functions such as the immune system and indeed, a wide range of illnesses and conditions.</a:t>
            </a:r>
          </a:p>
          <a:p>
            <a:endParaRPr lang="en-GB" dirty="0"/>
          </a:p>
        </p:txBody>
      </p:sp>
    </p:spTree>
    <p:extLst>
      <p:ext uri="{BB962C8B-B14F-4D97-AF65-F5344CB8AC3E}">
        <p14:creationId xmlns:p14="http://schemas.microsoft.com/office/powerpoint/2010/main" val="2462766615"/>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Neuroplasticity</a:t>
            </a:r>
            <a:endParaRPr lang="en-GB" dirty="0"/>
          </a:p>
        </p:txBody>
      </p:sp>
      <p:sp>
        <p:nvSpPr>
          <p:cNvPr id="3" name="Content Placeholder 2"/>
          <p:cNvSpPr>
            <a:spLocks noGrp="1"/>
          </p:cNvSpPr>
          <p:nvPr>
            <p:ph sz="half" idx="1"/>
          </p:nvPr>
        </p:nvSpPr>
        <p:spPr/>
        <p:txBody>
          <a:bodyPr/>
          <a:lstStyle/>
          <a:p>
            <a:endParaRPr lang="en-GB" dirty="0" smtClean="0"/>
          </a:p>
          <a:p>
            <a:pPr marL="0" indent="0">
              <a:buNone/>
            </a:pPr>
            <a:r>
              <a:rPr lang="en-US" dirty="0" smtClean="0"/>
              <a:t>Studies </a:t>
            </a:r>
            <a:r>
              <a:rPr lang="en-US" dirty="0"/>
              <a:t>have shown that mindfulness meditation is associated with changes to the physical structure of the brain itself</a:t>
            </a:r>
            <a:endParaRPr lang="en-GB" dirty="0"/>
          </a:p>
        </p:txBody>
      </p:sp>
      <p:pic>
        <p:nvPicPr>
          <p:cNvPr id="5" name="Content Placeholder 4"/>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4932040" y="1772816"/>
            <a:ext cx="3600400" cy="3528391"/>
          </a:xfrm>
        </p:spPr>
      </p:pic>
    </p:spTree>
    <p:extLst>
      <p:ext uri="{BB962C8B-B14F-4D97-AF65-F5344CB8AC3E}">
        <p14:creationId xmlns:p14="http://schemas.microsoft.com/office/powerpoint/2010/main" val="4167312747"/>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3" cstate="print">
            <a:extLst>
              <a:ext uri="{28A0092B-C50C-407E-A947-70E740481C1C}">
                <a14:useLocalDpi xmlns:a14="http://schemas.microsoft.com/office/drawing/2010/main" val="0"/>
              </a:ext>
            </a:extLst>
          </a:blip>
          <a:srcRect t="50704"/>
          <a:stretch/>
        </p:blipFill>
        <p:spPr>
          <a:xfrm>
            <a:off x="3195850" y="4077072"/>
            <a:ext cx="2592000" cy="2076354"/>
          </a:xfrm>
          <a:prstGeom prst="rect">
            <a:avLst/>
          </a:prstGeom>
          <a:effectLst>
            <a:outerShdw blurRad="254000" dist="50800" dir="5400000" algn="ctr" rotWithShape="0">
              <a:schemeClr val="tx1">
                <a:lumMod val="65000"/>
                <a:lumOff val="35000"/>
              </a:schemeClr>
            </a:outerShdw>
          </a:effectLst>
        </p:spPr>
      </p:pic>
      <p:sp>
        <p:nvSpPr>
          <p:cNvPr id="4" name="Rectangle 3"/>
          <p:cNvSpPr>
            <a:spLocks noGrp="1" noChangeArrowheads="1"/>
          </p:cNvSpPr>
          <p:nvPr/>
        </p:nvSpPr>
        <p:spPr bwMode="auto">
          <a:xfrm>
            <a:off x="359876" y="923411"/>
            <a:ext cx="8375650" cy="819455"/>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spAutoFit/>
          </a:bodyPr>
          <a:lstStyle>
            <a:lvl1pPr algn="l" rtl="0" eaLnBrk="0" fontAlgn="base" hangingPunct="0">
              <a:lnSpc>
                <a:spcPct val="85000"/>
              </a:lnSpc>
              <a:spcBef>
                <a:spcPct val="0"/>
              </a:spcBef>
              <a:spcAft>
                <a:spcPct val="0"/>
              </a:spcAft>
              <a:defRPr sz="2800" b="1">
                <a:solidFill>
                  <a:srgbClr val="3C5A90"/>
                </a:solidFill>
                <a:latin typeface="+mj-lt"/>
                <a:ea typeface="+mj-ea"/>
                <a:cs typeface="+mj-cs"/>
              </a:defRPr>
            </a:lvl1pPr>
            <a:lvl2pPr algn="l" rtl="0" eaLnBrk="0" fontAlgn="base" hangingPunct="0">
              <a:lnSpc>
                <a:spcPct val="85000"/>
              </a:lnSpc>
              <a:spcBef>
                <a:spcPct val="0"/>
              </a:spcBef>
              <a:spcAft>
                <a:spcPct val="0"/>
              </a:spcAft>
              <a:defRPr sz="2800" b="1">
                <a:solidFill>
                  <a:srgbClr val="3C5A90"/>
                </a:solidFill>
                <a:latin typeface="Calibri" pitchFamily="34" charset="0"/>
              </a:defRPr>
            </a:lvl2pPr>
            <a:lvl3pPr algn="l" rtl="0" eaLnBrk="0" fontAlgn="base" hangingPunct="0">
              <a:lnSpc>
                <a:spcPct val="85000"/>
              </a:lnSpc>
              <a:spcBef>
                <a:spcPct val="0"/>
              </a:spcBef>
              <a:spcAft>
                <a:spcPct val="0"/>
              </a:spcAft>
              <a:defRPr sz="2800" b="1">
                <a:solidFill>
                  <a:srgbClr val="3C5A90"/>
                </a:solidFill>
                <a:latin typeface="Calibri" pitchFamily="34" charset="0"/>
              </a:defRPr>
            </a:lvl3pPr>
            <a:lvl4pPr algn="l" rtl="0" eaLnBrk="0" fontAlgn="base" hangingPunct="0">
              <a:lnSpc>
                <a:spcPct val="85000"/>
              </a:lnSpc>
              <a:spcBef>
                <a:spcPct val="0"/>
              </a:spcBef>
              <a:spcAft>
                <a:spcPct val="0"/>
              </a:spcAft>
              <a:defRPr sz="2800" b="1">
                <a:solidFill>
                  <a:srgbClr val="3C5A90"/>
                </a:solidFill>
                <a:latin typeface="Calibri" pitchFamily="34" charset="0"/>
              </a:defRPr>
            </a:lvl4pPr>
            <a:lvl5pPr algn="l" rtl="0" eaLnBrk="0" fontAlgn="base" hangingPunct="0">
              <a:lnSpc>
                <a:spcPct val="85000"/>
              </a:lnSpc>
              <a:spcBef>
                <a:spcPct val="0"/>
              </a:spcBef>
              <a:spcAft>
                <a:spcPct val="0"/>
              </a:spcAft>
              <a:defRPr sz="2800" b="1">
                <a:solidFill>
                  <a:srgbClr val="3C5A90"/>
                </a:solidFill>
                <a:latin typeface="Calibri" pitchFamily="34" charset="0"/>
              </a:defRPr>
            </a:lvl5pPr>
            <a:lvl6pPr marL="457200" algn="l" rtl="0" fontAlgn="base">
              <a:lnSpc>
                <a:spcPct val="85000"/>
              </a:lnSpc>
              <a:spcBef>
                <a:spcPct val="0"/>
              </a:spcBef>
              <a:spcAft>
                <a:spcPct val="0"/>
              </a:spcAft>
              <a:defRPr sz="2800" b="1">
                <a:solidFill>
                  <a:srgbClr val="3C5A90"/>
                </a:solidFill>
                <a:latin typeface="Calibri" pitchFamily="34" charset="0"/>
              </a:defRPr>
            </a:lvl6pPr>
            <a:lvl7pPr marL="914400" algn="l" rtl="0" fontAlgn="base">
              <a:lnSpc>
                <a:spcPct val="85000"/>
              </a:lnSpc>
              <a:spcBef>
                <a:spcPct val="0"/>
              </a:spcBef>
              <a:spcAft>
                <a:spcPct val="0"/>
              </a:spcAft>
              <a:defRPr sz="2800" b="1">
                <a:solidFill>
                  <a:srgbClr val="3C5A90"/>
                </a:solidFill>
                <a:latin typeface="Calibri" pitchFamily="34" charset="0"/>
              </a:defRPr>
            </a:lvl7pPr>
            <a:lvl8pPr marL="1371600" algn="l" rtl="0" fontAlgn="base">
              <a:lnSpc>
                <a:spcPct val="85000"/>
              </a:lnSpc>
              <a:spcBef>
                <a:spcPct val="0"/>
              </a:spcBef>
              <a:spcAft>
                <a:spcPct val="0"/>
              </a:spcAft>
              <a:defRPr sz="2800" b="1">
                <a:solidFill>
                  <a:srgbClr val="3C5A90"/>
                </a:solidFill>
                <a:latin typeface="Calibri" pitchFamily="34" charset="0"/>
              </a:defRPr>
            </a:lvl8pPr>
            <a:lvl9pPr marL="1828800" algn="l" rtl="0" fontAlgn="base">
              <a:lnSpc>
                <a:spcPct val="85000"/>
              </a:lnSpc>
              <a:spcBef>
                <a:spcPct val="0"/>
              </a:spcBef>
              <a:spcAft>
                <a:spcPct val="0"/>
              </a:spcAft>
              <a:defRPr sz="2800" b="1">
                <a:solidFill>
                  <a:srgbClr val="3C5A90"/>
                </a:solidFill>
                <a:latin typeface="Calibri" pitchFamily="34" charset="0"/>
              </a:defRPr>
            </a:lvl9pPr>
          </a:lstStyle>
          <a:p>
            <a:r>
              <a:rPr lang="en-GB" sz="5400" dirty="0" smtClean="0">
                <a:solidFill>
                  <a:srgbClr val="002060"/>
                </a:solidFill>
                <a:latin typeface="+mn-lt"/>
              </a:rPr>
              <a:t>Neuroplasticity</a:t>
            </a:r>
            <a:endParaRPr lang="en-GB" sz="5400" dirty="0">
              <a:solidFill>
                <a:srgbClr val="002060"/>
              </a:solidFill>
              <a:latin typeface="+mn-lt"/>
            </a:endParaRPr>
          </a:p>
        </p:txBody>
      </p:sp>
      <p:sp>
        <p:nvSpPr>
          <p:cNvPr id="10" name="Rectangle 9"/>
          <p:cNvSpPr/>
          <p:nvPr/>
        </p:nvSpPr>
        <p:spPr>
          <a:xfrm>
            <a:off x="317732" y="1735589"/>
            <a:ext cx="5328556" cy="1588127"/>
          </a:xfrm>
          <a:prstGeom prst="rect">
            <a:avLst/>
          </a:prstGeom>
        </p:spPr>
        <p:txBody>
          <a:bodyPr wrap="square" anchor="ctr">
            <a:spAutoFit/>
          </a:bodyPr>
          <a:lstStyle/>
          <a:p>
            <a:pPr>
              <a:lnSpc>
                <a:spcPct val="90000"/>
              </a:lnSpc>
            </a:pPr>
            <a:r>
              <a:rPr lang="en-GB" sz="3600" dirty="0" smtClean="0">
                <a:solidFill>
                  <a:schemeClr val="tx2"/>
                </a:solidFill>
              </a:rPr>
              <a:t>How we use our minds can change the structure and functioning of our brains</a:t>
            </a:r>
            <a:endParaRPr lang="en-GB" sz="8000" b="1" dirty="0">
              <a:solidFill>
                <a:schemeClr val="tx2"/>
              </a:solidFill>
            </a:endParaRPr>
          </a:p>
        </p:txBody>
      </p:sp>
      <p:pic>
        <p:nvPicPr>
          <p:cNvPr id="12" name="Picture 11"/>
          <p:cNvPicPr>
            <a:picLocks noChangeAspect="1"/>
          </p:cNvPicPr>
          <p:nvPr/>
        </p:nvPicPr>
        <p:blipFill rotWithShape="1">
          <a:blip r:embed="rId4" cstate="print">
            <a:extLst>
              <a:ext uri="{28A0092B-C50C-407E-A947-70E740481C1C}">
                <a14:useLocalDpi xmlns:a14="http://schemas.microsoft.com/office/drawing/2010/main" val="0"/>
              </a:ext>
            </a:extLst>
          </a:blip>
          <a:srcRect r="4009"/>
          <a:stretch/>
        </p:blipFill>
        <p:spPr>
          <a:xfrm>
            <a:off x="6001690" y="1517061"/>
            <a:ext cx="2691692" cy="2025181"/>
          </a:xfrm>
          <a:prstGeom prst="rect">
            <a:avLst/>
          </a:prstGeom>
          <a:effectLst>
            <a:outerShdw blurRad="254000" dist="50800" dir="5400000" algn="ctr" rotWithShape="0">
              <a:schemeClr val="tx1">
                <a:lumMod val="65000"/>
                <a:lumOff val="35000"/>
              </a:schemeClr>
            </a:outerShdw>
          </a:effectLst>
        </p:spPr>
      </p:pic>
      <p:pic>
        <p:nvPicPr>
          <p:cNvPr id="15" name="Picture 6" descr="http://static01.nyt.com/images/2012/03/18/sunday-review/18GRAY/18GRAY-articleLarge-v2.jp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59875" y="4072949"/>
            <a:ext cx="2622135" cy="2083141"/>
          </a:xfrm>
          <a:prstGeom prst="rect">
            <a:avLst/>
          </a:prstGeom>
          <a:noFill/>
          <a:effectLst>
            <a:outerShdw blurRad="254000" dist="50800" dir="5400000" algn="ctr" rotWithShape="0">
              <a:schemeClr val="tx1">
                <a:lumMod val="65000"/>
                <a:lumOff val="35000"/>
              </a:schemeClr>
            </a:outerShdw>
          </a:effectLst>
          <a:extLst>
            <a:ext uri="{909E8E84-426E-40dd-AFC4-6F175D3DCCD1}">
              <a14:hiddenFill xmlns:a14="http://schemas.microsoft.com/office/drawing/2010/main" xmlns="">
                <a:solidFill>
                  <a:srgbClr val="FFFFFF"/>
                </a:solidFill>
              </a14:hiddenFill>
            </a:ext>
          </a:extLst>
        </p:spPr>
      </p:pic>
      <p:pic>
        <p:nvPicPr>
          <p:cNvPr id="3" name="Picture 2"/>
          <p:cNvPicPr>
            <a:picLocks noChangeAspect="1"/>
          </p:cNvPicPr>
          <p:nvPr/>
        </p:nvPicPr>
        <p:blipFill rotWithShape="1">
          <a:blip r:embed="rId6" cstate="print">
            <a:extLst>
              <a:ext uri="{28A0092B-C50C-407E-A947-70E740481C1C}">
                <a14:useLocalDpi xmlns:a14="http://schemas.microsoft.com/office/drawing/2010/main" val="0"/>
              </a:ext>
            </a:extLst>
          </a:blip>
          <a:srcRect t="22221" b="30915"/>
          <a:stretch/>
        </p:blipFill>
        <p:spPr>
          <a:xfrm>
            <a:off x="6001690" y="4072949"/>
            <a:ext cx="2691692" cy="2083141"/>
          </a:xfrm>
          <a:prstGeom prst="rect">
            <a:avLst/>
          </a:prstGeom>
          <a:effectLst>
            <a:outerShdw blurRad="254000" dist="50800" dir="5400000" algn="ctr" rotWithShape="0">
              <a:schemeClr val="tx1">
                <a:lumMod val="65000"/>
                <a:lumOff val="35000"/>
              </a:schemeClr>
            </a:outerShdw>
          </a:effectLst>
        </p:spPr>
      </p:pic>
    </p:spTree>
    <p:extLst>
      <p:ext uri="{BB962C8B-B14F-4D97-AF65-F5344CB8AC3E}">
        <p14:creationId xmlns:p14="http://schemas.microsoft.com/office/powerpoint/2010/main" val="2557259090"/>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fade">
                                      <p:cBhvr>
                                        <p:cTn id="7" dur="500"/>
                                        <p:tgtEl>
                                          <p:spTgt spid="1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5"/>
                                        </p:tgtEl>
                                        <p:attrNameLst>
                                          <p:attrName>style.visibility</p:attrName>
                                        </p:attrNameLst>
                                      </p:cBhvr>
                                      <p:to>
                                        <p:strVal val="visible"/>
                                      </p:to>
                                    </p:set>
                                    <p:animEffect transition="in" filter="fade">
                                      <p:cBhvr>
                                        <p:cTn id="12" dur="500"/>
                                        <p:tgtEl>
                                          <p:spTgt spid="1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2"/>
                                        </p:tgtEl>
                                        <p:attrNameLst>
                                          <p:attrName>style.visibility</p:attrName>
                                        </p:attrNameLst>
                                      </p:cBhvr>
                                      <p:to>
                                        <p:strVal val="visible"/>
                                      </p:to>
                                    </p:set>
                                    <p:animEffect transition="in" filter="fade">
                                      <p:cBhvr>
                                        <p:cTn id="17" dur="500"/>
                                        <p:tgtEl>
                                          <p:spTgt spid="2"/>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gtEl>
                                        <p:attrNameLst>
                                          <p:attrName>style.visibility</p:attrName>
                                        </p:attrNameLst>
                                      </p:cBhvr>
                                      <p:to>
                                        <p:strVal val="visible"/>
                                      </p:to>
                                    </p:set>
                                    <p:animEffect transition="in" filter="fade">
                                      <p:cBhvr>
                                        <p:cTn id="22" dur="500"/>
                                        <p:tgtEl>
                                          <p:spTgt spid="3"/>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4"/>
                                        </p:tgtEl>
                                        <p:attrNameLst>
                                          <p:attrName>style.visibility</p:attrName>
                                        </p:attrNameLst>
                                      </p:cBhvr>
                                      <p:to>
                                        <p:strVal val="visible"/>
                                      </p:to>
                                    </p:set>
                                    <p:animEffect transition="in" filter="fade">
                                      <p:cBhvr>
                                        <p:cTn id="27" dur="500"/>
                                        <p:tgtEl>
                                          <p:spTgt spid="4"/>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10"/>
                                        </p:tgtEl>
                                        <p:attrNameLst>
                                          <p:attrName>style.visibility</p:attrName>
                                        </p:attrNameLst>
                                      </p:cBhvr>
                                      <p:to>
                                        <p:strVal val="visible"/>
                                      </p:to>
                                    </p:set>
                                    <p:animEffect transition="in" filter="fade">
                                      <p:cBhvr>
                                        <p:cTn id="32"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10"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‘Attending to the Present’</a:t>
            </a:r>
            <a:endParaRPr lang="en-GB" dirty="0"/>
          </a:p>
        </p:txBody>
      </p:sp>
      <p:sp>
        <p:nvSpPr>
          <p:cNvPr id="3" name="Content Placeholder 2"/>
          <p:cNvSpPr>
            <a:spLocks noGrp="1"/>
          </p:cNvSpPr>
          <p:nvPr>
            <p:ph idx="1"/>
          </p:nvPr>
        </p:nvSpPr>
        <p:spPr/>
        <p:txBody>
          <a:bodyPr/>
          <a:lstStyle/>
          <a:p>
            <a:pPr marL="0" indent="0">
              <a:buNone/>
            </a:pPr>
            <a:endParaRPr lang="en-US" dirty="0" smtClean="0"/>
          </a:p>
          <a:p>
            <a:pPr marL="0" indent="0">
              <a:buNone/>
            </a:pPr>
            <a:r>
              <a:rPr lang="en-US" dirty="0" smtClean="0"/>
              <a:t>A </a:t>
            </a:r>
            <a:r>
              <a:rPr lang="en-US" dirty="0"/>
              <a:t>2007 study of MBSR participants (plus a control group) showed that the meditators were able to shut off the ‘story telling’ regions of the brain when asked to focus simply on the present moment.</a:t>
            </a:r>
          </a:p>
          <a:p>
            <a:pPr marL="0" indent="0">
              <a:buNone/>
            </a:pPr>
            <a:endParaRPr lang="en-US" sz="2000" dirty="0" smtClean="0"/>
          </a:p>
          <a:p>
            <a:pPr marL="0" indent="0">
              <a:buNone/>
            </a:pPr>
            <a:r>
              <a:rPr lang="en-US" sz="2000" dirty="0" err="1" smtClean="0"/>
              <a:t>Farb</a:t>
            </a:r>
            <a:r>
              <a:rPr lang="en-US" sz="2000" dirty="0"/>
              <a:t>, N.A.S., Segal, Z.V. et al (2007)</a:t>
            </a:r>
            <a:endParaRPr lang="en-GB" dirty="0"/>
          </a:p>
        </p:txBody>
      </p:sp>
    </p:spTree>
    <p:extLst>
      <p:ext uri="{BB962C8B-B14F-4D97-AF65-F5344CB8AC3E}">
        <p14:creationId xmlns:p14="http://schemas.microsoft.com/office/powerpoint/2010/main" val="3937961743"/>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8" name="Rectangle 4"/>
          <p:cNvSpPr>
            <a:spLocks noGrp="1" noChangeArrowheads="1"/>
          </p:cNvSpPr>
          <p:nvPr>
            <p:ph type="title" idx="4294967295"/>
          </p:nvPr>
        </p:nvSpPr>
        <p:spPr>
          <a:xfrm>
            <a:off x="183173" y="666908"/>
            <a:ext cx="8375650" cy="767074"/>
          </a:xfrm>
        </p:spPr>
        <p:txBody>
          <a:bodyPr/>
          <a:lstStyle/>
          <a:p>
            <a:r>
              <a:rPr lang="en-US" sz="4431" dirty="0"/>
              <a:t>Distinct neural modes…</a:t>
            </a:r>
          </a:p>
        </p:txBody>
      </p:sp>
      <p:grpSp>
        <p:nvGrpSpPr>
          <p:cNvPr id="3" name="Group 2"/>
          <p:cNvGrpSpPr/>
          <p:nvPr/>
        </p:nvGrpSpPr>
        <p:grpSpPr>
          <a:xfrm>
            <a:off x="361862" y="1687488"/>
            <a:ext cx="8420276" cy="4301663"/>
            <a:chOff x="341523" y="1542361"/>
            <a:chExt cx="9121966" cy="4660135"/>
          </a:xfrm>
        </p:grpSpPr>
        <p:pic>
          <p:nvPicPr>
            <p:cNvPr id="614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5465" y="1657088"/>
              <a:ext cx="8894082" cy="443068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Rectangle 1"/>
            <p:cNvSpPr/>
            <p:nvPr/>
          </p:nvSpPr>
          <p:spPr>
            <a:xfrm>
              <a:off x="341523" y="1542361"/>
              <a:ext cx="9121966" cy="4660135"/>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662" dirty="0">
                <a:latin typeface="Trebuchet MS" panose="020B0603020202020204" pitchFamily="34" charset="0"/>
              </a:endParaRPr>
            </a:p>
          </p:txBody>
        </p:sp>
      </p:grpSp>
    </p:spTree>
    <p:extLst>
      <p:ext uri="{BB962C8B-B14F-4D97-AF65-F5344CB8AC3E}">
        <p14:creationId xmlns:p14="http://schemas.microsoft.com/office/powerpoint/2010/main" val="335133002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“Meditate Like a Marine for Pumped-up Mental Muscles!”</a:t>
            </a:r>
            <a:endParaRPr lang="en-GB" dirty="0"/>
          </a:p>
        </p:txBody>
      </p:sp>
      <p:pic>
        <p:nvPicPr>
          <p:cNvPr id="4"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115616" y="1472895"/>
            <a:ext cx="6696744" cy="4260362"/>
          </a:xfrm>
        </p:spPr>
      </p:pic>
    </p:spTree>
    <p:extLst>
      <p:ext uri="{BB962C8B-B14F-4D97-AF65-F5344CB8AC3E}">
        <p14:creationId xmlns:p14="http://schemas.microsoft.com/office/powerpoint/2010/main" val="937786742"/>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Areas of the Brain</a:t>
            </a:r>
            <a:endParaRPr lang="en-GB" dirty="0"/>
          </a:p>
        </p:txBody>
      </p:sp>
      <p:pic>
        <p:nvPicPr>
          <p:cNvPr id="4"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971600" y="1410423"/>
            <a:ext cx="7200800" cy="4322834"/>
          </a:xfrm>
        </p:spPr>
      </p:pic>
    </p:spTree>
    <p:extLst>
      <p:ext uri="{BB962C8B-B14F-4D97-AF65-F5344CB8AC3E}">
        <p14:creationId xmlns:p14="http://schemas.microsoft.com/office/powerpoint/2010/main" val="3094786816"/>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Amygdala</a:t>
            </a:r>
            <a:endParaRPr lang="en-GB" dirty="0"/>
          </a:p>
        </p:txBody>
      </p:sp>
      <p:sp>
        <p:nvSpPr>
          <p:cNvPr id="3" name="Content Placeholder 2"/>
          <p:cNvSpPr>
            <a:spLocks noGrp="1"/>
          </p:cNvSpPr>
          <p:nvPr>
            <p:ph idx="1"/>
          </p:nvPr>
        </p:nvSpPr>
        <p:spPr/>
        <p:txBody>
          <a:bodyPr>
            <a:normAutofit fontScale="85000" lnSpcReduction="20000"/>
          </a:bodyPr>
          <a:lstStyle/>
          <a:p>
            <a:r>
              <a:rPr lang="en-GB" dirty="0" smtClean="0"/>
              <a:t>Is part of the limbic system (the emotional brain)</a:t>
            </a:r>
            <a:r>
              <a:rPr lang="en-GB" b="1" i="1" dirty="0" smtClean="0"/>
              <a:t> </a:t>
            </a:r>
            <a:r>
              <a:rPr lang="en-GB" dirty="0" smtClean="0"/>
              <a:t>There </a:t>
            </a:r>
            <a:r>
              <a:rPr lang="en-GB" dirty="0"/>
              <a:t>are 2 of these, but we tend to refer to them in the </a:t>
            </a:r>
            <a:r>
              <a:rPr lang="en-GB" dirty="0" smtClean="0"/>
              <a:t>singular.  </a:t>
            </a:r>
          </a:p>
          <a:p>
            <a:r>
              <a:rPr lang="en-GB" dirty="0" smtClean="0"/>
              <a:t>The amygdala </a:t>
            </a:r>
            <a:r>
              <a:rPr lang="en-GB" dirty="0"/>
              <a:t>reacts automatically in response to perceived threat. Its job is to keep us safe, but sometimes it gets in the way of making wise choices.</a:t>
            </a:r>
          </a:p>
          <a:p>
            <a:r>
              <a:rPr lang="en-GB" dirty="0" smtClean="0"/>
              <a:t>Daniel </a:t>
            </a:r>
            <a:r>
              <a:rPr lang="en-GB" dirty="0" err="1" smtClean="0"/>
              <a:t>Goleman</a:t>
            </a:r>
            <a:r>
              <a:rPr lang="en-GB" dirty="0" smtClean="0"/>
              <a:t> (1995) coined the term ‘amygdala hijack’ to describe how we can be taken hostage by our emotional reactions.</a:t>
            </a:r>
            <a:endParaRPr lang="en-GB" dirty="0"/>
          </a:p>
        </p:txBody>
      </p:sp>
    </p:spTree>
    <p:extLst>
      <p:ext uri="{BB962C8B-B14F-4D97-AF65-F5344CB8AC3E}">
        <p14:creationId xmlns:p14="http://schemas.microsoft.com/office/powerpoint/2010/main" val="2356066303"/>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Insula</a:t>
            </a:r>
            <a:endParaRPr lang="en-GB" dirty="0"/>
          </a:p>
        </p:txBody>
      </p:sp>
      <p:sp>
        <p:nvSpPr>
          <p:cNvPr id="3" name="Content Placeholder 2"/>
          <p:cNvSpPr>
            <a:spLocks noGrp="1"/>
          </p:cNvSpPr>
          <p:nvPr>
            <p:ph idx="1"/>
          </p:nvPr>
        </p:nvSpPr>
        <p:spPr/>
        <p:txBody>
          <a:bodyPr>
            <a:normAutofit fontScale="85000" lnSpcReduction="10000"/>
          </a:bodyPr>
          <a:lstStyle/>
          <a:p>
            <a:r>
              <a:rPr lang="en-US" dirty="0" smtClean="0"/>
              <a:t>Latin </a:t>
            </a:r>
            <a:r>
              <a:rPr lang="en-US" dirty="0"/>
              <a:t>for island, the insula is located deep in the folds of the cerebral </a:t>
            </a:r>
            <a:r>
              <a:rPr lang="en-US" dirty="0" smtClean="0"/>
              <a:t>cortex.  </a:t>
            </a:r>
            <a:r>
              <a:rPr lang="en-GB" dirty="0" smtClean="0"/>
              <a:t>Again</a:t>
            </a:r>
            <a:r>
              <a:rPr lang="en-GB" dirty="0"/>
              <a:t>, there are 2 of these, but we tend to refer to them in the </a:t>
            </a:r>
            <a:r>
              <a:rPr lang="en-GB" dirty="0" smtClean="0"/>
              <a:t>singular.</a:t>
            </a:r>
          </a:p>
          <a:p>
            <a:r>
              <a:rPr lang="en-GB" dirty="0" smtClean="0"/>
              <a:t>The insula </a:t>
            </a:r>
            <a:r>
              <a:rPr lang="en-GB" dirty="0"/>
              <a:t>helps us recognise how our body state is (tired, hungry etc.) and helps us to tune in to how other people are </a:t>
            </a:r>
            <a:r>
              <a:rPr lang="en-GB" dirty="0" smtClean="0"/>
              <a:t>feeling.</a:t>
            </a:r>
          </a:p>
          <a:p>
            <a:r>
              <a:rPr lang="en-GB" dirty="0" smtClean="0"/>
              <a:t>It is integral to our sense of human connectedness, as it helps to mediate empathy in a very real and visceral way.</a:t>
            </a:r>
          </a:p>
          <a:p>
            <a:endParaRPr lang="en-GB" dirty="0"/>
          </a:p>
          <a:p>
            <a:endParaRPr lang="en-US" dirty="0" smtClean="0"/>
          </a:p>
          <a:p>
            <a:endParaRPr lang="en-GB" dirty="0"/>
          </a:p>
        </p:txBody>
      </p:sp>
    </p:spTree>
    <p:extLst>
      <p:ext uri="{BB962C8B-B14F-4D97-AF65-F5344CB8AC3E}">
        <p14:creationId xmlns:p14="http://schemas.microsoft.com/office/powerpoint/2010/main" val="2818414207"/>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Insula</a:t>
            </a:r>
            <a:endParaRPr lang="en-GB" dirty="0"/>
          </a:p>
        </p:txBody>
      </p:sp>
      <p:sp>
        <p:nvSpPr>
          <p:cNvPr id="3" name="Content Placeholder 2"/>
          <p:cNvSpPr>
            <a:spLocks noGrp="1"/>
          </p:cNvSpPr>
          <p:nvPr>
            <p:ph idx="1"/>
          </p:nvPr>
        </p:nvSpPr>
        <p:spPr/>
        <p:txBody>
          <a:bodyPr/>
          <a:lstStyle/>
          <a:p>
            <a:r>
              <a:rPr lang="en-US" dirty="0"/>
              <a:t>The longer a person has meditated, the more highly developed the insula, although</a:t>
            </a:r>
          </a:p>
          <a:p>
            <a:r>
              <a:rPr lang="en-US" dirty="0"/>
              <a:t>Even an 8 week MBSR/MBCT course is enough to produce changes in the way this important area of the brain functions</a:t>
            </a:r>
          </a:p>
          <a:p>
            <a:endParaRPr lang="en-GB" dirty="0"/>
          </a:p>
        </p:txBody>
      </p:sp>
    </p:spTree>
    <p:extLst>
      <p:ext uri="{BB962C8B-B14F-4D97-AF65-F5344CB8AC3E}">
        <p14:creationId xmlns:p14="http://schemas.microsoft.com/office/powerpoint/2010/main" val="940635954"/>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Mindfulness and EI</a:t>
            </a:r>
            <a:endParaRPr lang="en-GB" dirty="0"/>
          </a:p>
        </p:txBody>
      </p:sp>
      <p:sp>
        <p:nvSpPr>
          <p:cNvPr id="3" name="Content Placeholder 2"/>
          <p:cNvSpPr>
            <a:spLocks noGrp="1"/>
          </p:cNvSpPr>
          <p:nvPr>
            <p:ph idx="1"/>
          </p:nvPr>
        </p:nvSpPr>
        <p:spPr/>
        <p:txBody>
          <a:bodyPr/>
          <a:lstStyle/>
          <a:p>
            <a:pPr marL="0" indent="0">
              <a:buNone/>
            </a:pPr>
            <a:endParaRPr lang="en-GB" dirty="0" smtClean="0"/>
          </a:p>
          <a:p>
            <a:pPr marL="0" indent="0">
              <a:buNone/>
            </a:pPr>
            <a:r>
              <a:rPr lang="en-GB" dirty="0"/>
              <a:t>It is clear that mindfulness can help us manage our emotions, and </a:t>
            </a:r>
            <a:r>
              <a:rPr lang="en-GB" dirty="0" smtClean="0"/>
              <a:t>in turn ‘tune in’ to the emotions of others.</a:t>
            </a:r>
            <a:endParaRPr lang="en-GB" dirty="0"/>
          </a:p>
          <a:p>
            <a:pPr marL="0" indent="0">
              <a:buNone/>
            </a:pPr>
            <a:endParaRPr lang="en-GB" dirty="0"/>
          </a:p>
        </p:txBody>
      </p:sp>
    </p:spTree>
    <p:extLst>
      <p:ext uri="{BB962C8B-B14F-4D97-AF65-F5344CB8AC3E}">
        <p14:creationId xmlns:p14="http://schemas.microsoft.com/office/powerpoint/2010/main" val="152882960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Mindfulness and EI</a:t>
            </a:r>
            <a:endParaRPr lang="en-GB" dirty="0"/>
          </a:p>
        </p:txBody>
      </p:sp>
      <p:sp>
        <p:nvSpPr>
          <p:cNvPr id="3" name="Content Placeholder 2"/>
          <p:cNvSpPr>
            <a:spLocks noGrp="1"/>
          </p:cNvSpPr>
          <p:nvPr>
            <p:ph idx="1"/>
          </p:nvPr>
        </p:nvSpPr>
        <p:spPr/>
        <p:txBody>
          <a:bodyPr/>
          <a:lstStyle/>
          <a:p>
            <a:endParaRPr lang="en-GB" dirty="0" smtClean="0"/>
          </a:p>
          <a:p>
            <a:r>
              <a:rPr lang="en-GB" dirty="0" smtClean="0"/>
              <a:t>Google is possibly the most well-known example of a programme combining these two areas.</a:t>
            </a:r>
            <a:endParaRPr lang="en-GB" dirty="0"/>
          </a:p>
        </p:txBody>
      </p:sp>
    </p:spTree>
    <p:extLst>
      <p:ext uri="{BB962C8B-B14F-4D97-AF65-F5344CB8AC3E}">
        <p14:creationId xmlns:p14="http://schemas.microsoft.com/office/powerpoint/2010/main" val="4091714616"/>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Search Inside Yourself</a:t>
            </a:r>
            <a:endParaRPr lang="en-GB" dirty="0"/>
          </a:p>
        </p:txBody>
      </p:sp>
      <p:sp>
        <p:nvSpPr>
          <p:cNvPr id="3" name="Content Placeholder 2"/>
          <p:cNvSpPr>
            <a:spLocks noGrp="1"/>
          </p:cNvSpPr>
          <p:nvPr>
            <p:ph idx="1"/>
          </p:nvPr>
        </p:nvSpPr>
        <p:spPr/>
        <p:txBody>
          <a:bodyPr/>
          <a:lstStyle/>
          <a:p>
            <a:pPr marL="0" indent="0">
              <a:buNone/>
            </a:pPr>
            <a:r>
              <a:rPr lang="en-GB" dirty="0" smtClean="0"/>
              <a:t>There are four areas of this programme:</a:t>
            </a:r>
          </a:p>
          <a:p>
            <a:r>
              <a:rPr lang="en-GB" dirty="0" smtClean="0"/>
              <a:t>Foundations of mindfulness and neuroscience</a:t>
            </a:r>
          </a:p>
          <a:p>
            <a:r>
              <a:rPr lang="en-GB" dirty="0" smtClean="0"/>
              <a:t>Self-awareness and self-management</a:t>
            </a:r>
          </a:p>
          <a:p>
            <a:r>
              <a:rPr lang="en-GB" dirty="0" smtClean="0"/>
              <a:t>Motivation and empathy</a:t>
            </a:r>
          </a:p>
          <a:p>
            <a:r>
              <a:rPr lang="en-GB" dirty="0" smtClean="0"/>
              <a:t>Leadership</a:t>
            </a:r>
            <a:endParaRPr lang="en-GB" dirty="0"/>
          </a:p>
          <a:p>
            <a:pPr marL="0" indent="0">
              <a:buNone/>
            </a:pPr>
            <a:endParaRPr lang="en-GB" dirty="0"/>
          </a:p>
        </p:txBody>
      </p:sp>
    </p:spTree>
    <p:extLst>
      <p:ext uri="{BB962C8B-B14F-4D97-AF65-F5344CB8AC3E}">
        <p14:creationId xmlns:p14="http://schemas.microsoft.com/office/powerpoint/2010/main" val="391619594"/>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The Emotional Competence Framework</a:t>
            </a:r>
            <a:endParaRPr lang="en-GB" dirty="0"/>
          </a:p>
        </p:txBody>
      </p:sp>
      <p:sp>
        <p:nvSpPr>
          <p:cNvPr id="3" name="Text Placeholder 2"/>
          <p:cNvSpPr>
            <a:spLocks noGrp="1"/>
          </p:cNvSpPr>
          <p:nvPr>
            <p:ph type="body" idx="1"/>
          </p:nvPr>
        </p:nvSpPr>
        <p:spPr/>
        <p:txBody>
          <a:bodyPr/>
          <a:lstStyle/>
          <a:p>
            <a:endParaRPr lang="en-GB"/>
          </a:p>
        </p:txBody>
      </p:sp>
      <p:pic>
        <p:nvPicPr>
          <p:cNvPr id="7" name="Picture 2"/>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bwMode="auto">
          <a:xfrm>
            <a:off x="503430" y="1566364"/>
            <a:ext cx="4063156" cy="405412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8" name="Content Placeholder 7"/>
          <p:cNvSpPr txBox="1">
            <a:spLocks noGrp="1"/>
          </p:cNvSpPr>
          <p:nvPr>
            <p:ph sz="quarter" idx="4"/>
          </p:nvPr>
        </p:nvSpPr>
        <p:spPr>
          <a:xfrm>
            <a:off x="4645025" y="2174875"/>
            <a:ext cx="4041775" cy="2308324"/>
          </a:xfrm>
          <a:prstGeom prst="rect">
            <a:avLst/>
          </a:prstGeom>
          <a:noFill/>
        </p:spPr>
        <p:txBody>
          <a:bodyPr wrap="square" rtlCol="0">
            <a:spAutoFit/>
          </a:bodyPr>
          <a:lstStyle/>
          <a:p>
            <a:pPr marL="0" indent="0">
              <a:buNone/>
            </a:pPr>
            <a:r>
              <a:rPr lang="en-GB" dirty="0" smtClean="0"/>
              <a:t>How do you think mindfulness practice, the ‘power of a pause, might support the development of Emotional Intelligence in this framework?</a:t>
            </a:r>
            <a:endParaRPr lang="en-GB" dirty="0"/>
          </a:p>
        </p:txBody>
      </p:sp>
    </p:spTree>
    <p:extLst>
      <p:ext uri="{BB962C8B-B14F-4D97-AF65-F5344CB8AC3E}">
        <p14:creationId xmlns:p14="http://schemas.microsoft.com/office/powerpoint/2010/main" val="3349089565"/>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Mindfulness Practices</a:t>
            </a:r>
            <a:endParaRPr lang="en-GB" dirty="0"/>
          </a:p>
        </p:txBody>
      </p:sp>
      <p:sp>
        <p:nvSpPr>
          <p:cNvPr id="3" name="Content Placeholder 2"/>
          <p:cNvSpPr>
            <a:spLocks noGrp="1"/>
          </p:cNvSpPr>
          <p:nvPr>
            <p:ph sz="half" idx="1"/>
          </p:nvPr>
        </p:nvSpPr>
        <p:spPr/>
        <p:txBody>
          <a:bodyPr>
            <a:normAutofit lnSpcReduction="10000"/>
          </a:bodyPr>
          <a:lstStyle/>
          <a:p>
            <a:r>
              <a:rPr lang="en-GB" dirty="0" smtClean="0"/>
              <a:t>One minute mindfulness</a:t>
            </a:r>
          </a:p>
          <a:p>
            <a:r>
              <a:rPr lang="en-GB" dirty="0" smtClean="0"/>
              <a:t>Three-step breathing space</a:t>
            </a:r>
          </a:p>
          <a:p>
            <a:r>
              <a:rPr lang="en-GB" dirty="0" smtClean="0"/>
              <a:t>Mindful walking</a:t>
            </a:r>
          </a:p>
          <a:p>
            <a:r>
              <a:rPr lang="en-GB" dirty="0" smtClean="0"/>
              <a:t>Mindful eating </a:t>
            </a:r>
          </a:p>
          <a:p>
            <a:r>
              <a:rPr lang="en-GB" dirty="0" smtClean="0"/>
              <a:t>Mindfulness of daily tasks</a:t>
            </a:r>
          </a:p>
          <a:p>
            <a:r>
              <a:rPr lang="en-GB" dirty="0" smtClean="0"/>
              <a:t>Formal practices</a:t>
            </a:r>
          </a:p>
          <a:p>
            <a:endParaRPr lang="en-GB" dirty="0"/>
          </a:p>
        </p:txBody>
      </p:sp>
      <p:pic>
        <p:nvPicPr>
          <p:cNvPr id="5" name="Content Placeholder 4"/>
          <p:cNvPicPr>
            <a:picLocks noGrp="1" noChangeAspect="1"/>
          </p:cNvPicPr>
          <p:nvPr>
            <p:ph sz="half" idx="2"/>
          </p:nvPr>
        </p:nvPicPr>
        <p:blipFill>
          <a:blip r:embed="rId2" cstate="print">
            <a:extLst>
              <a:ext uri="{28A0092B-C50C-407E-A947-70E740481C1C}">
                <a14:useLocalDpi xmlns:a14="http://schemas.microsoft.com/office/drawing/2010/main" val="0"/>
              </a:ext>
            </a:extLst>
          </a:blip>
          <a:stretch>
            <a:fillRect/>
          </a:stretch>
        </p:blipFill>
        <p:spPr>
          <a:xfrm>
            <a:off x="5337704" y="1600200"/>
            <a:ext cx="2659592" cy="3989388"/>
          </a:xfrm>
        </p:spPr>
      </p:pic>
    </p:spTree>
    <p:extLst>
      <p:ext uri="{BB962C8B-B14F-4D97-AF65-F5344CB8AC3E}">
        <p14:creationId xmlns:p14="http://schemas.microsoft.com/office/powerpoint/2010/main" val="712259289"/>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References</a:t>
            </a:r>
            <a:endParaRPr lang="en-GB" dirty="0"/>
          </a:p>
        </p:txBody>
      </p:sp>
      <p:sp>
        <p:nvSpPr>
          <p:cNvPr id="3" name="Content Placeholder 2"/>
          <p:cNvSpPr>
            <a:spLocks noGrp="1"/>
          </p:cNvSpPr>
          <p:nvPr>
            <p:ph idx="1"/>
          </p:nvPr>
        </p:nvSpPr>
        <p:spPr/>
        <p:txBody>
          <a:bodyPr>
            <a:normAutofit fontScale="92500"/>
          </a:bodyPr>
          <a:lstStyle/>
          <a:p>
            <a:pPr marL="0" indent="0">
              <a:buNone/>
            </a:pPr>
            <a:r>
              <a:rPr lang="en-US" sz="1400" dirty="0" err="1" smtClean="0"/>
              <a:t>Chaskalson</a:t>
            </a:r>
            <a:r>
              <a:rPr lang="en-US" sz="1400" dirty="0" smtClean="0"/>
              <a:t>, M. (2011) </a:t>
            </a:r>
            <a:r>
              <a:rPr lang="en-US" sz="1400" i="1" dirty="0" smtClean="0"/>
              <a:t>The Mindful Workplace:  Developing Resilient Individuals and Resonant </a:t>
            </a:r>
            <a:r>
              <a:rPr lang="en-US" sz="1400" i="1" dirty="0" err="1" smtClean="0"/>
              <a:t>Organisations</a:t>
            </a:r>
            <a:r>
              <a:rPr lang="en-US" sz="1400" i="1" dirty="0" smtClean="0"/>
              <a:t> through MBSR.</a:t>
            </a:r>
            <a:r>
              <a:rPr lang="en-US" sz="1400" dirty="0" smtClean="0"/>
              <a:t>   </a:t>
            </a:r>
            <a:r>
              <a:rPr lang="en-US" sz="1400" dirty="0" err="1" smtClean="0"/>
              <a:t>Chichester</a:t>
            </a:r>
            <a:r>
              <a:rPr lang="en-US" sz="1400" dirty="0" smtClean="0"/>
              <a:t>:  Wiley-Blackwell.</a:t>
            </a:r>
          </a:p>
          <a:p>
            <a:pPr marL="0" indent="0">
              <a:buNone/>
            </a:pPr>
            <a:r>
              <a:rPr lang="en-US" sz="1400" dirty="0" err="1" smtClean="0"/>
              <a:t>Farb</a:t>
            </a:r>
            <a:r>
              <a:rPr lang="en-US" sz="1400" dirty="0"/>
              <a:t>, N., Segal, Z.V., </a:t>
            </a:r>
            <a:r>
              <a:rPr lang="en-US" sz="1400" dirty="0" err="1"/>
              <a:t>Mayberg</a:t>
            </a:r>
            <a:r>
              <a:rPr lang="en-US" sz="1400" dirty="0"/>
              <a:t>, H., Bean, J., McKeon, D., Fatima, Z. &amp; Anderson, A. (2007).  ‘Attending to the Present:  Mindfulness meditation reveals distinct neural nodes of self-reference’. </a:t>
            </a:r>
            <a:r>
              <a:rPr lang="en-US" sz="1400" i="1" dirty="0"/>
              <a:t>Social, Cognitive and Affective </a:t>
            </a:r>
            <a:r>
              <a:rPr lang="en-US" sz="1400" i="1" dirty="0" smtClean="0"/>
              <a:t>Neuroscience</a:t>
            </a:r>
            <a:r>
              <a:rPr lang="en-US" sz="1400" dirty="0"/>
              <a:t>, 2(4), </a:t>
            </a:r>
            <a:r>
              <a:rPr lang="en-US" sz="1400" dirty="0" smtClean="0"/>
              <a:t>pp313-22</a:t>
            </a:r>
          </a:p>
          <a:p>
            <a:pPr marL="0" indent="0">
              <a:buNone/>
            </a:pPr>
            <a:r>
              <a:rPr lang="en-US" sz="1400" dirty="0" err="1" smtClean="0"/>
              <a:t>Goleman</a:t>
            </a:r>
            <a:r>
              <a:rPr lang="en-US" sz="1400" dirty="0" smtClean="0"/>
              <a:t>, D. (2011) </a:t>
            </a:r>
            <a:r>
              <a:rPr lang="en-US" sz="1400" i="1" dirty="0" smtClean="0"/>
              <a:t>Leadership:  The Power of Emotional Intelligence.  </a:t>
            </a:r>
            <a:r>
              <a:rPr lang="en-US" sz="1400" dirty="0" smtClean="0"/>
              <a:t>(21nd </a:t>
            </a:r>
            <a:r>
              <a:rPr lang="en-US" sz="1400" dirty="0" err="1" smtClean="0"/>
              <a:t>ed</a:t>
            </a:r>
            <a:r>
              <a:rPr lang="en-US" sz="1400" dirty="0" smtClean="0"/>
              <a:t>) Northampton:  More than Sound.</a:t>
            </a:r>
          </a:p>
          <a:p>
            <a:pPr marL="0" indent="0">
              <a:buNone/>
            </a:pPr>
            <a:r>
              <a:rPr lang="en-US" sz="1400" dirty="0" err="1" smtClean="0"/>
              <a:t>Kabat-Zinn</a:t>
            </a:r>
            <a:r>
              <a:rPr lang="en-US" sz="1400" dirty="0" smtClean="0"/>
              <a:t> (2004) </a:t>
            </a:r>
            <a:r>
              <a:rPr lang="en-US" sz="1400" i="1" dirty="0" smtClean="0"/>
              <a:t>Wherever You </a:t>
            </a:r>
            <a:r>
              <a:rPr lang="en-US" sz="1400" i="1" dirty="0"/>
              <a:t>G</a:t>
            </a:r>
            <a:r>
              <a:rPr lang="en-US" sz="1400" i="1" dirty="0" smtClean="0"/>
              <a:t>o, There </a:t>
            </a:r>
            <a:r>
              <a:rPr lang="en-US" sz="1400" i="1" dirty="0"/>
              <a:t>Y</a:t>
            </a:r>
            <a:r>
              <a:rPr lang="en-US" sz="1400" i="1" dirty="0" smtClean="0"/>
              <a:t>ou </a:t>
            </a:r>
            <a:r>
              <a:rPr lang="en-US" sz="1400" i="1" dirty="0"/>
              <a:t>A</a:t>
            </a:r>
            <a:r>
              <a:rPr lang="en-US" sz="1400" i="1" dirty="0" smtClean="0"/>
              <a:t>re. </a:t>
            </a:r>
            <a:r>
              <a:rPr lang="en-US" sz="1400" dirty="0" smtClean="0"/>
              <a:t>London:  </a:t>
            </a:r>
            <a:r>
              <a:rPr lang="en-US" sz="1400" dirty="0" err="1" smtClean="0"/>
              <a:t>Piatkus</a:t>
            </a:r>
            <a:endParaRPr lang="en-US" sz="1400" dirty="0" smtClean="0"/>
          </a:p>
          <a:p>
            <a:pPr marL="0" indent="0">
              <a:buNone/>
            </a:pPr>
            <a:r>
              <a:rPr lang="en-US" sz="1400" dirty="0" err="1" smtClean="0"/>
              <a:t>Killingsworth</a:t>
            </a:r>
            <a:r>
              <a:rPr lang="en-US" sz="1400" dirty="0" smtClean="0"/>
              <a:t>, M.A and Gilbert, T.G. (2010) ‘A Wandering Mind is an Unhappy Mind.  </a:t>
            </a:r>
            <a:r>
              <a:rPr lang="en-US" sz="1400" i="1" dirty="0" smtClean="0"/>
              <a:t>Science, </a:t>
            </a:r>
            <a:r>
              <a:rPr lang="en-US" sz="1400" dirty="0" smtClean="0"/>
              <a:t> 330, November.  Available at:</a:t>
            </a:r>
            <a:r>
              <a:rPr lang="en-GB" sz="1400" dirty="0" smtClean="0">
                <a:solidFill>
                  <a:schemeClr val="tx1">
                    <a:lumMod val="50000"/>
                    <a:lumOff val="50000"/>
                  </a:schemeClr>
                </a:solidFill>
                <a:hlinkClick r:id="rId2"/>
              </a:rPr>
              <a:t> </a:t>
            </a:r>
            <a:r>
              <a:rPr lang="en-GB" sz="1400" dirty="0">
                <a:solidFill>
                  <a:schemeClr val="tx1">
                    <a:lumMod val="50000"/>
                    <a:lumOff val="50000"/>
                  </a:schemeClr>
                </a:solidFill>
                <a:hlinkClick r:id="rId2"/>
              </a:rPr>
              <a:t>http://</a:t>
            </a:r>
            <a:r>
              <a:rPr lang="en-GB" sz="1400" dirty="0" smtClean="0">
                <a:solidFill>
                  <a:schemeClr val="tx1">
                    <a:lumMod val="50000"/>
                    <a:lumOff val="50000"/>
                  </a:schemeClr>
                </a:solidFill>
                <a:hlinkClick r:id="rId2"/>
              </a:rPr>
              <a:t>greatergood.berkeley.edu/images/application_uploads/KILLINGSWORTH-WanderingMind.pdf</a:t>
            </a:r>
            <a:r>
              <a:rPr lang="en-GB" sz="1400" dirty="0" smtClean="0">
                <a:solidFill>
                  <a:schemeClr val="tx1">
                    <a:lumMod val="50000"/>
                    <a:lumOff val="50000"/>
                  </a:schemeClr>
                </a:solidFill>
              </a:rPr>
              <a:t>  </a:t>
            </a:r>
            <a:r>
              <a:rPr lang="en-GB" sz="1400" dirty="0" smtClean="0"/>
              <a:t>[Accessed:  12 March 2013]</a:t>
            </a:r>
            <a:endParaRPr lang="en-US" sz="1400" dirty="0"/>
          </a:p>
          <a:p>
            <a:pPr marL="0" indent="0">
              <a:buNone/>
            </a:pPr>
            <a:r>
              <a:rPr lang="en-GB" sz="1400" dirty="0" err="1" smtClean="0"/>
              <a:t>Siegal</a:t>
            </a:r>
            <a:r>
              <a:rPr lang="en-GB" sz="1400" dirty="0"/>
              <a:t>, D. J. (2007) ‘Mindfulness training and neural integration:  differentiation of distinct streams of awareness and the cultivation of well-being.’ </a:t>
            </a:r>
            <a:r>
              <a:rPr lang="en-GB" sz="1400" i="1" dirty="0"/>
              <a:t>Social, Cognitive and Affective Neuroscience, 2(4) pp</a:t>
            </a:r>
            <a:r>
              <a:rPr lang="en-GB" sz="1400" dirty="0"/>
              <a:t>259-263.  </a:t>
            </a:r>
          </a:p>
          <a:p>
            <a:pPr marL="0" indent="0">
              <a:buNone/>
            </a:pPr>
            <a:r>
              <a:rPr lang="en-GB" sz="1400" dirty="0" smtClean="0"/>
              <a:t>Tan, C-M. (2014) </a:t>
            </a:r>
            <a:r>
              <a:rPr lang="en-GB" sz="1400" i="1" dirty="0" smtClean="0"/>
              <a:t>Search Inside Yourself:  the unexpected path to achieving success, happiness (and world peace). New York:  </a:t>
            </a:r>
            <a:r>
              <a:rPr lang="en-GB" sz="1400" i="1" dirty="0" err="1" smtClean="0"/>
              <a:t>HarperOne</a:t>
            </a:r>
            <a:endParaRPr lang="en-GB" sz="1400" dirty="0" smtClean="0"/>
          </a:p>
          <a:p>
            <a:pPr marL="0" indent="0">
              <a:buNone/>
            </a:pPr>
            <a:r>
              <a:rPr lang="en-GB" sz="1400" dirty="0" smtClean="0"/>
              <a:t>Williams, M and Penman, D. (2011) </a:t>
            </a:r>
            <a:r>
              <a:rPr lang="en-GB" sz="1400" i="1" dirty="0" smtClean="0"/>
              <a:t>Mindfulness:  a practical guide to finding peace in a frantic world. </a:t>
            </a:r>
            <a:r>
              <a:rPr lang="en-GB" sz="1400" dirty="0" smtClean="0"/>
              <a:t>London:  </a:t>
            </a:r>
            <a:r>
              <a:rPr lang="en-GB" sz="1400" dirty="0" err="1" smtClean="0"/>
              <a:t>Piatkus</a:t>
            </a:r>
            <a:endParaRPr lang="en-GB" sz="1400" dirty="0" smtClean="0"/>
          </a:p>
          <a:p>
            <a:pPr marL="0" indent="0">
              <a:buNone/>
            </a:pPr>
            <a:endParaRPr lang="en-US" sz="1400" dirty="0"/>
          </a:p>
          <a:p>
            <a:pPr marL="0" indent="0">
              <a:buNone/>
            </a:pPr>
            <a:endParaRPr lang="en-US" sz="1400" dirty="0" smtClean="0"/>
          </a:p>
          <a:p>
            <a:pPr marL="0" indent="0">
              <a:buNone/>
            </a:pPr>
            <a:endParaRPr lang="en-GB" sz="1400" dirty="0"/>
          </a:p>
        </p:txBody>
      </p:sp>
    </p:spTree>
    <p:extLst>
      <p:ext uri="{BB962C8B-B14F-4D97-AF65-F5344CB8AC3E}">
        <p14:creationId xmlns:p14="http://schemas.microsoft.com/office/powerpoint/2010/main" val="2355649350"/>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Any Questions?</a:t>
            </a:r>
            <a:endParaRPr lang="en-GB" dirty="0"/>
          </a:p>
        </p:txBody>
      </p:sp>
      <p:sp>
        <p:nvSpPr>
          <p:cNvPr id="3" name="Content Placeholder 2"/>
          <p:cNvSpPr>
            <a:spLocks noGrp="1"/>
          </p:cNvSpPr>
          <p:nvPr>
            <p:ph idx="1"/>
          </p:nvPr>
        </p:nvSpPr>
        <p:spPr/>
        <p:txBody>
          <a:bodyPr/>
          <a:lstStyle/>
          <a:p>
            <a:endParaRPr lang="en-GB"/>
          </a:p>
        </p:txBody>
      </p:sp>
    </p:spTree>
    <p:extLst>
      <p:ext uri="{BB962C8B-B14F-4D97-AF65-F5344CB8AC3E}">
        <p14:creationId xmlns:p14="http://schemas.microsoft.com/office/powerpoint/2010/main" val="1684300987"/>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1dc8cdaca9395c399e5f6b98a06776d">
  <xsd:schema xmlns:xsd="http://www.w3.org/2001/XMLSchema" xmlns:xs="http://www.w3.org/2001/XMLSchema" xmlns:p="http://schemas.microsoft.com/office/2006/metadata/properties" xmlns:ns2="303dbf9b-b85b-46a0-94f1-894078c07ecd" targetNamespace="http://schemas.microsoft.com/office/2006/metadata/properties" ma:root="true" ma:fieldsID="4f677559c3a0d52782cbd0887122ddaa"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5FC5585-51CA-4C4C-9028-AEC8FAD67B8B}">
  <ds:schemaRefs>
    <ds:schemaRef ds:uri="http://purl.org/dc/dcmitype/"/>
    <ds:schemaRef ds:uri="http://schemas.microsoft.com/office/2006/metadata/properties"/>
    <ds:schemaRef ds:uri="http://schemas.microsoft.com/office/infopath/2007/PartnerControls"/>
    <ds:schemaRef ds:uri="http://purl.org/dc/terms/"/>
    <ds:schemaRef ds:uri="http://purl.org/dc/elements/1.1/"/>
    <ds:schemaRef ds:uri="http://schemas.microsoft.com/office/2006/documentManagement/types"/>
    <ds:schemaRef ds:uri="http://schemas.openxmlformats.org/package/2006/metadata/core-properties"/>
    <ds:schemaRef ds:uri="303dbf9b-b85b-46a0-94f1-894078c07ecd"/>
    <ds:schemaRef ds:uri="http://www.w3.org/XML/1998/namespace"/>
  </ds:schemaRefs>
</ds:datastoreItem>
</file>

<file path=customXml/itemProps2.xml><?xml version="1.0" encoding="utf-8"?>
<ds:datastoreItem xmlns:ds="http://schemas.openxmlformats.org/officeDocument/2006/customXml" ds:itemID="{B5D11970-EC57-46CC-8469-43420BC71D3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855</TotalTime>
  <Words>1483</Words>
  <Application>Microsoft Office PowerPoint</Application>
  <PresentationFormat>On-screen Show (4:3)</PresentationFormat>
  <Paragraphs>167</Paragraphs>
  <Slides>28</Slides>
  <Notes>23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28</vt:i4>
      </vt:variant>
    </vt:vector>
  </HeadingPairs>
  <TitlesOfParts>
    <vt:vector size="33" baseType="lpstr">
      <vt:lpstr>Arial</vt:lpstr>
      <vt:lpstr>Calibri</vt:lpstr>
      <vt:lpstr>Myriad Pro</vt:lpstr>
      <vt:lpstr>Trebuchet MS</vt:lpstr>
      <vt:lpstr>20140311PresentationUWTSDTemplate</vt:lpstr>
      <vt:lpstr>Mindfulness: the how of emotional intelligence?</vt:lpstr>
      <vt:lpstr>Who’s at the consul?</vt:lpstr>
      <vt:lpstr>One-minute challenge</vt:lpstr>
      <vt:lpstr>The First Secular Mindfulness Approach</vt:lpstr>
      <vt:lpstr>Mindfulness-based Cognitive Therapy (MBCT)</vt:lpstr>
      <vt:lpstr>PowerPoint Presentation</vt:lpstr>
      <vt:lpstr>An Experience of Mindfulness</vt:lpstr>
      <vt:lpstr>A Definition of Mindfulness</vt:lpstr>
      <vt:lpstr>Another Definition of Mindfulness</vt:lpstr>
      <vt:lpstr>Automatic Pilot</vt:lpstr>
      <vt:lpstr>Question</vt:lpstr>
      <vt:lpstr>Where’s the Evidence?</vt:lpstr>
      <vt:lpstr>Neuroplasticity</vt:lpstr>
      <vt:lpstr>PowerPoint Presentation</vt:lpstr>
      <vt:lpstr>‘Attending to the Present’</vt:lpstr>
      <vt:lpstr>Distinct neural modes…</vt:lpstr>
      <vt:lpstr>“Meditate Like a Marine for Pumped-up Mental Muscles!”</vt:lpstr>
      <vt:lpstr>Areas of the Brain</vt:lpstr>
      <vt:lpstr>The Amygdala</vt:lpstr>
      <vt:lpstr>The Insula</vt:lpstr>
      <vt:lpstr>The Insula</vt:lpstr>
      <vt:lpstr>Mindfulness and EI</vt:lpstr>
      <vt:lpstr>Mindfulness and EI</vt:lpstr>
      <vt:lpstr>Search Inside Yourself</vt:lpstr>
      <vt:lpstr>The Emotional Competence Framework</vt:lpstr>
      <vt:lpstr>Mindfulness Practices</vt:lpstr>
      <vt:lpstr>References</vt:lpstr>
      <vt:lpstr>Any Questions?</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Joanna Blomfield</cp:lastModifiedBy>
  <cp:revision>35</cp:revision>
  <dcterms:created xsi:type="dcterms:W3CDTF">2015-04-14T15:21:28Z</dcterms:created>
  <dcterms:modified xsi:type="dcterms:W3CDTF">2016-03-30T12:19:58Z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