
<file path=[Content_Types].xml><?xml version="1.0" encoding="utf-8"?>
<Types xmlns="http://schemas.openxmlformats.org/package/2006/content-types">
  <Default Extension="jpeg" ContentType="image/jpe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9" r:id="rId1"/>
    <p:sldMasterId id="2147483650" r:id="rId2"/>
    <p:sldMasterId id="2147483651" r:id="rId3"/>
  </p:sldMasterIdLst>
  <p:notesMasterIdLst>
    <p:notesMasterId r:id="rId16"/>
  </p:notesMasterIdLst>
  <p:sldIdLst>
    <p:sldId id="621" r:id="rId4"/>
    <p:sldId id="624" r:id="rId5"/>
    <p:sldId id="632" r:id="rId6"/>
    <p:sldId id="627" r:id="rId7"/>
    <p:sldId id="636" r:id="rId8"/>
    <p:sldId id="635" r:id="rId9"/>
    <p:sldId id="637" r:id="rId10"/>
    <p:sldId id="630" r:id="rId11"/>
    <p:sldId id="639" r:id="rId12"/>
    <p:sldId id="638" r:id="rId13"/>
    <p:sldId id="640" r:id="rId14"/>
    <p:sldId id="631" r:id="rId15"/>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FC261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98" autoAdjust="0"/>
    <p:restoredTop sz="51332" autoAdjust="0"/>
  </p:normalViewPr>
  <p:slideViewPr>
    <p:cSldViewPr>
      <p:cViewPr varScale="1">
        <p:scale>
          <a:sx n="95" d="100"/>
          <a:sy n="95" d="100"/>
        </p:scale>
        <p:origin x="1608" y="176"/>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viewProps" Target="viewProps.xml"/><Relationship Id="rId3" Type="http://schemas.openxmlformats.org/officeDocument/2006/relationships/slideMaster" Target="slideMasters/slideMaster3.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5" Type="http://schemas.openxmlformats.org/officeDocument/2006/relationships/slide" Target="slides/slide2.xml"/><Relationship Id="rId15" Type="http://schemas.openxmlformats.org/officeDocument/2006/relationships/slide" Target="slides/slide12.xml"/><Relationship Id="rId10" Type="http://schemas.openxmlformats.org/officeDocument/2006/relationships/slide" Target="slides/slide7.xml"/><Relationship Id="rId19" Type="http://schemas.openxmlformats.org/officeDocument/2006/relationships/theme" Target="theme/theme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eaLnBrk="1" fontAlgn="auto" hangingPunct="1">
              <a:spcBef>
                <a:spcPts val="0"/>
              </a:spcBef>
              <a:spcAft>
                <a:spcPts val="0"/>
              </a:spcAft>
              <a:defRPr sz="1200">
                <a:latin typeface="+mn-lt"/>
                <a:cs typeface="+mn-cs"/>
              </a:defRPr>
            </a:lvl1pPr>
          </a:lstStyle>
          <a:p>
            <a:pPr>
              <a:defRPr/>
            </a:pPr>
            <a:fld id="{BFDDDB29-D266-48FC-8465-C8D9DCBE8265}" type="datetimeFigureOut">
              <a:rPr lang="en-GB"/>
              <a:pPr>
                <a:defRPr/>
              </a:pPr>
              <a:t>09/02/2021</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pPr>
              <a:defRPr/>
            </a:pPr>
            <a:fld id="{F248F1B4-D8DB-4A55-8E6E-EBADE4857EE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D8957A9D-AC9B-4E69-A4C8-E529DE123C02}" type="datetime1">
              <a:rPr lang="en-GB"/>
              <a:pPr>
                <a:defRPr/>
              </a:pPr>
              <a:t>09/02/2021</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BE2B4994-F2C0-43BA-805D-BAE87E775281}" type="slidenum">
              <a:rPr lang="en-GB" altLang="en-US"/>
              <a:pPr>
                <a:defRPr/>
              </a:pPr>
              <a:t>‹#›</a:t>
            </a:fld>
            <a:endParaRPr lang="en-GB" altLang="en-US"/>
          </a:p>
        </p:txBody>
      </p:sp>
    </p:spTree>
    <p:extLst>
      <p:ext uri="{BB962C8B-B14F-4D97-AF65-F5344CB8AC3E}">
        <p14:creationId xmlns:p14="http://schemas.microsoft.com/office/powerpoint/2010/main" val="13971307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E4366ECD-46FF-4892-9806-222A0977A9D4}" type="datetime1">
              <a:rPr lang="en-GB"/>
              <a:pPr>
                <a:defRPr/>
              </a:pPr>
              <a:t>09/02/2021</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A22189B4-4D1C-4360-9D7A-FA5B0CE2A45F}" type="slidenum">
              <a:rPr lang="en-GB" altLang="en-US"/>
              <a:pPr>
                <a:defRPr/>
              </a:pPr>
              <a:t>‹#›</a:t>
            </a:fld>
            <a:endParaRPr lang="en-GB" altLang="en-US"/>
          </a:p>
        </p:txBody>
      </p:sp>
    </p:spTree>
    <p:extLst>
      <p:ext uri="{BB962C8B-B14F-4D97-AF65-F5344CB8AC3E}">
        <p14:creationId xmlns:p14="http://schemas.microsoft.com/office/powerpoint/2010/main" val="35955258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912352F6-B0D5-4708-A681-C79D43E526A8}" type="datetime1">
              <a:rPr lang="en-GB"/>
              <a:pPr>
                <a:defRPr/>
              </a:pPr>
              <a:t>09/02/2021</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6A9F66A-178D-4084-A6A9-FEAAFFD91103}" type="slidenum">
              <a:rPr lang="en-GB" altLang="en-US"/>
              <a:pPr>
                <a:defRPr/>
              </a:pPr>
              <a:t>‹#›</a:t>
            </a:fld>
            <a:endParaRPr lang="en-GB" altLang="en-US"/>
          </a:p>
        </p:txBody>
      </p:sp>
    </p:spTree>
    <p:extLst>
      <p:ext uri="{BB962C8B-B14F-4D97-AF65-F5344CB8AC3E}">
        <p14:creationId xmlns:p14="http://schemas.microsoft.com/office/powerpoint/2010/main" val="4806680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8F137993-CF85-4987-AD7F-5DB8FF13157A}" type="datetime1">
              <a:rPr lang="en-GB"/>
              <a:pPr>
                <a:defRPr/>
              </a:pPr>
              <a:t>09/02/2021</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5D0BBD2C-051B-4398-95B1-50D2FAFD910B}" type="slidenum">
              <a:rPr lang="en-GB" altLang="en-US"/>
              <a:pPr>
                <a:defRPr/>
              </a:pPr>
              <a:t>‹#›</a:t>
            </a:fld>
            <a:endParaRPr lang="en-GB" altLang="en-US"/>
          </a:p>
        </p:txBody>
      </p:sp>
    </p:spTree>
    <p:extLst>
      <p:ext uri="{BB962C8B-B14F-4D97-AF65-F5344CB8AC3E}">
        <p14:creationId xmlns:p14="http://schemas.microsoft.com/office/powerpoint/2010/main" val="33381453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40E3C0BB-7F26-4514-BBBF-4EAA337E4C39}" type="datetime1">
              <a:rPr lang="en-GB"/>
              <a:pPr>
                <a:defRPr/>
              </a:pPr>
              <a:t>09/02/2021</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9F491F9F-1113-4BCA-B65B-006455AABD52}" type="slidenum">
              <a:rPr lang="en-GB" altLang="en-US"/>
              <a:pPr>
                <a:defRPr/>
              </a:pPr>
              <a:t>‹#›</a:t>
            </a:fld>
            <a:endParaRPr lang="en-GB" altLang="en-US"/>
          </a:p>
        </p:txBody>
      </p:sp>
    </p:spTree>
    <p:extLst>
      <p:ext uri="{BB962C8B-B14F-4D97-AF65-F5344CB8AC3E}">
        <p14:creationId xmlns:p14="http://schemas.microsoft.com/office/powerpoint/2010/main" val="28962319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C76616C7-AE3A-44A7-9CE5-FEFF4AFE7F41}" type="datetime1">
              <a:rPr lang="en-GB"/>
              <a:pPr>
                <a:defRPr/>
              </a:pPr>
              <a:t>09/02/2021</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CDD00A46-C120-4BDD-ACA2-4E4265FEDF64}" type="slidenum">
              <a:rPr lang="en-GB" altLang="en-US"/>
              <a:pPr>
                <a:defRPr/>
              </a:pPr>
              <a:t>‹#›</a:t>
            </a:fld>
            <a:endParaRPr lang="en-GB" altLang="en-US"/>
          </a:p>
        </p:txBody>
      </p:sp>
    </p:spTree>
    <p:extLst>
      <p:ext uri="{BB962C8B-B14F-4D97-AF65-F5344CB8AC3E}">
        <p14:creationId xmlns:p14="http://schemas.microsoft.com/office/powerpoint/2010/main" val="15861256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5123F0FA-A1E8-46A8-811C-76A604918AE1}" type="datetime1">
              <a:rPr lang="en-GB"/>
              <a:pPr>
                <a:defRPr/>
              </a:pPr>
              <a:t>09/02/2021</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4F47D6E2-092D-41D5-93CC-4BBA81A7496F}" type="slidenum">
              <a:rPr lang="en-GB" altLang="en-US"/>
              <a:pPr>
                <a:defRPr/>
              </a:pPr>
              <a:t>‹#›</a:t>
            </a:fld>
            <a:endParaRPr lang="en-GB" altLang="en-US"/>
          </a:p>
        </p:txBody>
      </p:sp>
    </p:spTree>
    <p:extLst>
      <p:ext uri="{BB962C8B-B14F-4D97-AF65-F5344CB8AC3E}">
        <p14:creationId xmlns:p14="http://schemas.microsoft.com/office/powerpoint/2010/main" val="40748513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8B3063F9-DF01-41DB-8845-EA1A641D261B}" type="datetime1">
              <a:rPr lang="en-GB"/>
              <a:pPr>
                <a:defRPr/>
              </a:pPr>
              <a:t>09/02/2021</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E0F8CEA2-BF5E-4A6C-A8F5-067B479681CE}" type="slidenum">
              <a:rPr lang="en-GB" altLang="en-US"/>
              <a:pPr>
                <a:defRPr/>
              </a:pPr>
              <a:t>‹#›</a:t>
            </a:fld>
            <a:endParaRPr lang="en-GB" altLang="en-US"/>
          </a:p>
        </p:txBody>
      </p:sp>
    </p:spTree>
    <p:extLst>
      <p:ext uri="{BB962C8B-B14F-4D97-AF65-F5344CB8AC3E}">
        <p14:creationId xmlns:p14="http://schemas.microsoft.com/office/powerpoint/2010/main" val="22587401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B7A3ED04-2E3C-4922-96FF-46FD3E74501B}" type="datetime1">
              <a:rPr lang="en-GB"/>
              <a:pPr>
                <a:defRPr/>
              </a:pPr>
              <a:t>09/02/2021</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82953968-9A17-4BB3-AE45-988B81F22745}" type="slidenum">
              <a:rPr lang="en-GB" altLang="en-US"/>
              <a:pPr>
                <a:defRPr/>
              </a:pPr>
              <a:t>‹#›</a:t>
            </a:fld>
            <a:endParaRPr lang="en-GB" altLang="en-US"/>
          </a:p>
        </p:txBody>
      </p:sp>
    </p:spTree>
    <p:extLst>
      <p:ext uri="{BB962C8B-B14F-4D97-AF65-F5344CB8AC3E}">
        <p14:creationId xmlns:p14="http://schemas.microsoft.com/office/powerpoint/2010/main" val="29903159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44CDF281-FEC4-4C7F-8C01-23106C489533}" type="datetime1">
              <a:rPr lang="en-GB"/>
              <a:pPr>
                <a:defRPr/>
              </a:pPr>
              <a:t>09/02/2021</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2B61247E-6470-41F0-B541-6CCB7AEBA89C}" type="slidenum">
              <a:rPr lang="en-GB" altLang="en-US"/>
              <a:pPr>
                <a:defRPr/>
              </a:pPr>
              <a:t>‹#›</a:t>
            </a:fld>
            <a:endParaRPr lang="en-GB" altLang="en-US"/>
          </a:p>
        </p:txBody>
      </p:sp>
    </p:spTree>
    <p:extLst>
      <p:ext uri="{BB962C8B-B14F-4D97-AF65-F5344CB8AC3E}">
        <p14:creationId xmlns:p14="http://schemas.microsoft.com/office/powerpoint/2010/main" val="3193679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0A1BAB9D-8793-4F81-9A68-3D1487B2FFD7}" type="datetime1">
              <a:rPr lang="en-GB"/>
              <a:pPr>
                <a:defRPr/>
              </a:pPr>
              <a:t>09/02/2021</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2B73526-81C8-449A-AC37-7F65AE6F295C}" type="slidenum">
              <a:rPr lang="en-GB" altLang="en-US"/>
              <a:pPr>
                <a:defRPr/>
              </a:pPr>
              <a:t>‹#›</a:t>
            </a:fld>
            <a:endParaRPr lang="en-GB" altLang="en-US"/>
          </a:p>
        </p:txBody>
      </p:sp>
    </p:spTree>
    <p:extLst>
      <p:ext uri="{BB962C8B-B14F-4D97-AF65-F5344CB8AC3E}">
        <p14:creationId xmlns:p14="http://schemas.microsoft.com/office/powerpoint/2010/main" val="38614209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AE78C15F-829C-4062-A183-186C72A5B19B}" type="datetime1">
              <a:rPr lang="en-GB"/>
              <a:pPr>
                <a:defRPr/>
              </a:pPr>
              <a:t>09/02/2021</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E477BACE-7C00-448F-A882-54CC55A78DD5}" type="slidenum">
              <a:rPr lang="en-GB" altLang="en-US"/>
              <a:pPr>
                <a:defRPr/>
              </a:pPr>
              <a:t>‹#›</a:t>
            </a:fld>
            <a:endParaRPr lang="en-GB" altLang="en-US"/>
          </a:p>
        </p:txBody>
      </p:sp>
    </p:spTree>
    <p:extLst>
      <p:ext uri="{BB962C8B-B14F-4D97-AF65-F5344CB8AC3E}">
        <p14:creationId xmlns:p14="http://schemas.microsoft.com/office/powerpoint/2010/main" val="8353868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FD0E588-56D1-42A5-A553-950A7497CF5B}" type="datetime1">
              <a:rPr lang="en-GB"/>
              <a:pPr>
                <a:defRPr/>
              </a:pPr>
              <a:t>09/02/2021</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E75782E4-D1C8-4E8E-8306-87AA7AB281BD}" type="slidenum">
              <a:rPr lang="en-GB" altLang="en-US"/>
              <a:pPr>
                <a:defRPr/>
              </a:pPr>
              <a:t>‹#›</a:t>
            </a:fld>
            <a:endParaRPr lang="en-GB" altLang="en-US"/>
          </a:p>
        </p:txBody>
      </p:sp>
    </p:spTree>
    <p:extLst>
      <p:ext uri="{BB962C8B-B14F-4D97-AF65-F5344CB8AC3E}">
        <p14:creationId xmlns:p14="http://schemas.microsoft.com/office/powerpoint/2010/main" val="13351108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A9BF4EC3-65E0-4CCF-90E4-DBC732BBFCBC}" type="datetime1">
              <a:rPr lang="en-GB"/>
              <a:pPr>
                <a:defRPr/>
              </a:pPr>
              <a:t>09/02/2021</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D41BF09C-2E25-4F5A-80C2-59841DFEF076}" type="slidenum">
              <a:rPr lang="en-GB" altLang="en-US"/>
              <a:pPr>
                <a:defRPr/>
              </a:pPr>
              <a:t>‹#›</a:t>
            </a:fld>
            <a:endParaRPr lang="en-GB" altLang="en-US"/>
          </a:p>
        </p:txBody>
      </p:sp>
    </p:spTree>
    <p:extLst>
      <p:ext uri="{BB962C8B-B14F-4D97-AF65-F5344CB8AC3E}">
        <p14:creationId xmlns:p14="http://schemas.microsoft.com/office/powerpoint/2010/main" val="39733164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A86E5ACC-79C4-4BF0-8027-F470ADB41BF0}" type="datetime1">
              <a:rPr lang="en-GB"/>
              <a:pPr>
                <a:defRPr/>
              </a:pPr>
              <a:t>09/02/2021</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3C15340B-8082-4D8A-94A7-B68FAB42E8E4}" type="slidenum">
              <a:rPr lang="en-GB" altLang="en-US"/>
              <a:pPr>
                <a:defRPr/>
              </a:pPr>
              <a:t>‹#›</a:t>
            </a:fld>
            <a:endParaRPr lang="en-GB" altLang="en-US"/>
          </a:p>
        </p:txBody>
      </p:sp>
    </p:spTree>
    <p:extLst>
      <p:ext uri="{BB962C8B-B14F-4D97-AF65-F5344CB8AC3E}">
        <p14:creationId xmlns:p14="http://schemas.microsoft.com/office/powerpoint/2010/main" val="41192457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1FC129FB-87AC-494D-95B9-6A84410CA8A5}" type="datetime1">
              <a:rPr lang="en-GB"/>
              <a:pPr>
                <a:defRPr/>
              </a:pPr>
              <a:t>09/02/2021</a:t>
            </a:fld>
            <a:endParaRPr lang="en-GB" dirty="0"/>
          </a:p>
        </p:txBody>
      </p:sp>
      <p:sp>
        <p:nvSpPr>
          <p:cNvPr id="8" name="Slide Number Placeholder 5"/>
          <p:cNvSpPr>
            <a:spLocks noGrp="1"/>
          </p:cNvSpPr>
          <p:nvPr>
            <p:ph type="sldNum" sz="quarter" idx="11"/>
          </p:nvPr>
        </p:nvSpPr>
        <p:spPr/>
        <p:txBody>
          <a:bodyPr/>
          <a:lstStyle>
            <a:lvl1pPr>
              <a:defRPr/>
            </a:lvl1pPr>
          </a:lstStyle>
          <a:p>
            <a:pPr>
              <a:defRPr/>
            </a:pPr>
            <a:fld id="{851272C1-85B3-43F9-9F1B-401E6BCA2371}" type="slidenum">
              <a:rPr lang="en-GB" altLang="en-US"/>
              <a:pPr>
                <a:defRPr/>
              </a:pPr>
              <a:t>‹#›</a:t>
            </a:fld>
            <a:endParaRPr lang="en-GB" altLang="en-US"/>
          </a:p>
        </p:txBody>
      </p:sp>
    </p:spTree>
    <p:extLst>
      <p:ext uri="{BB962C8B-B14F-4D97-AF65-F5344CB8AC3E}">
        <p14:creationId xmlns:p14="http://schemas.microsoft.com/office/powerpoint/2010/main" val="206718996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8EF8F441-39C6-4306-A42F-42F44D7C97BD}" type="datetime1">
              <a:rPr lang="en-GB"/>
              <a:pPr>
                <a:defRPr/>
              </a:pPr>
              <a:t>09/02/2021</a:t>
            </a:fld>
            <a:endParaRPr lang="en-GB" dirty="0"/>
          </a:p>
        </p:txBody>
      </p:sp>
      <p:sp>
        <p:nvSpPr>
          <p:cNvPr id="4" name="Slide Number Placeholder 5"/>
          <p:cNvSpPr>
            <a:spLocks noGrp="1"/>
          </p:cNvSpPr>
          <p:nvPr>
            <p:ph type="sldNum" sz="quarter" idx="11"/>
          </p:nvPr>
        </p:nvSpPr>
        <p:spPr/>
        <p:txBody>
          <a:bodyPr/>
          <a:lstStyle>
            <a:lvl1pPr>
              <a:defRPr/>
            </a:lvl1pPr>
          </a:lstStyle>
          <a:p>
            <a:pPr>
              <a:defRPr/>
            </a:pPr>
            <a:fld id="{DE699A1F-28B8-4A72-B67B-BF189B832B6E}" type="slidenum">
              <a:rPr lang="en-GB" altLang="en-US"/>
              <a:pPr>
                <a:defRPr/>
              </a:pPr>
              <a:t>‹#›</a:t>
            </a:fld>
            <a:endParaRPr lang="en-GB" altLang="en-US"/>
          </a:p>
        </p:txBody>
      </p:sp>
    </p:spTree>
    <p:extLst>
      <p:ext uri="{BB962C8B-B14F-4D97-AF65-F5344CB8AC3E}">
        <p14:creationId xmlns:p14="http://schemas.microsoft.com/office/powerpoint/2010/main" val="334093609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2836826C-58C1-4440-979C-F534CF4CCAE6}" type="datetime1">
              <a:rPr lang="en-GB"/>
              <a:pPr>
                <a:defRPr/>
              </a:pPr>
              <a:t>09/02/2021</a:t>
            </a:fld>
            <a:endParaRPr lang="en-GB" dirty="0"/>
          </a:p>
        </p:txBody>
      </p:sp>
      <p:sp>
        <p:nvSpPr>
          <p:cNvPr id="3" name="Slide Number Placeholder 5"/>
          <p:cNvSpPr>
            <a:spLocks noGrp="1"/>
          </p:cNvSpPr>
          <p:nvPr>
            <p:ph type="sldNum" sz="quarter" idx="11"/>
          </p:nvPr>
        </p:nvSpPr>
        <p:spPr/>
        <p:txBody>
          <a:bodyPr/>
          <a:lstStyle>
            <a:lvl1pPr>
              <a:defRPr/>
            </a:lvl1pPr>
          </a:lstStyle>
          <a:p>
            <a:pPr>
              <a:defRPr/>
            </a:pPr>
            <a:fld id="{B7968EE4-3C6A-48DA-B6AE-D98E3D87CC8E}" type="slidenum">
              <a:rPr lang="en-GB" altLang="en-US"/>
              <a:pPr>
                <a:defRPr/>
              </a:pPr>
              <a:t>‹#›</a:t>
            </a:fld>
            <a:endParaRPr lang="en-GB" altLang="en-US"/>
          </a:p>
        </p:txBody>
      </p:sp>
    </p:spTree>
    <p:extLst>
      <p:ext uri="{BB962C8B-B14F-4D97-AF65-F5344CB8AC3E}">
        <p14:creationId xmlns:p14="http://schemas.microsoft.com/office/powerpoint/2010/main" val="350290289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6348C9B3-36DE-4D30-AD9C-F5F870B48444}" type="datetime1">
              <a:rPr lang="en-GB"/>
              <a:pPr>
                <a:defRPr/>
              </a:pPr>
              <a:t>09/02/2021</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81CD3381-BD83-4D74-94EA-52991AA1AFDC}" type="slidenum">
              <a:rPr lang="en-GB" altLang="en-US"/>
              <a:pPr>
                <a:defRPr/>
              </a:pPr>
              <a:t>‹#›</a:t>
            </a:fld>
            <a:endParaRPr lang="en-GB" altLang="en-US"/>
          </a:p>
        </p:txBody>
      </p:sp>
    </p:spTree>
    <p:extLst>
      <p:ext uri="{BB962C8B-B14F-4D97-AF65-F5344CB8AC3E}">
        <p14:creationId xmlns:p14="http://schemas.microsoft.com/office/powerpoint/2010/main" val="167711620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076B4FE9-329F-4A9D-B38A-B7494D2AA5BB}" type="datetime1">
              <a:rPr lang="en-GB"/>
              <a:pPr>
                <a:defRPr/>
              </a:pPr>
              <a:t>09/02/2021</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20781313-1272-49F1-96EB-FB78CF41E3DE}" type="slidenum">
              <a:rPr lang="en-GB" altLang="en-US"/>
              <a:pPr>
                <a:defRPr/>
              </a:pPr>
              <a:t>‹#›</a:t>
            </a:fld>
            <a:endParaRPr lang="en-GB" altLang="en-US"/>
          </a:p>
        </p:txBody>
      </p:sp>
    </p:spTree>
    <p:extLst>
      <p:ext uri="{BB962C8B-B14F-4D97-AF65-F5344CB8AC3E}">
        <p14:creationId xmlns:p14="http://schemas.microsoft.com/office/powerpoint/2010/main" val="31458922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10FA0EF-A452-4385-9B7B-11D9616E848A}" type="datetime1">
              <a:rPr lang="en-GB"/>
              <a:pPr>
                <a:defRPr/>
              </a:pPr>
              <a:t>09/02/2021</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8C888349-23EE-4BCA-8D17-5D08CE195DA0}" type="slidenum">
              <a:rPr lang="en-GB" altLang="en-US"/>
              <a:pPr>
                <a:defRPr/>
              </a:pPr>
              <a:t>‹#›</a:t>
            </a:fld>
            <a:endParaRPr lang="en-GB" altLang="en-US"/>
          </a:p>
        </p:txBody>
      </p:sp>
    </p:spTree>
    <p:extLst>
      <p:ext uri="{BB962C8B-B14F-4D97-AF65-F5344CB8AC3E}">
        <p14:creationId xmlns:p14="http://schemas.microsoft.com/office/powerpoint/2010/main" val="311689816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0C8FAD4A-27DB-465A-8685-31F1AA24435C}" type="datetime1">
              <a:rPr lang="en-GB"/>
              <a:pPr>
                <a:defRPr/>
              </a:pPr>
              <a:t>09/02/2021</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1A72FD09-D6B6-4B82-AF78-B9E9983C59BB}" type="slidenum">
              <a:rPr lang="en-GB" altLang="en-US"/>
              <a:pPr>
                <a:defRPr/>
              </a:pPr>
              <a:t>‹#›</a:t>
            </a:fld>
            <a:endParaRPr lang="en-GB" altLang="en-US"/>
          </a:p>
        </p:txBody>
      </p:sp>
    </p:spTree>
    <p:extLst>
      <p:ext uri="{BB962C8B-B14F-4D97-AF65-F5344CB8AC3E}">
        <p14:creationId xmlns:p14="http://schemas.microsoft.com/office/powerpoint/2010/main" val="7841824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2F1E7B97-8893-4DF8-94C2-0BDDB4083750}" type="datetime1">
              <a:rPr lang="en-GB"/>
              <a:pPr>
                <a:defRPr/>
              </a:pPr>
              <a:t>09/02/2021</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E0B473A-B5CB-4AEA-A841-E4A1420271FA}" type="slidenum">
              <a:rPr lang="en-GB" altLang="en-US"/>
              <a:pPr>
                <a:defRPr/>
              </a:pPr>
              <a:t>‹#›</a:t>
            </a:fld>
            <a:endParaRPr lang="en-GB" altLang="en-US"/>
          </a:p>
        </p:txBody>
      </p:sp>
    </p:spTree>
    <p:extLst>
      <p:ext uri="{BB962C8B-B14F-4D97-AF65-F5344CB8AC3E}">
        <p14:creationId xmlns:p14="http://schemas.microsoft.com/office/powerpoint/2010/main" val="343707203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DF502AA-C8CB-4132-B592-CA60B7C38ACE}" type="datetime1">
              <a:rPr lang="en-GB"/>
              <a:pPr>
                <a:defRPr/>
              </a:pPr>
              <a:t>09/02/2021</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B3416350-3461-4282-A263-C166126E991F}" type="slidenum">
              <a:rPr lang="en-GB" altLang="en-US"/>
              <a:pPr>
                <a:defRPr/>
              </a:pPr>
              <a:t>‹#›</a:t>
            </a:fld>
            <a:endParaRPr lang="en-GB" altLang="en-US"/>
          </a:p>
        </p:txBody>
      </p:sp>
    </p:spTree>
    <p:extLst>
      <p:ext uri="{BB962C8B-B14F-4D97-AF65-F5344CB8AC3E}">
        <p14:creationId xmlns:p14="http://schemas.microsoft.com/office/powerpoint/2010/main" val="156004178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6BD54D1A-4815-47BD-8614-C0B0CB854EB1}" type="datetime1">
              <a:rPr lang="en-GB"/>
              <a:pPr>
                <a:defRPr/>
              </a:pPr>
              <a:t>09/02/2021</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1269315-487F-456B-9DCF-692949BD7BA7}" type="slidenum">
              <a:rPr lang="en-GB" altLang="en-US"/>
              <a:pPr>
                <a:defRPr/>
              </a:pPr>
              <a:t>‹#›</a:t>
            </a:fld>
            <a:endParaRPr lang="en-GB" altLang="en-US"/>
          </a:p>
        </p:txBody>
      </p:sp>
    </p:spTree>
    <p:extLst>
      <p:ext uri="{BB962C8B-B14F-4D97-AF65-F5344CB8AC3E}">
        <p14:creationId xmlns:p14="http://schemas.microsoft.com/office/powerpoint/2010/main" val="405662966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4E3DC6A9-A123-4839-B812-2B5358EDB404}" type="datetime1">
              <a:rPr lang="en-GB"/>
              <a:pPr>
                <a:defRPr/>
              </a:pPr>
              <a:t>09/02/2021</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9AA3C5AE-BB4B-472B-815B-B9E00B3AC4F5}" type="slidenum">
              <a:rPr lang="en-GB" altLang="en-US"/>
              <a:pPr>
                <a:defRPr/>
              </a:pPr>
              <a:t>‹#›</a:t>
            </a:fld>
            <a:endParaRPr lang="en-GB" altLang="en-US"/>
          </a:p>
        </p:txBody>
      </p:sp>
    </p:spTree>
    <p:extLst>
      <p:ext uri="{BB962C8B-B14F-4D97-AF65-F5344CB8AC3E}">
        <p14:creationId xmlns:p14="http://schemas.microsoft.com/office/powerpoint/2010/main" val="347068856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28CB978A-EA46-472A-9CB9-DD326FDEE697}" type="datetime1">
              <a:rPr lang="en-GB"/>
              <a:pPr>
                <a:defRPr/>
              </a:pPr>
              <a:t>09/02/2021</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943C18FD-4431-4582-9B98-5DA29A8F2ABA}" type="slidenum">
              <a:rPr lang="en-GB" altLang="en-US"/>
              <a:pPr>
                <a:defRPr/>
              </a:pPr>
              <a:t>‹#›</a:t>
            </a:fld>
            <a:endParaRPr lang="en-GB" altLang="en-US"/>
          </a:p>
        </p:txBody>
      </p:sp>
    </p:spTree>
    <p:extLst>
      <p:ext uri="{BB962C8B-B14F-4D97-AF65-F5344CB8AC3E}">
        <p14:creationId xmlns:p14="http://schemas.microsoft.com/office/powerpoint/2010/main" val="129366097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29F62988-4734-49D5-ABC9-1D8830979CA5}" type="datetime1">
              <a:rPr lang="en-GB"/>
              <a:pPr>
                <a:defRPr/>
              </a:pPr>
              <a:t>09/02/2021</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37FB8E70-BA6C-4849-BF8B-0E7C61769DB9}" type="slidenum">
              <a:rPr lang="en-GB" altLang="en-US"/>
              <a:pPr>
                <a:defRPr/>
              </a:pPr>
              <a:t>‹#›</a:t>
            </a:fld>
            <a:endParaRPr lang="en-GB" altLang="en-US"/>
          </a:p>
        </p:txBody>
      </p:sp>
    </p:spTree>
    <p:extLst>
      <p:ext uri="{BB962C8B-B14F-4D97-AF65-F5344CB8AC3E}">
        <p14:creationId xmlns:p14="http://schemas.microsoft.com/office/powerpoint/2010/main" val="123753727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E12784E-0867-4A6F-89D2-D0F62A3AC4E3}" type="datetime1">
              <a:rPr lang="en-GB"/>
              <a:pPr>
                <a:defRPr/>
              </a:pPr>
              <a:t>09/02/2021</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109B5B61-3075-4C1F-9BB4-EB3E42D1F0BA}" type="slidenum">
              <a:rPr lang="en-GB" altLang="en-US"/>
              <a:pPr>
                <a:defRPr/>
              </a:pPr>
              <a:t>‹#›</a:t>
            </a:fld>
            <a:endParaRPr lang="en-GB" altLang="en-US"/>
          </a:p>
        </p:txBody>
      </p:sp>
    </p:spTree>
    <p:extLst>
      <p:ext uri="{BB962C8B-B14F-4D97-AF65-F5344CB8AC3E}">
        <p14:creationId xmlns:p14="http://schemas.microsoft.com/office/powerpoint/2010/main" val="124082474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1DB6958D-3A38-440B-B159-47C5695A6FC1}" type="datetime1">
              <a:rPr lang="en-GB"/>
              <a:pPr>
                <a:defRPr/>
              </a:pPr>
              <a:t>09/02/2021</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A363B1F5-2E66-4BC7-8719-37CD5455B1D2}" type="slidenum">
              <a:rPr lang="en-GB" altLang="en-US"/>
              <a:pPr>
                <a:defRPr/>
              </a:pPr>
              <a:t>‹#›</a:t>
            </a:fld>
            <a:endParaRPr lang="en-GB" altLang="en-US"/>
          </a:p>
        </p:txBody>
      </p:sp>
    </p:spTree>
    <p:extLst>
      <p:ext uri="{BB962C8B-B14F-4D97-AF65-F5344CB8AC3E}">
        <p14:creationId xmlns:p14="http://schemas.microsoft.com/office/powerpoint/2010/main" val="250695226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D04EB3A9-CBB8-438E-B510-1D714DB9C88C}" type="datetime1">
              <a:rPr lang="en-GB"/>
              <a:pPr>
                <a:defRPr/>
              </a:pPr>
              <a:t>09/02/2021</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B48B25A4-F189-4EFD-9B4E-E67BF842DC2B}" type="slidenum">
              <a:rPr lang="en-GB" altLang="en-US"/>
              <a:pPr>
                <a:defRPr/>
              </a:pPr>
              <a:t>‹#›</a:t>
            </a:fld>
            <a:endParaRPr lang="en-GB" altLang="en-US"/>
          </a:p>
        </p:txBody>
      </p:sp>
    </p:spTree>
    <p:extLst>
      <p:ext uri="{BB962C8B-B14F-4D97-AF65-F5344CB8AC3E}">
        <p14:creationId xmlns:p14="http://schemas.microsoft.com/office/powerpoint/2010/main" val="219844941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EB5E5589-F089-4F96-BD0C-9C622F2F12A3}" type="datetime1">
              <a:rPr lang="en-GB"/>
              <a:pPr>
                <a:defRPr/>
              </a:pPr>
              <a:t>09/02/2021</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4A06D725-321D-45B2-9009-D4D95961F037}" type="slidenum">
              <a:rPr lang="en-GB" altLang="en-US"/>
              <a:pPr>
                <a:defRPr/>
              </a:pPr>
              <a:t>‹#›</a:t>
            </a:fld>
            <a:endParaRPr lang="en-GB" altLang="en-US"/>
          </a:p>
        </p:txBody>
      </p:sp>
    </p:spTree>
    <p:extLst>
      <p:ext uri="{BB962C8B-B14F-4D97-AF65-F5344CB8AC3E}">
        <p14:creationId xmlns:p14="http://schemas.microsoft.com/office/powerpoint/2010/main" val="143790291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25A3F43-87EA-41DB-AE77-B4D999651894}" type="datetime1">
              <a:rPr lang="en-GB"/>
              <a:pPr>
                <a:defRPr/>
              </a:pPr>
              <a:t>09/02/2021</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FBECE181-8A3E-4A89-AB55-3F6D08A55227}" type="slidenum">
              <a:rPr lang="en-GB" altLang="en-US"/>
              <a:pPr>
                <a:defRPr/>
              </a:pPr>
              <a:t>‹#›</a:t>
            </a:fld>
            <a:endParaRPr lang="en-GB" altLang="en-US"/>
          </a:p>
        </p:txBody>
      </p:sp>
    </p:spTree>
    <p:extLst>
      <p:ext uri="{BB962C8B-B14F-4D97-AF65-F5344CB8AC3E}">
        <p14:creationId xmlns:p14="http://schemas.microsoft.com/office/powerpoint/2010/main" val="37092073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2.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395288"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FB171393-CDAF-464A-BA71-D5C253200948}" type="datetime1">
              <a:rPr lang="en-GB"/>
              <a:pPr>
                <a:defRPr/>
              </a:pPr>
              <a:t>09/02/2021</a:t>
            </a:fld>
            <a:endParaRPr lang="en-GB"/>
          </a:p>
        </p:txBody>
      </p:sp>
      <p:sp>
        <p:nvSpPr>
          <p:cNvPr id="8" name="Footer Placeholder 4"/>
          <p:cNvSpPr>
            <a:spLocks noGrp="1"/>
          </p:cNvSpPr>
          <p:nvPr>
            <p:ph type="ftr" sz="quarter" idx="3"/>
          </p:nvPr>
        </p:nvSpPr>
        <p:spPr>
          <a:xfrm>
            <a:off x="4140200" y="6381750"/>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852EE027-CED7-4AFB-9A56-E1CAAD639C2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52" r:id="rId1"/>
    <p:sldLayoutId id="2147483653" r:id="rId2"/>
    <p:sldLayoutId id="2147483654" r:id="rId3"/>
    <p:sldLayoutId id="2147483655" r:id="rId4"/>
    <p:sldLayoutId id="2147483656" r:id="rId5"/>
    <p:sldLayoutId id="2147483657" r:id="rId6"/>
    <p:sldLayoutId id="2147483658" r:id="rId7"/>
    <p:sldLayoutId id="2147483659" r:id="rId8"/>
    <p:sldLayoutId id="2147483660" r:id="rId9"/>
    <p:sldLayoutId id="2147483661" r:id="rId10"/>
    <p:sldLayoutId id="2147483662"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2051"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397087B-0E3D-42CA-BC5C-84AC4336F180}" type="datetime1">
              <a:rPr lang="en-GB"/>
              <a:pPr>
                <a:defRPr/>
              </a:pPr>
              <a:t>09/02/2021</a:t>
            </a:fld>
            <a:endParaRPr lang="en-GB" dirty="0"/>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86D92E20-9FE1-48A8-BFCA-2DD363D318B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075"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5C7E419-CA4B-430E-8B6E-28EA8E720B62}" type="datetime1">
              <a:rPr lang="en-GB"/>
              <a:pPr>
                <a:defRPr/>
              </a:pPr>
              <a:t>09/02/2021</a:t>
            </a:fld>
            <a:endParaRPr lang="en-GB"/>
          </a:p>
        </p:txBody>
      </p:sp>
      <p:sp>
        <p:nvSpPr>
          <p:cNvPr id="8" name="Footer Placeholder 4"/>
          <p:cNvSpPr>
            <a:spLocks noGrp="1"/>
          </p:cNvSpPr>
          <p:nvPr>
            <p:ph type="ftr" sz="quarter" idx="3"/>
          </p:nvPr>
        </p:nvSpPr>
        <p:spPr>
          <a:xfrm>
            <a:off x="3132138" y="6461125"/>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0DDF2CF8-DB73-4838-991C-0659C678E55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2" Type="http://schemas.openxmlformats.org/officeDocument/2006/relationships/image" Target="../media/image4.tiff"/><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hyperlink" Target="https://www.startuploans.co.uk/" TargetMode="External"/><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3" Type="http://schemas.openxmlformats.org/officeDocument/2006/relationships/hyperlink" Target="https://www.princes-trust.org.uk/help-for-young-people/tools-resources/business-tools/business-plans" TargetMode="External"/><Relationship Id="rId2" Type="http://schemas.openxmlformats.org/officeDocument/2006/relationships/hyperlink" Target="https://www.gov.uk/write-business-plan" TargetMode="External"/><Relationship Id="rId1" Type="http://schemas.openxmlformats.org/officeDocument/2006/relationships/slideLayout" Target="../slideLayouts/slideLayout24.xml"/><Relationship Id="rId6" Type="http://schemas.openxmlformats.org/officeDocument/2006/relationships/hyperlink" Target="https://prezi.com/bulikd-wkuwo/business-plan-presentation/" TargetMode="External"/><Relationship Id="rId5" Type="http://schemas.openxmlformats.org/officeDocument/2006/relationships/hyperlink" Target="https://prezi.com/dvsmhnlpbrux/business-plan/" TargetMode="External"/><Relationship Id="rId4" Type="http://schemas.openxmlformats.org/officeDocument/2006/relationships/hyperlink" Target="https://www.bplans.com/sample_business_plans.php" TargetMode="External"/></Relationships>
</file>

<file path=ppt/slides/_rels/slide12.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922FDDA-0D6E-49AD-AB27-0923E7B95F0F}"/>
              </a:ext>
            </a:extLst>
          </p:cNvPr>
          <p:cNvSpPr>
            <a:spLocks noGrp="1"/>
          </p:cNvSpPr>
          <p:nvPr>
            <p:ph type="ctrTitle"/>
          </p:nvPr>
        </p:nvSpPr>
        <p:spPr>
          <a:xfrm>
            <a:off x="1143000" y="1340768"/>
            <a:ext cx="6858000" cy="2387600"/>
          </a:xfrm>
        </p:spPr>
        <p:txBody>
          <a:bodyPr/>
          <a:lstStyle/>
          <a:p>
            <a:pPr eaLnBrk="1" hangingPunct="1"/>
            <a:br>
              <a:rPr lang="en-GB" sz="3600" b="1" dirty="0">
                <a:solidFill>
                  <a:schemeClr val="bg1"/>
                </a:solidFill>
                <a:effectLst>
                  <a:outerShdw blurRad="38100" dist="38100" dir="2700000" algn="tl">
                    <a:srgbClr val="000000">
                      <a:alpha val="43137"/>
                    </a:srgbClr>
                  </a:outerShdw>
                </a:effectLst>
              </a:rPr>
            </a:br>
            <a:r>
              <a:rPr lang="en-GB" sz="3600" b="1" dirty="0">
                <a:solidFill>
                  <a:schemeClr val="bg1"/>
                </a:solidFill>
                <a:effectLst>
                  <a:outerShdw blurRad="38100" dist="38100" dir="2700000" algn="tl">
                    <a:srgbClr val="000000">
                      <a:alpha val="43137"/>
                    </a:srgbClr>
                  </a:outerShdw>
                </a:effectLst>
              </a:rPr>
              <a:t>BMSW4006</a:t>
            </a:r>
            <a:br>
              <a:rPr lang="en-GB" sz="3600" b="1" dirty="0">
                <a:solidFill>
                  <a:schemeClr val="bg1"/>
                </a:solidFill>
                <a:effectLst>
                  <a:outerShdw blurRad="38100" dist="38100" dir="2700000" algn="tl">
                    <a:srgbClr val="000000">
                      <a:alpha val="43137"/>
                    </a:srgbClr>
                  </a:outerShdw>
                </a:effectLst>
              </a:rPr>
            </a:br>
            <a:r>
              <a:rPr lang="en-GB" sz="3600" b="1" dirty="0">
                <a:solidFill>
                  <a:schemeClr val="bg1"/>
                </a:solidFill>
                <a:effectLst>
                  <a:outerShdw blurRad="38100" dist="38100" dir="2700000" algn="tl">
                    <a:srgbClr val="000000">
                      <a:alpha val="43137"/>
                    </a:srgbClr>
                  </a:outerShdw>
                </a:effectLst>
              </a:rPr>
              <a:t>Managing Enterprise in the 21</a:t>
            </a:r>
            <a:r>
              <a:rPr lang="en-GB" sz="3600" b="1" baseline="30000" dirty="0">
                <a:solidFill>
                  <a:schemeClr val="bg1"/>
                </a:solidFill>
                <a:effectLst>
                  <a:outerShdw blurRad="38100" dist="38100" dir="2700000" algn="tl">
                    <a:srgbClr val="000000">
                      <a:alpha val="43137"/>
                    </a:srgbClr>
                  </a:outerShdw>
                </a:effectLst>
              </a:rPr>
              <a:t>st</a:t>
            </a:r>
            <a:r>
              <a:rPr lang="en-GB" sz="3600" b="1" dirty="0">
                <a:solidFill>
                  <a:schemeClr val="bg1"/>
                </a:solidFill>
                <a:effectLst>
                  <a:outerShdw blurRad="38100" dist="38100" dir="2700000" algn="tl">
                    <a:srgbClr val="000000">
                      <a:alpha val="43137"/>
                    </a:srgbClr>
                  </a:outerShdw>
                </a:effectLst>
              </a:rPr>
              <a:t> Century (MAE)</a:t>
            </a:r>
            <a:br>
              <a:rPr lang="en-GB" b="1" dirty="0">
                <a:solidFill>
                  <a:schemeClr val="bg1"/>
                </a:solidFill>
                <a:effectLst>
                  <a:outerShdw blurRad="38100" dist="38100" dir="2700000" algn="tl">
                    <a:srgbClr val="000000">
                      <a:alpha val="43137"/>
                    </a:srgbClr>
                  </a:outerShdw>
                </a:effectLst>
              </a:rPr>
            </a:br>
            <a:endParaRPr lang="en-GB" dirty="0"/>
          </a:p>
        </p:txBody>
      </p:sp>
      <p:sp>
        <p:nvSpPr>
          <p:cNvPr id="4" name="Subtitle 3"/>
          <p:cNvSpPr>
            <a:spLocks noGrp="1"/>
          </p:cNvSpPr>
          <p:nvPr>
            <p:ph type="subTitle" idx="1"/>
          </p:nvPr>
        </p:nvSpPr>
        <p:spPr>
          <a:xfrm>
            <a:off x="1143000" y="3602038"/>
            <a:ext cx="7245424" cy="1655762"/>
          </a:xfrm>
        </p:spPr>
        <p:txBody>
          <a:bodyPr/>
          <a:lstStyle/>
          <a:p>
            <a:pPr eaLnBrk="1" hangingPunct="1"/>
            <a:endParaRPr lang="en-GB" altLang="en-US" sz="3200" dirty="0">
              <a:effectLst>
                <a:outerShdw blurRad="38100" dist="38100" dir="2700000" algn="tl">
                  <a:srgbClr val="000000">
                    <a:alpha val="43137"/>
                  </a:srgbClr>
                </a:outerShdw>
              </a:effectLst>
            </a:endParaRPr>
          </a:p>
          <a:p>
            <a:pPr eaLnBrk="1" hangingPunct="1"/>
            <a:r>
              <a:rPr lang="en-GB" altLang="en-US" sz="3200" b="1" dirty="0">
                <a:solidFill>
                  <a:srgbClr val="FFFF00"/>
                </a:solidFill>
                <a:effectLst>
                  <a:outerShdw blurRad="38100" dist="38100" dir="2700000" algn="tl">
                    <a:srgbClr val="000000">
                      <a:alpha val="43137"/>
                    </a:srgbClr>
                  </a:outerShdw>
                </a:effectLst>
              </a:rPr>
              <a:t>Assignment Requirements</a:t>
            </a:r>
            <a:endParaRPr lang="en-GB" dirty="0"/>
          </a:p>
        </p:txBody>
      </p:sp>
    </p:spTree>
    <p:extLst>
      <p:ext uri="{BB962C8B-B14F-4D97-AF65-F5344CB8AC3E}">
        <p14:creationId xmlns:p14="http://schemas.microsoft.com/office/powerpoint/2010/main" val="7389425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p:txBody>
          <a:bodyPr/>
          <a:lstStyle/>
          <a:p>
            <a:pPr>
              <a:defRPr/>
            </a:pPr>
            <a:r>
              <a:rPr lang="en-US" altLang="en-US" sz="3200" b="1" dirty="0"/>
              <a:t>Managing Enterprise in the 21</a:t>
            </a:r>
            <a:r>
              <a:rPr lang="en-US" altLang="en-US" sz="3200" b="1" baseline="30000" dirty="0"/>
              <a:t>st</a:t>
            </a:r>
            <a:r>
              <a:rPr lang="en-US" altLang="en-US" sz="3200" b="1" dirty="0"/>
              <a:t> Century (MAE) </a:t>
            </a:r>
            <a:endParaRPr lang="en-GB" altLang="en-US" sz="3200" b="1" dirty="0"/>
          </a:p>
        </p:txBody>
      </p:sp>
      <p:sp>
        <p:nvSpPr>
          <p:cNvPr id="10243" name="Content Placeholder 2"/>
          <p:cNvSpPr>
            <a:spLocks noGrp="1"/>
          </p:cNvSpPr>
          <p:nvPr>
            <p:ph idx="1"/>
          </p:nvPr>
        </p:nvSpPr>
        <p:spPr>
          <a:xfrm>
            <a:off x="395288" y="1268413"/>
            <a:ext cx="8280400" cy="5040312"/>
          </a:xfrm>
        </p:spPr>
        <p:txBody>
          <a:bodyPr/>
          <a:lstStyle/>
          <a:p>
            <a:pPr marL="0" indent="0">
              <a:buNone/>
            </a:pPr>
            <a:r>
              <a:rPr lang="en-US" altLang="en-US" sz="2000" b="1" dirty="0"/>
              <a:t>Module Aim: </a:t>
            </a:r>
            <a:br>
              <a:rPr lang="en-US" altLang="en-US" sz="2000" dirty="0"/>
            </a:br>
            <a:endParaRPr lang="en-US" altLang="en-US" sz="2000" dirty="0"/>
          </a:p>
          <a:p>
            <a:pPr marL="0" indent="0" algn="just">
              <a:buNone/>
            </a:pPr>
            <a:r>
              <a:rPr lang="en-US" altLang="en-US" sz="2000" dirty="0"/>
              <a:t>To develop students’ awareness of enterprise, including self-employment and the skills required to set up a successful business. </a:t>
            </a:r>
          </a:p>
          <a:p>
            <a:pPr marL="0" indent="0" algn="just">
              <a:buNone/>
            </a:pPr>
            <a:endParaRPr lang="en-US" altLang="en-US" sz="2000" dirty="0"/>
          </a:p>
          <a:p>
            <a:pPr marL="0" indent="0" algn="just">
              <a:buNone/>
            </a:pPr>
            <a:r>
              <a:rPr lang="en-US" altLang="en-US" sz="2000" b="1" dirty="0"/>
              <a:t>Learning Outcomes: </a:t>
            </a:r>
          </a:p>
          <a:p>
            <a:pPr marL="0" indent="0" algn="just">
              <a:buNone/>
            </a:pPr>
            <a:endParaRPr lang="en-US" altLang="en-US" sz="2000" b="1" dirty="0"/>
          </a:p>
          <a:p>
            <a:pPr marL="0" indent="0" algn="just">
              <a:buNone/>
            </a:pPr>
            <a:r>
              <a:rPr lang="en-US" altLang="en-US" sz="2000" dirty="0"/>
              <a:t>1. Examine and evaluate a business idea and design an appropriate business plan. </a:t>
            </a:r>
          </a:p>
          <a:p>
            <a:pPr marL="0" indent="0" algn="just">
              <a:buNone/>
            </a:pPr>
            <a:endParaRPr lang="en-US" altLang="en-US" sz="2000" dirty="0"/>
          </a:p>
          <a:p>
            <a:pPr marL="0" indent="0" algn="just">
              <a:buNone/>
            </a:pPr>
            <a:r>
              <a:rPr lang="en-US" altLang="en-US" sz="2000" dirty="0"/>
              <a:t>2. Apply a range of employment skills in the completion of a group project. </a:t>
            </a:r>
          </a:p>
          <a:p>
            <a:pPr marL="0" indent="0" algn="just">
              <a:buNone/>
            </a:pPr>
            <a:endParaRPr lang="en-US" altLang="en-US" sz="2000" dirty="0"/>
          </a:p>
          <a:p>
            <a:pPr marL="0" indent="0">
              <a:buNone/>
            </a:pPr>
            <a:endParaRPr lang="en-US" altLang="en-US" sz="20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742D67-A11C-49C2-B296-93408506ACE5}"/>
              </a:ext>
            </a:extLst>
          </p:cNvPr>
          <p:cNvSpPr>
            <a:spLocks noGrp="1"/>
          </p:cNvSpPr>
          <p:nvPr>
            <p:ph type="title"/>
          </p:nvPr>
        </p:nvSpPr>
        <p:spPr>
          <a:xfrm>
            <a:off x="457200" y="404664"/>
            <a:ext cx="8229600" cy="1143000"/>
          </a:xfrm>
        </p:spPr>
        <p:txBody>
          <a:bodyPr/>
          <a:lstStyle/>
          <a:p>
            <a:r>
              <a:rPr lang="en-GB" b="1" dirty="0"/>
              <a:t>Assessment </a:t>
            </a:r>
            <a:br>
              <a:rPr lang="en-GB" dirty="0"/>
            </a:br>
            <a:endParaRPr lang="en-GB" dirty="0"/>
          </a:p>
        </p:txBody>
      </p:sp>
      <p:sp>
        <p:nvSpPr>
          <p:cNvPr id="3" name="Content Placeholder 2">
            <a:extLst>
              <a:ext uri="{FF2B5EF4-FFF2-40B4-BE49-F238E27FC236}">
                <a16:creationId xmlns:a16="http://schemas.microsoft.com/office/drawing/2014/main" id="{7A191402-FD3A-4BB6-B5A8-21F5294C319B}"/>
              </a:ext>
            </a:extLst>
          </p:cNvPr>
          <p:cNvSpPr>
            <a:spLocks noGrp="1"/>
          </p:cNvSpPr>
          <p:nvPr>
            <p:ph idx="1"/>
          </p:nvPr>
        </p:nvSpPr>
        <p:spPr>
          <a:xfrm>
            <a:off x="395536" y="1124744"/>
            <a:ext cx="8229600" cy="4392488"/>
          </a:xfrm>
        </p:spPr>
        <p:txBody>
          <a:bodyPr/>
          <a:lstStyle/>
          <a:p>
            <a:pPr marL="0" indent="0">
              <a:buNone/>
            </a:pPr>
            <a:endParaRPr lang="en-GB" sz="1800" dirty="0"/>
          </a:p>
          <a:p>
            <a:pPr marL="0" indent="0">
              <a:buNone/>
            </a:pPr>
            <a:endParaRPr lang="en-GB" sz="2000" dirty="0"/>
          </a:p>
        </p:txBody>
      </p:sp>
      <p:pic>
        <p:nvPicPr>
          <p:cNvPr id="5" name="Picture 4">
            <a:extLst>
              <a:ext uri="{FF2B5EF4-FFF2-40B4-BE49-F238E27FC236}">
                <a16:creationId xmlns:a16="http://schemas.microsoft.com/office/drawing/2014/main" id="{C38A0FB6-E7A5-094F-9DA1-0B6136A66F64}"/>
              </a:ext>
            </a:extLst>
          </p:cNvPr>
          <p:cNvPicPr>
            <a:picLocks noChangeAspect="1"/>
          </p:cNvPicPr>
          <p:nvPr/>
        </p:nvPicPr>
        <p:blipFill>
          <a:blip r:embed="rId2"/>
          <a:stretch>
            <a:fillRect/>
          </a:stretch>
        </p:blipFill>
        <p:spPr>
          <a:xfrm>
            <a:off x="518864" y="2456825"/>
            <a:ext cx="8106272" cy="1944350"/>
          </a:xfrm>
          <a:prstGeom prst="rect">
            <a:avLst/>
          </a:prstGeom>
        </p:spPr>
      </p:pic>
    </p:spTree>
    <p:extLst>
      <p:ext uri="{BB962C8B-B14F-4D97-AF65-F5344CB8AC3E}">
        <p14:creationId xmlns:p14="http://schemas.microsoft.com/office/powerpoint/2010/main" val="15882447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063A396-2789-4E1A-94AA-41089C70AAAD}"/>
              </a:ext>
            </a:extLst>
          </p:cNvPr>
          <p:cNvSpPr>
            <a:spLocks noGrp="1"/>
          </p:cNvSpPr>
          <p:nvPr>
            <p:ph idx="1"/>
          </p:nvPr>
        </p:nvSpPr>
        <p:spPr>
          <a:xfrm>
            <a:off x="452256" y="1916832"/>
            <a:ext cx="8229600" cy="3268291"/>
          </a:xfrm>
        </p:spPr>
        <p:txBody>
          <a:bodyPr/>
          <a:lstStyle/>
          <a:p>
            <a:pPr marL="0" indent="0" algn="just">
              <a:buNone/>
            </a:pPr>
            <a:r>
              <a:rPr lang="en-GB" dirty="0"/>
              <a:t>Produce a </a:t>
            </a:r>
            <a:r>
              <a:rPr lang="en-GB" b="1" dirty="0">
                <a:solidFill>
                  <a:srgbClr val="0070C0"/>
                </a:solidFill>
              </a:rPr>
              <a:t>Business Plan </a:t>
            </a:r>
            <a:r>
              <a:rPr lang="en-GB" dirty="0"/>
              <a:t>as a </a:t>
            </a:r>
            <a:r>
              <a:rPr lang="en-GB" b="1" dirty="0">
                <a:solidFill>
                  <a:srgbClr val="0070C0"/>
                </a:solidFill>
              </a:rPr>
              <a:t>Group</a:t>
            </a:r>
            <a:r>
              <a:rPr lang="en-GB" dirty="0"/>
              <a:t> on an identified business idea and then, generate a PowerPoint Presentation and present your group business plan to an investor. </a:t>
            </a:r>
          </a:p>
          <a:p>
            <a:pPr marL="0" indent="0" algn="just">
              <a:buNone/>
            </a:pPr>
            <a:endParaRPr lang="en-GB" sz="2000" dirty="0"/>
          </a:p>
        </p:txBody>
      </p:sp>
      <p:sp>
        <p:nvSpPr>
          <p:cNvPr id="4" name="Title 3">
            <a:extLst>
              <a:ext uri="{FF2B5EF4-FFF2-40B4-BE49-F238E27FC236}">
                <a16:creationId xmlns:a16="http://schemas.microsoft.com/office/drawing/2014/main" id="{BA275196-EB5F-FD49-9F0B-74C1B8120B7E}"/>
              </a:ext>
            </a:extLst>
          </p:cNvPr>
          <p:cNvSpPr>
            <a:spLocks noGrp="1"/>
          </p:cNvSpPr>
          <p:nvPr>
            <p:ph type="title"/>
          </p:nvPr>
        </p:nvSpPr>
        <p:spPr/>
        <p:txBody>
          <a:bodyPr/>
          <a:lstStyle/>
          <a:p>
            <a:r>
              <a:rPr lang="en-US" b="1" dirty="0"/>
              <a:t>Requirement</a:t>
            </a:r>
          </a:p>
        </p:txBody>
      </p:sp>
    </p:spTree>
    <p:extLst>
      <p:ext uri="{BB962C8B-B14F-4D97-AF65-F5344CB8AC3E}">
        <p14:creationId xmlns:p14="http://schemas.microsoft.com/office/powerpoint/2010/main" val="32713168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1BA0D8-383B-455E-9CD1-908861955B29}"/>
              </a:ext>
            </a:extLst>
          </p:cNvPr>
          <p:cNvSpPr>
            <a:spLocks noGrp="1"/>
          </p:cNvSpPr>
          <p:nvPr>
            <p:ph type="title"/>
          </p:nvPr>
        </p:nvSpPr>
        <p:spPr/>
        <p:txBody>
          <a:bodyPr/>
          <a:lstStyle/>
          <a:p>
            <a:r>
              <a:rPr lang="en-US" sz="3600" b="1" dirty="0"/>
              <a:t>Further Guidelines </a:t>
            </a:r>
            <a:endParaRPr lang="en-GB" sz="3600" b="1" dirty="0"/>
          </a:p>
        </p:txBody>
      </p:sp>
      <p:sp>
        <p:nvSpPr>
          <p:cNvPr id="3" name="Content Placeholder 2">
            <a:extLst>
              <a:ext uri="{FF2B5EF4-FFF2-40B4-BE49-F238E27FC236}">
                <a16:creationId xmlns:a16="http://schemas.microsoft.com/office/drawing/2014/main" id="{F063A396-2789-4E1A-94AA-41089C70AAAD}"/>
              </a:ext>
            </a:extLst>
          </p:cNvPr>
          <p:cNvSpPr>
            <a:spLocks noGrp="1"/>
          </p:cNvSpPr>
          <p:nvPr>
            <p:ph idx="1"/>
          </p:nvPr>
        </p:nvSpPr>
        <p:spPr>
          <a:xfrm>
            <a:off x="452256" y="1268760"/>
            <a:ext cx="8229600" cy="3916363"/>
          </a:xfrm>
        </p:spPr>
        <p:txBody>
          <a:bodyPr/>
          <a:lstStyle/>
          <a:p>
            <a:pPr marL="0" indent="0" algn="just">
              <a:buNone/>
            </a:pPr>
            <a:r>
              <a:rPr lang="en-GB" sz="2000" dirty="0"/>
              <a:t>Each group will write a </a:t>
            </a:r>
            <a:r>
              <a:rPr lang="en-GB" sz="2000" b="1" dirty="0">
                <a:solidFill>
                  <a:srgbClr val="0070C0"/>
                </a:solidFill>
              </a:rPr>
              <a:t>Business Plan </a:t>
            </a:r>
            <a:r>
              <a:rPr lang="en-GB" sz="2000" dirty="0"/>
              <a:t>based on an original idea pre-agreed with the lecturer. The business plan is to be submitted via Moodle. </a:t>
            </a:r>
          </a:p>
          <a:p>
            <a:pPr marL="0" indent="0" algn="just">
              <a:buNone/>
            </a:pPr>
            <a:endParaRPr lang="en-GB" sz="2000" dirty="0"/>
          </a:p>
          <a:p>
            <a:pPr marL="0" indent="0" algn="just">
              <a:buNone/>
            </a:pPr>
            <a:r>
              <a:rPr lang="en-GB" sz="2000" dirty="0"/>
              <a:t>Students are required to prepare a </a:t>
            </a:r>
            <a:r>
              <a:rPr lang="en-GB" sz="2000" b="1" dirty="0">
                <a:solidFill>
                  <a:srgbClr val="0070C0"/>
                </a:solidFill>
              </a:rPr>
              <a:t>Group PowerPoint Presentation </a:t>
            </a:r>
            <a:r>
              <a:rPr lang="en-GB" sz="2000" dirty="0"/>
              <a:t>summarising the business plan they prepared and submit the PPT slides along with the written business plan (as one document). Each group will deliver their presentation in Week 10 using MS Teams (online): 5 minutes per group member plus a question-and-answer session. </a:t>
            </a:r>
          </a:p>
          <a:p>
            <a:pPr marL="0" indent="0" algn="just">
              <a:buNone/>
            </a:pPr>
            <a:endParaRPr lang="en-GB" sz="2000" dirty="0"/>
          </a:p>
          <a:p>
            <a:endParaRPr lang="en-GB" sz="2000" dirty="0"/>
          </a:p>
        </p:txBody>
      </p:sp>
    </p:spTree>
    <p:extLst>
      <p:ext uri="{BB962C8B-B14F-4D97-AF65-F5344CB8AC3E}">
        <p14:creationId xmlns:p14="http://schemas.microsoft.com/office/powerpoint/2010/main" val="29117534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1BA0D8-383B-455E-9CD1-908861955B29}"/>
              </a:ext>
            </a:extLst>
          </p:cNvPr>
          <p:cNvSpPr>
            <a:spLocks noGrp="1"/>
          </p:cNvSpPr>
          <p:nvPr>
            <p:ph type="title"/>
          </p:nvPr>
        </p:nvSpPr>
        <p:spPr/>
        <p:txBody>
          <a:bodyPr/>
          <a:lstStyle/>
          <a:p>
            <a:r>
              <a:rPr lang="en-US" sz="3600" b="1" dirty="0"/>
              <a:t>Further Guidelines Cont.… </a:t>
            </a:r>
            <a:endParaRPr lang="en-GB" sz="3600" b="1" dirty="0"/>
          </a:p>
        </p:txBody>
      </p:sp>
      <p:sp>
        <p:nvSpPr>
          <p:cNvPr id="3" name="Content Placeholder 2">
            <a:extLst>
              <a:ext uri="{FF2B5EF4-FFF2-40B4-BE49-F238E27FC236}">
                <a16:creationId xmlns:a16="http://schemas.microsoft.com/office/drawing/2014/main" id="{F063A396-2789-4E1A-94AA-41089C70AAAD}"/>
              </a:ext>
            </a:extLst>
          </p:cNvPr>
          <p:cNvSpPr>
            <a:spLocks noGrp="1"/>
          </p:cNvSpPr>
          <p:nvPr>
            <p:ph idx="1"/>
          </p:nvPr>
        </p:nvSpPr>
        <p:spPr>
          <a:xfrm>
            <a:off x="452256" y="1268760"/>
            <a:ext cx="8229600" cy="3916363"/>
          </a:xfrm>
        </p:spPr>
        <p:txBody>
          <a:bodyPr/>
          <a:lstStyle/>
          <a:p>
            <a:pPr marL="0" indent="0" algn="just">
              <a:buNone/>
            </a:pPr>
            <a:endParaRPr lang="en-GB" sz="1600" dirty="0"/>
          </a:p>
          <a:p>
            <a:pPr marL="0" indent="0" algn="just">
              <a:buNone/>
            </a:pPr>
            <a:endParaRPr lang="en-GB" sz="1600" dirty="0"/>
          </a:p>
          <a:p>
            <a:pPr marL="0" indent="0" algn="just">
              <a:buNone/>
            </a:pPr>
            <a:r>
              <a:rPr lang="en-GB" sz="1600" dirty="0"/>
              <a:t>Both your group business plan and the PowerPoint presentation slides should cover the following key business plan components: (</a:t>
            </a:r>
            <a:r>
              <a:rPr lang="en-GB" sz="1600" b="1" i="1" dirty="0"/>
              <a:t>Refer to Chapter 23: Writing a Successful Business Plan</a:t>
            </a:r>
            <a:r>
              <a:rPr lang="en-GB" sz="1600" dirty="0"/>
              <a:t>)</a:t>
            </a:r>
          </a:p>
          <a:p>
            <a:pPr marL="0" indent="0">
              <a:buNone/>
            </a:pPr>
            <a:endParaRPr lang="en-GB" sz="1600" dirty="0"/>
          </a:p>
          <a:p>
            <a:pPr marL="0" indent="0">
              <a:buNone/>
            </a:pPr>
            <a:endParaRPr lang="en-GB" sz="1600" dirty="0"/>
          </a:p>
          <a:p>
            <a:pPr marL="0" indent="0">
              <a:buNone/>
            </a:pPr>
            <a:endParaRPr lang="en-GB" sz="1600" dirty="0"/>
          </a:p>
          <a:p>
            <a:pPr marL="0" indent="0">
              <a:buNone/>
            </a:pPr>
            <a:endParaRPr lang="en-GB" sz="1600" dirty="0"/>
          </a:p>
          <a:p>
            <a:pPr marL="0" indent="0">
              <a:buNone/>
            </a:pPr>
            <a:endParaRPr lang="en-GB" sz="1600" dirty="0"/>
          </a:p>
          <a:p>
            <a:pPr marL="0" indent="0">
              <a:buNone/>
            </a:pPr>
            <a:endParaRPr lang="en-GB" sz="1600" dirty="0"/>
          </a:p>
          <a:p>
            <a:pPr marL="0" indent="0" algn="just">
              <a:buNone/>
            </a:pPr>
            <a:r>
              <a:rPr lang="en-GB" sz="1600" dirty="0"/>
              <a:t>Ref: Certificate in Higher Education: Skills for the Workplace Student Yearbook, Maund and Tinkler (2017)</a:t>
            </a:r>
          </a:p>
        </p:txBody>
      </p:sp>
    </p:spTree>
    <p:extLst>
      <p:ext uri="{BB962C8B-B14F-4D97-AF65-F5344CB8AC3E}">
        <p14:creationId xmlns:p14="http://schemas.microsoft.com/office/powerpoint/2010/main" val="27206868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BE5B8F-FD1D-482F-8B29-64C922555ACE}"/>
              </a:ext>
            </a:extLst>
          </p:cNvPr>
          <p:cNvSpPr>
            <a:spLocks noGrp="1"/>
          </p:cNvSpPr>
          <p:nvPr>
            <p:ph type="title"/>
          </p:nvPr>
        </p:nvSpPr>
        <p:spPr/>
        <p:txBody>
          <a:bodyPr/>
          <a:lstStyle/>
          <a:p>
            <a:r>
              <a:rPr lang="en-US" b="1" dirty="0"/>
              <a:t>Further Guidelines Cont.… </a:t>
            </a:r>
            <a:endParaRPr lang="en-GB" b="1" dirty="0"/>
          </a:p>
        </p:txBody>
      </p:sp>
      <p:pic>
        <p:nvPicPr>
          <p:cNvPr id="5" name="Content Placeholder 4">
            <a:extLst>
              <a:ext uri="{FF2B5EF4-FFF2-40B4-BE49-F238E27FC236}">
                <a16:creationId xmlns:a16="http://schemas.microsoft.com/office/drawing/2014/main" id="{E56AEAC7-2592-AF4E-A09C-7F4FEC573C34}"/>
              </a:ext>
            </a:extLst>
          </p:cNvPr>
          <p:cNvPicPr>
            <a:picLocks noGrp="1" noChangeAspect="1"/>
          </p:cNvPicPr>
          <p:nvPr>
            <p:ph idx="1"/>
          </p:nvPr>
        </p:nvPicPr>
        <p:blipFill>
          <a:blip r:embed="rId2"/>
          <a:stretch>
            <a:fillRect/>
          </a:stretch>
        </p:blipFill>
        <p:spPr>
          <a:xfrm>
            <a:off x="2838450" y="1634331"/>
            <a:ext cx="3467100" cy="3848100"/>
          </a:xfrm>
          <a:prstGeom prst="rect">
            <a:avLst/>
          </a:prstGeom>
        </p:spPr>
      </p:pic>
    </p:spTree>
    <p:extLst>
      <p:ext uri="{BB962C8B-B14F-4D97-AF65-F5344CB8AC3E}">
        <p14:creationId xmlns:p14="http://schemas.microsoft.com/office/powerpoint/2010/main" val="12735262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865B80-0228-4F34-867B-876EAB7F4794}"/>
              </a:ext>
            </a:extLst>
          </p:cNvPr>
          <p:cNvSpPr>
            <a:spLocks noGrp="1"/>
          </p:cNvSpPr>
          <p:nvPr>
            <p:ph type="title"/>
          </p:nvPr>
        </p:nvSpPr>
        <p:spPr/>
        <p:txBody>
          <a:bodyPr/>
          <a:lstStyle/>
          <a:p>
            <a:r>
              <a:rPr lang="en-US" b="1" dirty="0"/>
              <a:t>Additional Notes </a:t>
            </a:r>
            <a:endParaRPr lang="en-GB" b="1" dirty="0"/>
          </a:p>
        </p:txBody>
      </p:sp>
      <p:sp>
        <p:nvSpPr>
          <p:cNvPr id="3" name="Content Placeholder 2">
            <a:extLst>
              <a:ext uri="{FF2B5EF4-FFF2-40B4-BE49-F238E27FC236}">
                <a16:creationId xmlns:a16="http://schemas.microsoft.com/office/drawing/2014/main" id="{3CF24D0F-49AA-4137-89FA-B7CF35A9ED8E}"/>
              </a:ext>
            </a:extLst>
          </p:cNvPr>
          <p:cNvSpPr>
            <a:spLocks noGrp="1"/>
          </p:cNvSpPr>
          <p:nvPr>
            <p:ph idx="1"/>
          </p:nvPr>
        </p:nvSpPr>
        <p:spPr/>
        <p:txBody>
          <a:bodyPr/>
          <a:lstStyle/>
          <a:p>
            <a:pPr marL="0" indent="0" algn="just">
              <a:buNone/>
            </a:pPr>
            <a:r>
              <a:rPr lang="en-GB" sz="1800" dirty="0"/>
              <a:t>Only </a:t>
            </a:r>
            <a:r>
              <a:rPr lang="en-GB" sz="1800" b="1" dirty="0">
                <a:solidFill>
                  <a:srgbClr val="0070C0"/>
                </a:solidFill>
              </a:rPr>
              <a:t>One Document </a:t>
            </a:r>
            <a:r>
              <a:rPr lang="en-GB" sz="1800" dirty="0"/>
              <a:t>can be submitted via Moodle; the slides will have to be copied from PowerPoint and inserted into the Word document in the form of images. </a:t>
            </a:r>
          </a:p>
          <a:p>
            <a:pPr marL="0" indent="0" algn="just">
              <a:buNone/>
            </a:pPr>
            <a:endParaRPr lang="en-GB" sz="1800" dirty="0"/>
          </a:p>
          <a:p>
            <a:pPr marL="0" indent="0" algn="just">
              <a:buNone/>
            </a:pPr>
            <a:r>
              <a:rPr lang="en-GB" sz="1800" dirty="0"/>
              <a:t>All group members must take equal part, both in preparation and delivery. </a:t>
            </a:r>
          </a:p>
          <a:p>
            <a:pPr marL="0" indent="0" algn="just">
              <a:buNone/>
            </a:pPr>
            <a:endParaRPr lang="en-GB" sz="1800" dirty="0"/>
          </a:p>
          <a:p>
            <a:pPr marL="0" indent="0" algn="just">
              <a:buNone/>
            </a:pPr>
            <a:r>
              <a:rPr lang="en-GB" sz="1800" dirty="0"/>
              <a:t>All group members should be knowledgeable of the entire business plan as you may be asked questions outside your topic of presentation. </a:t>
            </a:r>
          </a:p>
          <a:p>
            <a:pPr marL="0" indent="0" algn="just">
              <a:buNone/>
            </a:pPr>
            <a:endParaRPr lang="en-GB" sz="1800" dirty="0"/>
          </a:p>
          <a:p>
            <a:pPr marL="0" indent="0" algn="just">
              <a:buNone/>
            </a:pPr>
            <a:r>
              <a:rPr lang="en-GB" sz="1800" dirty="0"/>
              <a:t>Students will be assessed individually on their specific contribution to the group work presented. </a:t>
            </a:r>
          </a:p>
          <a:p>
            <a:pPr marL="0" indent="0" algn="just">
              <a:buNone/>
            </a:pPr>
            <a:endParaRPr lang="en-GB" sz="1800" dirty="0"/>
          </a:p>
        </p:txBody>
      </p:sp>
    </p:spTree>
    <p:extLst>
      <p:ext uri="{BB962C8B-B14F-4D97-AF65-F5344CB8AC3E}">
        <p14:creationId xmlns:p14="http://schemas.microsoft.com/office/powerpoint/2010/main" val="8841312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086EA2-CEBE-A247-BBA4-908EBC4EE003}"/>
              </a:ext>
            </a:extLst>
          </p:cNvPr>
          <p:cNvSpPr>
            <a:spLocks noGrp="1"/>
          </p:cNvSpPr>
          <p:nvPr>
            <p:ph type="title"/>
          </p:nvPr>
        </p:nvSpPr>
        <p:spPr/>
        <p:txBody>
          <a:bodyPr/>
          <a:lstStyle/>
          <a:p>
            <a:r>
              <a:rPr lang="en-US" b="1" dirty="0"/>
              <a:t>Additional Notes Cont.…</a:t>
            </a:r>
            <a:endParaRPr lang="en-US" dirty="0"/>
          </a:p>
        </p:txBody>
      </p:sp>
      <p:sp>
        <p:nvSpPr>
          <p:cNvPr id="3" name="Content Placeholder 2">
            <a:extLst>
              <a:ext uri="{FF2B5EF4-FFF2-40B4-BE49-F238E27FC236}">
                <a16:creationId xmlns:a16="http://schemas.microsoft.com/office/drawing/2014/main" id="{CE695875-2A8B-C04B-B02E-4C9BAB7A4C0A}"/>
              </a:ext>
            </a:extLst>
          </p:cNvPr>
          <p:cNvSpPr>
            <a:spLocks noGrp="1"/>
          </p:cNvSpPr>
          <p:nvPr>
            <p:ph idx="1"/>
          </p:nvPr>
        </p:nvSpPr>
        <p:spPr/>
        <p:txBody>
          <a:bodyPr/>
          <a:lstStyle/>
          <a:p>
            <a:pPr marL="0" indent="0" algn="just">
              <a:buNone/>
            </a:pPr>
            <a:r>
              <a:rPr lang="en-US" sz="2000" dirty="0"/>
              <a:t>For each group, the group leader is responsible for uploading the group work to Moodle. </a:t>
            </a:r>
          </a:p>
          <a:p>
            <a:pPr marL="0" indent="0" algn="just">
              <a:buNone/>
            </a:pPr>
            <a:endParaRPr lang="en-US" sz="2000" dirty="0"/>
          </a:p>
          <a:p>
            <a:pPr marL="0" indent="0" algn="just">
              <a:buNone/>
            </a:pPr>
            <a:r>
              <a:rPr lang="en-US" sz="2000" dirty="0"/>
              <a:t>Your work must include a front cover listing each member of the group. </a:t>
            </a:r>
          </a:p>
          <a:p>
            <a:pPr marL="0" indent="0" algn="just">
              <a:buNone/>
            </a:pPr>
            <a:endParaRPr lang="en-US" sz="2000" dirty="0"/>
          </a:p>
          <a:p>
            <a:pPr marL="0" indent="0" algn="just">
              <a:buNone/>
            </a:pPr>
            <a:r>
              <a:rPr lang="en-US" sz="2000" dirty="0"/>
              <a:t>The submission will be run through Turnitin to check for any Academic Misconduct. </a:t>
            </a:r>
          </a:p>
          <a:p>
            <a:pPr marL="0" indent="0" algn="just">
              <a:buNone/>
            </a:pPr>
            <a:endParaRPr lang="en-US" sz="2000" dirty="0"/>
          </a:p>
          <a:p>
            <a:pPr marL="0" indent="0" algn="just">
              <a:buNone/>
            </a:pPr>
            <a:r>
              <a:rPr lang="en-US" sz="2000" b="1" dirty="0">
                <a:solidFill>
                  <a:srgbClr val="0070C0"/>
                </a:solidFill>
              </a:rPr>
              <a:t>A five members group will produce a (2000 X 5) 10000 words written assignment plus (3 X 5) 15 slides PowerPoint Presentation. </a:t>
            </a:r>
          </a:p>
          <a:p>
            <a:pPr marL="0" indent="0" algn="just">
              <a:buNone/>
            </a:pPr>
            <a:endParaRPr lang="en-US" sz="2000" dirty="0"/>
          </a:p>
        </p:txBody>
      </p:sp>
    </p:spTree>
    <p:extLst>
      <p:ext uri="{BB962C8B-B14F-4D97-AF65-F5344CB8AC3E}">
        <p14:creationId xmlns:p14="http://schemas.microsoft.com/office/powerpoint/2010/main" val="39682512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149A12-DDED-468D-9C23-4EC45D5033AD}"/>
              </a:ext>
            </a:extLst>
          </p:cNvPr>
          <p:cNvSpPr>
            <a:spLocks noGrp="1"/>
          </p:cNvSpPr>
          <p:nvPr>
            <p:ph type="title"/>
          </p:nvPr>
        </p:nvSpPr>
        <p:spPr/>
        <p:txBody>
          <a:bodyPr/>
          <a:lstStyle/>
          <a:p>
            <a:r>
              <a:rPr lang="en-US" sz="4000" b="1" dirty="0"/>
              <a:t>Additional Resources to Review</a:t>
            </a:r>
            <a:endParaRPr lang="en-GB" sz="4000" b="1" dirty="0"/>
          </a:p>
        </p:txBody>
      </p:sp>
      <p:sp>
        <p:nvSpPr>
          <p:cNvPr id="3" name="Content Placeholder 2">
            <a:extLst>
              <a:ext uri="{FF2B5EF4-FFF2-40B4-BE49-F238E27FC236}">
                <a16:creationId xmlns:a16="http://schemas.microsoft.com/office/drawing/2014/main" id="{5E36AC63-705E-43E7-A2EF-B288FCFA2D0D}"/>
              </a:ext>
            </a:extLst>
          </p:cNvPr>
          <p:cNvSpPr>
            <a:spLocks noGrp="1"/>
          </p:cNvSpPr>
          <p:nvPr>
            <p:ph idx="1"/>
          </p:nvPr>
        </p:nvSpPr>
        <p:spPr/>
        <p:txBody>
          <a:bodyPr/>
          <a:lstStyle/>
          <a:p>
            <a:pPr marL="0" indent="0">
              <a:buNone/>
            </a:pPr>
            <a:r>
              <a:rPr lang="en-GB" dirty="0">
                <a:hlinkClick r:id="rId2"/>
              </a:rPr>
              <a:t>https://www.startuploans.co.uk</a:t>
            </a:r>
            <a:endParaRPr lang="en-GB" dirty="0"/>
          </a:p>
          <a:p>
            <a:pPr marL="0" indent="0">
              <a:buNone/>
            </a:pPr>
            <a:endParaRPr lang="en-GB" dirty="0"/>
          </a:p>
        </p:txBody>
      </p:sp>
      <p:pic>
        <p:nvPicPr>
          <p:cNvPr id="5" name="Picture 4">
            <a:extLst>
              <a:ext uri="{FF2B5EF4-FFF2-40B4-BE49-F238E27FC236}">
                <a16:creationId xmlns:a16="http://schemas.microsoft.com/office/drawing/2014/main" id="{1264ACC8-04D0-D447-9440-DA64B109F494}"/>
              </a:ext>
            </a:extLst>
          </p:cNvPr>
          <p:cNvPicPr>
            <a:picLocks noChangeAspect="1"/>
          </p:cNvPicPr>
          <p:nvPr/>
        </p:nvPicPr>
        <p:blipFill>
          <a:blip r:embed="rId3"/>
          <a:stretch>
            <a:fillRect/>
          </a:stretch>
        </p:blipFill>
        <p:spPr>
          <a:xfrm>
            <a:off x="457200" y="2276872"/>
            <a:ext cx="8363272" cy="2943908"/>
          </a:xfrm>
          <a:prstGeom prst="rect">
            <a:avLst/>
          </a:prstGeom>
        </p:spPr>
      </p:pic>
    </p:spTree>
    <p:extLst>
      <p:ext uri="{BB962C8B-B14F-4D97-AF65-F5344CB8AC3E}">
        <p14:creationId xmlns:p14="http://schemas.microsoft.com/office/powerpoint/2010/main" val="29042784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B27B9C-640D-E441-BE1D-48F9DBA880B1}"/>
              </a:ext>
            </a:extLst>
          </p:cNvPr>
          <p:cNvSpPr>
            <a:spLocks noGrp="1"/>
          </p:cNvSpPr>
          <p:nvPr>
            <p:ph type="title"/>
          </p:nvPr>
        </p:nvSpPr>
        <p:spPr/>
        <p:txBody>
          <a:bodyPr/>
          <a:lstStyle/>
          <a:p>
            <a:r>
              <a:rPr lang="en-US" sz="4000" b="1" dirty="0"/>
              <a:t>Additional Resources to Review</a:t>
            </a:r>
            <a:endParaRPr lang="en-US" sz="4000" dirty="0"/>
          </a:p>
        </p:txBody>
      </p:sp>
      <p:sp>
        <p:nvSpPr>
          <p:cNvPr id="3" name="Content Placeholder 2">
            <a:extLst>
              <a:ext uri="{FF2B5EF4-FFF2-40B4-BE49-F238E27FC236}">
                <a16:creationId xmlns:a16="http://schemas.microsoft.com/office/drawing/2014/main" id="{85E096B9-39FA-8144-B29C-13326BBD9C2D}"/>
              </a:ext>
            </a:extLst>
          </p:cNvPr>
          <p:cNvSpPr>
            <a:spLocks noGrp="1"/>
          </p:cNvSpPr>
          <p:nvPr>
            <p:ph idx="1"/>
          </p:nvPr>
        </p:nvSpPr>
        <p:spPr/>
        <p:txBody>
          <a:bodyPr/>
          <a:lstStyle/>
          <a:p>
            <a:pPr marL="0" indent="0" algn="just">
              <a:buNone/>
            </a:pPr>
            <a:r>
              <a:rPr lang="en-US" sz="2000" dirty="0">
                <a:hlinkClick r:id="rId2"/>
              </a:rPr>
              <a:t>https://www.gov.uk/write-business-plan</a:t>
            </a:r>
            <a:endParaRPr lang="en-US" sz="2000" dirty="0"/>
          </a:p>
          <a:p>
            <a:pPr marL="0" indent="0" algn="just">
              <a:buNone/>
            </a:pPr>
            <a:endParaRPr lang="en-US" sz="2000" dirty="0"/>
          </a:p>
          <a:p>
            <a:pPr marL="0" indent="0" algn="just">
              <a:buNone/>
            </a:pPr>
            <a:r>
              <a:rPr lang="en-US" sz="2000" dirty="0">
                <a:hlinkClick r:id="rId3"/>
              </a:rPr>
              <a:t>https://www.princes-trust.org.uk/help-for-young-people/tools-resources/business-tools/business-plans</a:t>
            </a:r>
            <a:endParaRPr lang="en-US" sz="2000" dirty="0"/>
          </a:p>
          <a:p>
            <a:pPr marL="0" indent="0" algn="just">
              <a:buNone/>
            </a:pPr>
            <a:endParaRPr lang="en-US" sz="2000" dirty="0"/>
          </a:p>
          <a:p>
            <a:pPr marL="0" indent="0" algn="just">
              <a:buNone/>
            </a:pPr>
            <a:r>
              <a:rPr lang="en-GB" sz="2000" dirty="0">
                <a:hlinkClick r:id="rId4"/>
              </a:rPr>
              <a:t>https://www.bplans.com/sample_business_plans.php</a:t>
            </a:r>
            <a:endParaRPr lang="en-GB" sz="2000" dirty="0"/>
          </a:p>
          <a:p>
            <a:pPr marL="0" indent="0" algn="just">
              <a:buNone/>
            </a:pPr>
            <a:endParaRPr lang="en-GB" sz="2000" dirty="0"/>
          </a:p>
          <a:p>
            <a:pPr marL="0" indent="0" algn="just">
              <a:buNone/>
            </a:pPr>
            <a:r>
              <a:rPr lang="en-US" sz="2000" dirty="0">
                <a:hlinkClick r:id="rId5"/>
              </a:rPr>
              <a:t>https://prezi.com/dvsmhnlpbrux/business-plan/</a:t>
            </a:r>
            <a:endParaRPr lang="en-US" sz="2000" dirty="0"/>
          </a:p>
          <a:p>
            <a:pPr marL="0" indent="0" algn="just">
              <a:buNone/>
            </a:pPr>
            <a:endParaRPr lang="en-US" sz="2000" dirty="0"/>
          </a:p>
          <a:p>
            <a:pPr marL="0" indent="0" algn="just">
              <a:buNone/>
            </a:pPr>
            <a:r>
              <a:rPr lang="en-US" sz="2000" dirty="0">
                <a:hlinkClick r:id="rId6"/>
              </a:rPr>
              <a:t>https://prezi.com/bulikd-wkuwo/business-plan-presentation/</a:t>
            </a:r>
            <a:endParaRPr lang="en-US" sz="2000" dirty="0"/>
          </a:p>
          <a:p>
            <a:pPr marL="0" indent="0" algn="just">
              <a:buNone/>
            </a:pPr>
            <a:endParaRPr lang="en-US" sz="2000" dirty="0"/>
          </a:p>
        </p:txBody>
      </p:sp>
    </p:spTree>
    <p:extLst>
      <p:ext uri="{BB962C8B-B14F-4D97-AF65-F5344CB8AC3E}">
        <p14:creationId xmlns:p14="http://schemas.microsoft.com/office/powerpoint/2010/main" val="14740653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75E3D96-E86C-46F5-9849-923AE99BEBE7}"/>
              </a:ext>
            </a:extLst>
          </p:cNvPr>
          <p:cNvSpPr>
            <a:spLocks noGrp="1"/>
          </p:cNvSpPr>
          <p:nvPr>
            <p:ph idx="1"/>
          </p:nvPr>
        </p:nvSpPr>
        <p:spPr>
          <a:xfrm>
            <a:off x="457200" y="836712"/>
            <a:ext cx="8229600" cy="4679851"/>
          </a:xfrm>
        </p:spPr>
        <p:txBody>
          <a:bodyPr/>
          <a:lstStyle/>
          <a:p>
            <a:pPr marL="0" indent="0" algn="ctr">
              <a:buNone/>
            </a:pPr>
            <a:endParaRPr lang="en-US" b="1" dirty="0"/>
          </a:p>
          <a:p>
            <a:pPr marL="0" indent="0" algn="ctr">
              <a:buNone/>
            </a:pPr>
            <a:endParaRPr lang="en-US" b="1" dirty="0"/>
          </a:p>
          <a:p>
            <a:pPr marL="0" indent="0" algn="ctr">
              <a:buNone/>
            </a:pPr>
            <a:endParaRPr lang="en-US" b="1" dirty="0"/>
          </a:p>
          <a:p>
            <a:pPr marL="0" indent="0" algn="ctr">
              <a:buNone/>
            </a:pPr>
            <a:endParaRPr lang="en-US" b="1" dirty="0"/>
          </a:p>
          <a:p>
            <a:pPr marL="0" indent="0" algn="ctr">
              <a:buNone/>
            </a:pPr>
            <a:endParaRPr lang="en-US" b="1" dirty="0"/>
          </a:p>
          <a:p>
            <a:pPr marL="0" indent="0" algn="ctr">
              <a:buNone/>
            </a:pPr>
            <a:endParaRPr lang="en-US" b="1" dirty="0"/>
          </a:p>
          <a:p>
            <a:pPr marL="0" indent="0" algn="r">
              <a:buNone/>
            </a:pPr>
            <a:endParaRPr lang="en-US" sz="1400" dirty="0"/>
          </a:p>
        </p:txBody>
      </p:sp>
      <p:pic>
        <p:nvPicPr>
          <p:cNvPr id="2" name="Picture 1">
            <a:extLst>
              <a:ext uri="{FF2B5EF4-FFF2-40B4-BE49-F238E27FC236}">
                <a16:creationId xmlns:a16="http://schemas.microsoft.com/office/drawing/2014/main" id="{ECF755CC-F303-2443-9553-F406705A33EC}"/>
              </a:ext>
            </a:extLst>
          </p:cNvPr>
          <p:cNvPicPr>
            <a:picLocks noChangeAspect="1"/>
          </p:cNvPicPr>
          <p:nvPr/>
        </p:nvPicPr>
        <p:blipFill>
          <a:blip r:embed="rId2"/>
          <a:stretch>
            <a:fillRect/>
          </a:stretch>
        </p:blipFill>
        <p:spPr>
          <a:xfrm>
            <a:off x="755576" y="476672"/>
            <a:ext cx="7704856" cy="5039891"/>
          </a:xfrm>
          <a:prstGeom prst="rect">
            <a:avLst/>
          </a:prstGeom>
        </p:spPr>
      </p:pic>
    </p:spTree>
    <p:extLst>
      <p:ext uri="{BB962C8B-B14F-4D97-AF65-F5344CB8AC3E}">
        <p14:creationId xmlns:p14="http://schemas.microsoft.com/office/powerpoint/2010/main" val="666651956"/>
      </p:ext>
    </p:extLst>
  </p:cSld>
  <p:clrMapOvr>
    <a:masterClrMapping/>
  </p:clrMapOvr>
</p:sld>
</file>

<file path=ppt/theme/theme1.xml><?xml version="1.0" encoding="utf-8"?>
<a:theme xmlns:a="http://schemas.openxmlformats.org/drawingml/2006/main" name="1_20140311PresentationUWTSDTemplate">
  <a:themeElements>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1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PPT Template</Template>
  <TotalTime>4943</TotalTime>
  <Words>497</Words>
  <Application>Microsoft Macintosh PowerPoint</Application>
  <PresentationFormat>On-screen Show (4:3)</PresentationFormat>
  <Paragraphs>64</Paragraphs>
  <Slides>12</Slides>
  <Notes>0</Notes>
  <HiddenSlides>0</HiddenSlides>
  <MMClips>0</MMClips>
  <ScaleCrop>false</ScaleCrop>
  <HeadingPairs>
    <vt:vector size="6" baseType="variant">
      <vt:variant>
        <vt:lpstr>Fonts Used</vt:lpstr>
      </vt:variant>
      <vt:variant>
        <vt:i4>3</vt:i4>
      </vt:variant>
      <vt:variant>
        <vt:lpstr>Theme</vt:lpstr>
      </vt:variant>
      <vt:variant>
        <vt:i4>3</vt:i4>
      </vt:variant>
      <vt:variant>
        <vt:lpstr>Slide Titles</vt:lpstr>
      </vt:variant>
      <vt:variant>
        <vt:i4>12</vt:i4>
      </vt:variant>
    </vt:vector>
  </HeadingPairs>
  <TitlesOfParts>
    <vt:vector size="18" baseType="lpstr">
      <vt:lpstr>Arial</vt:lpstr>
      <vt:lpstr>Calibri</vt:lpstr>
      <vt:lpstr>Myriad Pro</vt:lpstr>
      <vt:lpstr>1_20140311PresentationUWTSDTemplate</vt:lpstr>
      <vt:lpstr>20140311PresentationUWTSDTemplate</vt:lpstr>
      <vt:lpstr>2_20140311PresentationUWTSDTemplate</vt:lpstr>
      <vt:lpstr> BMSW4006 Managing Enterprise in the 21st Century (MAE) </vt:lpstr>
      <vt:lpstr>Managing Enterprise in the 21st Century (MAE) </vt:lpstr>
      <vt:lpstr>Assessment  </vt:lpstr>
      <vt:lpstr>Requirement</vt:lpstr>
      <vt:lpstr>Further Guidelines </vt:lpstr>
      <vt:lpstr>Further Guidelines Cont.… </vt:lpstr>
      <vt:lpstr>Further Guidelines Cont.… </vt:lpstr>
      <vt:lpstr>Additional Notes </vt:lpstr>
      <vt:lpstr>Additional Notes Cont.…</vt:lpstr>
      <vt:lpstr>Additional Resources to Review</vt:lpstr>
      <vt:lpstr>Additional Resources to Review</vt:lpstr>
      <vt:lpstr>PowerPoint Presentation</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Employability Session 1</dc:title>
  <dc:creator>Bob Wilson</dc:creator>
  <cp:lastModifiedBy>Afzal Munna</cp:lastModifiedBy>
  <cp:revision>453</cp:revision>
  <dcterms:created xsi:type="dcterms:W3CDTF">2012-10-20T16:04:33Z</dcterms:created>
  <dcterms:modified xsi:type="dcterms:W3CDTF">2021-02-09T10:41:52Z</dcterms:modified>
</cp:coreProperties>
</file>