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  <p:sldMasterId id="2147483660" r:id="rId2"/>
    <p:sldMasterId id="2147483672" r:id="rId3"/>
  </p:sldMasterIdLst>
  <p:notesMasterIdLst>
    <p:notesMasterId r:id="rId19"/>
  </p:notesMasterIdLst>
  <p:sldIdLst>
    <p:sldId id="256" r:id="rId4"/>
    <p:sldId id="300" r:id="rId5"/>
    <p:sldId id="298" r:id="rId6"/>
    <p:sldId id="259" r:id="rId7"/>
    <p:sldId id="299" r:id="rId8"/>
    <p:sldId id="261" r:id="rId9"/>
    <p:sldId id="262" r:id="rId10"/>
    <p:sldId id="263" r:id="rId11"/>
    <p:sldId id="269" r:id="rId12"/>
    <p:sldId id="271" r:id="rId13"/>
    <p:sldId id="272" r:id="rId14"/>
    <p:sldId id="273" r:id="rId15"/>
    <p:sldId id="285" r:id="rId16"/>
    <p:sldId id="286" r:id="rId17"/>
    <p:sldId id="290" r:id="rId1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08"/>
    <p:restoredTop sz="94643"/>
  </p:normalViewPr>
  <p:slideViewPr>
    <p:cSldViewPr snapToGrid="0" snapToObjects="1">
      <p:cViewPr varScale="1">
        <p:scale>
          <a:sx n="96" d="100"/>
          <a:sy n="96" d="100"/>
        </p:scale>
        <p:origin x="68" y="18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3" Type="http://schemas.openxmlformats.org/officeDocument/2006/relationships/slideMaster" Target="slideMasters/slideMaster3.xml"/><Relationship Id="rId21" Type="http://schemas.openxmlformats.org/officeDocument/2006/relationships/viewProps" Target="viewProps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3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tableStyles" Target="tableStyles.xml"/><Relationship Id="rId10" Type="http://schemas.openxmlformats.org/officeDocument/2006/relationships/slide" Target="slides/slide7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6F7A650-ADBB-4E18-A72F-C748369FDBBC}" type="datetimeFigureOut">
              <a:rPr lang="en-GB" smtClean="0"/>
              <a:t>10/11/2020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3D9C76B-9E01-4496-8009-5F20E4A8521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73202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media.coindesk.com/uploads/2017/03/bitcoin.jpg" TargetMode="External"/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media.coindesk.com/uploads/2017/03/bitcoin.jpg" TargetMode="External"/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6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1" name="Shape 161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62" name="Shape 162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wrap="square" lIns="91425" tIns="91425" rIns="91425" bIns="91425" anchor="t" anchorCtr="0">
            <a:noAutofit/>
          </a:bodyPr>
          <a:lstStyle/>
          <a:p>
            <a:pPr marL="0" lvl="0" indent="0">
              <a:spcBef>
                <a:spcPts val="0"/>
              </a:spcBef>
              <a:buNone/>
            </a:pPr>
            <a:r>
              <a:rPr lang="en" u="sng">
                <a:solidFill>
                  <a:schemeClr val="hlink"/>
                </a:solidFill>
                <a:hlinkClick r:id="rId3"/>
              </a:rPr>
              <a:t>https://media.coindesk.com/uploads/2017/03/bitcoin.jpg</a:t>
            </a:r>
          </a:p>
          <a:p>
            <a:pPr marL="0" lvl="0" indent="0">
              <a:spcBef>
                <a:spcPts val="0"/>
              </a:spcBef>
              <a:buNone/>
            </a:pPr>
            <a:r>
              <a:rPr lang="en"/>
              <a:t>ROBERT</a:t>
            </a:r>
          </a:p>
        </p:txBody>
      </p:sp>
    </p:spTree>
    <p:extLst>
      <p:ext uri="{BB962C8B-B14F-4D97-AF65-F5344CB8AC3E}">
        <p14:creationId xmlns:p14="http://schemas.microsoft.com/office/powerpoint/2010/main" val="340473955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hr-HR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FD90FE6-B3B6-4951-9AC8-BA8D34508EBA}" type="slidenum">
              <a:rPr kumimoji="0" lang="hr-HR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</a:t>
            </a:fld>
            <a:endParaRPr kumimoji="0" lang="hr-HR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59240213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6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8" name="Shape 168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69" name="Shape 169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wrap="square" lIns="91425" tIns="91425" rIns="91425" bIns="91425" anchor="t" anchorCtr="0">
            <a:noAutofit/>
          </a:bodyPr>
          <a:lstStyle/>
          <a:p>
            <a:pPr marL="0" lvl="0" indent="0">
              <a:spcBef>
                <a:spcPts val="0"/>
              </a:spcBef>
              <a:buNone/>
            </a:pPr>
            <a:endParaRPr/>
          </a:p>
          <a:p>
            <a:pPr marL="0" lvl="0" indent="0">
              <a:spcBef>
                <a:spcPts val="0"/>
              </a:spcBef>
              <a:buNone/>
            </a:pPr>
            <a:r>
              <a:rPr lang="en" u="sng">
                <a:solidFill>
                  <a:schemeClr val="hlink"/>
                </a:solidFill>
                <a:hlinkClick r:id="rId3"/>
              </a:rPr>
              <a:t>https://media.coindesk.com/uploads/2017/03/bitcoin.jpg</a:t>
            </a:r>
          </a:p>
          <a:p>
            <a:pPr marL="0" lvl="0" indent="0">
              <a:spcBef>
                <a:spcPts val="0"/>
              </a:spcBef>
              <a:buNone/>
            </a:pPr>
            <a:r>
              <a:rPr lang="en"/>
              <a:t>MATT</a:t>
            </a:r>
          </a:p>
        </p:txBody>
      </p:sp>
    </p:spTree>
    <p:extLst>
      <p:ext uri="{BB962C8B-B14F-4D97-AF65-F5344CB8AC3E}">
        <p14:creationId xmlns:p14="http://schemas.microsoft.com/office/powerpoint/2010/main" val="98501165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568DDC-B9FF-5443-80C4-DE2E2BAC1200}" type="datetimeFigureOut">
              <a:rPr lang="en-US" smtClean="0"/>
              <a:t>11/10/2020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139808-19E3-C546-B2A3-0B61CA03E84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0822287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568DDC-B9FF-5443-80C4-DE2E2BAC1200}" type="datetimeFigureOut">
              <a:rPr lang="en-US" smtClean="0"/>
              <a:t>11/10/2020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139808-19E3-C546-B2A3-0B61CA03E84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32379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568DDC-B9FF-5443-80C4-DE2E2BAC1200}" type="datetimeFigureOut">
              <a:rPr lang="en-US" smtClean="0"/>
              <a:t>11/10/2020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139808-19E3-C546-B2A3-0B61CA03E84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9041521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568DDC-B9FF-5443-80C4-DE2E2BAC1200}" type="datetimeFigureOut">
              <a:rPr lang="en-US" smtClean="0"/>
              <a:t>11/10/2020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139808-19E3-C546-B2A3-0B61CA03E84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566515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568DDC-B9FF-5443-80C4-DE2E2BAC1200}" type="datetimeFigureOut">
              <a:rPr lang="en-US" smtClean="0"/>
              <a:t>11/10/2020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139808-19E3-C546-B2A3-0B61CA03E84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5079063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568DDC-B9FF-5443-80C4-DE2E2BAC1200}" type="datetimeFigureOut">
              <a:rPr lang="en-US" smtClean="0"/>
              <a:t>11/10/2020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139808-19E3-C546-B2A3-0B61CA03E84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58454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568DDC-B9FF-5443-80C4-DE2E2BAC1200}" type="datetimeFigureOut">
              <a:rPr lang="en-US" smtClean="0"/>
              <a:t>11/10/2020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139808-19E3-C546-B2A3-0B61CA03E84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9358807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568DDC-B9FF-5443-80C4-DE2E2BAC1200}" type="datetimeFigureOut">
              <a:rPr lang="en-US" smtClean="0"/>
              <a:t>11/10/2020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139808-19E3-C546-B2A3-0B61CA03E84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7810553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568DDC-B9FF-5443-80C4-DE2E2BAC1200}" type="datetimeFigureOut">
              <a:rPr lang="en-US" smtClean="0"/>
              <a:t>11/10/2020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139808-19E3-C546-B2A3-0B61CA03E84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9670310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568DDC-B9FF-5443-80C4-DE2E2BAC1200}" type="datetimeFigureOut">
              <a:rPr lang="en-US" smtClean="0"/>
              <a:t>11/10/2020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139808-19E3-C546-B2A3-0B61CA03E84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2147484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568DDC-B9FF-5443-80C4-DE2E2BAC1200}" type="datetimeFigureOut">
              <a:rPr lang="en-US" smtClean="0"/>
              <a:t>11/10/2020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139808-19E3-C546-B2A3-0B61CA03E84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1966430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hr-HR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hr-HR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DABF8A-38C1-416A-A441-4D40B3B4E549}" type="datetime1">
              <a:rPr lang="hr-HR" smtClean="0"/>
              <a:t>10.11.2020.</a:t>
            </a:fld>
            <a:endParaRPr lang="hr-HR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Faculty of Law, University of Rijeka</a:t>
            </a:r>
            <a:endParaRPr lang="hr-HR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64A769-BC8D-419E-8CE7-7D37458A25DB}" type="slidenum">
              <a:rPr lang="hr-HR" smtClean="0"/>
              <a:t>‹#›</a:t>
            </a:fld>
            <a:endParaRPr lang="hr-HR"/>
          </a:p>
        </p:txBody>
      </p:sp>
      <p:pic>
        <p:nvPicPr>
          <p:cNvPr id="7" name="Picture 6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522" y="280085"/>
            <a:ext cx="1825552" cy="10199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26884102"/>
      </p:ext>
    </p:extLst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hr-HR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hr-HR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32F779-E21A-48A1-AD6B-12311ACD2F84}" type="datetime1">
              <a:rPr lang="hr-HR" smtClean="0"/>
              <a:t>10.11.2020.</a:t>
            </a:fld>
            <a:endParaRPr lang="hr-HR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Faculty of Law, University of Rijeka</a:t>
            </a:r>
            <a:endParaRPr lang="hr-HR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64A769-BC8D-419E-8CE7-7D37458A25DB}" type="slidenum">
              <a:rPr lang="hr-HR" smtClean="0"/>
              <a:t>‹#›</a:t>
            </a:fld>
            <a:endParaRPr lang="hr-HR"/>
          </a:p>
        </p:txBody>
      </p:sp>
    </p:spTree>
    <p:extLst>
      <p:ext uri="{BB962C8B-B14F-4D97-AF65-F5344CB8AC3E}">
        <p14:creationId xmlns:p14="http://schemas.microsoft.com/office/powerpoint/2010/main" val="1664168600"/>
      </p:ext>
    </p:extLst>
  </p:cSld>
  <p:clrMapOvr>
    <a:masterClrMapping/>
  </p:clrMapOvr>
  <p:transition>
    <p:dissolve/>
  </p:transition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hr-HR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92E3DE-C570-4182-B3D1-6F8E2FCB8A43}" type="datetime1">
              <a:rPr lang="hr-HR" smtClean="0"/>
              <a:t>10.11.2020.</a:t>
            </a:fld>
            <a:endParaRPr lang="hr-HR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Faculty of Law, University of Rijeka</a:t>
            </a:r>
            <a:endParaRPr lang="hr-HR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64A769-BC8D-419E-8CE7-7D37458A25DB}" type="slidenum">
              <a:rPr lang="hr-HR" smtClean="0"/>
              <a:t>‹#›</a:t>
            </a:fld>
            <a:endParaRPr lang="hr-HR"/>
          </a:p>
        </p:txBody>
      </p:sp>
    </p:spTree>
    <p:extLst>
      <p:ext uri="{BB962C8B-B14F-4D97-AF65-F5344CB8AC3E}">
        <p14:creationId xmlns:p14="http://schemas.microsoft.com/office/powerpoint/2010/main" val="1652827280"/>
      </p:ext>
    </p:extLst>
  </p:cSld>
  <p:clrMapOvr>
    <a:masterClrMapping/>
  </p:clrMapOvr>
  <p:transition>
    <p:dissolve/>
  </p:transition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hr-HR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hr-HR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hr-HR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315495-E95E-42A7-AAB1-3B52BF1830A9}" type="datetime1">
              <a:rPr lang="hr-HR" smtClean="0"/>
              <a:t>10.11.2020.</a:t>
            </a:fld>
            <a:endParaRPr lang="hr-HR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Faculty of Law, University of Rijeka</a:t>
            </a:r>
            <a:endParaRPr lang="hr-HR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64A769-BC8D-419E-8CE7-7D37458A25DB}" type="slidenum">
              <a:rPr lang="hr-HR" smtClean="0"/>
              <a:t>‹#›</a:t>
            </a:fld>
            <a:endParaRPr lang="hr-HR"/>
          </a:p>
        </p:txBody>
      </p:sp>
    </p:spTree>
    <p:extLst>
      <p:ext uri="{BB962C8B-B14F-4D97-AF65-F5344CB8AC3E}">
        <p14:creationId xmlns:p14="http://schemas.microsoft.com/office/powerpoint/2010/main" val="3196163548"/>
      </p:ext>
    </p:extLst>
  </p:cSld>
  <p:clrMapOvr>
    <a:masterClrMapping/>
  </p:clrMapOvr>
  <p:transition>
    <p:dissolve/>
  </p:transition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hr-HR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hr-HR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hr-HR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96B82C-9848-4EA8-A271-6F9E1563680A}" type="datetime1">
              <a:rPr lang="hr-HR" smtClean="0"/>
              <a:t>10.11.2020.</a:t>
            </a:fld>
            <a:endParaRPr lang="hr-HR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Faculty of Law, University of Rijeka</a:t>
            </a:r>
            <a:endParaRPr lang="hr-HR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64A769-BC8D-419E-8CE7-7D37458A25DB}" type="slidenum">
              <a:rPr lang="hr-HR" smtClean="0"/>
              <a:t>‹#›</a:t>
            </a:fld>
            <a:endParaRPr lang="hr-HR"/>
          </a:p>
        </p:txBody>
      </p:sp>
    </p:spTree>
    <p:extLst>
      <p:ext uri="{BB962C8B-B14F-4D97-AF65-F5344CB8AC3E}">
        <p14:creationId xmlns:p14="http://schemas.microsoft.com/office/powerpoint/2010/main" val="939416964"/>
      </p:ext>
    </p:extLst>
  </p:cSld>
  <p:clrMapOvr>
    <a:masterClrMapping/>
  </p:clrMapOvr>
  <p:transition>
    <p:dissolve/>
  </p:transition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hr-HR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DC99D7-1571-449E-9EF1-A51577B3D3F1}" type="datetime1">
              <a:rPr lang="hr-HR" smtClean="0"/>
              <a:t>10.11.2020.</a:t>
            </a:fld>
            <a:endParaRPr lang="hr-HR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Faculty of Law, University of Rijeka</a:t>
            </a:r>
            <a:endParaRPr lang="hr-HR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64A769-BC8D-419E-8CE7-7D37458A25DB}" type="slidenum">
              <a:rPr lang="hr-HR" smtClean="0"/>
              <a:t>‹#›</a:t>
            </a:fld>
            <a:endParaRPr lang="hr-HR"/>
          </a:p>
        </p:txBody>
      </p:sp>
    </p:spTree>
    <p:extLst>
      <p:ext uri="{BB962C8B-B14F-4D97-AF65-F5344CB8AC3E}">
        <p14:creationId xmlns:p14="http://schemas.microsoft.com/office/powerpoint/2010/main" val="312889252"/>
      </p:ext>
    </p:extLst>
  </p:cSld>
  <p:clrMapOvr>
    <a:masterClrMapping/>
  </p:clrMapOvr>
  <p:transition>
    <p:dissolve/>
  </p:transition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2CD3E6-11F2-4AE0-9072-8971611BCD8A}" type="datetime1">
              <a:rPr lang="hr-HR" smtClean="0"/>
              <a:t>10.11.2020.</a:t>
            </a:fld>
            <a:endParaRPr lang="hr-HR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Faculty of Law, University of Rijeka</a:t>
            </a:r>
            <a:endParaRPr lang="hr-HR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64A769-BC8D-419E-8CE7-7D37458A25DB}" type="slidenum">
              <a:rPr lang="hr-HR" smtClean="0"/>
              <a:t>‹#›</a:t>
            </a:fld>
            <a:endParaRPr lang="hr-HR"/>
          </a:p>
        </p:txBody>
      </p:sp>
    </p:spTree>
    <p:extLst>
      <p:ext uri="{BB962C8B-B14F-4D97-AF65-F5344CB8AC3E}">
        <p14:creationId xmlns:p14="http://schemas.microsoft.com/office/powerpoint/2010/main" val="1216833723"/>
      </p:ext>
    </p:extLst>
  </p:cSld>
  <p:clrMapOvr>
    <a:masterClrMapping/>
  </p:clrMapOvr>
  <p:transition>
    <p:dissolve/>
  </p:transition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hr-HR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hr-HR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79E688-4719-4BA5-AA5B-8E036099393F}" type="datetime1">
              <a:rPr lang="hr-HR" smtClean="0"/>
              <a:t>10.11.2020.</a:t>
            </a:fld>
            <a:endParaRPr lang="hr-HR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Faculty of Law, University of Rijeka</a:t>
            </a:r>
            <a:endParaRPr lang="hr-HR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64A769-BC8D-419E-8CE7-7D37458A25DB}" type="slidenum">
              <a:rPr lang="hr-HR" smtClean="0"/>
              <a:t>‹#›</a:t>
            </a:fld>
            <a:endParaRPr lang="hr-HR"/>
          </a:p>
        </p:txBody>
      </p:sp>
    </p:spTree>
    <p:extLst>
      <p:ext uri="{BB962C8B-B14F-4D97-AF65-F5344CB8AC3E}">
        <p14:creationId xmlns:p14="http://schemas.microsoft.com/office/powerpoint/2010/main" val="3960099119"/>
      </p:ext>
    </p:extLst>
  </p:cSld>
  <p:clrMapOvr>
    <a:masterClrMapping/>
  </p:clrMapOvr>
  <p:transition>
    <p:dissolve/>
  </p:transition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hr-HR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hr-HR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C33800-17CE-4A00-BE89-E60F699C059D}" type="datetime1">
              <a:rPr lang="hr-HR" smtClean="0"/>
              <a:t>10.11.2020.</a:t>
            </a:fld>
            <a:endParaRPr lang="hr-HR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Faculty of Law, University of Rijeka</a:t>
            </a:r>
            <a:endParaRPr lang="hr-HR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64A769-BC8D-419E-8CE7-7D37458A25DB}" type="slidenum">
              <a:rPr lang="hr-HR" smtClean="0"/>
              <a:t>‹#›</a:t>
            </a:fld>
            <a:endParaRPr lang="hr-HR"/>
          </a:p>
        </p:txBody>
      </p:sp>
    </p:spTree>
    <p:extLst>
      <p:ext uri="{BB962C8B-B14F-4D97-AF65-F5344CB8AC3E}">
        <p14:creationId xmlns:p14="http://schemas.microsoft.com/office/powerpoint/2010/main" val="4147191071"/>
      </p:ext>
    </p:extLst>
  </p:cSld>
  <p:clrMapOvr>
    <a:masterClrMapping/>
  </p:clrMapOvr>
  <p:transition>
    <p:dissolve/>
  </p:transition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hr-HR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hr-HR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F3C297-A9C0-4B46-A21B-BF10DE32666E}" type="datetime1">
              <a:rPr lang="hr-HR" smtClean="0"/>
              <a:t>10.11.2020.</a:t>
            </a:fld>
            <a:endParaRPr lang="hr-HR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Faculty of Law, University of Rijeka</a:t>
            </a:r>
            <a:endParaRPr lang="hr-HR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64A769-BC8D-419E-8CE7-7D37458A25DB}" type="slidenum">
              <a:rPr lang="hr-HR" smtClean="0"/>
              <a:t>‹#›</a:t>
            </a:fld>
            <a:endParaRPr lang="hr-HR"/>
          </a:p>
        </p:txBody>
      </p:sp>
    </p:spTree>
    <p:extLst>
      <p:ext uri="{BB962C8B-B14F-4D97-AF65-F5344CB8AC3E}">
        <p14:creationId xmlns:p14="http://schemas.microsoft.com/office/powerpoint/2010/main" val="373240506"/>
      </p:ext>
    </p:extLst>
  </p:cSld>
  <p:clrMapOvr>
    <a:masterClrMapping/>
  </p:clrMapOvr>
  <p:transition>
    <p:dissolve/>
  </p:transition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hr-HR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hr-HR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63BF16-0952-419D-BAAF-6BE3C2D12FAE}" type="datetime1">
              <a:rPr lang="hr-HR" smtClean="0"/>
              <a:t>10.11.2020.</a:t>
            </a:fld>
            <a:endParaRPr lang="hr-HR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Faculty of Law, University of Rijeka</a:t>
            </a:r>
            <a:endParaRPr lang="hr-HR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64A769-BC8D-419E-8CE7-7D37458A25DB}" type="slidenum">
              <a:rPr lang="hr-HR" smtClean="0"/>
              <a:t>‹#›</a:t>
            </a:fld>
            <a:endParaRPr lang="hr-HR"/>
          </a:p>
        </p:txBody>
      </p:sp>
    </p:spTree>
    <p:extLst>
      <p:ext uri="{BB962C8B-B14F-4D97-AF65-F5344CB8AC3E}">
        <p14:creationId xmlns:p14="http://schemas.microsoft.com/office/powerpoint/2010/main" val="107248308"/>
      </p:ext>
    </p:extLst>
  </p:cSld>
  <p:clrMapOvr>
    <a:masterClrMapping/>
  </p:clrMapOvr>
  <p:transition>
    <p:dissolve/>
  </p:transition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spTree>
      <p:nvGrpSpPr>
        <p:cNvPr id="1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Shape 10"/>
          <p:cNvSpPr/>
          <p:nvPr/>
        </p:nvSpPr>
        <p:spPr>
          <a:xfrm rot="5400000">
            <a:off x="10000400" y="673"/>
            <a:ext cx="2191600" cy="2191600"/>
          </a:xfrm>
          <a:prstGeom prst="diagStripe">
            <a:avLst>
              <a:gd name="adj" fmla="val 0"/>
            </a:avLst>
          </a:prstGeom>
          <a:solidFill>
            <a:schemeClr val="lt1">
              <a:alpha val="3030"/>
            </a:schemeClr>
          </a:solidFill>
          <a:ln>
            <a:noFill/>
          </a:ln>
        </p:spPr>
        <p:txBody>
          <a:bodyPr wrap="square" lIns="121900" tIns="121900" rIns="121900" bIns="121900" anchor="ctr" anchorCtr="0">
            <a:noAutofit/>
          </a:bodyPr>
          <a:lstStyle/>
          <a:p>
            <a:pPr marL="0" lvl="0" indent="0">
              <a:spcBef>
                <a:spcPts val="0"/>
              </a:spcBef>
              <a:buNone/>
            </a:pPr>
            <a:endParaRPr sz="2400"/>
          </a:p>
        </p:txBody>
      </p:sp>
      <p:grpSp>
        <p:nvGrpSpPr>
          <p:cNvPr id="11" name="Shape 11"/>
          <p:cNvGrpSpPr/>
          <p:nvPr/>
        </p:nvGrpSpPr>
        <p:grpSpPr>
          <a:xfrm>
            <a:off x="1" y="654"/>
            <a:ext cx="6871607" cy="6845865"/>
            <a:chOff x="0" y="75"/>
            <a:chExt cx="5153705" cy="5152950"/>
          </a:xfrm>
        </p:grpSpPr>
        <p:sp>
          <p:nvSpPr>
            <p:cNvPr id="12" name="Shape 12"/>
            <p:cNvSpPr/>
            <p:nvPr/>
          </p:nvSpPr>
          <p:spPr>
            <a:xfrm rot="-5400000">
              <a:off x="455" y="-225"/>
              <a:ext cx="5152800" cy="5153700"/>
            </a:xfrm>
            <a:prstGeom prst="diagStripe">
              <a:avLst>
                <a:gd name="adj" fmla="val 50000"/>
              </a:avLst>
            </a:prstGeom>
            <a:solidFill>
              <a:schemeClr val="lt1">
                <a:alpha val="3030"/>
              </a:schemeClr>
            </a:solidFill>
            <a:ln>
              <a:noFill/>
            </a:ln>
          </p:spPr>
          <p:txBody>
            <a:bodyPr wrap="square" lIns="91425" tIns="91425" rIns="91425" bIns="91425" anchor="ctr" anchorCtr="0">
              <a:noAutofit/>
            </a:bodyPr>
            <a:lstStyle/>
            <a:p>
              <a:pPr marL="0" lvl="0" indent="0">
                <a:spcBef>
                  <a:spcPts val="0"/>
                </a:spcBef>
                <a:buNone/>
              </a:pPr>
              <a:endParaRPr sz="2400"/>
            </a:p>
          </p:txBody>
        </p:sp>
        <p:sp>
          <p:nvSpPr>
            <p:cNvPr id="13" name="Shape 13"/>
            <p:cNvSpPr/>
            <p:nvPr/>
          </p:nvSpPr>
          <p:spPr>
            <a:xfrm rot="-5400000">
              <a:off x="150" y="1145825"/>
              <a:ext cx="3996600" cy="3996900"/>
            </a:xfrm>
            <a:prstGeom prst="diagStripe">
              <a:avLst>
                <a:gd name="adj" fmla="val 58774"/>
              </a:avLst>
            </a:prstGeom>
            <a:solidFill>
              <a:schemeClr val="lt1">
                <a:alpha val="3030"/>
              </a:schemeClr>
            </a:solidFill>
            <a:ln>
              <a:noFill/>
            </a:ln>
          </p:spPr>
          <p:txBody>
            <a:bodyPr wrap="square" lIns="91425" tIns="91425" rIns="91425" bIns="91425" anchor="ctr" anchorCtr="0">
              <a:noAutofit/>
            </a:bodyPr>
            <a:lstStyle/>
            <a:p>
              <a:pPr marL="0" lvl="0" indent="0">
                <a:spcBef>
                  <a:spcPts val="0"/>
                </a:spcBef>
                <a:buNone/>
              </a:pPr>
              <a:endParaRPr sz="2400"/>
            </a:p>
          </p:txBody>
        </p:sp>
        <p:sp>
          <p:nvSpPr>
            <p:cNvPr id="14" name="Shape 14"/>
            <p:cNvSpPr/>
            <p:nvPr/>
          </p:nvSpPr>
          <p:spPr>
            <a:xfrm rot="-5400000">
              <a:off x="1646" y="-75"/>
              <a:ext cx="2299800" cy="2300100"/>
            </a:xfrm>
            <a:prstGeom prst="diagStripe">
              <a:avLst>
                <a:gd name="adj" fmla="val 50000"/>
              </a:avLst>
            </a:prstGeom>
            <a:solidFill>
              <a:schemeClr val="accent1"/>
            </a:solidFill>
            <a:ln>
              <a:noFill/>
            </a:ln>
          </p:spPr>
          <p:txBody>
            <a:bodyPr wrap="square" lIns="91425" tIns="91425" rIns="91425" bIns="91425" anchor="ctr" anchorCtr="0">
              <a:noAutofit/>
            </a:bodyPr>
            <a:lstStyle/>
            <a:p>
              <a:pPr marL="0" lvl="0" indent="0">
                <a:spcBef>
                  <a:spcPts val="0"/>
                </a:spcBef>
                <a:buNone/>
              </a:pPr>
              <a:endParaRPr sz="2400"/>
            </a:p>
          </p:txBody>
        </p:sp>
        <p:sp>
          <p:nvSpPr>
            <p:cNvPr id="15" name="Shape 15"/>
            <p:cNvSpPr/>
            <p:nvPr/>
          </p:nvSpPr>
          <p:spPr>
            <a:xfrm flipH="1">
              <a:off x="652821" y="590035"/>
              <a:ext cx="2300100" cy="2299800"/>
            </a:xfrm>
            <a:prstGeom prst="diagStripe">
              <a:avLst>
                <a:gd name="adj" fmla="val 50000"/>
              </a:avLst>
            </a:prstGeom>
            <a:solidFill>
              <a:schemeClr val="lt2"/>
            </a:solidFill>
            <a:ln>
              <a:noFill/>
            </a:ln>
          </p:spPr>
          <p:txBody>
            <a:bodyPr wrap="square" lIns="91425" tIns="91425" rIns="91425" bIns="91425" anchor="ctr" anchorCtr="0">
              <a:noAutofit/>
            </a:bodyPr>
            <a:lstStyle/>
            <a:p>
              <a:pPr marL="0" lvl="0" indent="0">
                <a:spcBef>
                  <a:spcPts val="0"/>
                </a:spcBef>
                <a:buNone/>
              </a:pPr>
              <a:endParaRPr sz="2400"/>
            </a:p>
          </p:txBody>
        </p:sp>
      </p:grpSp>
      <p:sp>
        <p:nvSpPr>
          <p:cNvPr id="16" name="Shape 16"/>
          <p:cNvSpPr txBox="1">
            <a:spLocks noGrp="1"/>
          </p:cNvSpPr>
          <p:nvPr>
            <p:ph type="ctrTitle"/>
          </p:nvPr>
        </p:nvSpPr>
        <p:spPr>
          <a:xfrm>
            <a:off x="4716200" y="2104533"/>
            <a:ext cx="6690000" cy="2105200"/>
          </a:xfrm>
          <a:prstGeom prst="rect">
            <a:avLst/>
          </a:prstGeom>
        </p:spPr>
        <p:txBody>
          <a:bodyPr wrap="square" lIns="91425" tIns="91425" rIns="91425" bIns="91425" anchor="t" anchorCtr="0"/>
          <a:lstStyle>
            <a:lvl1pPr lvl="0">
              <a:spcBef>
                <a:spcPts val="0"/>
              </a:spcBef>
              <a:buSzPts val="4000"/>
              <a:buNone/>
              <a:defRPr sz="5333"/>
            </a:lvl1pPr>
            <a:lvl2pPr lvl="1">
              <a:spcBef>
                <a:spcPts val="0"/>
              </a:spcBef>
              <a:buSzPts val="4000"/>
              <a:buNone/>
              <a:defRPr sz="5333"/>
            </a:lvl2pPr>
            <a:lvl3pPr lvl="2">
              <a:spcBef>
                <a:spcPts val="0"/>
              </a:spcBef>
              <a:buSzPts val="4000"/>
              <a:buNone/>
              <a:defRPr sz="5333"/>
            </a:lvl3pPr>
            <a:lvl4pPr lvl="3">
              <a:spcBef>
                <a:spcPts val="0"/>
              </a:spcBef>
              <a:buSzPts val="4000"/>
              <a:buNone/>
              <a:defRPr sz="5333"/>
            </a:lvl4pPr>
            <a:lvl5pPr lvl="4">
              <a:spcBef>
                <a:spcPts val="0"/>
              </a:spcBef>
              <a:buSzPts val="4000"/>
              <a:buNone/>
              <a:defRPr sz="5333"/>
            </a:lvl5pPr>
            <a:lvl6pPr lvl="5">
              <a:spcBef>
                <a:spcPts val="0"/>
              </a:spcBef>
              <a:buSzPts val="4000"/>
              <a:buNone/>
              <a:defRPr sz="5333"/>
            </a:lvl6pPr>
            <a:lvl7pPr lvl="6">
              <a:spcBef>
                <a:spcPts val="0"/>
              </a:spcBef>
              <a:buSzPts val="4000"/>
              <a:buNone/>
              <a:defRPr sz="5333"/>
            </a:lvl7pPr>
            <a:lvl8pPr lvl="7">
              <a:spcBef>
                <a:spcPts val="0"/>
              </a:spcBef>
              <a:buSzPts val="4000"/>
              <a:buNone/>
              <a:defRPr sz="5333"/>
            </a:lvl8pPr>
            <a:lvl9pPr lvl="8">
              <a:spcBef>
                <a:spcPts val="0"/>
              </a:spcBef>
              <a:buSzPts val="4000"/>
              <a:buNone/>
              <a:defRPr sz="5333"/>
            </a:lvl9pPr>
          </a:lstStyle>
          <a:p>
            <a:endParaRPr/>
          </a:p>
        </p:txBody>
      </p:sp>
      <p:sp>
        <p:nvSpPr>
          <p:cNvPr id="17" name="Shape 17"/>
          <p:cNvSpPr txBox="1">
            <a:spLocks noGrp="1"/>
          </p:cNvSpPr>
          <p:nvPr>
            <p:ph type="subTitle" idx="1"/>
          </p:nvPr>
        </p:nvSpPr>
        <p:spPr>
          <a:xfrm>
            <a:off x="6778600" y="5233233"/>
            <a:ext cx="4627600" cy="674800"/>
          </a:xfrm>
          <a:prstGeom prst="rect">
            <a:avLst/>
          </a:prstGeom>
        </p:spPr>
        <p:txBody>
          <a:bodyPr wrap="square" lIns="91425" tIns="91425" rIns="91425" bIns="91425" anchor="t" anchorCtr="0"/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300"/>
              <a:buNone/>
              <a:defRPr/>
            </a:lvl1pPr>
            <a:lvl2pPr lvl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300"/>
              <a:buNone/>
              <a:defRPr sz="1733"/>
            </a:lvl2pPr>
            <a:lvl3pPr lvl="2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300"/>
              <a:buNone/>
              <a:defRPr sz="1733"/>
            </a:lvl3pPr>
            <a:lvl4pPr lvl="3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300"/>
              <a:buNone/>
              <a:defRPr sz="1733"/>
            </a:lvl4pPr>
            <a:lvl5pPr lvl="4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300"/>
              <a:buNone/>
              <a:defRPr sz="1733"/>
            </a:lvl5pPr>
            <a:lvl6pPr lvl="5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300"/>
              <a:buNone/>
              <a:defRPr sz="1733"/>
            </a:lvl6pPr>
            <a:lvl7pPr lvl="6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300"/>
              <a:buNone/>
              <a:defRPr sz="1733"/>
            </a:lvl7pPr>
            <a:lvl8pPr lvl="7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300"/>
              <a:buNone/>
              <a:defRPr sz="1733"/>
            </a:lvl8pPr>
            <a:lvl9pPr lvl="8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300"/>
              <a:buNone/>
              <a:defRPr sz="1733"/>
            </a:lvl9pPr>
          </a:lstStyle>
          <a:p>
            <a:endParaRPr/>
          </a:p>
        </p:txBody>
      </p:sp>
      <p:sp>
        <p:nvSpPr>
          <p:cNvPr id="18" name="Shape 18"/>
          <p:cNvSpPr txBox="1">
            <a:spLocks noGrp="1"/>
          </p:cNvSpPr>
          <p:nvPr>
            <p:ph type="sldNum" idx="12"/>
          </p:nvPr>
        </p:nvSpPr>
        <p:spPr>
          <a:xfrm>
            <a:off x="11296611" y="6217623"/>
            <a:ext cx="731600" cy="524800"/>
          </a:xfrm>
          <a:prstGeom prst="rect">
            <a:avLst/>
          </a:prstGeom>
        </p:spPr>
        <p:txBody>
          <a:bodyPr wrap="square" lIns="91425" tIns="91425" rIns="91425" bIns="91425" anchor="ctr" anchorCtr="0">
            <a:noAutofit/>
          </a:bodyPr>
          <a:lstStyle/>
          <a:p>
            <a:fld id="{00000000-1234-1234-1234-123412341234}" type="slidenum">
              <a:rPr lang="en" smtClean="0"/>
              <a:pPr/>
              <a:t>‹#›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2446015038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>
  <p:cSld name="Section header">
    <p:spTree>
      <p:nvGrpSpPr>
        <p:cNvPr id="1" name="Shape 1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0" name="Shape 20"/>
          <p:cNvGrpSpPr/>
          <p:nvPr/>
        </p:nvGrpSpPr>
        <p:grpSpPr>
          <a:xfrm>
            <a:off x="5875200" y="1"/>
            <a:ext cx="6316800" cy="6857420"/>
            <a:chOff x="4406400" y="0"/>
            <a:chExt cx="4737600" cy="5143065"/>
          </a:xfrm>
        </p:grpSpPr>
        <p:sp>
          <p:nvSpPr>
            <p:cNvPr id="21" name="Shape 21"/>
            <p:cNvSpPr/>
            <p:nvPr/>
          </p:nvSpPr>
          <p:spPr>
            <a:xfrm rot="5400000">
              <a:off x="4408200" y="-1800"/>
              <a:ext cx="4734000" cy="4737600"/>
            </a:xfrm>
            <a:prstGeom prst="diagStripe">
              <a:avLst>
                <a:gd name="adj" fmla="val 49469"/>
              </a:avLst>
            </a:prstGeom>
            <a:solidFill>
              <a:schemeClr val="lt1">
                <a:alpha val="3460"/>
              </a:schemeClr>
            </a:solidFill>
            <a:ln>
              <a:noFill/>
            </a:ln>
          </p:spPr>
          <p:txBody>
            <a:bodyPr wrap="square" lIns="91425" tIns="91425" rIns="91425" bIns="91425" anchor="ctr" anchorCtr="0">
              <a:noAutofit/>
            </a:bodyPr>
            <a:lstStyle/>
            <a:p>
              <a:pPr marL="0" lvl="0" indent="0">
                <a:spcBef>
                  <a:spcPts val="0"/>
                </a:spcBef>
                <a:buNone/>
              </a:pPr>
              <a:endParaRPr sz="2400"/>
            </a:p>
          </p:txBody>
        </p:sp>
        <p:sp>
          <p:nvSpPr>
            <p:cNvPr id="22" name="Shape 22"/>
            <p:cNvSpPr/>
            <p:nvPr/>
          </p:nvSpPr>
          <p:spPr>
            <a:xfrm rot="5400000">
              <a:off x="4841125" y="5700"/>
              <a:ext cx="4298100" cy="4286700"/>
            </a:xfrm>
            <a:prstGeom prst="diagStripe">
              <a:avLst>
                <a:gd name="adj" fmla="val 0"/>
              </a:avLst>
            </a:prstGeom>
            <a:solidFill>
              <a:schemeClr val="lt1">
                <a:alpha val="3460"/>
              </a:schemeClr>
            </a:solidFill>
            <a:ln>
              <a:noFill/>
            </a:ln>
          </p:spPr>
          <p:txBody>
            <a:bodyPr wrap="square" lIns="91425" tIns="91425" rIns="91425" bIns="91425" anchor="ctr" anchorCtr="0">
              <a:noAutofit/>
            </a:bodyPr>
            <a:lstStyle/>
            <a:p>
              <a:pPr marL="0" lvl="0" indent="0">
                <a:spcBef>
                  <a:spcPts val="0"/>
                </a:spcBef>
                <a:buNone/>
              </a:pPr>
              <a:endParaRPr sz="2400"/>
            </a:p>
          </p:txBody>
        </p:sp>
        <p:sp>
          <p:nvSpPr>
            <p:cNvPr id="23" name="Shape 23"/>
            <p:cNvSpPr/>
            <p:nvPr/>
          </p:nvSpPr>
          <p:spPr>
            <a:xfrm rot="-5400000">
              <a:off x="5618399" y="1236468"/>
              <a:ext cx="808800" cy="808800"/>
            </a:xfrm>
            <a:prstGeom prst="diagStripe">
              <a:avLst>
                <a:gd name="adj" fmla="val 50000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wrap="square" lIns="91425" tIns="91425" rIns="91425" bIns="91425" anchor="ctr" anchorCtr="0">
              <a:noAutofit/>
            </a:bodyPr>
            <a:lstStyle/>
            <a:p>
              <a:pPr marL="0" lvl="0" indent="0">
                <a:spcBef>
                  <a:spcPts val="0"/>
                </a:spcBef>
                <a:buNone/>
              </a:pPr>
              <a:endParaRPr sz="2400"/>
            </a:p>
          </p:txBody>
        </p:sp>
        <p:sp>
          <p:nvSpPr>
            <p:cNvPr id="24" name="Shape 24"/>
            <p:cNvSpPr/>
            <p:nvPr/>
          </p:nvSpPr>
          <p:spPr>
            <a:xfrm flipH="1">
              <a:off x="5849857" y="1443956"/>
              <a:ext cx="808800" cy="808800"/>
            </a:xfrm>
            <a:prstGeom prst="diagStripe">
              <a:avLst>
                <a:gd name="adj" fmla="val 50000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wrap="square" lIns="91425" tIns="91425" rIns="91425" bIns="91425" anchor="ctr" anchorCtr="0">
              <a:noAutofit/>
            </a:bodyPr>
            <a:lstStyle/>
            <a:p>
              <a:pPr marL="0" lvl="0" indent="0">
                <a:spcBef>
                  <a:spcPts val="0"/>
                </a:spcBef>
                <a:buNone/>
              </a:pPr>
              <a:endParaRPr sz="2400"/>
            </a:p>
          </p:txBody>
        </p:sp>
        <p:sp>
          <p:nvSpPr>
            <p:cNvPr id="25" name="Shape 25"/>
            <p:cNvSpPr/>
            <p:nvPr/>
          </p:nvSpPr>
          <p:spPr>
            <a:xfrm rot="-5400000">
              <a:off x="5987081" y="2469465"/>
              <a:ext cx="808800" cy="808800"/>
            </a:xfrm>
            <a:prstGeom prst="diagStripe">
              <a:avLst>
                <a:gd name="adj" fmla="val 50000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wrap="square" lIns="91425" tIns="91425" rIns="91425" bIns="91425" anchor="ctr" anchorCtr="0">
              <a:noAutofit/>
            </a:bodyPr>
            <a:lstStyle/>
            <a:p>
              <a:pPr marL="0" lvl="0" indent="0">
                <a:spcBef>
                  <a:spcPts val="0"/>
                </a:spcBef>
                <a:buNone/>
              </a:pPr>
              <a:endParaRPr sz="2400"/>
            </a:p>
          </p:txBody>
        </p:sp>
        <p:sp>
          <p:nvSpPr>
            <p:cNvPr id="26" name="Shape 26"/>
            <p:cNvSpPr/>
            <p:nvPr/>
          </p:nvSpPr>
          <p:spPr>
            <a:xfrm flipH="1">
              <a:off x="6222115" y="2676953"/>
              <a:ext cx="808800" cy="808800"/>
            </a:xfrm>
            <a:prstGeom prst="diagStripe">
              <a:avLst>
                <a:gd name="adj" fmla="val 50000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wrap="square" lIns="91425" tIns="91425" rIns="91425" bIns="91425" anchor="ctr" anchorCtr="0">
              <a:noAutofit/>
            </a:bodyPr>
            <a:lstStyle/>
            <a:p>
              <a:pPr marL="0" lvl="0" indent="0">
                <a:spcBef>
                  <a:spcPts val="0"/>
                </a:spcBef>
                <a:buNone/>
              </a:pPr>
              <a:endParaRPr sz="2400"/>
            </a:p>
          </p:txBody>
        </p:sp>
        <p:sp>
          <p:nvSpPr>
            <p:cNvPr id="27" name="Shape 27"/>
            <p:cNvSpPr/>
            <p:nvPr/>
          </p:nvSpPr>
          <p:spPr>
            <a:xfrm rot="-5400000">
              <a:off x="6675341" y="1862018"/>
              <a:ext cx="808800" cy="808800"/>
            </a:xfrm>
            <a:prstGeom prst="diagStripe">
              <a:avLst>
                <a:gd name="adj" fmla="val 50000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wrap="square" lIns="91425" tIns="91425" rIns="91425" bIns="91425" anchor="ctr" anchorCtr="0">
              <a:noAutofit/>
            </a:bodyPr>
            <a:lstStyle/>
            <a:p>
              <a:pPr marL="0" lvl="0" indent="0">
                <a:spcBef>
                  <a:spcPts val="0"/>
                </a:spcBef>
                <a:buNone/>
              </a:pPr>
              <a:endParaRPr sz="2400"/>
            </a:p>
          </p:txBody>
        </p:sp>
        <p:sp>
          <p:nvSpPr>
            <p:cNvPr id="28" name="Shape 28"/>
            <p:cNvSpPr/>
            <p:nvPr/>
          </p:nvSpPr>
          <p:spPr>
            <a:xfrm flipH="1">
              <a:off x="6908099" y="2069505"/>
              <a:ext cx="808800" cy="808800"/>
            </a:xfrm>
            <a:prstGeom prst="diagStripe">
              <a:avLst>
                <a:gd name="adj" fmla="val 50000"/>
              </a:avLst>
            </a:prstGeom>
            <a:solidFill>
              <a:schemeClr val="lt2"/>
            </a:solidFill>
            <a:ln>
              <a:noFill/>
            </a:ln>
          </p:spPr>
          <p:txBody>
            <a:bodyPr wrap="square" lIns="91425" tIns="91425" rIns="91425" bIns="91425" anchor="ctr" anchorCtr="0">
              <a:noAutofit/>
            </a:bodyPr>
            <a:lstStyle/>
            <a:p>
              <a:pPr marL="0" lvl="0" indent="0">
                <a:spcBef>
                  <a:spcPts val="0"/>
                </a:spcBef>
                <a:buNone/>
              </a:pPr>
              <a:endParaRPr sz="2400"/>
            </a:p>
          </p:txBody>
        </p:sp>
        <p:sp>
          <p:nvSpPr>
            <p:cNvPr id="29" name="Shape 29"/>
            <p:cNvSpPr/>
            <p:nvPr/>
          </p:nvSpPr>
          <p:spPr>
            <a:xfrm rot="-5400000">
              <a:off x="6861141" y="2477810"/>
              <a:ext cx="808800" cy="808800"/>
            </a:xfrm>
            <a:prstGeom prst="diagStripe">
              <a:avLst>
                <a:gd name="adj" fmla="val 50000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wrap="square" lIns="91425" tIns="91425" rIns="91425" bIns="91425" anchor="ctr" anchorCtr="0">
              <a:noAutofit/>
            </a:bodyPr>
            <a:lstStyle/>
            <a:p>
              <a:pPr marL="0" lvl="0" indent="0">
                <a:spcBef>
                  <a:spcPts val="0"/>
                </a:spcBef>
                <a:buNone/>
              </a:pPr>
              <a:endParaRPr sz="2400"/>
            </a:p>
          </p:txBody>
        </p:sp>
        <p:sp>
          <p:nvSpPr>
            <p:cNvPr id="30" name="Shape 30"/>
            <p:cNvSpPr/>
            <p:nvPr/>
          </p:nvSpPr>
          <p:spPr>
            <a:xfrm flipH="1">
              <a:off x="7965266" y="2692963"/>
              <a:ext cx="808800" cy="808800"/>
            </a:xfrm>
            <a:prstGeom prst="diagStripe">
              <a:avLst>
                <a:gd name="adj" fmla="val 50000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wrap="square" lIns="91425" tIns="91425" rIns="91425" bIns="91425" anchor="ctr" anchorCtr="0">
              <a:noAutofit/>
            </a:bodyPr>
            <a:lstStyle/>
            <a:p>
              <a:pPr marL="0" lvl="0" indent="0">
                <a:spcBef>
                  <a:spcPts val="0"/>
                </a:spcBef>
                <a:buNone/>
              </a:pPr>
              <a:endParaRPr sz="2400"/>
            </a:p>
          </p:txBody>
        </p:sp>
        <p:sp>
          <p:nvSpPr>
            <p:cNvPr id="31" name="Shape 31"/>
            <p:cNvSpPr/>
            <p:nvPr/>
          </p:nvSpPr>
          <p:spPr>
            <a:xfrm flipH="1">
              <a:off x="8145082" y="3308755"/>
              <a:ext cx="808800" cy="808800"/>
            </a:xfrm>
            <a:prstGeom prst="diagStripe">
              <a:avLst>
                <a:gd name="adj" fmla="val 50000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wrap="square" lIns="91425" tIns="91425" rIns="91425" bIns="91425" anchor="ctr" anchorCtr="0">
              <a:noAutofit/>
            </a:bodyPr>
            <a:lstStyle/>
            <a:p>
              <a:pPr marL="0" lvl="0" indent="0">
                <a:spcBef>
                  <a:spcPts val="0"/>
                </a:spcBef>
                <a:buNone/>
              </a:pPr>
              <a:endParaRPr sz="2400"/>
            </a:p>
          </p:txBody>
        </p:sp>
        <p:sp>
          <p:nvSpPr>
            <p:cNvPr id="32" name="Shape 32"/>
            <p:cNvSpPr/>
            <p:nvPr/>
          </p:nvSpPr>
          <p:spPr>
            <a:xfrm rot="-5400000">
              <a:off x="7047599" y="3095015"/>
              <a:ext cx="808800" cy="808800"/>
            </a:xfrm>
            <a:prstGeom prst="diagStripe">
              <a:avLst>
                <a:gd name="adj" fmla="val 50000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wrap="square" lIns="91425" tIns="91425" rIns="91425" bIns="91425" anchor="ctr" anchorCtr="0">
              <a:noAutofit/>
            </a:bodyPr>
            <a:lstStyle/>
            <a:p>
              <a:pPr marL="0" lvl="0" indent="0">
                <a:spcBef>
                  <a:spcPts val="0"/>
                </a:spcBef>
                <a:buNone/>
              </a:pPr>
              <a:endParaRPr sz="2400"/>
            </a:p>
          </p:txBody>
        </p:sp>
        <p:sp>
          <p:nvSpPr>
            <p:cNvPr id="33" name="Shape 33"/>
            <p:cNvSpPr/>
            <p:nvPr/>
          </p:nvSpPr>
          <p:spPr>
            <a:xfrm flipH="1">
              <a:off x="7276649" y="3302502"/>
              <a:ext cx="808800" cy="808800"/>
            </a:xfrm>
            <a:prstGeom prst="diagStripe">
              <a:avLst>
                <a:gd name="adj" fmla="val 50000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wrap="square" lIns="91425" tIns="91425" rIns="91425" bIns="91425" anchor="ctr" anchorCtr="0">
              <a:noAutofit/>
            </a:bodyPr>
            <a:lstStyle/>
            <a:p>
              <a:pPr marL="0" lvl="0" indent="0">
                <a:spcBef>
                  <a:spcPts val="0"/>
                </a:spcBef>
                <a:buNone/>
              </a:pPr>
              <a:endParaRPr sz="2400"/>
            </a:p>
          </p:txBody>
        </p:sp>
        <p:sp>
          <p:nvSpPr>
            <p:cNvPr id="34" name="Shape 34"/>
            <p:cNvSpPr/>
            <p:nvPr/>
          </p:nvSpPr>
          <p:spPr>
            <a:xfrm rot="-5400000">
              <a:off x="7227414" y="3710807"/>
              <a:ext cx="808800" cy="808800"/>
            </a:xfrm>
            <a:prstGeom prst="diagStripe">
              <a:avLst>
                <a:gd name="adj" fmla="val 50000"/>
              </a:avLst>
            </a:prstGeom>
            <a:solidFill>
              <a:schemeClr val="accent1"/>
            </a:solidFill>
            <a:ln>
              <a:noFill/>
            </a:ln>
          </p:spPr>
          <p:txBody>
            <a:bodyPr wrap="square" lIns="91425" tIns="91425" rIns="91425" bIns="91425" anchor="ctr" anchorCtr="0">
              <a:noAutofit/>
            </a:bodyPr>
            <a:lstStyle/>
            <a:p>
              <a:pPr marL="0" lvl="0" indent="0">
                <a:spcBef>
                  <a:spcPts val="0"/>
                </a:spcBef>
                <a:buNone/>
              </a:pPr>
              <a:endParaRPr sz="2400"/>
            </a:p>
          </p:txBody>
        </p:sp>
        <p:sp>
          <p:nvSpPr>
            <p:cNvPr id="35" name="Shape 35"/>
            <p:cNvSpPr/>
            <p:nvPr/>
          </p:nvSpPr>
          <p:spPr>
            <a:xfrm flipH="1">
              <a:off x="7462448" y="3918294"/>
              <a:ext cx="808800" cy="808800"/>
            </a:xfrm>
            <a:prstGeom prst="diagStripe">
              <a:avLst>
                <a:gd name="adj" fmla="val 50000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wrap="square" lIns="91425" tIns="91425" rIns="91425" bIns="91425" anchor="ctr" anchorCtr="0">
              <a:noAutofit/>
            </a:bodyPr>
            <a:lstStyle/>
            <a:p>
              <a:pPr marL="0" lvl="0" indent="0">
                <a:spcBef>
                  <a:spcPts val="0"/>
                </a:spcBef>
                <a:buNone/>
              </a:pPr>
              <a:endParaRPr sz="2400"/>
            </a:p>
          </p:txBody>
        </p:sp>
        <p:sp>
          <p:nvSpPr>
            <p:cNvPr id="36" name="Shape 36"/>
            <p:cNvSpPr/>
            <p:nvPr/>
          </p:nvSpPr>
          <p:spPr>
            <a:xfrm rot="-5400000">
              <a:off x="8102491" y="3718473"/>
              <a:ext cx="808800" cy="808800"/>
            </a:xfrm>
            <a:prstGeom prst="diagStripe">
              <a:avLst>
                <a:gd name="adj" fmla="val 50000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wrap="square" lIns="91425" tIns="91425" rIns="91425" bIns="91425" anchor="ctr" anchorCtr="0">
              <a:noAutofit/>
            </a:bodyPr>
            <a:lstStyle/>
            <a:p>
              <a:pPr marL="0" lvl="0" indent="0">
                <a:spcBef>
                  <a:spcPts val="0"/>
                </a:spcBef>
                <a:buNone/>
              </a:pPr>
              <a:endParaRPr sz="2400"/>
            </a:p>
          </p:txBody>
        </p:sp>
        <p:sp>
          <p:nvSpPr>
            <p:cNvPr id="37" name="Shape 37"/>
            <p:cNvSpPr/>
            <p:nvPr/>
          </p:nvSpPr>
          <p:spPr>
            <a:xfrm flipH="1">
              <a:off x="8334533" y="3925960"/>
              <a:ext cx="808800" cy="808800"/>
            </a:xfrm>
            <a:prstGeom prst="diagStripe">
              <a:avLst>
                <a:gd name="adj" fmla="val 50000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wrap="square" lIns="91425" tIns="91425" rIns="91425" bIns="91425" anchor="ctr" anchorCtr="0">
              <a:noAutofit/>
            </a:bodyPr>
            <a:lstStyle/>
            <a:p>
              <a:pPr marL="0" lvl="0" indent="0">
                <a:spcBef>
                  <a:spcPts val="0"/>
                </a:spcBef>
                <a:buNone/>
              </a:pPr>
              <a:endParaRPr sz="2400"/>
            </a:p>
          </p:txBody>
        </p:sp>
        <p:sp>
          <p:nvSpPr>
            <p:cNvPr id="38" name="Shape 38"/>
            <p:cNvSpPr/>
            <p:nvPr/>
          </p:nvSpPr>
          <p:spPr>
            <a:xfrm rot="-5400000">
              <a:off x="8288290" y="4334265"/>
              <a:ext cx="808800" cy="808800"/>
            </a:xfrm>
            <a:prstGeom prst="diagStripe">
              <a:avLst>
                <a:gd name="adj" fmla="val 50000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wrap="square" lIns="91425" tIns="91425" rIns="91425" bIns="91425" anchor="ctr" anchorCtr="0">
              <a:noAutofit/>
            </a:bodyPr>
            <a:lstStyle/>
            <a:p>
              <a:pPr marL="0" lvl="0" indent="0">
                <a:spcBef>
                  <a:spcPts val="0"/>
                </a:spcBef>
                <a:buNone/>
              </a:pPr>
              <a:endParaRPr sz="2400"/>
            </a:p>
          </p:txBody>
        </p:sp>
      </p:grpSp>
      <p:sp>
        <p:nvSpPr>
          <p:cNvPr id="39" name="Shape 39"/>
          <p:cNvSpPr txBox="1">
            <a:spLocks noGrp="1"/>
          </p:cNvSpPr>
          <p:nvPr>
            <p:ph type="title"/>
          </p:nvPr>
        </p:nvSpPr>
        <p:spPr>
          <a:xfrm>
            <a:off x="1098467" y="2737333"/>
            <a:ext cx="6116000" cy="1531600"/>
          </a:xfrm>
          <a:prstGeom prst="rect">
            <a:avLst/>
          </a:prstGeom>
        </p:spPr>
        <p:txBody>
          <a:bodyPr wrap="square" lIns="91425" tIns="91425" rIns="91425" bIns="91425" anchor="ctr" anchorCtr="0"/>
          <a:lstStyle>
            <a:lvl1pPr lvl="0">
              <a:spcBef>
                <a:spcPts val="0"/>
              </a:spcBef>
              <a:buSzPts val="2800"/>
              <a:buNone/>
              <a:defRPr/>
            </a:lvl1pPr>
            <a:lvl2pPr lvl="1">
              <a:spcBef>
                <a:spcPts val="0"/>
              </a:spcBef>
              <a:buSzPts val="2800"/>
              <a:buNone/>
              <a:defRPr/>
            </a:lvl2pPr>
            <a:lvl3pPr lvl="2">
              <a:spcBef>
                <a:spcPts val="0"/>
              </a:spcBef>
              <a:buSzPts val="2800"/>
              <a:buNone/>
              <a:defRPr/>
            </a:lvl3pPr>
            <a:lvl4pPr lvl="3">
              <a:spcBef>
                <a:spcPts val="0"/>
              </a:spcBef>
              <a:buSzPts val="2800"/>
              <a:buNone/>
              <a:defRPr/>
            </a:lvl4pPr>
            <a:lvl5pPr lvl="4">
              <a:spcBef>
                <a:spcPts val="0"/>
              </a:spcBef>
              <a:buSzPts val="2800"/>
              <a:buNone/>
              <a:defRPr/>
            </a:lvl5pPr>
            <a:lvl6pPr lvl="5">
              <a:spcBef>
                <a:spcPts val="0"/>
              </a:spcBef>
              <a:buSzPts val="2800"/>
              <a:buNone/>
              <a:defRPr/>
            </a:lvl6pPr>
            <a:lvl7pPr lvl="6">
              <a:spcBef>
                <a:spcPts val="0"/>
              </a:spcBef>
              <a:buSzPts val="2800"/>
              <a:buNone/>
              <a:defRPr/>
            </a:lvl7pPr>
            <a:lvl8pPr lvl="7">
              <a:spcBef>
                <a:spcPts val="0"/>
              </a:spcBef>
              <a:buSzPts val="2800"/>
              <a:buNone/>
              <a:defRPr/>
            </a:lvl8pPr>
            <a:lvl9pPr lvl="8">
              <a:spcBef>
                <a:spcPts val="0"/>
              </a:spcBef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40" name="Shape 40"/>
          <p:cNvSpPr txBox="1">
            <a:spLocks noGrp="1"/>
          </p:cNvSpPr>
          <p:nvPr>
            <p:ph type="sldNum" idx="12"/>
          </p:nvPr>
        </p:nvSpPr>
        <p:spPr>
          <a:xfrm>
            <a:off x="11296611" y="6217623"/>
            <a:ext cx="731600" cy="524800"/>
          </a:xfrm>
          <a:prstGeom prst="rect">
            <a:avLst/>
          </a:prstGeom>
        </p:spPr>
        <p:txBody>
          <a:bodyPr wrap="square" lIns="91425" tIns="91425" rIns="91425" bIns="91425" anchor="ctr" anchorCtr="0">
            <a:noAutofit/>
          </a:bodyPr>
          <a:lstStyle/>
          <a:p>
            <a:fld id="{00000000-1234-1234-1234-123412341234}" type="slidenum">
              <a:rPr lang="en" smtClean="0"/>
              <a:pPr/>
              <a:t>‹#›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179682292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itle and body">
    <p:spTree>
      <p:nvGrpSpPr>
        <p:cNvPr id="1" name="Shape 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Shape 42"/>
          <p:cNvGrpSpPr/>
          <p:nvPr/>
        </p:nvGrpSpPr>
        <p:grpSpPr>
          <a:xfrm>
            <a:off x="0" y="508002"/>
            <a:ext cx="1383800" cy="1355049"/>
            <a:chOff x="0" y="381001"/>
            <a:chExt cx="1037850" cy="1016287"/>
          </a:xfrm>
        </p:grpSpPr>
        <p:sp>
          <p:nvSpPr>
            <p:cNvPr id="43" name="Shape 43"/>
            <p:cNvSpPr/>
            <p:nvPr/>
          </p:nvSpPr>
          <p:spPr>
            <a:xfrm rot="-5400000">
              <a:off x="0" y="381001"/>
              <a:ext cx="808800" cy="808800"/>
            </a:xfrm>
            <a:prstGeom prst="diagStripe">
              <a:avLst>
                <a:gd name="adj" fmla="val 50000"/>
              </a:avLst>
            </a:prstGeom>
            <a:solidFill>
              <a:schemeClr val="accent1"/>
            </a:solidFill>
            <a:ln>
              <a:noFill/>
            </a:ln>
          </p:spPr>
          <p:txBody>
            <a:bodyPr wrap="square" lIns="91425" tIns="91425" rIns="91425" bIns="91425" anchor="ctr" anchorCtr="0">
              <a:noAutofit/>
            </a:bodyPr>
            <a:lstStyle/>
            <a:p>
              <a:pPr marL="0" lvl="0" indent="0">
                <a:spcBef>
                  <a:spcPts val="0"/>
                </a:spcBef>
                <a:buNone/>
              </a:pPr>
              <a:endParaRPr sz="2400"/>
            </a:p>
          </p:txBody>
        </p:sp>
        <p:sp>
          <p:nvSpPr>
            <p:cNvPr id="44" name="Shape 44"/>
            <p:cNvSpPr/>
            <p:nvPr/>
          </p:nvSpPr>
          <p:spPr>
            <a:xfrm flipH="1">
              <a:off x="229050" y="588489"/>
              <a:ext cx="808800" cy="808800"/>
            </a:xfrm>
            <a:prstGeom prst="diagStripe">
              <a:avLst>
                <a:gd name="adj" fmla="val 50000"/>
              </a:avLst>
            </a:prstGeom>
            <a:solidFill>
              <a:schemeClr val="lt2"/>
            </a:solidFill>
            <a:ln>
              <a:noFill/>
            </a:ln>
          </p:spPr>
          <p:txBody>
            <a:bodyPr wrap="square" lIns="91425" tIns="91425" rIns="91425" bIns="91425" anchor="ctr" anchorCtr="0">
              <a:noAutofit/>
            </a:bodyPr>
            <a:lstStyle/>
            <a:p>
              <a:pPr marL="0" lvl="0" indent="0">
                <a:spcBef>
                  <a:spcPts val="0"/>
                </a:spcBef>
                <a:buNone/>
              </a:pPr>
              <a:endParaRPr sz="2400"/>
            </a:p>
          </p:txBody>
        </p:sp>
      </p:grpSp>
      <p:sp>
        <p:nvSpPr>
          <p:cNvPr id="45" name="Shape 45"/>
          <p:cNvSpPr txBox="1">
            <a:spLocks noGrp="1"/>
          </p:cNvSpPr>
          <p:nvPr>
            <p:ph type="title"/>
          </p:nvPr>
        </p:nvSpPr>
        <p:spPr>
          <a:xfrm>
            <a:off x="1730000" y="525000"/>
            <a:ext cx="9385200" cy="1218800"/>
          </a:xfrm>
          <a:prstGeom prst="rect">
            <a:avLst/>
          </a:prstGeom>
        </p:spPr>
        <p:txBody>
          <a:bodyPr wrap="square" lIns="91425" tIns="91425" rIns="91425" bIns="91425" anchor="t" anchorCtr="0"/>
          <a:lstStyle>
            <a:lvl1pPr lvl="0">
              <a:spcBef>
                <a:spcPts val="0"/>
              </a:spcBef>
              <a:buSzPts val="2400"/>
              <a:buNone/>
              <a:defRPr sz="3200"/>
            </a:lvl1pPr>
            <a:lvl2pPr lvl="1">
              <a:spcBef>
                <a:spcPts val="0"/>
              </a:spcBef>
              <a:buSzPts val="2400"/>
              <a:buNone/>
              <a:defRPr sz="3200"/>
            </a:lvl2pPr>
            <a:lvl3pPr lvl="2">
              <a:spcBef>
                <a:spcPts val="0"/>
              </a:spcBef>
              <a:buSzPts val="2400"/>
              <a:buNone/>
              <a:defRPr sz="3200"/>
            </a:lvl3pPr>
            <a:lvl4pPr lvl="3">
              <a:spcBef>
                <a:spcPts val="0"/>
              </a:spcBef>
              <a:buSzPts val="2400"/>
              <a:buNone/>
              <a:defRPr sz="3200"/>
            </a:lvl4pPr>
            <a:lvl5pPr lvl="4">
              <a:spcBef>
                <a:spcPts val="0"/>
              </a:spcBef>
              <a:buSzPts val="2400"/>
              <a:buNone/>
              <a:defRPr sz="3200"/>
            </a:lvl5pPr>
            <a:lvl6pPr lvl="5">
              <a:spcBef>
                <a:spcPts val="0"/>
              </a:spcBef>
              <a:buSzPts val="2400"/>
              <a:buNone/>
              <a:defRPr sz="3200"/>
            </a:lvl6pPr>
            <a:lvl7pPr lvl="6">
              <a:spcBef>
                <a:spcPts val="0"/>
              </a:spcBef>
              <a:buSzPts val="2400"/>
              <a:buNone/>
              <a:defRPr sz="3200"/>
            </a:lvl7pPr>
            <a:lvl8pPr lvl="7">
              <a:spcBef>
                <a:spcPts val="0"/>
              </a:spcBef>
              <a:buSzPts val="2400"/>
              <a:buNone/>
              <a:defRPr sz="3200"/>
            </a:lvl8pPr>
            <a:lvl9pPr lvl="8">
              <a:spcBef>
                <a:spcPts val="0"/>
              </a:spcBef>
              <a:buSzPts val="2400"/>
              <a:buNone/>
              <a:defRPr sz="3200"/>
            </a:lvl9pPr>
          </a:lstStyle>
          <a:p>
            <a:endParaRPr/>
          </a:p>
        </p:txBody>
      </p:sp>
      <p:sp>
        <p:nvSpPr>
          <p:cNvPr id="46" name="Shape 46"/>
          <p:cNvSpPr txBox="1">
            <a:spLocks noGrp="1"/>
          </p:cNvSpPr>
          <p:nvPr>
            <p:ph type="body" idx="1"/>
          </p:nvPr>
        </p:nvSpPr>
        <p:spPr>
          <a:xfrm>
            <a:off x="1730000" y="2090067"/>
            <a:ext cx="9385200" cy="3881600"/>
          </a:xfrm>
          <a:prstGeom prst="rect">
            <a:avLst/>
          </a:prstGeom>
        </p:spPr>
        <p:txBody>
          <a:bodyPr wrap="square" lIns="91425" tIns="91425" rIns="91425" bIns="91425" anchor="t" anchorCtr="0"/>
          <a:lstStyle>
            <a:lvl1pPr lvl="0">
              <a:spcBef>
                <a:spcPts val="0"/>
              </a:spcBef>
              <a:buSzPts val="1300"/>
              <a:buChar char="●"/>
              <a:defRPr/>
            </a:lvl1pPr>
            <a:lvl2pPr lvl="1">
              <a:spcBef>
                <a:spcPts val="0"/>
              </a:spcBef>
              <a:buSzPts val="1100"/>
              <a:buChar char="○"/>
              <a:defRPr/>
            </a:lvl2pPr>
            <a:lvl3pPr lvl="2">
              <a:spcBef>
                <a:spcPts val="0"/>
              </a:spcBef>
              <a:buSzPts val="1100"/>
              <a:buChar char="■"/>
              <a:defRPr/>
            </a:lvl3pPr>
            <a:lvl4pPr lvl="3">
              <a:spcBef>
                <a:spcPts val="0"/>
              </a:spcBef>
              <a:buSzPts val="1100"/>
              <a:buChar char="●"/>
              <a:defRPr/>
            </a:lvl4pPr>
            <a:lvl5pPr lvl="4">
              <a:spcBef>
                <a:spcPts val="0"/>
              </a:spcBef>
              <a:buSzPts val="1100"/>
              <a:buChar char="○"/>
              <a:defRPr/>
            </a:lvl5pPr>
            <a:lvl6pPr lvl="5">
              <a:spcBef>
                <a:spcPts val="0"/>
              </a:spcBef>
              <a:buSzPts val="1100"/>
              <a:buChar char="■"/>
              <a:defRPr/>
            </a:lvl6pPr>
            <a:lvl7pPr lvl="6">
              <a:spcBef>
                <a:spcPts val="0"/>
              </a:spcBef>
              <a:buSzPts val="1100"/>
              <a:buChar char="●"/>
              <a:defRPr/>
            </a:lvl7pPr>
            <a:lvl8pPr lvl="7">
              <a:spcBef>
                <a:spcPts val="0"/>
              </a:spcBef>
              <a:buSzPts val="1100"/>
              <a:buChar char="○"/>
              <a:defRPr/>
            </a:lvl8pPr>
            <a:lvl9pPr lvl="8">
              <a:spcBef>
                <a:spcPts val="0"/>
              </a:spcBef>
              <a:buSzPts val="1100"/>
              <a:buChar char="■"/>
              <a:defRPr/>
            </a:lvl9pPr>
          </a:lstStyle>
          <a:p>
            <a:endParaRPr/>
          </a:p>
        </p:txBody>
      </p:sp>
      <p:sp>
        <p:nvSpPr>
          <p:cNvPr id="47" name="Shape 47"/>
          <p:cNvSpPr txBox="1">
            <a:spLocks noGrp="1"/>
          </p:cNvSpPr>
          <p:nvPr>
            <p:ph type="sldNum" idx="12"/>
          </p:nvPr>
        </p:nvSpPr>
        <p:spPr>
          <a:xfrm>
            <a:off x="11296611" y="6217623"/>
            <a:ext cx="731600" cy="524800"/>
          </a:xfrm>
          <a:prstGeom prst="rect">
            <a:avLst/>
          </a:prstGeom>
        </p:spPr>
        <p:txBody>
          <a:bodyPr wrap="square" lIns="91425" tIns="91425" rIns="91425" bIns="91425" anchor="ctr" anchorCtr="0">
            <a:noAutofit/>
          </a:bodyPr>
          <a:lstStyle/>
          <a:p>
            <a:fld id="{00000000-1234-1234-1234-123412341234}" type="slidenum">
              <a:rPr lang="en" smtClean="0"/>
              <a:pPr/>
              <a:t>‹#›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844617979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ColTx">
  <p:cSld name="Title and two columns">
    <p:spTree>
      <p:nvGrpSpPr>
        <p:cNvPr id="1" name="Shape 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9" name="Shape 49"/>
          <p:cNvGrpSpPr/>
          <p:nvPr/>
        </p:nvGrpSpPr>
        <p:grpSpPr>
          <a:xfrm>
            <a:off x="0" y="508002"/>
            <a:ext cx="1383800" cy="1355049"/>
            <a:chOff x="0" y="381001"/>
            <a:chExt cx="1037850" cy="1016287"/>
          </a:xfrm>
        </p:grpSpPr>
        <p:sp>
          <p:nvSpPr>
            <p:cNvPr id="50" name="Shape 50"/>
            <p:cNvSpPr/>
            <p:nvPr/>
          </p:nvSpPr>
          <p:spPr>
            <a:xfrm rot="-5400000">
              <a:off x="0" y="381001"/>
              <a:ext cx="808800" cy="808800"/>
            </a:xfrm>
            <a:prstGeom prst="diagStripe">
              <a:avLst>
                <a:gd name="adj" fmla="val 50000"/>
              </a:avLst>
            </a:prstGeom>
            <a:solidFill>
              <a:schemeClr val="accent1"/>
            </a:solidFill>
            <a:ln>
              <a:noFill/>
            </a:ln>
          </p:spPr>
          <p:txBody>
            <a:bodyPr wrap="square" lIns="91425" tIns="91425" rIns="91425" bIns="91425" anchor="ctr" anchorCtr="0">
              <a:noAutofit/>
            </a:bodyPr>
            <a:lstStyle/>
            <a:p>
              <a:pPr marL="0" lvl="0" indent="0">
                <a:spcBef>
                  <a:spcPts val="0"/>
                </a:spcBef>
                <a:buNone/>
              </a:pPr>
              <a:endParaRPr sz="2400"/>
            </a:p>
          </p:txBody>
        </p:sp>
        <p:sp>
          <p:nvSpPr>
            <p:cNvPr id="51" name="Shape 51"/>
            <p:cNvSpPr/>
            <p:nvPr/>
          </p:nvSpPr>
          <p:spPr>
            <a:xfrm flipH="1">
              <a:off x="229050" y="588489"/>
              <a:ext cx="808800" cy="808800"/>
            </a:xfrm>
            <a:prstGeom prst="diagStripe">
              <a:avLst>
                <a:gd name="adj" fmla="val 50000"/>
              </a:avLst>
            </a:prstGeom>
            <a:solidFill>
              <a:schemeClr val="lt2"/>
            </a:solidFill>
            <a:ln>
              <a:noFill/>
            </a:ln>
          </p:spPr>
          <p:txBody>
            <a:bodyPr wrap="square" lIns="91425" tIns="91425" rIns="91425" bIns="91425" anchor="ctr" anchorCtr="0">
              <a:noAutofit/>
            </a:bodyPr>
            <a:lstStyle/>
            <a:p>
              <a:pPr marL="0" lvl="0" indent="0">
                <a:spcBef>
                  <a:spcPts val="0"/>
                </a:spcBef>
                <a:buNone/>
              </a:pPr>
              <a:endParaRPr sz="2400"/>
            </a:p>
          </p:txBody>
        </p:sp>
      </p:grpSp>
      <p:sp>
        <p:nvSpPr>
          <p:cNvPr id="52" name="Shape 52"/>
          <p:cNvSpPr txBox="1">
            <a:spLocks noGrp="1"/>
          </p:cNvSpPr>
          <p:nvPr>
            <p:ph type="title"/>
          </p:nvPr>
        </p:nvSpPr>
        <p:spPr>
          <a:xfrm>
            <a:off x="1730000" y="525000"/>
            <a:ext cx="9385200" cy="1218800"/>
          </a:xfrm>
          <a:prstGeom prst="rect">
            <a:avLst/>
          </a:prstGeom>
        </p:spPr>
        <p:txBody>
          <a:bodyPr wrap="square" lIns="91425" tIns="91425" rIns="91425" bIns="91425" anchor="t" anchorCtr="0"/>
          <a:lstStyle>
            <a:lvl1pPr lvl="0">
              <a:spcBef>
                <a:spcPts val="0"/>
              </a:spcBef>
              <a:buSzPts val="2400"/>
              <a:buNone/>
              <a:defRPr sz="3200"/>
            </a:lvl1pPr>
            <a:lvl2pPr lvl="1">
              <a:spcBef>
                <a:spcPts val="0"/>
              </a:spcBef>
              <a:buSzPts val="2400"/>
              <a:buNone/>
              <a:defRPr sz="3200"/>
            </a:lvl2pPr>
            <a:lvl3pPr lvl="2">
              <a:spcBef>
                <a:spcPts val="0"/>
              </a:spcBef>
              <a:buSzPts val="2400"/>
              <a:buNone/>
              <a:defRPr sz="3200"/>
            </a:lvl3pPr>
            <a:lvl4pPr lvl="3">
              <a:spcBef>
                <a:spcPts val="0"/>
              </a:spcBef>
              <a:buSzPts val="2400"/>
              <a:buNone/>
              <a:defRPr sz="3200"/>
            </a:lvl4pPr>
            <a:lvl5pPr lvl="4">
              <a:spcBef>
                <a:spcPts val="0"/>
              </a:spcBef>
              <a:buSzPts val="2400"/>
              <a:buNone/>
              <a:defRPr sz="3200"/>
            </a:lvl5pPr>
            <a:lvl6pPr lvl="5">
              <a:spcBef>
                <a:spcPts val="0"/>
              </a:spcBef>
              <a:buSzPts val="2400"/>
              <a:buNone/>
              <a:defRPr sz="3200"/>
            </a:lvl6pPr>
            <a:lvl7pPr lvl="6">
              <a:spcBef>
                <a:spcPts val="0"/>
              </a:spcBef>
              <a:buSzPts val="2400"/>
              <a:buNone/>
              <a:defRPr sz="3200"/>
            </a:lvl7pPr>
            <a:lvl8pPr lvl="7">
              <a:spcBef>
                <a:spcPts val="0"/>
              </a:spcBef>
              <a:buSzPts val="2400"/>
              <a:buNone/>
              <a:defRPr sz="3200"/>
            </a:lvl8pPr>
            <a:lvl9pPr lvl="8">
              <a:spcBef>
                <a:spcPts val="0"/>
              </a:spcBef>
              <a:buSzPts val="2400"/>
              <a:buNone/>
              <a:defRPr sz="3200"/>
            </a:lvl9pPr>
          </a:lstStyle>
          <a:p>
            <a:endParaRPr/>
          </a:p>
        </p:txBody>
      </p:sp>
      <p:sp>
        <p:nvSpPr>
          <p:cNvPr id="53" name="Shape 53"/>
          <p:cNvSpPr txBox="1">
            <a:spLocks noGrp="1"/>
          </p:cNvSpPr>
          <p:nvPr>
            <p:ph type="body" idx="1"/>
          </p:nvPr>
        </p:nvSpPr>
        <p:spPr>
          <a:xfrm>
            <a:off x="1730000" y="2090067"/>
            <a:ext cx="4537600" cy="3881600"/>
          </a:xfrm>
          <a:prstGeom prst="rect">
            <a:avLst/>
          </a:prstGeom>
        </p:spPr>
        <p:txBody>
          <a:bodyPr wrap="square" lIns="91425" tIns="91425" rIns="91425" bIns="91425" anchor="t" anchorCtr="0"/>
          <a:lstStyle>
            <a:lvl1pPr lvl="0">
              <a:spcBef>
                <a:spcPts val="0"/>
              </a:spcBef>
              <a:buSzPts val="1300"/>
              <a:buChar char="●"/>
              <a:defRPr/>
            </a:lvl1pPr>
            <a:lvl2pPr lvl="1">
              <a:spcBef>
                <a:spcPts val="0"/>
              </a:spcBef>
              <a:buSzPts val="1100"/>
              <a:buChar char="○"/>
              <a:defRPr/>
            </a:lvl2pPr>
            <a:lvl3pPr lvl="2">
              <a:spcBef>
                <a:spcPts val="0"/>
              </a:spcBef>
              <a:buSzPts val="1100"/>
              <a:buChar char="■"/>
              <a:defRPr/>
            </a:lvl3pPr>
            <a:lvl4pPr lvl="3">
              <a:spcBef>
                <a:spcPts val="0"/>
              </a:spcBef>
              <a:buSzPts val="1100"/>
              <a:buChar char="●"/>
              <a:defRPr/>
            </a:lvl4pPr>
            <a:lvl5pPr lvl="4">
              <a:spcBef>
                <a:spcPts val="0"/>
              </a:spcBef>
              <a:buSzPts val="1100"/>
              <a:buChar char="○"/>
              <a:defRPr/>
            </a:lvl5pPr>
            <a:lvl6pPr lvl="5">
              <a:spcBef>
                <a:spcPts val="0"/>
              </a:spcBef>
              <a:buSzPts val="1100"/>
              <a:buChar char="■"/>
              <a:defRPr/>
            </a:lvl6pPr>
            <a:lvl7pPr lvl="6">
              <a:spcBef>
                <a:spcPts val="0"/>
              </a:spcBef>
              <a:buSzPts val="1100"/>
              <a:buChar char="●"/>
              <a:defRPr/>
            </a:lvl7pPr>
            <a:lvl8pPr lvl="7">
              <a:spcBef>
                <a:spcPts val="0"/>
              </a:spcBef>
              <a:buSzPts val="1100"/>
              <a:buChar char="○"/>
              <a:defRPr/>
            </a:lvl8pPr>
            <a:lvl9pPr lvl="8">
              <a:spcBef>
                <a:spcPts val="0"/>
              </a:spcBef>
              <a:buSzPts val="1100"/>
              <a:buChar char="■"/>
              <a:defRPr/>
            </a:lvl9pPr>
          </a:lstStyle>
          <a:p>
            <a:endParaRPr/>
          </a:p>
        </p:txBody>
      </p:sp>
      <p:sp>
        <p:nvSpPr>
          <p:cNvPr id="54" name="Shape 54"/>
          <p:cNvSpPr txBox="1">
            <a:spLocks noGrp="1"/>
          </p:cNvSpPr>
          <p:nvPr>
            <p:ph type="body" idx="2"/>
          </p:nvPr>
        </p:nvSpPr>
        <p:spPr>
          <a:xfrm>
            <a:off x="6577628" y="2090067"/>
            <a:ext cx="4537600" cy="3881600"/>
          </a:xfrm>
          <a:prstGeom prst="rect">
            <a:avLst/>
          </a:prstGeom>
        </p:spPr>
        <p:txBody>
          <a:bodyPr wrap="square" lIns="91425" tIns="91425" rIns="91425" bIns="91425" anchor="t" anchorCtr="0"/>
          <a:lstStyle>
            <a:lvl1pPr lvl="0">
              <a:spcBef>
                <a:spcPts val="0"/>
              </a:spcBef>
              <a:buSzPts val="1300"/>
              <a:buChar char="●"/>
              <a:defRPr/>
            </a:lvl1pPr>
            <a:lvl2pPr lvl="1">
              <a:spcBef>
                <a:spcPts val="0"/>
              </a:spcBef>
              <a:buSzPts val="1100"/>
              <a:buChar char="○"/>
              <a:defRPr/>
            </a:lvl2pPr>
            <a:lvl3pPr lvl="2">
              <a:spcBef>
                <a:spcPts val="0"/>
              </a:spcBef>
              <a:buSzPts val="1100"/>
              <a:buChar char="■"/>
              <a:defRPr/>
            </a:lvl3pPr>
            <a:lvl4pPr lvl="3">
              <a:spcBef>
                <a:spcPts val="0"/>
              </a:spcBef>
              <a:buSzPts val="1100"/>
              <a:buChar char="●"/>
              <a:defRPr/>
            </a:lvl4pPr>
            <a:lvl5pPr lvl="4">
              <a:spcBef>
                <a:spcPts val="0"/>
              </a:spcBef>
              <a:buSzPts val="1100"/>
              <a:buChar char="○"/>
              <a:defRPr/>
            </a:lvl5pPr>
            <a:lvl6pPr lvl="5">
              <a:spcBef>
                <a:spcPts val="0"/>
              </a:spcBef>
              <a:buSzPts val="1100"/>
              <a:buChar char="■"/>
              <a:defRPr/>
            </a:lvl6pPr>
            <a:lvl7pPr lvl="6">
              <a:spcBef>
                <a:spcPts val="0"/>
              </a:spcBef>
              <a:buSzPts val="1100"/>
              <a:buChar char="●"/>
              <a:defRPr/>
            </a:lvl7pPr>
            <a:lvl8pPr lvl="7">
              <a:spcBef>
                <a:spcPts val="0"/>
              </a:spcBef>
              <a:buSzPts val="1100"/>
              <a:buChar char="○"/>
              <a:defRPr/>
            </a:lvl8pPr>
            <a:lvl9pPr lvl="8">
              <a:spcBef>
                <a:spcPts val="0"/>
              </a:spcBef>
              <a:buSzPts val="1100"/>
              <a:buChar char="■"/>
              <a:defRPr/>
            </a:lvl9pPr>
          </a:lstStyle>
          <a:p>
            <a:endParaRPr/>
          </a:p>
        </p:txBody>
      </p:sp>
      <p:sp>
        <p:nvSpPr>
          <p:cNvPr id="55" name="Shape 55"/>
          <p:cNvSpPr txBox="1">
            <a:spLocks noGrp="1"/>
          </p:cNvSpPr>
          <p:nvPr>
            <p:ph type="sldNum" idx="12"/>
          </p:nvPr>
        </p:nvSpPr>
        <p:spPr>
          <a:xfrm>
            <a:off x="11296611" y="6217623"/>
            <a:ext cx="731600" cy="524800"/>
          </a:xfrm>
          <a:prstGeom prst="rect">
            <a:avLst/>
          </a:prstGeom>
        </p:spPr>
        <p:txBody>
          <a:bodyPr wrap="square" lIns="91425" tIns="91425" rIns="91425" bIns="91425" anchor="ctr" anchorCtr="0">
            <a:noAutofit/>
          </a:bodyPr>
          <a:lstStyle/>
          <a:p>
            <a:fld id="{00000000-1234-1234-1234-123412341234}" type="slidenum">
              <a:rPr lang="en" smtClean="0"/>
              <a:pPr/>
              <a:t>‹#›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85564669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Shape 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7" name="Shape 57"/>
          <p:cNvGrpSpPr/>
          <p:nvPr/>
        </p:nvGrpSpPr>
        <p:grpSpPr>
          <a:xfrm>
            <a:off x="0" y="508002"/>
            <a:ext cx="1383800" cy="1355049"/>
            <a:chOff x="0" y="381001"/>
            <a:chExt cx="1037850" cy="1016287"/>
          </a:xfrm>
        </p:grpSpPr>
        <p:sp>
          <p:nvSpPr>
            <p:cNvPr id="58" name="Shape 58"/>
            <p:cNvSpPr/>
            <p:nvPr/>
          </p:nvSpPr>
          <p:spPr>
            <a:xfrm rot="-5400000">
              <a:off x="0" y="381001"/>
              <a:ext cx="808800" cy="808800"/>
            </a:xfrm>
            <a:prstGeom prst="diagStripe">
              <a:avLst>
                <a:gd name="adj" fmla="val 50000"/>
              </a:avLst>
            </a:prstGeom>
            <a:solidFill>
              <a:schemeClr val="accent1"/>
            </a:solidFill>
            <a:ln>
              <a:noFill/>
            </a:ln>
          </p:spPr>
          <p:txBody>
            <a:bodyPr wrap="square" lIns="91425" tIns="91425" rIns="91425" bIns="91425" anchor="ctr" anchorCtr="0">
              <a:noAutofit/>
            </a:bodyPr>
            <a:lstStyle/>
            <a:p>
              <a:pPr marL="0" lvl="0" indent="0">
                <a:spcBef>
                  <a:spcPts val="0"/>
                </a:spcBef>
                <a:buNone/>
              </a:pPr>
              <a:endParaRPr sz="2400"/>
            </a:p>
          </p:txBody>
        </p:sp>
        <p:sp>
          <p:nvSpPr>
            <p:cNvPr id="59" name="Shape 59"/>
            <p:cNvSpPr/>
            <p:nvPr/>
          </p:nvSpPr>
          <p:spPr>
            <a:xfrm flipH="1">
              <a:off x="229050" y="588489"/>
              <a:ext cx="808800" cy="808800"/>
            </a:xfrm>
            <a:prstGeom prst="diagStripe">
              <a:avLst>
                <a:gd name="adj" fmla="val 50000"/>
              </a:avLst>
            </a:prstGeom>
            <a:solidFill>
              <a:schemeClr val="lt2"/>
            </a:solidFill>
            <a:ln>
              <a:noFill/>
            </a:ln>
          </p:spPr>
          <p:txBody>
            <a:bodyPr wrap="square" lIns="91425" tIns="91425" rIns="91425" bIns="91425" anchor="ctr" anchorCtr="0">
              <a:noAutofit/>
            </a:bodyPr>
            <a:lstStyle/>
            <a:p>
              <a:pPr marL="0" lvl="0" indent="0">
                <a:spcBef>
                  <a:spcPts val="0"/>
                </a:spcBef>
                <a:buNone/>
              </a:pPr>
              <a:endParaRPr sz="2400"/>
            </a:p>
          </p:txBody>
        </p:sp>
      </p:grpSp>
      <p:sp>
        <p:nvSpPr>
          <p:cNvPr id="60" name="Shape 60"/>
          <p:cNvSpPr txBox="1">
            <a:spLocks noGrp="1"/>
          </p:cNvSpPr>
          <p:nvPr>
            <p:ph type="title"/>
          </p:nvPr>
        </p:nvSpPr>
        <p:spPr>
          <a:xfrm>
            <a:off x="1730000" y="525000"/>
            <a:ext cx="9385200" cy="1218800"/>
          </a:xfrm>
          <a:prstGeom prst="rect">
            <a:avLst/>
          </a:prstGeom>
        </p:spPr>
        <p:txBody>
          <a:bodyPr wrap="square" lIns="91425" tIns="91425" rIns="91425" bIns="91425" anchor="t" anchorCtr="0"/>
          <a:lstStyle>
            <a:lvl1pPr lvl="0">
              <a:spcBef>
                <a:spcPts val="0"/>
              </a:spcBef>
              <a:buSzPts val="2400"/>
              <a:buNone/>
              <a:defRPr sz="3200"/>
            </a:lvl1pPr>
            <a:lvl2pPr lvl="1">
              <a:spcBef>
                <a:spcPts val="0"/>
              </a:spcBef>
              <a:buSzPts val="2400"/>
              <a:buNone/>
              <a:defRPr sz="3200"/>
            </a:lvl2pPr>
            <a:lvl3pPr lvl="2">
              <a:spcBef>
                <a:spcPts val="0"/>
              </a:spcBef>
              <a:buSzPts val="2400"/>
              <a:buNone/>
              <a:defRPr sz="3200"/>
            </a:lvl3pPr>
            <a:lvl4pPr lvl="3">
              <a:spcBef>
                <a:spcPts val="0"/>
              </a:spcBef>
              <a:buSzPts val="2400"/>
              <a:buNone/>
              <a:defRPr sz="3200"/>
            </a:lvl4pPr>
            <a:lvl5pPr lvl="4">
              <a:spcBef>
                <a:spcPts val="0"/>
              </a:spcBef>
              <a:buSzPts val="2400"/>
              <a:buNone/>
              <a:defRPr sz="3200"/>
            </a:lvl5pPr>
            <a:lvl6pPr lvl="5">
              <a:spcBef>
                <a:spcPts val="0"/>
              </a:spcBef>
              <a:buSzPts val="2400"/>
              <a:buNone/>
              <a:defRPr sz="3200"/>
            </a:lvl6pPr>
            <a:lvl7pPr lvl="6">
              <a:spcBef>
                <a:spcPts val="0"/>
              </a:spcBef>
              <a:buSzPts val="2400"/>
              <a:buNone/>
              <a:defRPr sz="3200"/>
            </a:lvl7pPr>
            <a:lvl8pPr lvl="7">
              <a:spcBef>
                <a:spcPts val="0"/>
              </a:spcBef>
              <a:buSzPts val="2400"/>
              <a:buNone/>
              <a:defRPr sz="3200"/>
            </a:lvl8pPr>
            <a:lvl9pPr lvl="8">
              <a:spcBef>
                <a:spcPts val="0"/>
              </a:spcBef>
              <a:buSzPts val="2400"/>
              <a:buNone/>
              <a:defRPr sz="3200"/>
            </a:lvl9pPr>
          </a:lstStyle>
          <a:p>
            <a:endParaRPr/>
          </a:p>
        </p:txBody>
      </p:sp>
      <p:sp>
        <p:nvSpPr>
          <p:cNvPr id="61" name="Shape 61"/>
          <p:cNvSpPr txBox="1">
            <a:spLocks noGrp="1"/>
          </p:cNvSpPr>
          <p:nvPr>
            <p:ph type="sldNum" idx="12"/>
          </p:nvPr>
        </p:nvSpPr>
        <p:spPr>
          <a:xfrm>
            <a:off x="11296611" y="6217623"/>
            <a:ext cx="731600" cy="524800"/>
          </a:xfrm>
          <a:prstGeom prst="rect">
            <a:avLst/>
          </a:prstGeom>
        </p:spPr>
        <p:txBody>
          <a:bodyPr wrap="square" lIns="91425" tIns="91425" rIns="91425" bIns="91425" anchor="ctr" anchorCtr="0">
            <a:noAutofit/>
          </a:bodyPr>
          <a:lstStyle/>
          <a:p>
            <a:fld id="{00000000-1234-1234-1234-123412341234}" type="slidenum">
              <a:rPr lang="en" smtClean="0"/>
              <a:pPr/>
              <a:t>‹#›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3292011207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One column text">
    <p:spTree>
      <p:nvGrpSpPr>
        <p:cNvPr id="1" name="Shape 6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3" name="Shape 63"/>
          <p:cNvGrpSpPr/>
          <p:nvPr/>
        </p:nvGrpSpPr>
        <p:grpSpPr>
          <a:xfrm>
            <a:off x="0" y="508002"/>
            <a:ext cx="1383800" cy="1355049"/>
            <a:chOff x="0" y="381001"/>
            <a:chExt cx="1037850" cy="1016287"/>
          </a:xfrm>
        </p:grpSpPr>
        <p:sp>
          <p:nvSpPr>
            <p:cNvPr id="64" name="Shape 64"/>
            <p:cNvSpPr/>
            <p:nvPr/>
          </p:nvSpPr>
          <p:spPr>
            <a:xfrm rot="-5400000">
              <a:off x="0" y="381001"/>
              <a:ext cx="808800" cy="808800"/>
            </a:xfrm>
            <a:prstGeom prst="diagStripe">
              <a:avLst>
                <a:gd name="adj" fmla="val 50000"/>
              </a:avLst>
            </a:prstGeom>
            <a:solidFill>
              <a:schemeClr val="accent1"/>
            </a:solidFill>
            <a:ln>
              <a:noFill/>
            </a:ln>
          </p:spPr>
          <p:txBody>
            <a:bodyPr wrap="square" lIns="91425" tIns="91425" rIns="91425" bIns="91425" anchor="ctr" anchorCtr="0">
              <a:noAutofit/>
            </a:bodyPr>
            <a:lstStyle/>
            <a:p>
              <a:pPr marL="0" lvl="0" indent="0">
                <a:spcBef>
                  <a:spcPts val="0"/>
                </a:spcBef>
                <a:buNone/>
              </a:pPr>
              <a:endParaRPr sz="2400"/>
            </a:p>
          </p:txBody>
        </p:sp>
        <p:sp>
          <p:nvSpPr>
            <p:cNvPr id="65" name="Shape 65"/>
            <p:cNvSpPr/>
            <p:nvPr/>
          </p:nvSpPr>
          <p:spPr>
            <a:xfrm flipH="1">
              <a:off x="229050" y="588489"/>
              <a:ext cx="808800" cy="808800"/>
            </a:xfrm>
            <a:prstGeom prst="diagStripe">
              <a:avLst>
                <a:gd name="adj" fmla="val 50000"/>
              </a:avLst>
            </a:prstGeom>
            <a:solidFill>
              <a:schemeClr val="lt2"/>
            </a:solidFill>
            <a:ln>
              <a:noFill/>
            </a:ln>
          </p:spPr>
          <p:txBody>
            <a:bodyPr wrap="square" lIns="91425" tIns="91425" rIns="91425" bIns="91425" anchor="ctr" anchorCtr="0">
              <a:noAutofit/>
            </a:bodyPr>
            <a:lstStyle/>
            <a:p>
              <a:pPr marL="0" lvl="0" indent="0">
                <a:spcBef>
                  <a:spcPts val="0"/>
                </a:spcBef>
                <a:buNone/>
              </a:pPr>
              <a:endParaRPr sz="2400"/>
            </a:p>
          </p:txBody>
        </p:sp>
      </p:grpSp>
      <p:sp>
        <p:nvSpPr>
          <p:cNvPr id="66" name="Shape 66"/>
          <p:cNvSpPr txBox="1">
            <a:spLocks noGrp="1"/>
          </p:cNvSpPr>
          <p:nvPr>
            <p:ph type="title"/>
          </p:nvPr>
        </p:nvSpPr>
        <p:spPr>
          <a:xfrm>
            <a:off x="1730000" y="525000"/>
            <a:ext cx="5065200" cy="1990800"/>
          </a:xfrm>
          <a:prstGeom prst="rect">
            <a:avLst/>
          </a:prstGeom>
        </p:spPr>
        <p:txBody>
          <a:bodyPr wrap="square" lIns="91425" tIns="91425" rIns="91425" bIns="91425" anchor="t" anchorCtr="0"/>
          <a:lstStyle>
            <a:lvl1pPr lvl="0">
              <a:spcBef>
                <a:spcPts val="0"/>
              </a:spcBef>
              <a:buSzPts val="2400"/>
              <a:buNone/>
              <a:defRPr sz="3200"/>
            </a:lvl1pPr>
            <a:lvl2pPr lvl="1">
              <a:spcBef>
                <a:spcPts val="0"/>
              </a:spcBef>
              <a:buSzPts val="2400"/>
              <a:buNone/>
              <a:defRPr sz="3200"/>
            </a:lvl2pPr>
            <a:lvl3pPr lvl="2">
              <a:spcBef>
                <a:spcPts val="0"/>
              </a:spcBef>
              <a:buSzPts val="2400"/>
              <a:buNone/>
              <a:defRPr sz="3200"/>
            </a:lvl3pPr>
            <a:lvl4pPr lvl="3">
              <a:spcBef>
                <a:spcPts val="0"/>
              </a:spcBef>
              <a:buSzPts val="2400"/>
              <a:buNone/>
              <a:defRPr sz="3200"/>
            </a:lvl4pPr>
            <a:lvl5pPr lvl="4">
              <a:spcBef>
                <a:spcPts val="0"/>
              </a:spcBef>
              <a:buSzPts val="2400"/>
              <a:buNone/>
              <a:defRPr sz="3200"/>
            </a:lvl5pPr>
            <a:lvl6pPr lvl="5">
              <a:spcBef>
                <a:spcPts val="0"/>
              </a:spcBef>
              <a:buSzPts val="2400"/>
              <a:buNone/>
              <a:defRPr sz="3200"/>
            </a:lvl6pPr>
            <a:lvl7pPr lvl="6">
              <a:spcBef>
                <a:spcPts val="0"/>
              </a:spcBef>
              <a:buSzPts val="2400"/>
              <a:buNone/>
              <a:defRPr sz="3200"/>
            </a:lvl7pPr>
            <a:lvl8pPr lvl="7">
              <a:spcBef>
                <a:spcPts val="0"/>
              </a:spcBef>
              <a:buSzPts val="2400"/>
              <a:buNone/>
              <a:defRPr sz="3200"/>
            </a:lvl8pPr>
            <a:lvl9pPr lvl="8">
              <a:spcBef>
                <a:spcPts val="0"/>
              </a:spcBef>
              <a:buSzPts val="2400"/>
              <a:buNone/>
              <a:defRPr sz="3200"/>
            </a:lvl9pPr>
          </a:lstStyle>
          <a:p>
            <a:endParaRPr/>
          </a:p>
        </p:txBody>
      </p:sp>
      <p:sp>
        <p:nvSpPr>
          <p:cNvPr id="67" name="Shape 67"/>
          <p:cNvSpPr txBox="1">
            <a:spLocks noGrp="1"/>
          </p:cNvSpPr>
          <p:nvPr>
            <p:ph type="body" idx="1"/>
          </p:nvPr>
        </p:nvSpPr>
        <p:spPr>
          <a:xfrm>
            <a:off x="1730000" y="2630067"/>
            <a:ext cx="5065200" cy="3221200"/>
          </a:xfrm>
          <a:prstGeom prst="rect">
            <a:avLst/>
          </a:prstGeom>
        </p:spPr>
        <p:txBody>
          <a:bodyPr wrap="square" lIns="91425" tIns="91425" rIns="91425" bIns="91425" anchor="t" anchorCtr="0"/>
          <a:lstStyle>
            <a:lvl1pPr lvl="0">
              <a:spcBef>
                <a:spcPts val="0"/>
              </a:spcBef>
              <a:buSzPts val="1300"/>
              <a:buChar char="●"/>
              <a:defRPr/>
            </a:lvl1pPr>
            <a:lvl2pPr lvl="1">
              <a:spcBef>
                <a:spcPts val="0"/>
              </a:spcBef>
              <a:buSzPts val="1100"/>
              <a:buChar char="○"/>
              <a:defRPr/>
            </a:lvl2pPr>
            <a:lvl3pPr lvl="2">
              <a:spcBef>
                <a:spcPts val="0"/>
              </a:spcBef>
              <a:buSzPts val="1100"/>
              <a:buChar char="■"/>
              <a:defRPr/>
            </a:lvl3pPr>
            <a:lvl4pPr lvl="3">
              <a:spcBef>
                <a:spcPts val="0"/>
              </a:spcBef>
              <a:buSzPts val="1100"/>
              <a:buChar char="●"/>
              <a:defRPr/>
            </a:lvl4pPr>
            <a:lvl5pPr lvl="4">
              <a:spcBef>
                <a:spcPts val="0"/>
              </a:spcBef>
              <a:buSzPts val="1100"/>
              <a:buChar char="○"/>
              <a:defRPr/>
            </a:lvl5pPr>
            <a:lvl6pPr lvl="5">
              <a:spcBef>
                <a:spcPts val="0"/>
              </a:spcBef>
              <a:buSzPts val="1100"/>
              <a:buChar char="■"/>
              <a:defRPr/>
            </a:lvl6pPr>
            <a:lvl7pPr lvl="6">
              <a:spcBef>
                <a:spcPts val="0"/>
              </a:spcBef>
              <a:buSzPts val="1100"/>
              <a:buChar char="●"/>
              <a:defRPr/>
            </a:lvl7pPr>
            <a:lvl8pPr lvl="7">
              <a:spcBef>
                <a:spcPts val="0"/>
              </a:spcBef>
              <a:buSzPts val="1100"/>
              <a:buChar char="○"/>
              <a:defRPr/>
            </a:lvl8pPr>
            <a:lvl9pPr lvl="8">
              <a:spcBef>
                <a:spcPts val="0"/>
              </a:spcBef>
              <a:buSzPts val="1100"/>
              <a:buChar char="■"/>
              <a:defRPr/>
            </a:lvl9pPr>
          </a:lstStyle>
          <a:p>
            <a:endParaRPr/>
          </a:p>
        </p:txBody>
      </p:sp>
      <p:sp>
        <p:nvSpPr>
          <p:cNvPr id="68" name="Shape 68"/>
          <p:cNvSpPr txBox="1">
            <a:spLocks noGrp="1"/>
          </p:cNvSpPr>
          <p:nvPr>
            <p:ph type="sldNum" idx="12"/>
          </p:nvPr>
        </p:nvSpPr>
        <p:spPr>
          <a:xfrm>
            <a:off x="11296611" y="6217623"/>
            <a:ext cx="731600" cy="524800"/>
          </a:xfrm>
          <a:prstGeom prst="rect">
            <a:avLst/>
          </a:prstGeom>
        </p:spPr>
        <p:txBody>
          <a:bodyPr wrap="square" lIns="91425" tIns="91425" rIns="91425" bIns="91425" anchor="ctr" anchorCtr="0">
            <a:noAutofit/>
          </a:bodyPr>
          <a:lstStyle/>
          <a:p>
            <a:fld id="{00000000-1234-1234-1234-123412341234}" type="slidenum">
              <a:rPr lang="en" smtClean="0"/>
              <a:pPr/>
              <a:t>‹#›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1366769988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Main point">
    <p:spTree>
      <p:nvGrpSpPr>
        <p:cNvPr id="1" name="Shape 6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0" name="Shape 70"/>
          <p:cNvGrpSpPr/>
          <p:nvPr/>
        </p:nvGrpSpPr>
        <p:grpSpPr>
          <a:xfrm>
            <a:off x="5875200" y="0"/>
            <a:ext cx="6316800" cy="6858000"/>
            <a:chOff x="4406400" y="0"/>
            <a:chExt cx="4737600" cy="5143500"/>
          </a:xfrm>
        </p:grpSpPr>
        <p:sp>
          <p:nvSpPr>
            <p:cNvPr id="71" name="Shape 71"/>
            <p:cNvSpPr/>
            <p:nvPr/>
          </p:nvSpPr>
          <p:spPr>
            <a:xfrm rot="5400000">
              <a:off x="4407900" y="-1500"/>
              <a:ext cx="4734600" cy="4737600"/>
            </a:xfrm>
            <a:prstGeom prst="diagStripe">
              <a:avLst>
                <a:gd name="adj" fmla="val 49469"/>
              </a:avLst>
            </a:prstGeom>
            <a:solidFill>
              <a:schemeClr val="lt1">
                <a:alpha val="3460"/>
              </a:schemeClr>
            </a:solidFill>
            <a:ln>
              <a:noFill/>
            </a:ln>
          </p:spPr>
          <p:txBody>
            <a:bodyPr wrap="square" lIns="91425" tIns="91425" rIns="91425" bIns="91425" anchor="ctr" anchorCtr="0">
              <a:noAutofit/>
            </a:bodyPr>
            <a:lstStyle/>
            <a:p>
              <a:pPr marL="0" lvl="0" indent="0">
                <a:spcBef>
                  <a:spcPts val="0"/>
                </a:spcBef>
                <a:buNone/>
              </a:pPr>
              <a:endParaRPr sz="2400"/>
            </a:p>
          </p:txBody>
        </p:sp>
        <p:sp>
          <p:nvSpPr>
            <p:cNvPr id="72" name="Shape 72"/>
            <p:cNvSpPr/>
            <p:nvPr/>
          </p:nvSpPr>
          <p:spPr>
            <a:xfrm rot="5400000">
              <a:off x="4840825" y="6000"/>
              <a:ext cx="4298700" cy="4286700"/>
            </a:xfrm>
            <a:prstGeom prst="diagStripe">
              <a:avLst>
                <a:gd name="adj" fmla="val 0"/>
              </a:avLst>
            </a:prstGeom>
            <a:solidFill>
              <a:schemeClr val="lt1">
                <a:alpha val="3460"/>
              </a:schemeClr>
            </a:solidFill>
            <a:ln>
              <a:noFill/>
            </a:ln>
          </p:spPr>
          <p:txBody>
            <a:bodyPr wrap="square" lIns="91425" tIns="91425" rIns="91425" bIns="91425" anchor="ctr" anchorCtr="0">
              <a:noAutofit/>
            </a:bodyPr>
            <a:lstStyle/>
            <a:p>
              <a:pPr marL="0" lvl="0" indent="0">
                <a:spcBef>
                  <a:spcPts val="0"/>
                </a:spcBef>
                <a:buNone/>
              </a:pPr>
              <a:endParaRPr sz="2400"/>
            </a:p>
          </p:txBody>
        </p:sp>
        <p:sp>
          <p:nvSpPr>
            <p:cNvPr id="73" name="Shape 73"/>
            <p:cNvSpPr/>
            <p:nvPr/>
          </p:nvSpPr>
          <p:spPr>
            <a:xfrm rot="-5400000">
              <a:off x="5618399" y="1236641"/>
              <a:ext cx="808800" cy="808800"/>
            </a:xfrm>
            <a:prstGeom prst="diagStripe">
              <a:avLst>
                <a:gd name="adj" fmla="val 50000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wrap="square" lIns="91425" tIns="91425" rIns="91425" bIns="91425" anchor="ctr" anchorCtr="0">
              <a:noAutofit/>
            </a:bodyPr>
            <a:lstStyle/>
            <a:p>
              <a:pPr marL="0" lvl="0" indent="0">
                <a:spcBef>
                  <a:spcPts val="0"/>
                </a:spcBef>
                <a:buNone/>
              </a:pPr>
              <a:endParaRPr sz="2400"/>
            </a:p>
          </p:txBody>
        </p:sp>
        <p:sp>
          <p:nvSpPr>
            <p:cNvPr id="74" name="Shape 74"/>
            <p:cNvSpPr/>
            <p:nvPr/>
          </p:nvSpPr>
          <p:spPr>
            <a:xfrm flipH="1">
              <a:off x="5849857" y="1444078"/>
              <a:ext cx="808800" cy="808800"/>
            </a:xfrm>
            <a:prstGeom prst="diagStripe">
              <a:avLst>
                <a:gd name="adj" fmla="val 50000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wrap="square" lIns="91425" tIns="91425" rIns="91425" bIns="91425" anchor="ctr" anchorCtr="0">
              <a:noAutofit/>
            </a:bodyPr>
            <a:lstStyle/>
            <a:p>
              <a:pPr marL="0" lvl="0" indent="0">
                <a:spcBef>
                  <a:spcPts val="0"/>
                </a:spcBef>
                <a:buNone/>
              </a:pPr>
              <a:endParaRPr sz="2400"/>
            </a:p>
          </p:txBody>
        </p:sp>
        <p:sp>
          <p:nvSpPr>
            <p:cNvPr id="75" name="Shape 75"/>
            <p:cNvSpPr/>
            <p:nvPr/>
          </p:nvSpPr>
          <p:spPr>
            <a:xfrm rot="-5400000">
              <a:off x="5987081" y="2469743"/>
              <a:ext cx="808800" cy="808800"/>
            </a:xfrm>
            <a:prstGeom prst="diagStripe">
              <a:avLst>
                <a:gd name="adj" fmla="val 50000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wrap="square" lIns="91425" tIns="91425" rIns="91425" bIns="91425" anchor="ctr" anchorCtr="0">
              <a:noAutofit/>
            </a:bodyPr>
            <a:lstStyle/>
            <a:p>
              <a:pPr marL="0" lvl="0" indent="0">
                <a:spcBef>
                  <a:spcPts val="0"/>
                </a:spcBef>
                <a:buNone/>
              </a:pPr>
              <a:endParaRPr sz="2400"/>
            </a:p>
          </p:txBody>
        </p:sp>
        <p:sp>
          <p:nvSpPr>
            <p:cNvPr id="76" name="Shape 76"/>
            <p:cNvSpPr/>
            <p:nvPr/>
          </p:nvSpPr>
          <p:spPr>
            <a:xfrm flipH="1">
              <a:off x="6222115" y="2677179"/>
              <a:ext cx="808800" cy="808800"/>
            </a:xfrm>
            <a:prstGeom prst="diagStripe">
              <a:avLst>
                <a:gd name="adj" fmla="val 50000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wrap="square" lIns="91425" tIns="91425" rIns="91425" bIns="91425" anchor="ctr" anchorCtr="0">
              <a:noAutofit/>
            </a:bodyPr>
            <a:lstStyle/>
            <a:p>
              <a:pPr marL="0" lvl="0" indent="0">
                <a:spcBef>
                  <a:spcPts val="0"/>
                </a:spcBef>
                <a:buNone/>
              </a:pPr>
              <a:endParaRPr sz="2400"/>
            </a:p>
          </p:txBody>
        </p:sp>
        <p:sp>
          <p:nvSpPr>
            <p:cNvPr id="77" name="Shape 77"/>
            <p:cNvSpPr/>
            <p:nvPr/>
          </p:nvSpPr>
          <p:spPr>
            <a:xfrm rot="-5400000">
              <a:off x="6675341" y="1862244"/>
              <a:ext cx="808800" cy="808800"/>
            </a:xfrm>
            <a:prstGeom prst="diagStripe">
              <a:avLst>
                <a:gd name="adj" fmla="val 50000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wrap="square" lIns="91425" tIns="91425" rIns="91425" bIns="91425" anchor="ctr" anchorCtr="0">
              <a:noAutofit/>
            </a:bodyPr>
            <a:lstStyle/>
            <a:p>
              <a:pPr marL="0" lvl="0" indent="0">
                <a:spcBef>
                  <a:spcPts val="0"/>
                </a:spcBef>
                <a:buNone/>
              </a:pPr>
              <a:endParaRPr sz="2400"/>
            </a:p>
          </p:txBody>
        </p:sp>
        <p:sp>
          <p:nvSpPr>
            <p:cNvPr id="78" name="Shape 78"/>
            <p:cNvSpPr/>
            <p:nvPr/>
          </p:nvSpPr>
          <p:spPr>
            <a:xfrm flipH="1">
              <a:off x="6908099" y="2069680"/>
              <a:ext cx="808800" cy="808800"/>
            </a:xfrm>
            <a:prstGeom prst="diagStripe">
              <a:avLst>
                <a:gd name="adj" fmla="val 50000"/>
              </a:avLst>
            </a:prstGeom>
            <a:solidFill>
              <a:schemeClr val="lt2"/>
            </a:solidFill>
            <a:ln>
              <a:noFill/>
            </a:ln>
          </p:spPr>
          <p:txBody>
            <a:bodyPr wrap="square" lIns="91425" tIns="91425" rIns="91425" bIns="91425" anchor="ctr" anchorCtr="0">
              <a:noAutofit/>
            </a:bodyPr>
            <a:lstStyle/>
            <a:p>
              <a:pPr marL="0" lvl="0" indent="0">
                <a:spcBef>
                  <a:spcPts val="0"/>
                </a:spcBef>
                <a:buNone/>
              </a:pPr>
              <a:endParaRPr sz="2400"/>
            </a:p>
          </p:txBody>
        </p:sp>
        <p:sp>
          <p:nvSpPr>
            <p:cNvPr id="79" name="Shape 79"/>
            <p:cNvSpPr/>
            <p:nvPr/>
          </p:nvSpPr>
          <p:spPr>
            <a:xfrm rot="-5400000">
              <a:off x="6861141" y="2478088"/>
              <a:ext cx="808800" cy="808800"/>
            </a:xfrm>
            <a:prstGeom prst="diagStripe">
              <a:avLst>
                <a:gd name="adj" fmla="val 50000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wrap="square" lIns="91425" tIns="91425" rIns="91425" bIns="91425" anchor="ctr" anchorCtr="0">
              <a:noAutofit/>
            </a:bodyPr>
            <a:lstStyle/>
            <a:p>
              <a:pPr marL="0" lvl="0" indent="0">
                <a:spcBef>
                  <a:spcPts val="0"/>
                </a:spcBef>
                <a:buNone/>
              </a:pPr>
              <a:endParaRPr sz="2400"/>
            </a:p>
          </p:txBody>
        </p:sp>
        <p:sp>
          <p:nvSpPr>
            <p:cNvPr id="80" name="Shape 80"/>
            <p:cNvSpPr/>
            <p:nvPr/>
          </p:nvSpPr>
          <p:spPr>
            <a:xfrm flipH="1">
              <a:off x="7965266" y="2693191"/>
              <a:ext cx="808800" cy="808800"/>
            </a:xfrm>
            <a:prstGeom prst="diagStripe">
              <a:avLst>
                <a:gd name="adj" fmla="val 50000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wrap="square" lIns="91425" tIns="91425" rIns="91425" bIns="91425" anchor="ctr" anchorCtr="0">
              <a:noAutofit/>
            </a:bodyPr>
            <a:lstStyle/>
            <a:p>
              <a:pPr marL="0" lvl="0" indent="0">
                <a:spcBef>
                  <a:spcPts val="0"/>
                </a:spcBef>
                <a:buNone/>
              </a:pPr>
              <a:endParaRPr sz="2400"/>
            </a:p>
          </p:txBody>
        </p:sp>
        <p:sp>
          <p:nvSpPr>
            <p:cNvPr id="81" name="Shape 81"/>
            <p:cNvSpPr/>
            <p:nvPr/>
          </p:nvSpPr>
          <p:spPr>
            <a:xfrm flipH="1">
              <a:off x="8145082" y="3309036"/>
              <a:ext cx="808800" cy="808800"/>
            </a:xfrm>
            <a:prstGeom prst="diagStripe">
              <a:avLst>
                <a:gd name="adj" fmla="val 50000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wrap="square" lIns="91425" tIns="91425" rIns="91425" bIns="91425" anchor="ctr" anchorCtr="0">
              <a:noAutofit/>
            </a:bodyPr>
            <a:lstStyle/>
            <a:p>
              <a:pPr marL="0" lvl="0" indent="0">
                <a:spcBef>
                  <a:spcPts val="0"/>
                </a:spcBef>
                <a:buNone/>
              </a:pPr>
              <a:endParaRPr sz="2400"/>
            </a:p>
          </p:txBody>
        </p:sp>
        <p:sp>
          <p:nvSpPr>
            <p:cNvPr id="82" name="Shape 82"/>
            <p:cNvSpPr/>
            <p:nvPr/>
          </p:nvSpPr>
          <p:spPr>
            <a:xfrm rot="-5400000">
              <a:off x="7047599" y="3095345"/>
              <a:ext cx="808800" cy="808800"/>
            </a:xfrm>
            <a:prstGeom prst="diagStripe">
              <a:avLst>
                <a:gd name="adj" fmla="val 50000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wrap="square" lIns="91425" tIns="91425" rIns="91425" bIns="91425" anchor="ctr" anchorCtr="0">
              <a:noAutofit/>
            </a:bodyPr>
            <a:lstStyle/>
            <a:p>
              <a:pPr marL="0" lvl="0" indent="0">
                <a:spcBef>
                  <a:spcPts val="0"/>
                </a:spcBef>
                <a:buNone/>
              </a:pPr>
              <a:endParaRPr sz="2400"/>
            </a:p>
          </p:txBody>
        </p:sp>
        <p:sp>
          <p:nvSpPr>
            <p:cNvPr id="83" name="Shape 83"/>
            <p:cNvSpPr/>
            <p:nvPr/>
          </p:nvSpPr>
          <p:spPr>
            <a:xfrm flipH="1">
              <a:off x="7276649" y="3302781"/>
              <a:ext cx="808800" cy="808800"/>
            </a:xfrm>
            <a:prstGeom prst="diagStripe">
              <a:avLst>
                <a:gd name="adj" fmla="val 50000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wrap="square" lIns="91425" tIns="91425" rIns="91425" bIns="91425" anchor="ctr" anchorCtr="0">
              <a:noAutofit/>
            </a:bodyPr>
            <a:lstStyle/>
            <a:p>
              <a:pPr marL="0" lvl="0" indent="0">
                <a:spcBef>
                  <a:spcPts val="0"/>
                </a:spcBef>
                <a:buNone/>
              </a:pPr>
              <a:endParaRPr sz="2400"/>
            </a:p>
          </p:txBody>
        </p:sp>
        <p:sp>
          <p:nvSpPr>
            <p:cNvPr id="84" name="Shape 84"/>
            <p:cNvSpPr/>
            <p:nvPr/>
          </p:nvSpPr>
          <p:spPr>
            <a:xfrm rot="-5400000">
              <a:off x="7227414" y="3711189"/>
              <a:ext cx="808800" cy="808800"/>
            </a:xfrm>
            <a:prstGeom prst="diagStripe">
              <a:avLst>
                <a:gd name="adj" fmla="val 50000"/>
              </a:avLst>
            </a:prstGeom>
            <a:solidFill>
              <a:schemeClr val="accent1"/>
            </a:solidFill>
            <a:ln>
              <a:noFill/>
            </a:ln>
          </p:spPr>
          <p:txBody>
            <a:bodyPr wrap="square" lIns="91425" tIns="91425" rIns="91425" bIns="91425" anchor="ctr" anchorCtr="0">
              <a:noAutofit/>
            </a:bodyPr>
            <a:lstStyle/>
            <a:p>
              <a:pPr marL="0" lvl="0" indent="0">
                <a:spcBef>
                  <a:spcPts val="0"/>
                </a:spcBef>
                <a:buNone/>
              </a:pPr>
              <a:endParaRPr sz="2400"/>
            </a:p>
          </p:txBody>
        </p:sp>
        <p:sp>
          <p:nvSpPr>
            <p:cNvPr id="85" name="Shape 85"/>
            <p:cNvSpPr/>
            <p:nvPr/>
          </p:nvSpPr>
          <p:spPr>
            <a:xfrm flipH="1">
              <a:off x="7462448" y="3918625"/>
              <a:ext cx="808800" cy="808800"/>
            </a:xfrm>
            <a:prstGeom prst="diagStripe">
              <a:avLst>
                <a:gd name="adj" fmla="val 50000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wrap="square" lIns="91425" tIns="91425" rIns="91425" bIns="91425" anchor="ctr" anchorCtr="0">
              <a:noAutofit/>
            </a:bodyPr>
            <a:lstStyle/>
            <a:p>
              <a:pPr marL="0" lvl="0" indent="0">
                <a:spcBef>
                  <a:spcPts val="0"/>
                </a:spcBef>
                <a:buNone/>
              </a:pPr>
              <a:endParaRPr sz="2400"/>
            </a:p>
          </p:txBody>
        </p:sp>
        <p:sp>
          <p:nvSpPr>
            <p:cNvPr id="86" name="Shape 86"/>
            <p:cNvSpPr/>
            <p:nvPr/>
          </p:nvSpPr>
          <p:spPr>
            <a:xfrm rot="-5400000">
              <a:off x="8102491" y="3718856"/>
              <a:ext cx="808800" cy="808800"/>
            </a:xfrm>
            <a:prstGeom prst="diagStripe">
              <a:avLst>
                <a:gd name="adj" fmla="val 50000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wrap="square" lIns="91425" tIns="91425" rIns="91425" bIns="91425" anchor="ctr" anchorCtr="0">
              <a:noAutofit/>
            </a:bodyPr>
            <a:lstStyle/>
            <a:p>
              <a:pPr marL="0" lvl="0" indent="0">
                <a:spcBef>
                  <a:spcPts val="0"/>
                </a:spcBef>
                <a:buNone/>
              </a:pPr>
              <a:endParaRPr sz="2400"/>
            </a:p>
          </p:txBody>
        </p:sp>
        <p:sp>
          <p:nvSpPr>
            <p:cNvPr id="87" name="Shape 87"/>
            <p:cNvSpPr/>
            <p:nvPr/>
          </p:nvSpPr>
          <p:spPr>
            <a:xfrm flipH="1">
              <a:off x="8334533" y="3926292"/>
              <a:ext cx="808800" cy="808800"/>
            </a:xfrm>
            <a:prstGeom prst="diagStripe">
              <a:avLst>
                <a:gd name="adj" fmla="val 50000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wrap="square" lIns="91425" tIns="91425" rIns="91425" bIns="91425" anchor="ctr" anchorCtr="0">
              <a:noAutofit/>
            </a:bodyPr>
            <a:lstStyle/>
            <a:p>
              <a:pPr marL="0" lvl="0" indent="0">
                <a:spcBef>
                  <a:spcPts val="0"/>
                </a:spcBef>
                <a:buNone/>
              </a:pPr>
              <a:endParaRPr sz="2400"/>
            </a:p>
          </p:txBody>
        </p:sp>
        <p:sp>
          <p:nvSpPr>
            <p:cNvPr id="88" name="Shape 88"/>
            <p:cNvSpPr/>
            <p:nvPr/>
          </p:nvSpPr>
          <p:spPr>
            <a:xfrm rot="-5400000">
              <a:off x="8288290" y="4334700"/>
              <a:ext cx="808800" cy="808800"/>
            </a:xfrm>
            <a:prstGeom prst="diagStripe">
              <a:avLst>
                <a:gd name="adj" fmla="val 50000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wrap="square" lIns="91425" tIns="91425" rIns="91425" bIns="91425" anchor="ctr" anchorCtr="0">
              <a:noAutofit/>
            </a:bodyPr>
            <a:lstStyle/>
            <a:p>
              <a:pPr marL="0" lvl="0" indent="0">
                <a:spcBef>
                  <a:spcPts val="0"/>
                </a:spcBef>
                <a:buNone/>
              </a:pPr>
              <a:endParaRPr sz="2400"/>
            </a:p>
          </p:txBody>
        </p:sp>
      </p:grpSp>
      <p:sp>
        <p:nvSpPr>
          <p:cNvPr id="89" name="Shape 89"/>
          <p:cNvSpPr txBox="1">
            <a:spLocks noGrp="1"/>
          </p:cNvSpPr>
          <p:nvPr>
            <p:ph type="title"/>
          </p:nvPr>
        </p:nvSpPr>
        <p:spPr>
          <a:xfrm>
            <a:off x="1098467" y="1155700"/>
            <a:ext cx="6116000" cy="4694800"/>
          </a:xfrm>
          <a:prstGeom prst="rect">
            <a:avLst/>
          </a:prstGeom>
        </p:spPr>
        <p:txBody>
          <a:bodyPr wrap="square" lIns="91425" tIns="91425" rIns="91425" bIns="91425" anchor="ctr" anchorCtr="0"/>
          <a:lstStyle>
            <a:lvl1pPr lvl="0">
              <a:spcBef>
                <a:spcPts val="0"/>
              </a:spcBef>
              <a:buSzPts val="2800"/>
              <a:buNone/>
              <a:defRPr/>
            </a:lvl1pPr>
            <a:lvl2pPr lvl="1">
              <a:spcBef>
                <a:spcPts val="0"/>
              </a:spcBef>
              <a:buSzPts val="2800"/>
              <a:buNone/>
              <a:defRPr/>
            </a:lvl2pPr>
            <a:lvl3pPr lvl="2">
              <a:spcBef>
                <a:spcPts val="0"/>
              </a:spcBef>
              <a:buSzPts val="2800"/>
              <a:buNone/>
              <a:defRPr/>
            </a:lvl3pPr>
            <a:lvl4pPr lvl="3">
              <a:spcBef>
                <a:spcPts val="0"/>
              </a:spcBef>
              <a:buSzPts val="2800"/>
              <a:buNone/>
              <a:defRPr/>
            </a:lvl4pPr>
            <a:lvl5pPr lvl="4">
              <a:spcBef>
                <a:spcPts val="0"/>
              </a:spcBef>
              <a:buSzPts val="2800"/>
              <a:buNone/>
              <a:defRPr/>
            </a:lvl5pPr>
            <a:lvl6pPr lvl="5">
              <a:spcBef>
                <a:spcPts val="0"/>
              </a:spcBef>
              <a:buSzPts val="2800"/>
              <a:buNone/>
              <a:defRPr/>
            </a:lvl6pPr>
            <a:lvl7pPr lvl="6">
              <a:spcBef>
                <a:spcPts val="0"/>
              </a:spcBef>
              <a:buSzPts val="2800"/>
              <a:buNone/>
              <a:defRPr/>
            </a:lvl7pPr>
            <a:lvl8pPr lvl="7">
              <a:spcBef>
                <a:spcPts val="0"/>
              </a:spcBef>
              <a:buSzPts val="2800"/>
              <a:buNone/>
              <a:defRPr/>
            </a:lvl8pPr>
            <a:lvl9pPr lvl="8">
              <a:spcBef>
                <a:spcPts val="0"/>
              </a:spcBef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90" name="Shape 90"/>
          <p:cNvSpPr txBox="1">
            <a:spLocks noGrp="1"/>
          </p:cNvSpPr>
          <p:nvPr>
            <p:ph type="sldNum" idx="12"/>
          </p:nvPr>
        </p:nvSpPr>
        <p:spPr>
          <a:xfrm>
            <a:off x="11296611" y="6217623"/>
            <a:ext cx="731600" cy="524800"/>
          </a:xfrm>
          <a:prstGeom prst="rect">
            <a:avLst/>
          </a:prstGeom>
        </p:spPr>
        <p:txBody>
          <a:bodyPr wrap="square" lIns="91425" tIns="91425" rIns="91425" bIns="91425" anchor="ctr" anchorCtr="0">
            <a:noAutofit/>
          </a:bodyPr>
          <a:lstStyle/>
          <a:p>
            <a:fld id="{00000000-1234-1234-1234-123412341234}" type="slidenum">
              <a:rPr lang="en" smtClean="0"/>
              <a:pPr/>
              <a:t>‹#›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1635876075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Section title and description">
    <p:spTree>
      <p:nvGrpSpPr>
        <p:cNvPr id="1" name="Shape 9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2" name="Shape 92"/>
          <p:cNvGrpSpPr/>
          <p:nvPr/>
        </p:nvGrpSpPr>
        <p:grpSpPr>
          <a:xfrm>
            <a:off x="0" y="508002"/>
            <a:ext cx="1383800" cy="1355049"/>
            <a:chOff x="0" y="381001"/>
            <a:chExt cx="1037850" cy="1016287"/>
          </a:xfrm>
        </p:grpSpPr>
        <p:sp>
          <p:nvSpPr>
            <p:cNvPr id="93" name="Shape 93"/>
            <p:cNvSpPr/>
            <p:nvPr/>
          </p:nvSpPr>
          <p:spPr>
            <a:xfrm rot="-5400000">
              <a:off x="0" y="381001"/>
              <a:ext cx="808800" cy="808800"/>
            </a:xfrm>
            <a:prstGeom prst="diagStripe">
              <a:avLst>
                <a:gd name="adj" fmla="val 50000"/>
              </a:avLst>
            </a:prstGeom>
            <a:solidFill>
              <a:schemeClr val="accent1"/>
            </a:solidFill>
            <a:ln>
              <a:noFill/>
            </a:ln>
          </p:spPr>
          <p:txBody>
            <a:bodyPr wrap="square" lIns="91425" tIns="91425" rIns="91425" bIns="91425" anchor="ctr" anchorCtr="0">
              <a:noAutofit/>
            </a:bodyPr>
            <a:lstStyle/>
            <a:p>
              <a:pPr marL="0" lvl="0" indent="0">
                <a:spcBef>
                  <a:spcPts val="0"/>
                </a:spcBef>
                <a:buNone/>
              </a:pPr>
              <a:endParaRPr sz="2400"/>
            </a:p>
          </p:txBody>
        </p:sp>
        <p:sp>
          <p:nvSpPr>
            <p:cNvPr id="94" name="Shape 94"/>
            <p:cNvSpPr/>
            <p:nvPr/>
          </p:nvSpPr>
          <p:spPr>
            <a:xfrm flipH="1">
              <a:off x="229050" y="588489"/>
              <a:ext cx="808800" cy="808800"/>
            </a:xfrm>
            <a:prstGeom prst="diagStripe">
              <a:avLst>
                <a:gd name="adj" fmla="val 50000"/>
              </a:avLst>
            </a:prstGeom>
            <a:solidFill>
              <a:schemeClr val="lt2"/>
            </a:solidFill>
            <a:ln>
              <a:noFill/>
            </a:ln>
          </p:spPr>
          <p:txBody>
            <a:bodyPr wrap="square" lIns="91425" tIns="91425" rIns="91425" bIns="91425" anchor="ctr" anchorCtr="0">
              <a:noAutofit/>
            </a:bodyPr>
            <a:lstStyle/>
            <a:p>
              <a:pPr marL="0" lvl="0" indent="0">
                <a:spcBef>
                  <a:spcPts val="0"/>
                </a:spcBef>
                <a:buNone/>
              </a:pPr>
              <a:endParaRPr sz="2400"/>
            </a:p>
          </p:txBody>
        </p:sp>
      </p:grpSp>
      <p:sp>
        <p:nvSpPr>
          <p:cNvPr id="95" name="Shape 95"/>
          <p:cNvSpPr txBox="1">
            <a:spLocks noGrp="1"/>
          </p:cNvSpPr>
          <p:nvPr>
            <p:ph type="title"/>
          </p:nvPr>
        </p:nvSpPr>
        <p:spPr>
          <a:xfrm>
            <a:off x="1730000" y="2211100"/>
            <a:ext cx="4048400" cy="2335600"/>
          </a:xfrm>
          <a:prstGeom prst="rect">
            <a:avLst/>
          </a:prstGeom>
        </p:spPr>
        <p:txBody>
          <a:bodyPr wrap="square" lIns="91425" tIns="91425" rIns="91425" bIns="91425" anchor="t" anchorCtr="0"/>
          <a:lstStyle>
            <a:lvl1pPr lvl="0">
              <a:spcBef>
                <a:spcPts val="0"/>
              </a:spcBef>
              <a:buSzPts val="2400"/>
              <a:buNone/>
              <a:defRPr sz="3200"/>
            </a:lvl1pPr>
            <a:lvl2pPr lvl="1">
              <a:spcBef>
                <a:spcPts val="0"/>
              </a:spcBef>
              <a:buSzPts val="2400"/>
              <a:buNone/>
              <a:defRPr sz="3200"/>
            </a:lvl2pPr>
            <a:lvl3pPr lvl="2">
              <a:spcBef>
                <a:spcPts val="0"/>
              </a:spcBef>
              <a:buSzPts val="2400"/>
              <a:buNone/>
              <a:defRPr sz="3200"/>
            </a:lvl3pPr>
            <a:lvl4pPr lvl="3">
              <a:spcBef>
                <a:spcPts val="0"/>
              </a:spcBef>
              <a:buSzPts val="2400"/>
              <a:buNone/>
              <a:defRPr sz="3200"/>
            </a:lvl4pPr>
            <a:lvl5pPr lvl="4">
              <a:spcBef>
                <a:spcPts val="0"/>
              </a:spcBef>
              <a:buSzPts val="2400"/>
              <a:buNone/>
              <a:defRPr sz="3200"/>
            </a:lvl5pPr>
            <a:lvl6pPr lvl="5">
              <a:spcBef>
                <a:spcPts val="0"/>
              </a:spcBef>
              <a:buSzPts val="2400"/>
              <a:buNone/>
              <a:defRPr sz="3200"/>
            </a:lvl6pPr>
            <a:lvl7pPr lvl="6">
              <a:spcBef>
                <a:spcPts val="0"/>
              </a:spcBef>
              <a:buSzPts val="2400"/>
              <a:buNone/>
              <a:defRPr sz="3200"/>
            </a:lvl7pPr>
            <a:lvl8pPr lvl="7">
              <a:spcBef>
                <a:spcPts val="0"/>
              </a:spcBef>
              <a:buSzPts val="2400"/>
              <a:buNone/>
              <a:defRPr sz="3200"/>
            </a:lvl8pPr>
            <a:lvl9pPr lvl="8">
              <a:spcBef>
                <a:spcPts val="0"/>
              </a:spcBef>
              <a:buSzPts val="2400"/>
              <a:buNone/>
              <a:defRPr sz="3200"/>
            </a:lvl9pPr>
          </a:lstStyle>
          <a:p>
            <a:endParaRPr/>
          </a:p>
        </p:txBody>
      </p:sp>
      <p:sp>
        <p:nvSpPr>
          <p:cNvPr id="96" name="Shape 96"/>
          <p:cNvSpPr txBox="1">
            <a:spLocks noGrp="1"/>
          </p:cNvSpPr>
          <p:nvPr>
            <p:ph type="subTitle" idx="1"/>
          </p:nvPr>
        </p:nvSpPr>
        <p:spPr>
          <a:xfrm>
            <a:off x="1730000" y="4717333"/>
            <a:ext cx="4048400" cy="674800"/>
          </a:xfrm>
          <a:prstGeom prst="rect">
            <a:avLst/>
          </a:prstGeom>
        </p:spPr>
        <p:txBody>
          <a:bodyPr wrap="square" lIns="91425" tIns="91425" rIns="91425" bIns="91425" anchor="t" anchorCtr="0"/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300"/>
              <a:buNone/>
              <a:defRPr/>
            </a:lvl1pPr>
            <a:lvl2pPr lvl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300"/>
              <a:buNone/>
              <a:defRPr sz="1733"/>
            </a:lvl2pPr>
            <a:lvl3pPr lvl="2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300"/>
              <a:buNone/>
              <a:defRPr sz="1733"/>
            </a:lvl3pPr>
            <a:lvl4pPr lvl="3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300"/>
              <a:buNone/>
              <a:defRPr sz="1733"/>
            </a:lvl4pPr>
            <a:lvl5pPr lvl="4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300"/>
              <a:buNone/>
              <a:defRPr sz="1733"/>
            </a:lvl5pPr>
            <a:lvl6pPr lvl="5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300"/>
              <a:buNone/>
              <a:defRPr sz="1733"/>
            </a:lvl6pPr>
            <a:lvl7pPr lvl="6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300"/>
              <a:buNone/>
              <a:defRPr sz="1733"/>
            </a:lvl7pPr>
            <a:lvl8pPr lvl="7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300"/>
              <a:buNone/>
              <a:defRPr sz="1733"/>
            </a:lvl8pPr>
            <a:lvl9pPr lvl="8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300"/>
              <a:buNone/>
              <a:defRPr sz="1733"/>
            </a:lvl9pPr>
          </a:lstStyle>
          <a:p>
            <a:endParaRPr/>
          </a:p>
        </p:txBody>
      </p:sp>
      <p:sp>
        <p:nvSpPr>
          <p:cNvPr id="97" name="Shape 97"/>
          <p:cNvSpPr txBox="1">
            <a:spLocks noGrp="1"/>
          </p:cNvSpPr>
          <p:nvPr>
            <p:ph type="body" idx="2"/>
          </p:nvPr>
        </p:nvSpPr>
        <p:spPr>
          <a:xfrm>
            <a:off x="6197600" y="2262133"/>
            <a:ext cx="4902400" cy="3130000"/>
          </a:xfrm>
          <a:prstGeom prst="rect">
            <a:avLst/>
          </a:prstGeom>
        </p:spPr>
        <p:txBody>
          <a:bodyPr wrap="square" lIns="91425" tIns="91425" rIns="91425" bIns="91425" anchor="t" anchorCtr="0"/>
          <a:lstStyle>
            <a:lvl1pPr lvl="0">
              <a:spcBef>
                <a:spcPts val="0"/>
              </a:spcBef>
              <a:buSzPts val="1300"/>
              <a:buChar char="●"/>
              <a:defRPr/>
            </a:lvl1pPr>
            <a:lvl2pPr lvl="1">
              <a:spcBef>
                <a:spcPts val="0"/>
              </a:spcBef>
              <a:buSzPts val="1100"/>
              <a:buChar char="○"/>
              <a:defRPr/>
            </a:lvl2pPr>
            <a:lvl3pPr lvl="2">
              <a:spcBef>
                <a:spcPts val="0"/>
              </a:spcBef>
              <a:buSzPts val="1100"/>
              <a:buChar char="■"/>
              <a:defRPr/>
            </a:lvl3pPr>
            <a:lvl4pPr lvl="3">
              <a:spcBef>
                <a:spcPts val="0"/>
              </a:spcBef>
              <a:buSzPts val="1100"/>
              <a:buChar char="●"/>
              <a:defRPr/>
            </a:lvl4pPr>
            <a:lvl5pPr lvl="4">
              <a:spcBef>
                <a:spcPts val="0"/>
              </a:spcBef>
              <a:buSzPts val="1100"/>
              <a:buChar char="○"/>
              <a:defRPr/>
            </a:lvl5pPr>
            <a:lvl6pPr lvl="5">
              <a:spcBef>
                <a:spcPts val="0"/>
              </a:spcBef>
              <a:buSzPts val="1100"/>
              <a:buChar char="■"/>
              <a:defRPr/>
            </a:lvl6pPr>
            <a:lvl7pPr lvl="6">
              <a:spcBef>
                <a:spcPts val="0"/>
              </a:spcBef>
              <a:buSzPts val="1100"/>
              <a:buChar char="●"/>
              <a:defRPr/>
            </a:lvl7pPr>
            <a:lvl8pPr lvl="7">
              <a:spcBef>
                <a:spcPts val="0"/>
              </a:spcBef>
              <a:buSzPts val="1100"/>
              <a:buChar char="○"/>
              <a:defRPr/>
            </a:lvl8pPr>
            <a:lvl9pPr lvl="8">
              <a:spcBef>
                <a:spcPts val="0"/>
              </a:spcBef>
              <a:buSzPts val="1100"/>
              <a:buChar char="■"/>
              <a:defRPr/>
            </a:lvl9pPr>
          </a:lstStyle>
          <a:p>
            <a:endParaRPr/>
          </a:p>
        </p:txBody>
      </p:sp>
      <p:sp>
        <p:nvSpPr>
          <p:cNvPr id="98" name="Shape 98"/>
          <p:cNvSpPr txBox="1">
            <a:spLocks noGrp="1"/>
          </p:cNvSpPr>
          <p:nvPr>
            <p:ph type="sldNum" idx="12"/>
          </p:nvPr>
        </p:nvSpPr>
        <p:spPr>
          <a:xfrm>
            <a:off x="11296611" y="6217623"/>
            <a:ext cx="731600" cy="524800"/>
          </a:xfrm>
          <a:prstGeom prst="rect">
            <a:avLst/>
          </a:prstGeom>
        </p:spPr>
        <p:txBody>
          <a:bodyPr wrap="square" lIns="91425" tIns="91425" rIns="91425" bIns="91425" anchor="ctr" anchorCtr="0">
            <a:noAutofit/>
          </a:bodyPr>
          <a:lstStyle/>
          <a:p>
            <a:fld id="{00000000-1234-1234-1234-123412341234}" type="slidenum">
              <a:rPr lang="en" smtClean="0"/>
              <a:pPr/>
              <a:t>‹#›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3771030285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Caption">
    <p:spTree>
      <p:nvGrpSpPr>
        <p:cNvPr id="1" name="Shape 9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0" name="Shape 100"/>
          <p:cNvGrpSpPr/>
          <p:nvPr/>
        </p:nvGrpSpPr>
        <p:grpSpPr>
          <a:xfrm>
            <a:off x="1" y="5504763"/>
            <a:ext cx="931900" cy="912876"/>
            <a:chOff x="0" y="3785672"/>
            <a:chExt cx="698925" cy="684657"/>
          </a:xfrm>
        </p:grpSpPr>
        <p:sp>
          <p:nvSpPr>
            <p:cNvPr id="101" name="Shape 101"/>
            <p:cNvSpPr/>
            <p:nvPr/>
          </p:nvSpPr>
          <p:spPr>
            <a:xfrm rot="-5400000">
              <a:off x="0" y="3785672"/>
              <a:ext cx="544800" cy="544800"/>
            </a:xfrm>
            <a:prstGeom prst="diagStripe">
              <a:avLst>
                <a:gd name="adj" fmla="val 50000"/>
              </a:avLst>
            </a:prstGeom>
            <a:solidFill>
              <a:schemeClr val="lt1">
                <a:alpha val="9620"/>
              </a:schemeClr>
            </a:solidFill>
            <a:ln>
              <a:noFill/>
            </a:ln>
          </p:spPr>
          <p:txBody>
            <a:bodyPr wrap="square" lIns="91425" tIns="91425" rIns="91425" bIns="91425" anchor="ctr" anchorCtr="0">
              <a:noAutofit/>
            </a:bodyPr>
            <a:lstStyle/>
            <a:p>
              <a:pPr marL="0" lvl="0" indent="0">
                <a:spcBef>
                  <a:spcPts val="0"/>
                </a:spcBef>
                <a:buNone/>
              </a:pPr>
              <a:endParaRPr sz="2400"/>
            </a:p>
          </p:txBody>
        </p:sp>
        <p:sp>
          <p:nvSpPr>
            <p:cNvPr id="102" name="Shape 102"/>
            <p:cNvSpPr/>
            <p:nvPr/>
          </p:nvSpPr>
          <p:spPr>
            <a:xfrm flipH="1">
              <a:off x="154125" y="3925529"/>
              <a:ext cx="544800" cy="544800"/>
            </a:xfrm>
            <a:prstGeom prst="diagStripe">
              <a:avLst>
                <a:gd name="adj" fmla="val 50000"/>
              </a:avLst>
            </a:prstGeom>
            <a:solidFill>
              <a:schemeClr val="lt1">
                <a:alpha val="9620"/>
              </a:schemeClr>
            </a:solidFill>
            <a:ln>
              <a:noFill/>
            </a:ln>
          </p:spPr>
          <p:txBody>
            <a:bodyPr wrap="square" lIns="91425" tIns="91425" rIns="91425" bIns="91425" anchor="ctr" anchorCtr="0">
              <a:noAutofit/>
            </a:bodyPr>
            <a:lstStyle/>
            <a:p>
              <a:pPr marL="0" lvl="0" indent="0">
                <a:spcBef>
                  <a:spcPts val="0"/>
                </a:spcBef>
                <a:buNone/>
              </a:pPr>
              <a:endParaRPr sz="2400"/>
            </a:p>
          </p:txBody>
        </p:sp>
      </p:grpSp>
      <p:sp>
        <p:nvSpPr>
          <p:cNvPr id="103" name="Shape 103"/>
          <p:cNvSpPr txBox="1">
            <a:spLocks noGrp="1"/>
          </p:cNvSpPr>
          <p:nvPr>
            <p:ph type="body" idx="1"/>
          </p:nvPr>
        </p:nvSpPr>
        <p:spPr>
          <a:xfrm>
            <a:off x="1083633" y="5740500"/>
            <a:ext cx="9248000" cy="698400"/>
          </a:xfrm>
          <a:prstGeom prst="rect">
            <a:avLst/>
          </a:prstGeom>
        </p:spPr>
        <p:txBody>
          <a:bodyPr wrap="square" lIns="91425" tIns="91425" rIns="91425" bIns="91425" anchor="ctr" anchorCtr="0"/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300"/>
              <a:buNone/>
              <a:defRPr/>
            </a:lvl1pPr>
          </a:lstStyle>
          <a:p>
            <a:endParaRPr/>
          </a:p>
        </p:txBody>
      </p:sp>
      <p:sp>
        <p:nvSpPr>
          <p:cNvPr id="104" name="Shape 104"/>
          <p:cNvSpPr txBox="1">
            <a:spLocks noGrp="1"/>
          </p:cNvSpPr>
          <p:nvPr>
            <p:ph type="sldNum" idx="12"/>
          </p:nvPr>
        </p:nvSpPr>
        <p:spPr>
          <a:xfrm>
            <a:off x="11296611" y="6217623"/>
            <a:ext cx="731600" cy="524800"/>
          </a:xfrm>
          <a:prstGeom prst="rect">
            <a:avLst/>
          </a:prstGeom>
        </p:spPr>
        <p:txBody>
          <a:bodyPr wrap="square" lIns="91425" tIns="91425" rIns="91425" bIns="91425" anchor="ctr" anchorCtr="0">
            <a:noAutofit/>
          </a:bodyPr>
          <a:lstStyle/>
          <a:p>
            <a:fld id="{00000000-1234-1234-1234-123412341234}" type="slidenum">
              <a:rPr lang="en" smtClean="0"/>
              <a:pPr/>
              <a:t>‹#›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3544850365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Big number">
    <p:spTree>
      <p:nvGrpSpPr>
        <p:cNvPr id="1" name="Shape 10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6" name="Shape 106"/>
          <p:cNvGrpSpPr/>
          <p:nvPr/>
        </p:nvGrpSpPr>
        <p:grpSpPr>
          <a:xfrm>
            <a:off x="5875200" y="1"/>
            <a:ext cx="6316800" cy="6857420"/>
            <a:chOff x="4406400" y="0"/>
            <a:chExt cx="4737600" cy="5143065"/>
          </a:xfrm>
        </p:grpSpPr>
        <p:sp>
          <p:nvSpPr>
            <p:cNvPr id="107" name="Shape 107"/>
            <p:cNvSpPr/>
            <p:nvPr/>
          </p:nvSpPr>
          <p:spPr>
            <a:xfrm rot="5400000">
              <a:off x="4408200" y="-1800"/>
              <a:ext cx="4734000" cy="4737600"/>
            </a:xfrm>
            <a:prstGeom prst="diagStripe">
              <a:avLst>
                <a:gd name="adj" fmla="val 49469"/>
              </a:avLst>
            </a:prstGeom>
            <a:solidFill>
              <a:schemeClr val="lt1">
                <a:alpha val="3460"/>
              </a:schemeClr>
            </a:solidFill>
            <a:ln>
              <a:noFill/>
            </a:ln>
          </p:spPr>
          <p:txBody>
            <a:bodyPr wrap="square" lIns="91425" tIns="91425" rIns="91425" bIns="91425" anchor="ctr" anchorCtr="0">
              <a:noAutofit/>
            </a:bodyPr>
            <a:lstStyle/>
            <a:p>
              <a:pPr marL="0" lvl="0" indent="0">
                <a:spcBef>
                  <a:spcPts val="0"/>
                </a:spcBef>
                <a:buNone/>
              </a:pPr>
              <a:endParaRPr sz="2400"/>
            </a:p>
          </p:txBody>
        </p:sp>
        <p:sp>
          <p:nvSpPr>
            <p:cNvPr id="108" name="Shape 108"/>
            <p:cNvSpPr/>
            <p:nvPr/>
          </p:nvSpPr>
          <p:spPr>
            <a:xfrm rot="5400000">
              <a:off x="4841125" y="5700"/>
              <a:ext cx="4298100" cy="4286700"/>
            </a:xfrm>
            <a:prstGeom prst="diagStripe">
              <a:avLst>
                <a:gd name="adj" fmla="val 0"/>
              </a:avLst>
            </a:prstGeom>
            <a:solidFill>
              <a:schemeClr val="lt1">
                <a:alpha val="3460"/>
              </a:schemeClr>
            </a:solidFill>
            <a:ln>
              <a:noFill/>
            </a:ln>
          </p:spPr>
          <p:txBody>
            <a:bodyPr wrap="square" lIns="91425" tIns="91425" rIns="91425" bIns="91425" anchor="ctr" anchorCtr="0">
              <a:noAutofit/>
            </a:bodyPr>
            <a:lstStyle/>
            <a:p>
              <a:pPr marL="0" lvl="0" indent="0">
                <a:spcBef>
                  <a:spcPts val="0"/>
                </a:spcBef>
                <a:buNone/>
              </a:pPr>
              <a:endParaRPr sz="2400"/>
            </a:p>
          </p:txBody>
        </p:sp>
        <p:sp>
          <p:nvSpPr>
            <p:cNvPr id="109" name="Shape 109"/>
            <p:cNvSpPr/>
            <p:nvPr/>
          </p:nvSpPr>
          <p:spPr>
            <a:xfrm rot="-5400000">
              <a:off x="5618399" y="1236468"/>
              <a:ext cx="808800" cy="808800"/>
            </a:xfrm>
            <a:prstGeom prst="diagStripe">
              <a:avLst>
                <a:gd name="adj" fmla="val 50000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wrap="square" lIns="91425" tIns="91425" rIns="91425" bIns="91425" anchor="ctr" anchorCtr="0">
              <a:noAutofit/>
            </a:bodyPr>
            <a:lstStyle/>
            <a:p>
              <a:pPr marL="0" lvl="0" indent="0">
                <a:spcBef>
                  <a:spcPts val="0"/>
                </a:spcBef>
                <a:buNone/>
              </a:pPr>
              <a:endParaRPr sz="2400"/>
            </a:p>
          </p:txBody>
        </p:sp>
        <p:sp>
          <p:nvSpPr>
            <p:cNvPr id="110" name="Shape 110"/>
            <p:cNvSpPr/>
            <p:nvPr/>
          </p:nvSpPr>
          <p:spPr>
            <a:xfrm flipH="1">
              <a:off x="5849857" y="1443956"/>
              <a:ext cx="808800" cy="808800"/>
            </a:xfrm>
            <a:prstGeom prst="diagStripe">
              <a:avLst>
                <a:gd name="adj" fmla="val 50000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wrap="square" lIns="91425" tIns="91425" rIns="91425" bIns="91425" anchor="ctr" anchorCtr="0">
              <a:noAutofit/>
            </a:bodyPr>
            <a:lstStyle/>
            <a:p>
              <a:pPr marL="0" lvl="0" indent="0">
                <a:spcBef>
                  <a:spcPts val="0"/>
                </a:spcBef>
                <a:buNone/>
              </a:pPr>
              <a:endParaRPr sz="2400"/>
            </a:p>
          </p:txBody>
        </p:sp>
        <p:sp>
          <p:nvSpPr>
            <p:cNvPr id="111" name="Shape 111"/>
            <p:cNvSpPr/>
            <p:nvPr/>
          </p:nvSpPr>
          <p:spPr>
            <a:xfrm rot="-5400000">
              <a:off x="5987081" y="2469465"/>
              <a:ext cx="808800" cy="808800"/>
            </a:xfrm>
            <a:prstGeom prst="diagStripe">
              <a:avLst>
                <a:gd name="adj" fmla="val 50000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wrap="square" lIns="91425" tIns="91425" rIns="91425" bIns="91425" anchor="ctr" anchorCtr="0">
              <a:noAutofit/>
            </a:bodyPr>
            <a:lstStyle/>
            <a:p>
              <a:pPr marL="0" lvl="0" indent="0">
                <a:spcBef>
                  <a:spcPts val="0"/>
                </a:spcBef>
                <a:buNone/>
              </a:pPr>
              <a:endParaRPr sz="2400"/>
            </a:p>
          </p:txBody>
        </p:sp>
        <p:sp>
          <p:nvSpPr>
            <p:cNvPr id="112" name="Shape 112"/>
            <p:cNvSpPr/>
            <p:nvPr/>
          </p:nvSpPr>
          <p:spPr>
            <a:xfrm flipH="1">
              <a:off x="6222115" y="2676953"/>
              <a:ext cx="808800" cy="808800"/>
            </a:xfrm>
            <a:prstGeom prst="diagStripe">
              <a:avLst>
                <a:gd name="adj" fmla="val 50000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wrap="square" lIns="91425" tIns="91425" rIns="91425" bIns="91425" anchor="ctr" anchorCtr="0">
              <a:noAutofit/>
            </a:bodyPr>
            <a:lstStyle/>
            <a:p>
              <a:pPr marL="0" lvl="0" indent="0">
                <a:spcBef>
                  <a:spcPts val="0"/>
                </a:spcBef>
                <a:buNone/>
              </a:pPr>
              <a:endParaRPr sz="2400"/>
            </a:p>
          </p:txBody>
        </p:sp>
        <p:sp>
          <p:nvSpPr>
            <p:cNvPr id="113" name="Shape 113"/>
            <p:cNvSpPr/>
            <p:nvPr/>
          </p:nvSpPr>
          <p:spPr>
            <a:xfrm rot="-5400000">
              <a:off x="6675341" y="1862018"/>
              <a:ext cx="808800" cy="808800"/>
            </a:xfrm>
            <a:prstGeom prst="diagStripe">
              <a:avLst>
                <a:gd name="adj" fmla="val 50000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wrap="square" lIns="91425" tIns="91425" rIns="91425" bIns="91425" anchor="ctr" anchorCtr="0">
              <a:noAutofit/>
            </a:bodyPr>
            <a:lstStyle/>
            <a:p>
              <a:pPr marL="0" lvl="0" indent="0">
                <a:spcBef>
                  <a:spcPts val="0"/>
                </a:spcBef>
                <a:buNone/>
              </a:pPr>
              <a:endParaRPr sz="2400"/>
            </a:p>
          </p:txBody>
        </p:sp>
        <p:sp>
          <p:nvSpPr>
            <p:cNvPr id="114" name="Shape 114"/>
            <p:cNvSpPr/>
            <p:nvPr/>
          </p:nvSpPr>
          <p:spPr>
            <a:xfrm flipH="1">
              <a:off x="6908099" y="2069505"/>
              <a:ext cx="808800" cy="808800"/>
            </a:xfrm>
            <a:prstGeom prst="diagStripe">
              <a:avLst>
                <a:gd name="adj" fmla="val 50000"/>
              </a:avLst>
            </a:prstGeom>
            <a:solidFill>
              <a:schemeClr val="lt2"/>
            </a:solidFill>
            <a:ln>
              <a:noFill/>
            </a:ln>
          </p:spPr>
          <p:txBody>
            <a:bodyPr wrap="square" lIns="91425" tIns="91425" rIns="91425" bIns="91425" anchor="ctr" anchorCtr="0">
              <a:noAutofit/>
            </a:bodyPr>
            <a:lstStyle/>
            <a:p>
              <a:pPr marL="0" lvl="0" indent="0">
                <a:spcBef>
                  <a:spcPts val="0"/>
                </a:spcBef>
                <a:buNone/>
              </a:pPr>
              <a:endParaRPr sz="2400"/>
            </a:p>
          </p:txBody>
        </p:sp>
        <p:sp>
          <p:nvSpPr>
            <p:cNvPr id="115" name="Shape 115"/>
            <p:cNvSpPr/>
            <p:nvPr/>
          </p:nvSpPr>
          <p:spPr>
            <a:xfrm rot="-5400000">
              <a:off x="6861141" y="2477810"/>
              <a:ext cx="808800" cy="808800"/>
            </a:xfrm>
            <a:prstGeom prst="diagStripe">
              <a:avLst>
                <a:gd name="adj" fmla="val 50000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wrap="square" lIns="91425" tIns="91425" rIns="91425" bIns="91425" anchor="ctr" anchorCtr="0">
              <a:noAutofit/>
            </a:bodyPr>
            <a:lstStyle/>
            <a:p>
              <a:pPr marL="0" lvl="0" indent="0">
                <a:spcBef>
                  <a:spcPts val="0"/>
                </a:spcBef>
                <a:buNone/>
              </a:pPr>
              <a:endParaRPr sz="2400"/>
            </a:p>
          </p:txBody>
        </p:sp>
        <p:sp>
          <p:nvSpPr>
            <p:cNvPr id="116" name="Shape 116"/>
            <p:cNvSpPr/>
            <p:nvPr/>
          </p:nvSpPr>
          <p:spPr>
            <a:xfrm flipH="1">
              <a:off x="7965266" y="2692963"/>
              <a:ext cx="808800" cy="808800"/>
            </a:xfrm>
            <a:prstGeom prst="diagStripe">
              <a:avLst>
                <a:gd name="adj" fmla="val 50000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wrap="square" lIns="91425" tIns="91425" rIns="91425" bIns="91425" anchor="ctr" anchorCtr="0">
              <a:noAutofit/>
            </a:bodyPr>
            <a:lstStyle/>
            <a:p>
              <a:pPr marL="0" lvl="0" indent="0">
                <a:spcBef>
                  <a:spcPts val="0"/>
                </a:spcBef>
                <a:buNone/>
              </a:pPr>
              <a:endParaRPr sz="2400"/>
            </a:p>
          </p:txBody>
        </p:sp>
        <p:sp>
          <p:nvSpPr>
            <p:cNvPr id="117" name="Shape 117"/>
            <p:cNvSpPr/>
            <p:nvPr/>
          </p:nvSpPr>
          <p:spPr>
            <a:xfrm flipH="1">
              <a:off x="8145082" y="3308755"/>
              <a:ext cx="808800" cy="808800"/>
            </a:xfrm>
            <a:prstGeom prst="diagStripe">
              <a:avLst>
                <a:gd name="adj" fmla="val 50000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wrap="square" lIns="91425" tIns="91425" rIns="91425" bIns="91425" anchor="ctr" anchorCtr="0">
              <a:noAutofit/>
            </a:bodyPr>
            <a:lstStyle/>
            <a:p>
              <a:pPr marL="0" lvl="0" indent="0">
                <a:spcBef>
                  <a:spcPts val="0"/>
                </a:spcBef>
                <a:buNone/>
              </a:pPr>
              <a:endParaRPr sz="2400"/>
            </a:p>
          </p:txBody>
        </p:sp>
        <p:sp>
          <p:nvSpPr>
            <p:cNvPr id="118" name="Shape 118"/>
            <p:cNvSpPr/>
            <p:nvPr/>
          </p:nvSpPr>
          <p:spPr>
            <a:xfrm rot="-5400000">
              <a:off x="7047599" y="3095015"/>
              <a:ext cx="808800" cy="808800"/>
            </a:xfrm>
            <a:prstGeom prst="diagStripe">
              <a:avLst>
                <a:gd name="adj" fmla="val 50000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wrap="square" lIns="91425" tIns="91425" rIns="91425" bIns="91425" anchor="ctr" anchorCtr="0">
              <a:noAutofit/>
            </a:bodyPr>
            <a:lstStyle/>
            <a:p>
              <a:pPr marL="0" lvl="0" indent="0">
                <a:spcBef>
                  <a:spcPts val="0"/>
                </a:spcBef>
                <a:buNone/>
              </a:pPr>
              <a:endParaRPr sz="2400"/>
            </a:p>
          </p:txBody>
        </p:sp>
        <p:sp>
          <p:nvSpPr>
            <p:cNvPr id="119" name="Shape 119"/>
            <p:cNvSpPr/>
            <p:nvPr/>
          </p:nvSpPr>
          <p:spPr>
            <a:xfrm flipH="1">
              <a:off x="7276649" y="3302502"/>
              <a:ext cx="808800" cy="808800"/>
            </a:xfrm>
            <a:prstGeom prst="diagStripe">
              <a:avLst>
                <a:gd name="adj" fmla="val 50000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wrap="square" lIns="91425" tIns="91425" rIns="91425" bIns="91425" anchor="ctr" anchorCtr="0">
              <a:noAutofit/>
            </a:bodyPr>
            <a:lstStyle/>
            <a:p>
              <a:pPr marL="0" lvl="0" indent="0">
                <a:spcBef>
                  <a:spcPts val="0"/>
                </a:spcBef>
                <a:buNone/>
              </a:pPr>
              <a:endParaRPr sz="2400"/>
            </a:p>
          </p:txBody>
        </p:sp>
        <p:sp>
          <p:nvSpPr>
            <p:cNvPr id="120" name="Shape 120"/>
            <p:cNvSpPr/>
            <p:nvPr/>
          </p:nvSpPr>
          <p:spPr>
            <a:xfrm rot="-5400000">
              <a:off x="7227414" y="3710807"/>
              <a:ext cx="808800" cy="808800"/>
            </a:xfrm>
            <a:prstGeom prst="diagStripe">
              <a:avLst>
                <a:gd name="adj" fmla="val 50000"/>
              </a:avLst>
            </a:prstGeom>
            <a:solidFill>
              <a:schemeClr val="accent1"/>
            </a:solidFill>
            <a:ln>
              <a:noFill/>
            </a:ln>
          </p:spPr>
          <p:txBody>
            <a:bodyPr wrap="square" lIns="91425" tIns="91425" rIns="91425" bIns="91425" anchor="ctr" anchorCtr="0">
              <a:noAutofit/>
            </a:bodyPr>
            <a:lstStyle/>
            <a:p>
              <a:pPr marL="0" lvl="0" indent="0">
                <a:spcBef>
                  <a:spcPts val="0"/>
                </a:spcBef>
                <a:buNone/>
              </a:pPr>
              <a:endParaRPr sz="2400"/>
            </a:p>
          </p:txBody>
        </p:sp>
        <p:sp>
          <p:nvSpPr>
            <p:cNvPr id="121" name="Shape 121"/>
            <p:cNvSpPr/>
            <p:nvPr/>
          </p:nvSpPr>
          <p:spPr>
            <a:xfrm flipH="1">
              <a:off x="7462448" y="3918294"/>
              <a:ext cx="808800" cy="808800"/>
            </a:xfrm>
            <a:prstGeom prst="diagStripe">
              <a:avLst>
                <a:gd name="adj" fmla="val 50000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wrap="square" lIns="91425" tIns="91425" rIns="91425" bIns="91425" anchor="ctr" anchorCtr="0">
              <a:noAutofit/>
            </a:bodyPr>
            <a:lstStyle/>
            <a:p>
              <a:pPr marL="0" lvl="0" indent="0">
                <a:spcBef>
                  <a:spcPts val="0"/>
                </a:spcBef>
                <a:buNone/>
              </a:pPr>
              <a:endParaRPr sz="2400"/>
            </a:p>
          </p:txBody>
        </p:sp>
        <p:sp>
          <p:nvSpPr>
            <p:cNvPr id="122" name="Shape 122"/>
            <p:cNvSpPr/>
            <p:nvPr/>
          </p:nvSpPr>
          <p:spPr>
            <a:xfrm rot="-5400000">
              <a:off x="8102491" y="3718473"/>
              <a:ext cx="808800" cy="808800"/>
            </a:xfrm>
            <a:prstGeom prst="diagStripe">
              <a:avLst>
                <a:gd name="adj" fmla="val 50000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wrap="square" lIns="91425" tIns="91425" rIns="91425" bIns="91425" anchor="ctr" anchorCtr="0">
              <a:noAutofit/>
            </a:bodyPr>
            <a:lstStyle/>
            <a:p>
              <a:pPr marL="0" lvl="0" indent="0">
                <a:spcBef>
                  <a:spcPts val="0"/>
                </a:spcBef>
                <a:buNone/>
              </a:pPr>
              <a:endParaRPr sz="2400"/>
            </a:p>
          </p:txBody>
        </p:sp>
        <p:sp>
          <p:nvSpPr>
            <p:cNvPr id="123" name="Shape 123"/>
            <p:cNvSpPr/>
            <p:nvPr/>
          </p:nvSpPr>
          <p:spPr>
            <a:xfrm flipH="1">
              <a:off x="8334533" y="3925960"/>
              <a:ext cx="808800" cy="808800"/>
            </a:xfrm>
            <a:prstGeom prst="diagStripe">
              <a:avLst>
                <a:gd name="adj" fmla="val 50000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wrap="square" lIns="91425" tIns="91425" rIns="91425" bIns="91425" anchor="ctr" anchorCtr="0">
              <a:noAutofit/>
            </a:bodyPr>
            <a:lstStyle/>
            <a:p>
              <a:pPr marL="0" lvl="0" indent="0">
                <a:spcBef>
                  <a:spcPts val="0"/>
                </a:spcBef>
                <a:buNone/>
              </a:pPr>
              <a:endParaRPr sz="2400"/>
            </a:p>
          </p:txBody>
        </p:sp>
        <p:sp>
          <p:nvSpPr>
            <p:cNvPr id="124" name="Shape 124"/>
            <p:cNvSpPr/>
            <p:nvPr/>
          </p:nvSpPr>
          <p:spPr>
            <a:xfrm rot="-5400000">
              <a:off x="8288290" y="4334265"/>
              <a:ext cx="808800" cy="808800"/>
            </a:xfrm>
            <a:prstGeom prst="diagStripe">
              <a:avLst>
                <a:gd name="adj" fmla="val 50000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wrap="square" lIns="91425" tIns="91425" rIns="91425" bIns="91425" anchor="ctr" anchorCtr="0">
              <a:noAutofit/>
            </a:bodyPr>
            <a:lstStyle/>
            <a:p>
              <a:pPr marL="0" lvl="0" indent="0">
                <a:spcBef>
                  <a:spcPts val="0"/>
                </a:spcBef>
                <a:buNone/>
              </a:pPr>
              <a:endParaRPr sz="2400"/>
            </a:p>
          </p:txBody>
        </p:sp>
      </p:grpSp>
      <p:sp>
        <p:nvSpPr>
          <p:cNvPr id="125" name="Shape 125"/>
          <p:cNvSpPr txBox="1">
            <a:spLocks noGrp="1"/>
          </p:cNvSpPr>
          <p:nvPr>
            <p:ph type="title"/>
          </p:nvPr>
        </p:nvSpPr>
        <p:spPr>
          <a:xfrm>
            <a:off x="1098467" y="1712900"/>
            <a:ext cx="6368000" cy="1734400"/>
          </a:xfrm>
          <a:prstGeom prst="rect">
            <a:avLst/>
          </a:prstGeom>
        </p:spPr>
        <p:txBody>
          <a:bodyPr wrap="square" lIns="91425" tIns="91425" rIns="91425" bIns="91425" anchor="t" anchorCtr="0"/>
          <a:lstStyle>
            <a:lvl1pPr lvl="0">
              <a:spcBef>
                <a:spcPts val="0"/>
              </a:spcBef>
              <a:buSzPts val="8000"/>
              <a:buNone/>
              <a:defRPr sz="10666"/>
            </a:lvl1pPr>
            <a:lvl2pPr lvl="1">
              <a:spcBef>
                <a:spcPts val="0"/>
              </a:spcBef>
              <a:buSzPts val="8000"/>
              <a:buNone/>
              <a:defRPr sz="10666"/>
            </a:lvl2pPr>
            <a:lvl3pPr lvl="2">
              <a:spcBef>
                <a:spcPts val="0"/>
              </a:spcBef>
              <a:buSzPts val="8000"/>
              <a:buNone/>
              <a:defRPr sz="10666"/>
            </a:lvl3pPr>
            <a:lvl4pPr lvl="3">
              <a:spcBef>
                <a:spcPts val="0"/>
              </a:spcBef>
              <a:buSzPts val="8000"/>
              <a:buNone/>
              <a:defRPr sz="10666"/>
            </a:lvl4pPr>
            <a:lvl5pPr lvl="4">
              <a:spcBef>
                <a:spcPts val="0"/>
              </a:spcBef>
              <a:buSzPts val="8000"/>
              <a:buNone/>
              <a:defRPr sz="10666"/>
            </a:lvl5pPr>
            <a:lvl6pPr lvl="5">
              <a:spcBef>
                <a:spcPts val="0"/>
              </a:spcBef>
              <a:buSzPts val="8000"/>
              <a:buNone/>
              <a:defRPr sz="10666"/>
            </a:lvl6pPr>
            <a:lvl7pPr lvl="6">
              <a:spcBef>
                <a:spcPts val="0"/>
              </a:spcBef>
              <a:buSzPts val="8000"/>
              <a:buNone/>
              <a:defRPr sz="10666"/>
            </a:lvl7pPr>
            <a:lvl8pPr lvl="7">
              <a:spcBef>
                <a:spcPts val="0"/>
              </a:spcBef>
              <a:buSzPts val="8000"/>
              <a:buNone/>
              <a:defRPr sz="10666"/>
            </a:lvl8pPr>
            <a:lvl9pPr lvl="8">
              <a:spcBef>
                <a:spcPts val="0"/>
              </a:spcBef>
              <a:buSzPts val="8000"/>
              <a:buNone/>
              <a:defRPr sz="10666"/>
            </a:lvl9pPr>
          </a:lstStyle>
          <a:p>
            <a:endParaRPr/>
          </a:p>
        </p:txBody>
      </p:sp>
      <p:sp>
        <p:nvSpPr>
          <p:cNvPr id="126" name="Shape 126"/>
          <p:cNvSpPr txBox="1">
            <a:spLocks noGrp="1"/>
          </p:cNvSpPr>
          <p:nvPr>
            <p:ph type="body" idx="1"/>
          </p:nvPr>
        </p:nvSpPr>
        <p:spPr>
          <a:xfrm>
            <a:off x="1098467" y="3524165"/>
            <a:ext cx="6368000" cy="1625200"/>
          </a:xfrm>
          <a:prstGeom prst="rect">
            <a:avLst/>
          </a:prstGeom>
        </p:spPr>
        <p:txBody>
          <a:bodyPr wrap="square" lIns="91425" tIns="91425" rIns="91425" bIns="91425" anchor="t" anchorCtr="0"/>
          <a:lstStyle>
            <a:lvl1pPr lvl="0">
              <a:spcBef>
                <a:spcPts val="0"/>
              </a:spcBef>
              <a:buSzPts val="1300"/>
              <a:buChar char="●"/>
              <a:defRPr/>
            </a:lvl1pPr>
            <a:lvl2pPr lvl="1">
              <a:spcBef>
                <a:spcPts val="0"/>
              </a:spcBef>
              <a:buSzPts val="1100"/>
              <a:buChar char="○"/>
              <a:defRPr/>
            </a:lvl2pPr>
            <a:lvl3pPr lvl="2">
              <a:spcBef>
                <a:spcPts val="0"/>
              </a:spcBef>
              <a:buSzPts val="1100"/>
              <a:buChar char="■"/>
              <a:defRPr/>
            </a:lvl3pPr>
            <a:lvl4pPr lvl="3">
              <a:spcBef>
                <a:spcPts val="0"/>
              </a:spcBef>
              <a:buSzPts val="1100"/>
              <a:buChar char="●"/>
              <a:defRPr/>
            </a:lvl4pPr>
            <a:lvl5pPr lvl="4">
              <a:spcBef>
                <a:spcPts val="0"/>
              </a:spcBef>
              <a:buSzPts val="1100"/>
              <a:buChar char="○"/>
              <a:defRPr/>
            </a:lvl5pPr>
            <a:lvl6pPr lvl="5">
              <a:spcBef>
                <a:spcPts val="0"/>
              </a:spcBef>
              <a:buSzPts val="1100"/>
              <a:buChar char="■"/>
              <a:defRPr/>
            </a:lvl6pPr>
            <a:lvl7pPr lvl="6">
              <a:spcBef>
                <a:spcPts val="0"/>
              </a:spcBef>
              <a:buSzPts val="1100"/>
              <a:buChar char="●"/>
              <a:defRPr/>
            </a:lvl7pPr>
            <a:lvl8pPr lvl="7">
              <a:spcBef>
                <a:spcPts val="0"/>
              </a:spcBef>
              <a:buSzPts val="1100"/>
              <a:buChar char="○"/>
              <a:defRPr/>
            </a:lvl8pPr>
            <a:lvl9pPr lvl="8">
              <a:spcBef>
                <a:spcPts val="0"/>
              </a:spcBef>
              <a:buSzPts val="1100"/>
              <a:buChar char="■"/>
              <a:defRPr/>
            </a:lvl9pPr>
          </a:lstStyle>
          <a:p>
            <a:endParaRPr/>
          </a:p>
        </p:txBody>
      </p:sp>
      <p:sp>
        <p:nvSpPr>
          <p:cNvPr id="127" name="Shape 127"/>
          <p:cNvSpPr txBox="1">
            <a:spLocks noGrp="1"/>
          </p:cNvSpPr>
          <p:nvPr>
            <p:ph type="sldNum" idx="12"/>
          </p:nvPr>
        </p:nvSpPr>
        <p:spPr>
          <a:xfrm>
            <a:off x="11296611" y="6217623"/>
            <a:ext cx="731600" cy="524800"/>
          </a:xfrm>
          <a:prstGeom prst="rect">
            <a:avLst/>
          </a:prstGeom>
        </p:spPr>
        <p:txBody>
          <a:bodyPr wrap="square" lIns="91425" tIns="91425" rIns="91425" bIns="91425" anchor="ctr" anchorCtr="0">
            <a:noAutofit/>
          </a:bodyPr>
          <a:lstStyle/>
          <a:p>
            <a:fld id="{00000000-1234-1234-1234-123412341234}" type="slidenum">
              <a:rPr lang="en" smtClean="0"/>
              <a:pPr/>
              <a:t>‹#›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4078043434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Blank">
    <p:spTree>
      <p:nvGrpSpPr>
        <p:cNvPr id="1" name="Shape 1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9" name="Shape 129"/>
          <p:cNvSpPr txBox="1">
            <a:spLocks noGrp="1"/>
          </p:cNvSpPr>
          <p:nvPr>
            <p:ph type="sldNum" idx="12"/>
          </p:nvPr>
        </p:nvSpPr>
        <p:spPr>
          <a:xfrm>
            <a:off x="11296611" y="6217623"/>
            <a:ext cx="731600" cy="524800"/>
          </a:xfrm>
          <a:prstGeom prst="rect">
            <a:avLst/>
          </a:prstGeom>
        </p:spPr>
        <p:txBody>
          <a:bodyPr wrap="square" lIns="91425" tIns="91425" rIns="91425" bIns="91425" anchor="ctr" anchorCtr="0">
            <a:noAutofit/>
          </a:bodyPr>
          <a:lstStyle/>
          <a:p>
            <a:fld id="{00000000-1234-1234-1234-123412341234}" type="slidenum">
              <a:rPr lang="en" smtClean="0"/>
              <a:pPr/>
              <a:t>‹#›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114490288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B568DDC-B9FF-5443-80C4-DE2E2BAC1200}" type="datetimeFigureOut">
              <a:rPr lang="en-US" smtClean="0"/>
              <a:t>11/10/2020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3139808-19E3-C546-B2A3-0B61CA03E84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196851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/>
          </p:cNvPicPr>
          <p:nvPr userDrawn="1"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522" y="280085"/>
            <a:ext cx="1344203" cy="751047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hr-HR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hr-HR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7AD7B4-5A2A-4F16-99A3-BC8AB0F3C91E}" type="datetime1">
              <a:rPr lang="hr-HR" smtClean="0"/>
              <a:t>10.11.2020.</a:t>
            </a:fld>
            <a:endParaRPr lang="hr-HR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 smtClean="0"/>
              <a:t>Faculty of Law, University of Rijeka</a:t>
            </a:r>
            <a:endParaRPr lang="hr-HR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E64A769-BC8D-419E-8CE7-7D37458A25DB}" type="slidenum">
              <a:rPr lang="hr-HR" smtClean="0"/>
              <a:t>‹#›</a:t>
            </a:fld>
            <a:endParaRPr lang="hr-HR"/>
          </a:p>
        </p:txBody>
      </p:sp>
    </p:spTree>
    <p:extLst>
      <p:ext uri="{BB962C8B-B14F-4D97-AF65-F5344CB8AC3E}">
        <p14:creationId xmlns:p14="http://schemas.microsoft.com/office/powerpoint/2010/main" val="3588814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>
    <p:dissolve/>
  </p:transition>
  <p:timing>
    <p:tnLst>
      <p:par>
        <p:cTn id="1" dur="indefinite" restart="never" nodeType="tmRoot"/>
      </p:par>
    </p:tnLst>
  </p:timing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sr-Latn-R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dk1"/>
        </a:soli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hape 6"/>
          <p:cNvSpPr txBox="1">
            <a:spLocks noGrp="1"/>
          </p:cNvSpPr>
          <p:nvPr>
            <p:ph type="title"/>
          </p:nvPr>
        </p:nvSpPr>
        <p:spPr>
          <a:xfrm>
            <a:off x="415600" y="593367"/>
            <a:ext cx="11360800" cy="763600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t" anchorCtr="0"/>
          <a:lstStyle>
            <a:lvl1pPr lvl="0">
              <a:spcBef>
                <a:spcPts val="0"/>
              </a:spcBef>
              <a:buClr>
                <a:schemeClr val="lt1"/>
              </a:buClr>
              <a:buSzPts val="2800"/>
              <a:buFont typeface="Montserrat"/>
              <a:buNone/>
              <a:defRPr sz="2800">
                <a:solidFill>
                  <a:schemeClr val="lt1"/>
                </a:solidFill>
                <a:latin typeface="Montserrat"/>
                <a:ea typeface="Montserrat"/>
                <a:cs typeface="Montserrat"/>
                <a:sym typeface="Montserrat"/>
              </a:defRPr>
            </a:lvl1pPr>
            <a:lvl2pPr lvl="1">
              <a:spcBef>
                <a:spcPts val="0"/>
              </a:spcBef>
              <a:buClr>
                <a:schemeClr val="lt1"/>
              </a:buClr>
              <a:buSzPts val="2800"/>
              <a:buFont typeface="Montserrat"/>
              <a:buNone/>
              <a:defRPr sz="2800">
                <a:solidFill>
                  <a:schemeClr val="lt1"/>
                </a:solidFill>
                <a:latin typeface="Montserrat"/>
                <a:ea typeface="Montserrat"/>
                <a:cs typeface="Montserrat"/>
                <a:sym typeface="Montserrat"/>
              </a:defRPr>
            </a:lvl2pPr>
            <a:lvl3pPr lvl="2">
              <a:spcBef>
                <a:spcPts val="0"/>
              </a:spcBef>
              <a:buClr>
                <a:schemeClr val="lt1"/>
              </a:buClr>
              <a:buSzPts val="2800"/>
              <a:buFont typeface="Montserrat"/>
              <a:buNone/>
              <a:defRPr sz="2800">
                <a:solidFill>
                  <a:schemeClr val="lt1"/>
                </a:solidFill>
                <a:latin typeface="Montserrat"/>
                <a:ea typeface="Montserrat"/>
                <a:cs typeface="Montserrat"/>
                <a:sym typeface="Montserrat"/>
              </a:defRPr>
            </a:lvl3pPr>
            <a:lvl4pPr lvl="3">
              <a:spcBef>
                <a:spcPts val="0"/>
              </a:spcBef>
              <a:buClr>
                <a:schemeClr val="lt1"/>
              </a:buClr>
              <a:buSzPts val="2800"/>
              <a:buFont typeface="Montserrat"/>
              <a:buNone/>
              <a:defRPr sz="2800">
                <a:solidFill>
                  <a:schemeClr val="lt1"/>
                </a:solidFill>
                <a:latin typeface="Montserrat"/>
                <a:ea typeface="Montserrat"/>
                <a:cs typeface="Montserrat"/>
                <a:sym typeface="Montserrat"/>
              </a:defRPr>
            </a:lvl4pPr>
            <a:lvl5pPr lvl="4">
              <a:spcBef>
                <a:spcPts val="0"/>
              </a:spcBef>
              <a:buClr>
                <a:schemeClr val="lt1"/>
              </a:buClr>
              <a:buSzPts val="2800"/>
              <a:buFont typeface="Montserrat"/>
              <a:buNone/>
              <a:defRPr sz="2800">
                <a:solidFill>
                  <a:schemeClr val="lt1"/>
                </a:solidFill>
                <a:latin typeface="Montserrat"/>
                <a:ea typeface="Montserrat"/>
                <a:cs typeface="Montserrat"/>
                <a:sym typeface="Montserrat"/>
              </a:defRPr>
            </a:lvl5pPr>
            <a:lvl6pPr lvl="5">
              <a:spcBef>
                <a:spcPts val="0"/>
              </a:spcBef>
              <a:buClr>
                <a:schemeClr val="lt1"/>
              </a:buClr>
              <a:buSzPts val="2800"/>
              <a:buFont typeface="Montserrat"/>
              <a:buNone/>
              <a:defRPr sz="2800">
                <a:solidFill>
                  <a:schemeClr val="lt1"/>
                </a:solidFill>
                <a:latin typeface="Montserrat"/>
                <a:ea typeface="Montserrat"/>
                <a:cs typeface="Montserrat"/>
                <a:sym typeface="Montserrat"/>
              </a:defRPr>
            </a:lvl6pPr>
            <a:lvl7pPr lvl="6">
              <a:spcBef>
                <a:spcPts val="0"/>
              </a:spcBef>
              <a:buClr>
                <a:schemeClr val="lt1"/>
              </a:buClr>
              <a:buSzPts val="2800"/>
              <a:buFont typeface="Montserrat"/>
              <a:buNone/>
              <a:defRPr sz="2800">
                <a:solidFill>
                  <a:schemeClr val="lt1"/>
                </a:solidFill>
                <a:latin typeface="Montserrat"/>
                <a:ea typeface="Montserrat"/>
                <a:cs typeface="Montserrat"/>
                <a:sym typeface="Montserrat"/>
              </a:defRPr>
            </a:lvl7pPr>
            <a:lvl8pPr lvl="7">
              <a:spcBef>
                <a:spcPts val="0"/>
              </a:spcBef>
              <a:buClr>
                <a:schemeClr val="lt1"/>
              </a:buClr>
              <a:buSzPts val="2800"/>
              <a:buFont typeface="Montserrat"/>
              <a:buNone/>
              <a:defRPr sz="2800">
                <a:solidFill>
                  <a:schemeClr val="lt1"/>
                </a:solidFill>
                <a:latin typeface="Montserrat"/>
                <a:ea typeface="Montserrat"/>
                <a:cs typeface="Montserrat"/>
                <a:sym typeface="Montserrat"/>
              </a:defRPr>
            </a:lvl8pPr>
            <a:lvl9pPr lvl="8">
              <a:spcBef>
                <a:spcPts val="0"/>
              </a:spcBef>
              <a:buClr>
                <a:schemeClr val="lt1"/>
              </a:buClr>
              <a:buSzPts val="2800"/>
              <a:buFont typeface="Montserrat"/>
              <a:buNone/>
              <a:defRPr sz="2800">
                <a:solidFill>
                  <a:schemeClr val="lt1"/>
                </a:solidFill>
                <a:latin typeface="Montserrat"/>
                <a:ea typeface="Montserrat"/>
                <a:cs typeface="Montserrat"/>
                <a:sym typeface="Montserrat"/>
              </a:defRPr>
            </a:lvl9pPr>
          </a:lstStyle>
          <a:p>
            <a:endParaRPr/>
          </a:p>
        </p:txBody>
      </p:sp>
      <p:sp>
        <p:nvSpPr>
          <p:cNvPr id="7" name="Shape 7"/>
          <p:cNvSpPr txBox="1">
            <a:spLocks noGrp="1"/>
          </p:cNvSpPr>
          <p:nvPr>
            <p:ph type="body" idx="1"/>
          </p:nvPr>
        </p:nvSpPr>
        <p:spPr>
          <a:xfrm>
            <a:off x="415600" y="1536633"/>
            <a:ext cx="11360800" cy="4555200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t" anchorCtr="0"/>
          <a:lstStyle>
            <a:lvl1pPr lvl="0">
              <a:lnSpc>
                <a:spcPct val="115000"/>
              </a:lnSpc>
              <a:spcBef>
                <a:spcPts val="0"/>
              </a:spcBef>
              <a:spcAft>
                <a:spcPts val="1600"/>
              </a:spcAft>
              <a:buClr>
                <a:schemeClr val="lt1"/>
              </a:buClr>
              <a:buSzPts val="1300"/>
              <a:buFont typeface="Lato"/>
              <a:buChar char="●"/>
              <a:defRPr sz="1300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defRPr>
            </a:lvl1pPr>
            <a:lvl2pPr lvl="1">
              <a:lnSpc>
                <a:spcPct val="115000"/>
              </a:lnSpc>
              <a:spcBef>
                <a:spcPts val="0"/>
              </a:spcBef>
              <a:spcAft>
                <a:spcPts val="1600"/>
              </a:spcAft>
              <a:buClr>
                <a:schemeClr val="lt1"/>
              </a:buClr>
              <a:buSzPts val="1100"/>
              <a:buFont typeface="Lato"/>
              <a:buChar char="○"/>
              <a:defRPr sz="1100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defRPr>
            </a:lvl2pPr>
            <a:lvl3pPr lvl="2">
              <a:lnSpc>
                <a:spcPct val="115000"/>
              </a:lnSpc>
              <a:spcBef>
                <a:spcPts val="0"/>
              </a:spcBef>
              <a:spcAft>
                <a:spcPts val="1600"/>
              </a:spcAft>
              <a:buClr>
                <a:schemeClr val="lt1"/>
              </a:buClr>
              <a:buSzPts val="1100"/>
              <a:buFont typeface="Lato"/>
              <a:buChar char="■"/>
              <a:defRPr sz="1100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defRPr>
            </a:lvl3pPr>
            <a:lvl4pPr lvl="3">
              <a:lnSpc>
                <a:spcPct val="115000"/>
              </a:lnSpc>
              <a:spcBef>
                <a:spcPts val="0"/>
              </a:spcBef>
              <a:spcAft>
                <a:spcPts val="1600"/>
              </a:spcAft>
              <a:buClr>
                <a:schemeClr val="lt1"/>
              </a:buClr>
              <a:buSzPts val="1100"/>
              <a:buFont typeface="Lato"/>
              <a:buChar char="●"/>
              <a:defRPr sz="1100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defRPr>
            </a:lvl4pPr>
            <a:lvl5pPr lvl="4">
              <a:lnSpc>
                <a:spcPct val="115000"/>
              </a:lnSpc>
              <a:spcBef>
                <a:spcPts val="0"/>
              </a:spcBef>
              <a:spcAft>
                <a:spcPts val="1600"/>
              </a:spcAft>
              <a:buClr>
                <a:schemeClr val="lt1"/>
              </a:buClr>
              <a:buSzPts val="1100"/>
              <a:buFont typeface="Lato"/>
              <a:buChar char="○"/>
              <a:defRPr sz="1100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defRPr>
            </a:lvl5pPr>
            <a:lvl6pPr lvl="5">
              <a:lnSpc>
                <a:spcPct val="115000"/>
              </a:lnSpc>
              <a:spcBef>
                <a:spcPts val="0"/>
              </a:spcBef>
              <a:spcAft>
                <a:spcPts val="1600"/>
              </a:spcAft>
              <a:buClr>
                <a:schemeClr val="lt1"/>
              </a:buClr>
              <a:buSzPts val="1100"/>
              <a:buFont typeface="Lato"/>
              <a:buChar char="■"/>
              <a:defRPr sz="1100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defRPr>
            </a:lvl6pPr>
            <a:lvl7pPr lvl="6">
              <a:lnSpc>
                <a:spcPct val="115000"/>
              </a:lnSpc>
              <a:spcBef>
                <a:spcPts val="0"/>
              </a:spcBef>
              <a:spcAft>
                <a:spcPts val="1600"/>
              </a:spcAft>
              <a:buClr>
                <a:schemeClr val="lt1"/>
              </a:buClr>
              <a:buSzPts val="1100"/>
              <a:buFont typeface="Lato"/>
              <a:buChar char="●"/>
              <a:defRPr sz="1100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defRPr>
            </a:lvl7pPr>
            <a:lvl8pPr lvl="7">
              <a:lnSpc>
                <a:spcPct val="115000"/>
              </a:lnSpc>
              <a:spcBef>
                <a:spcPts val="0"/>
              </a:spcBef>
              <a:spcAft>
                <a:spcPts val="1600"/>
              </a:spcAft>
              <a:buClr>
                <a:schemeClr val="lt1"/>
              </a:buClr>
              <a:buSzPts val="1100"/>
              <a:buFont typeface="Lato"/>
              <a:buChar char="○"/>
              <a:defRPr sz="1100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defRPr>
            </a:lvl8pPr>
            <a:lvl9pPr lvl="8">
              <a:lnSpc>
                <a:spcPct val="115000"/>
              </a:lnSpc>
              <a:spcBef>
                <a:spcPts val="0"/>
              </a:spcBef>
              <a:spcAft>
                <a:spcPts val="1600"/>
              </a:spcAft>
              <a:buClr>
                <a:schemeClr val="lt1"/>
              </a:buClr>
              <a:buSzPts val="1100"/>
              <a:buFont typeface="Lato"/>
              <a:buChar char="■"/>
              <a:defRPr sz="1100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defRPr>
            </a:lvl9pPr>
          </a:lstStyle>
          <a:p>
            <a:endParaRPr/>
          </a:p>
        </p:txBody>
      </p:sp>
      <p:sp>
        <p:nvSpPr>
          <p:cNvPr id="8" name="Shape 8"/>
          <p:cNvSpPr txBox="1">
            <a:spLocks noGrp="1"/>
          </p:cNvSpPr>
          <p:nvPr>
            <p:ph type="sldNum" idx="12"/>
          </p:nvPr>
        </p:nvSpPr>
        <p:spPr>
          <a:xfrm>
            <a:off x="11296611" y="6217623"/>
            <a:ext cx="731600" cy="524800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ctr" anchorCtr="0">
            <a:noAutofit/>
          </a:bodyPr>
          <a:lstStyle/>
          <a:p>
            <a:pPr algn="r"/>
            <a:fld id="{00000000-1234-1234-1234-123412341234}" type="slidenum">
              <a:rPr lang="en" sz="1333" smtClean="0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rPr>
              <a:pPr algn="r"/>
              <a:t>‹#›</a:t>
            </a:fld>
            <a:endParaRPr lang="en" sz="1333">
              <a:solidFill>
                <a:schemeClr val="lt1"/>
              </a:solidFill>
              <a:latin typeface="Lato"/>
              <a:ea typeface="Lato"/>
              <a:cs typeface="Lato"/>
              <a:sym typeface="Lato"/>
            </a:endParaRPr>
          </a:p>
        </p:txBody>
      </p:sp>
    </p:spTree>
    <p:extLst>
      <p:ext uri="{BB962C8B-B14F-4D97-AF65-F5344CB8AC3E}">
        <p14:creationId xmlns:p14="http://schemas.microsoft.com/office/powerpoint/2010/main" val="123923834"/>
      </p:ext>
    </p:extLst>
  </p:cSld>
  <p:clrMap bg1="lt1" tx1="dk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None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None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None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None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None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None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None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None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None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None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None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None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None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None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None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None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None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None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None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-0ph-pvCSPc" TargetMode="Externa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5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5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3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3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479633"/>
            <a:ext cx="9144000" cy="2387600"/>
          </a:xfrm>
        </p:spPr>
        <p:txBody>
          <a:bodyPr/>
          <a:lstStyle/>
          <a:p>
            <a:r>
              <a:rPr lang="en-US" b="1" dirty="0" smtClean="0"/>
              <a:t>Social Trends &amp; Consumerism</a:t>
            </a:r>
            <a:endParaRPr lang="en-US" b="1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US" sz="3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2"/>
              </a:rPr>
              <a:t>Cashless Society</a:t>
            </a:r>
            <a:endParaRPr lang="en-US" sz="3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9293296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 smtClean="0"/>
              <a:t>Discussion</a:t>
            </a:r>
            <a:endParaRPr lang="en-US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en-US" dirty="0" smtClean="0"/>
              <a:t>What </a:t>
            </a:r>
            <a:r>
              <a:rPr lang="en-US" dirty="0"/>
              <a:t>s</a:t>
            </a:r>
            <a:r>
              <a:rPr lang="en-US" dirty="0" smtClean="0"/>
              <a:t>ocial trends and consumer </a:t>
            </a:r>
            <a:r>
              <a:rPr lang="en-US" dirty="0" err="1" smtClean="0"/>
              <a:t>behaviour</a:t>
            </a:r>
            <a:r>
              <a:rPr lang="en-US" dirty="0" smtClean="0"/>
              <a:t> gave rise to the development of </a:t>
            </a:r>
            <a:r>
              <a:rPr lang="en-US" dirty="0"/>
              <a:t> </a:t>
            </a:r>
            <a:r>
              <a:rPr lang="en-US" dirty="0" smtClean="0"/>
              <a:t>cashless </a:t>
            </a:r>
            <a:r>
              <a:rPr lang="en-US" smtClean="0"/>
              <a:t>paymenyts?</a:t>
            </a:r>
            <a:endParaRPr lang="en-US" dirty="0" smtClean="0"/>
          </a:p>
          <a:p>
            <a:pPr marL="514350" indent="-514350">
              <a:buFont typeface="+mj-lt"/>
              <a:buAutoNum type="arabicPeriod"/>
            </a:pPr>
            <a:endParaRPr lang="en-US" dirty="0"/>
          </a:p>
          <a:p>
            <a:pPr marL="514350" indent="-514350">
              <a:buFont typeface="+mj-lt"/>
              <a:buAutoNum type="arabicPeriod"/>
            </a:pPr>
            <a:r>
              <a:rPr lang="en-US" dirty="0" smtClean="0"/>
              <a:t>Discuss how a cashless society will help marketers understand consumer </a:t>
            </a:r>
            <a:r>
              <a:rPr lang="en-US" dirty="0" err="1" smtClean="0"/>
              <a:t>bahaviour</a:t>
            </a:r>
            <a:r>
              <a:rPr lang="en-US" dirty="0" smtClean="0"/>
              <a:t>?</a:t>
            </a:r>
          </a:p>
          <a:p>
            <a:pPr marL="514350" indent="-514350">
              <a:buFont typeface="+mj-lt"/>
              <a:buAutoNum type="arabicPeriod"/>
            </a:pPr>
            <a:endParaRPr lang="en-US" dirty="0"/>
          </a:p>
          <a:p>
            <a:pPr marL="514350" indent="-514350">
              <a:buFont typeface="+mj-lt"/>
              <a:buAutoNum type="arabicPeriod"/>
            </a:pPr>
            <a:r>
              <a:rPr lang="en-US" dirty="0" smtClean="0"/>
              <a:t>What are your views on a cashless society?</a:t>
            </a:r>
          </a:p>
          <a:p>
            <a:pPr marL="514350" indent="-514350">
              <a:buFont typeface="+mj-lt"/>
              <a:buAutoNum type="arabicPeriod"/>
            </a:pPr>
            <a:endParaRPr lang="en-US" dirty="0"/>
          </a:p>
          <a:p>
            <a:pPr marL="514350" indent="-514350">
              <a:buFont typeface="+mj-lt"/>
              <a:buAutoNum type="arabicPeriod"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8058512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6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4" name="Shape 164"/>
          <p:cNvSpPr txBox="1">
            <a:spLocks noGrp="1"/>
          </p:cNvSpPr>
          <p:nvPr>
            <p:ph type="title"/>
          </p:nvPr>
        </p:nvSpPr>
        <p:spPr>
          <a:xfrm>
            <a:off x="1403400" y="514446"/>
            <a:ext cx="9385200" cy="1218800"/>
          </a:xfrm>
          <a:prstGeom prst="rect">
            <a:avLst/>
          </a:prstGeom>
        </p:spPr>
        <p:txBody>
          <a:bodyPr wrap="square" lIns="121900" tIns="121900" rIns="121900" bIns="121900" anchor="t" anchorCtr="0">
            <a:noAutofit/>
          </a:bodyPr>
          <a:lstStyle/>
          <a:p>
            <a:pPr algn="ctr"/>
            <a:r>
              <a:rPr lang="en" sz="4267" b="1" dirty="0"/>
              <a:t>Bitcoin</a:t>
            </a:r>
          </a:p>
        </p:txBody>
      </p:sp>
      <p:sp>
        <p:nvSpPr>
          <p:cNvPr id="165" name="Shape 165"/>
          <p:cNvSpPr txBox="1">
            <a:spLocks noGrp="1"/>
          </p:cNvSpPr>
          <p:nvPr>
            <p:ph type="body" idx="1"/>
          </p:nvPr>
        </p:nvSpPr>
        <p:spPr>
          <a:xfrm>
            <a:off x="6248033" y="2683367"/>
            <a:ext cx="5423600" cy="3776000"/>
          </a:xfrm>
          <a:prstGeom prst="rect">
            <a:avLst/>
          </a:prstGeom>
        </p:spPr>
        <p:txBody>
          <a:bodyPr wrap="square" lIns="121900" tIns="121900" rIns="121900" bIns="121900" anchor="t" anchorCtr="0">
            <a:noAutofit/>
          </a:bodyPr>
          <a:lstStyle/>
          <a:p>
            <a:pPr>
              <a:buNone/>
            </a:pPr>
            <a:r>
              <a:rPr lang="en" sz="1867">
                <a:latin typeface="Arial"/>
                <a:ea typeface="Arial"/>
                <a:cs typeface="Arial"/>
                <a:sym typeface="Arial"/>
              </a:rPr>
              <a:t>Created back in 2008, it has gone through phases of criticism and growth and recently breaking the ten thousand dollar mark as a traded stock. It started to gain momentum back in 2014 but recently the world has taken notice of the electronic currency.</a:t>
            </a:r>
          </a:p>
          <a:p>
            <a:pPr>
              <a:buNone/>
            </a:pPr>
            <a:r>
              <a:rPr lang="en" sz="1867">
                <a:latin typeface="Arial"/>
                <a:ea typeface="Arial"/>
                <a:cs typeface="Arial"/>
                <a:sym typeface="Arial"/>
              </a:rPr>
              <a:t>The hype surrounding Bitcoin has many starting to believe it may be a bubble, so how does the hype around this cryptocurrency compare to the hype around other, more household companies?</a:t>
            </a:r>
          </a:p>
          <a:p>
            <a:pPr>
              <a:buNone/>
            </a:pPr>
            <a:endParaRPr/>
          </a:p>
        </p:txBody>
      </p:sp>
      <p:pic>
        <p:nvPicPr>
          <p:cNvPr id="166" name="Shape 166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263700" y="2756067"/>
            <a:ext cx="5824000" cy="3776067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16148920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51000">
              <a:schemeClr val="bg1"/>
            </a:gs>
            <a:gs pos="76000">
              <a:schemeClr val="accent1">
                <a:lumMod val="41000"/>
                <a:lumOff val="59000"/>
              </a:schemeClr>
            </a:gs>
            <a:gs pos="75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135850"/>
            <a:ext cx="8083685" cy="1325563"/>
          </a:xfrm>
        </p:spPr>
        <p:txBody>
          <a:bodyPr/>
          <a:lstStyle/>
          <a:p>
            <a:pPr algn="ctr"/>
            <a:r>
              <a:rPr lang="hr-HR" b="1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What</a:t>
            </a:r>
            <a:r>
              <a:rPr lang="hr-HR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hr-HR" b="1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is</a:t>
            </a:r>
            <a:r>
              <a:rPr lang="hr-HR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hr-HR" b="1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Bitcoin</a:t>
            </a:r>
            <a:r>
              <a:rPr lang="hr-HR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?</a:t>
            </a:r>
            <a:r>
              <a:rPr lang="hr-HR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/>
            </a:r>
            <a:br>
              <a:rPr lang="hr-HR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hr-HR" sz="36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lang="hr-HR" sz="36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Introduction</a:t>
            </a:r>
            <a:r>
              <a:rPr lang="hr-HR" sz="36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)</a:t>
            </a:r>
            <a:endParaRPr lang="hr-HR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hr-HR" dirty="0" smtClean="0"/>
              <a:t>Bitcoin is software-based online payment system                     described by Satoshi Nakamoto in </a:t>
            </a:r>
            <a:r>
              <a:rPr lang="hr-HR" dirty="0" smtClean="0"/>
              <a:t>2008</a:t>
            </a:r>
            <a:r>
              <a:rPr lang="en-GB" dirty="0" smtClean="0"/>
              <a:t>;</a:t>
            </a:r>
            <a:r>
              <a:rPr lang="hr-HR" dirty="0" smtClean="0"/>
              <a:t> </a:t>
            </a:r>
            <a:r>
              <a:rPr lang="hr-HR" dirty="0" smtClean="0"/>
              <a:t>and introduced                        as open-source software in 2009.</a:t>
            </a:r>
          </a:p>
          <a:p>
            <a:r>
              <a:rPr lang="hr-HR" dirty="0" err="1" smtClean="0"/>
              <a:t>Payments</a:t>
            </a:r>
            <a:r>
              <a:rPr lang="hr-HR" dirty="0" smtClean="0"/>
              <a:t> are </a:t>
            </a:r>
            <a:r>
              <a:rPr lang="hr-HR" dirty="0" err="1" smtClean="0"/>
              <a:t>recorded</a:t>
            </a:r>
            <a:r>
              <a:rPr lang="hr-HR" dirty="0" smtClean="0"/>
              <a:t> </a:t>
            </a:r>
            <a:r>
              <a:rPr lang="hr-HR" dirty="0" err="1" smtClean="0"/>
              <a:t>in</a:t>
            </a:r>
            <a:r>
              <a:rPr lang="hr-HR" dirty="0" smtClean="0"/>
              <a:t> a </a:t>
            </a:r>
            <a:r>
              <a:rPr lang="hr-HR" dirty="0" err="1" smtClean="0"/>
              <a:t>public</a:t>
            </a:r>
            <a:r>
              <a:rPr lang="hr-HR" dirty="0" smtClean="0"/>
              <a:t> </a:t>
            </a:r>
            <a:r>
              <a:rPr lang="hr-HR" dirty="0" err="1" smtClean="0"/>
              <a:t>ledger</a:t>
            </a:r>
            <a:r>
              <a:rPr lang="hr-HR" dirty="0" smtClean="0"/>
              <a:t> </a:t>
            </a:r>
            <a:r>
              <a:rPr lang="hr-HR" dirty="0" err="1" smtClean="0"/>
              <a:t>using</a:t>
            </a:r>
            <a:r>
              <a:rPr lang="hr-HR" dirty="0" smtClean="0"/>
              <a:t> </a:t>
            </a:r>
            <a:r>
              <a:rPr lang="hr-HR" dirty="0" err="1" smtClean="0"/>
              <a:t>its</a:t>
            </a:r>
            <a:r>
              <a:rPr lang="hr-HR" dirty="0" smtClean="0"/>
              <a:t> </a:t>
            </a:r>
            <a:r>
              <a:rPr lang="hr-HR" dirty="0" err="1" smtClean="0"/>
              <a:t>own</a:t>
            </a:r>
            <a:r>
              <a:rPr lang="hr-HR" dirty="0" smtClean="0"/>
              <a:t> </a:t>
            </a:r>
            <a:r>
              <a:rPr lang="hr-HR" dirty="0" err="1" smtClean="0"/>
              <a:t>unit</a:t>
            </a:r>
            <a:r>
              <a:rPr lang="hr-HR" dirty="0" smtClean="0"/>
              <a:t> </a:t>
            </a:r>
            <a:r>
              <a:rPr lang="hr-HR" dirty="0" err="1" smtClean="0"/>
              <a:t>of</a:t>
            </a:r>
            <a:r>
              <a:rPr lang="hr-HR" dirty="0" smtClean="0"/>
              <a:t> </a:t>
            </a:r>
            <a:r>
              <a:rPr lang="hr-HR" dirty="0" err="1" smtClean="0"/>
              <a:t>account</a:t>
            </a:r>
            <a:r>
              <a:rPr lang="hr-HR" dirty="0" smtClean="0"/>
              <a:t> (</a:t>
            </a:r>
            <a:r>
              <a:rPr lang="hr-HR" dirty="0" err="1" smtClean="0"/>
              <a:t>Bitcoin</a:t>
            </a:r>
            <a:r>
              <a:rPr lang="hr-HR" dirty="0" smtClean="0"/>
              <a:t>).</a:t>
            </a:r>
          </a:p>
          <a:p>
            <a:r>
              <a:rPr lang="hr-HR" dirty="0" err="1" smtClean="0"/>
              <a:t>It</a:t>
            </a:r>
            <a:r>
              <a:rPr lang="hr-HR" dirty="0" smtClean="0"/>
              <a:t> </a:t>
            </a:r>
            <a:r>
              <a:rPr lang="hr-HR" dirty="0" err="1" smtClean="0"/>
              <a:t>is</a:t>
            </a:r>
            <a:r>
              <a:rPr lang="hr-HR" dirty="0" smtClean="0"/>
              <a:t> a </a:t>
            </a:r>
            <a:r>
              <a:rPr lang="hr-HR" dirty="0" err="1" smtClean="0"/>
              <a:t>form</a:t>
            </a:r>
            <a:r>
              <a:rPr lang="hr-HR" dirty="0" smtClean="0"/>
              <a:t> </a:t>
            </a:r>
            <a:r>
              <a:rPr lang="hr-HR" dirty="0" err="1" smtClean="0"/>
              <a:t>of</a:t>
            </a:r>
            <a:r>
              <a:rPr lang="hr-HR" dirty="0" smtClean="0"/>
              <a:t> </a:t>
            </a:r>
            <a:r>
              <a:rPr lang="hr-HR" dirty="0" err="1" smtClean="0"/>
              <a:t>digital</a:t>
            </a:r>
            <a:r>
              <a:rPr lang="hr-HR" dirty="0" smtClean="0"/>
              <a:t> </a:t>
            </a:r>
            <a:r>
              <a:rPr lang="hr-HR" dirty="0" err="1" smtClean="0"/>
              <a:t>currency</a:t>
            </a:r>
            <a:r>
              <a:rPr lang="hr-HR" dirty="0" smtClean="0"/>
              <a:t> (</a:t>
            </a:r>
            <a:r>
              <a:rPr lang="hr-HR" dirty="0" err="1" smtClean="0"/>
              <a:t>physical</a:t>
            </a:r>
            <a:r>
              <a:rPr lang="hr-HR" dirty="0" smtClean="0"/>
              <a:t> </a:t>
            </a:r>
            <a:r>
              <a:rPr lang="hr-HR" dirty="0" err="1" smtClean="0"/>
              <a:t>form</a:t>
            </a:r>
            <a:r>
              <a:rPr lang="hr-HR" dirty="0" smtClean="0"/>
              <a:t> </a:t>
            </a:r>
            <a:r>
              <a:rPr lang="hr-HR" dirty="0" err="1" smtClean="0"/>
              <a:t>is</a:t>
            </a:r>
            <a:r>
              <a:rPr lang="hr-HR" dirty="0" smtClean="0"/>
              <a:t> </a:t>
            </a:r>
            <a:r>
              <a:rPr lang="hr-HR" dirty="0" err="1" smtClean="0"/>
              <a:t>absent</a:t>
            </a:r>
            <a:r>
              <a:rPr lang="hr-HR" dirty="0" smtClean="0"/>
              <a:t>), </a:t>
            </a:r>
            <a:r>
              <a:rPr lang="hr-HR" dirty="0" err="1" smtClean="0"/>
              <a:t>created</a:t>
            </a:r>
            <a:r>
              <a:rPr lang="hr-HR" dirty="0" smtClean="0"/>
              <a:t> </a:t>
            </a:r>
            <a:r>
              <a:rPr lang="hr-HR" dirty="0" err="1" smtClean="0"/>
              <a:t>and</a:t>
            </a:r>
            <a:r>
              <a:rPr lang="hr-HR" dirty="0" smtClean="0"/>
              <a:t> </a:t>
            </a:r>
            <a:r>
              <a:rPr lang="hr-HR" dirty="0" err="1" smtClean="0"/>
              <a:t>held</a:t>
            </a:r>
            <a:r>
              <a:rPr lang="hr-HR" dirty="0" smtClean="0"/>
              <a:t> </a:t>
            </a:r>
            <a:r>
              <a:rPr lang="hr-HR" dirty="0" err="1" smtClean="0"/>
              <a:t>electronically</a:t>
            </a:r>
            <a:r>
              <a:rPr lang="hr-HR" dirty="0" smtClean="0"/>
              <a:t>. </a:t>
            </a:r>
            <a:r>
              <a:rPr lang="hr-HR" dirty="0" err="1" smtClean="0"/>
              <a:t>It</a:t>
            </a:r>
            <a:r>
              <a:rPr lang="hr-HR" dirty="0" smtClean="0"/>
              <a:t> </a:t>
            </a:r>
            <a:r>
              <a:rPr lang="hr-HR" dirty="0" err="1" smtClean="0"/>
              <a:t>can</a:t>
            </a:r>
            <a:r>
              <a:rPr lang="hr-HR" dirty="0" smtClean="0"/>
              <a:t> </a:t>
            </a:r>
            <a:r>
              <a:rPr lang="hr-HR" dirty="0" err="1" smtClean="0"/>
              <a:t>be</a:t>
            </a:r>
            <a:r>
              <a:rPr lang="hr-HR" dirty="0" smtClean="0"/>
              <a:t> </a:t>
            </a:r>
            <a:r>
              <a:rPr lang="hr-HR" dirty="0" err="1" smtClean="0"/>
              <a:t>used</a:t>
            </a:r>
            <a:r>
              <a:rPr lang="hr-HR" dirty="0" smtClean="0"/>
              <a:t> to </a:t>
            </a:r>
            <a:r>
              <a:rPr lang="hr-HR" dirty="0" err="1" smtClean="0"/>
              <a:t>buy</a:t>
            </a:r>
            <a:r>
              <a:rPr lang="hr-HR" dirty="0" smtClean="0"/>
              <a:t> </a:t>
            </a:r>
            <a:r>
              <a:rPr lang="hr-HR" dirty="0" err="1" smtClean="0"/>
              <a:t>things</a:t>
            </a:r>
            <a:r>
              <a:rPr lang="hr-HR" dirty="0" smtClean="0"/>
              <a:t> </a:t>
            </a:r>
            <a:r>
              <a:rPr lang="hr-HR" dirty="0" err="1" smtClean="0"/>
              <a:t>electronically</a:t>
            </a:r>
            <a:r>
              <a:rPr lang="hr-HR" dirty="0" smtClean="0"/>
              <a:t> </a:t>
            </a:r>
            <a:r>
              <a:rPr lang="hr-HR" dirty="0" err="1" smtClean="0"/>
              <a:t>and</a:t>
            </a:r>
            <a:r>
              <a:rPr lang="hr-HR" dirty="0" smtClean="0"/>
              <a:t> </a:t>
            </a:r>
            <a:r>
              <a:rPr lang="hr-HR" dirty="0" err="1" smtClean="0"/>
              <a:t>in</a:t>
            </a:r>
            <a:r>
              <a:rPr lang="hr-HR" dirty="0" smtClean="0"/>
              <a:t> </a:t>
            </a:r>
            <a:r>
              <a:rPr lang="hr-HR" dirty="0" err="1" smtClean="0"/>
              <a:t>that</a:t>
            </a:r>
            <a:r>
              <a:rPr lang="hr-HR" dirty="0" smtClean="0"/>
              <a:t> </a:t>
            </a:r>
            <a:r>
              <a:rPr lang="hr-HR" dirty="0" err="1" smtClean="0"/>
              <a:t>sense</a:t>
            </a:r>
            <a:r>
              <a:rPr lang="hr-HR" dirty="0" smtClean="0"/>
              <a:t> </a:t>
            </a:r>
            <a:r>
              <a:rPr lang="hr-HR" b="1" dirty="0" err="1" smtClean="0"/>
              <a:t>it</a:t>
            </a:r>
            <a:r>
              <a:rPr lang="hr-HR" b="1" dirty="0" smtClean="0"/>
              <a:t> </a:t>
            </a:r>
            <a:r>
              <a:rPr lang="hr-HR" b="1" dirty="0" err="1" smtClean="0"/>
              <a:t>is</a:t>
            </a:r>
            <a:r>
              <a:rPr lang="hr-HR" b="1" dirty="0" smtClean="0"/>
              <a:t> no </a:t>
            </a:r>
            <a:r>
              <a:rPr lang="hr-HR" b="1" dirty="0" err="1" smtClean="0"/>
              <a:t>different</a:t>
            </a:r>
            <a:r>
              <a:rPr lang="hr-HR" b="1" dirty="0" smtClean="0"/>
              <a:t> </a:t>
            </a:r>
            <a:r>
              <a:rPr lang="hr-HR" b="1" dirty="0" err="1" smtClean="0"/>
              <a:t>than</a:t>
            </a:r>
            <a:r>
              <a:rPr lang="hr-HR" b="1" dirty="0" smtClean="0"/>
              <a:t> </a:t>
            </a:r>
            <a:r>
              <a:rPr lang="hr-HR" b="1" dirty="0" err="1" smtClean="0"/>
              <a:t>conventional</a:t>
            </a:r>
            <a:r>
              <a:rPr lang="hr-HR" b="1" dirty="0" smtClean="0"/>
              <a:t> </a:t>
            </a:r>
            <a:r>
              <a:rPr lang="hr-HR" b="1" dirty="0" err="1" smtClean="0"/>
              <a:t>dollars</a:t>
            </a:r>
            <a:r>
              <a:rPr lang="hr-HR" b="1" dirty="0" smtClean="0"/>
              <a:t>.</a:t>
            </a:r>
            <a:endParaRPr lang="hr-HR" dirty="0"/>
          </a:p>
          <a:p>
            <a:r>
              <a:rPr lang="hr-HR" dirty="0" err="1" smtClean="0"/>
              <a:t>Bitcoin</a:t>
            </a:r>
            <a:r>
              <a:rPr lang="hr-HR" dirty="0" smtClean="0"/>
              <a:t> </a:t>
            </a:r>
            <a:r>
              <a:rPr lang="hr-HR" dirty="0" err="1" smtClean="0"/>
              <a:t>is</a:t>
            </a:r>
            <a:r>
              <a:rPr lang="hr-HR" dirty="0" smtClean="0"/>
              <a:t> </a:t>
            </a:r>
            <a:r>
              <a:rPr lang="hr-HR" dirty="0" err="1" smtClean="0"/>
              <a:t>commonly</a:t>
            </a:r>
            <a:r>
              <a:rPr lang="hr-HR" dirty="0" smtClean="0"/>
              <a:t> </a:t>
            </a:r>
            <a:r>
              <a:rPr lang="hr-HR" dirty="0" err="1" smtClean="0"/>
              <a:t>referred</a:t>
            </a:r>
            <a:r>
              <a:rPr lang="hr-HR" dirty="0" smtClean="0"/>
              <a:t> to as </a:t>
            </a:r>
            <a:r>
              <a:rPr lang="hr-HR" dirty="0" err="1" smtClean="0"/>
              <a:t>cryptocurrency</a:t>
            </a:r>
            <a:r>
              <a:rPr lang="hr-HR" dirty="0" smtClean="0"/>
              <a:t> </a:t>
            </a:r>
            <a:r>
              <a:rPr lang="hr-HR" dirty="0" err="1" smtClean="0"/>
              <a:t>and</a:t>
            </a:r>
            <a:r>
              <a:rPr lang="hr-HR" dirty="0" smtClean="0"/>
              <a:t> </a:t>
            </a:r>
            <a:r>
              <a:rPr lang="hr-HR" dirty="0" err="1" smtClean="0"/>
              <a:t>it</a:t>
            </a:r>
            <a:r>
              <a:rPr lang="hr-HR" dirty="0" smtClean="0"/>
              <a:t> </a:t>
            </a:r>
            <a:r>
              <a:rPr lang="hr-HR" dirty="0" err="1" smtClean="0"/>
              <a:t>can</a:t>
            </a:r>
            <a:r>
              <a:rPr lang="hr-HR" dirty="0" smtClean="0"/>
              <a:t> </a:t>
            </a:r>
            <a:r>
              <a:rPr lang="hr-HR" dirty="0" err="1" smtClean="0"/>
              <a:t>be</a:t>
            </a:r>
            <a:r>
              <a:rPr lang="hr-HR" dirty="0" smtClean="0"/>
              <a:t> </a:t>
            </a:r>
            <a:r>
              <a:rPr lang="hr-HR" dirty="0" err="1" smtClean="0"/>
              <a:t>divided</a:t>
            </a:r>
            <a:r>
              <a:rPr lang="hr-HR" dirty="0" smtClean="0"/>
              <a:t> </a:t>
            </a:r>
            <a:r>
              <a:rPr lang="hr-HR" dirty="0" err="1" smtClean="0"/>
              <a:t>into</a:t>
            </a:r>
            <a:r>
              <a:rPr lang="hr-HR" dirty="0"/>
              <a:t> </a:t>
            </a:r>
            <a:r>
              <a:rPr lang="hr-HR" dirty="0" err="1" smtClean="0"/>
              <a:t>smaller</a:t>
            </a:r>
            <a:r>
              <a:rPr lang="hr-HR" dirty="0" smtClean="0"/>
              <a:t> </a:t>
            </a:r>
            <a:r>
              <a:rPr lang="hr-HR" dirty="0" err="1" smtClean="0"/>
              <a:t>unit</a:t>
            </a:r>
            <a:r>
              <a:rPr lang="hr-HR" dirty="0" smtClean="0"/>
              <a:t> </a:t>
            </a:r>
            <a:r>
              <a:rPr lang="hr-HR" dirty="0" err="1" smtClean="0"/>
              <a:t>called</a:t>
            </a:r>
            <a:r>
              <a:rPr lang="hr-HR" dirty="0" smtClean="0"/>
              <a:t> </a:t>
            </a:r>
            <a:r>
              <a:rPr lang="hr-HR" dirty="0" err="1" smtClean="0"/>
              <a:t>Satoshi</a:t>
            </a:r>
            <a:r>
              <a:rPr lang="hr-HR" dirty="0" smtClean="0"/>
              <a:t> </a:t>
            </a:r>
            <a:r>
              <a:rPr lang="hr-HR" sz="2400" dirty="0" smtClean="0"/>
              <a:t>(one </a:t>
            </a:r>
            <a:r>
              <a:rPr lang="hr-HR" sz="2400" dirty="0" err="1" smtClean="0"/>
              <a:t>hundred</a:t>
            </a:r>
            <a:r>
              <a:rPr lang="hr-HR" sz="2400" dirty="0" smtClean="0"/>
              <a:t> </a:t>
            </a:r>
            <a:r>
              <a:rPr lang="hr-HR" sz="2400" dirty="0" err="1" smtClean="0"/>
              <a:t>milionth</a:t>
            </a:r>
            <a:r>
              <a:rPr lang="hr-HR" sz="2400" dirty="0" smtClean="0"/>
              <a:t> </a:t>
            </a:r>
            <a:r>
              <a:rPr lang="hr-HR" sz="2400" dirty="0" err="1" smtClean="0"/>
              <a:t>of</a:t>
            </a:r>
            <a:r>
              <a:rPr lang="hr-HR" sz="2400" dirty="0" smtClean="0"/>
              <a:t> a BTC).</a:t>
            </a:r>
          </a:p>
          <a:p>
            <a:pPr marL="0" indent="0">
              <a:buNone/>
            </a:pPr>
            <a:endParaRPr lang="hr-HR" dirty="0" smtClean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Faculty of Law, University of Rijeka</a:t>
            </a:r>
            <a:endParaRPr kumimoji="0" lang="hr-HR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5E64A769-BC8D-419E-8CE7-7D37458A25DB}" type="slidenum">
              <a:rPr kumimoji="0" lang="hr-HR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</a:t>
            </a:fld>
            <a:endParaRPr kumimoji="0" lang="hr-HR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477646" y="135850"/>
            <a:ext cx="2291583" cy="22117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9920158"/>
      </p:ext>
    </p:extLst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5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5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7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1" name="Shape 171"/>
          <p:cNvSpPr txBox="1">
            <a:spLocks noGrp="1"/>
          </p:cNvSpPr>
          <p:nvPr>
            <p:ph type="title"/>
          </p:nvPr>
        </p:nvSpPr>
        <p:spPr>
          <a:xfrm>
            <a:off x="1403400" y="578900"/>
            <a:ext cx="9385200" cy="1218800"/>
          </a:xfrm>
          <a:prstGeom prst="rect">
            <a:avLst/>
          </a:prstGeom>
        </p:spPr>
        <p:txBody>
          <a:bodyPr wrap="square" lIns="121900" tIns="121900" rIns="121900" bIns="121900" anchor="t" anchorCtr="0">
            <a:noAutofit/>
          </a:bodyPr>
          <a:lstStyle/>
          <a:p>
            <a:pPr algn="ctr"/>
            <a:r>
              <a:rPr lang="en" sz="4267" b="1"/>
              <a:t>Business Understanding</a:t>
            </a:r>
          </a:p>
          <a:p>
            <a:pPr algn="ctr"/>
            <a:r>
              <a:rPr lang="en" sz="2667"/>
              <a:t>Bitcoin</a:t>
            </a:r>
          </a:p>
        </p:txBody>
      </p:sp>
      <p:sp>
        <p:nvSpPr>
          <p:cNvPr id="172" name="Shape 172"/>
          <p:cNvSpPr txBox="1">
            <a:spLocks noGrp="1"/>
          </p:cNvSpPr>
          <p:nvPr>
            <p:ph type="body" idx="1"/>
          </p:nvPr>
        </p:nvSpPr>
        <p:spPr>
          <a:xfrm>
            <a:off x="684600" y="2246243"/>
            <a:ext cx="4638000" cy="4148390"/>
          </a:xfrm>
          <a:prstGeom prst="rect">
            <a:avLst/>
          </a:prstGeom>
        </p:spPr>
        <p:txBody>
          <a:bodyPr wrap="square" lIns="121900" tIns="121900" rIns="121900" bIns="121900" anchor="t" anchorCtr="0">
            <a:noAutofit/>
          </a:bodyPr>
          <a:lstStyle/>
          <a:p>
            <a:pPr>
              <a:buNone/>
            </a:pPr>
            <a:r>
              <a:rPr lang="en" sz="2400" dirty="0">
                <a:latin typeface="Arial"/>
                <a:ea typeface="Arial"/>
                <a:cs typeface="Arial"/>
                <a:sym typeface="Arial"/>
              </a:rPr>
              <a:t>Bitcoin is a cryptocurrency, a digital asset designed to work as a medium of exchange that uses cryptography (practice and study of techniques for secure communication in the presence of third parties called adversaries) to control its creation and management. </a:t>
            </a:r>
          </a:p>
          <a:p>
            <a:pPr>
              <a:buNone/>
            </a:pPr>
            <a:endParaRPr sz="1600" dirty="0"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id="173" name="Shape 173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6174033" y="2800133"/>
            <a:ext cx="5824000" cy="3776067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30375591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4196" y="1743247"/>
            <a:ext cx="10515600" cy="4351338"/>
          </a:xfrm>
        </p:spPr>
        <p:txBody>
          <a:bodyPr/>
          <a:lstStyle/>
          <a:p>
            <a:r>
              <a:rPr lang="hr-HR" dirty="0" smtClean="0"/>
              <a:t>Base for </a:t>
            </a:r>
            <a:r>
              <a:rPr lang="hr-HR" dirty="0" err="1" smtClean="0"/>
              <a:t>the</a:t>
            </a:r>
            <a:r>
              <a:rPr lang="hr-HR" dirty="0" smtClean="0"/>
              <a:t> </a:t>
            </a:r>
            <a:r>
              <a:rPr lang="hr-HR" dirty="0" err="1" smtClean="0"/>
              <a:t>Bitcoin</a:t>
            </a:r>
            <a:r>
              <a:rPr lang="hr-HR" dirty="0" smtClean="0"/>
              <a:t> </a:t>
            </a:r>
            <a:r>
              <a:rPr lang="hr-HR" dirty="0" err="1" smtClean="0"/>
              <a:t>protocol</a:t>
            </a:r>
            <a:r>
              <a:rPr lang="hr-HR" dirty="0" smtClean="0"/>
              <a:t> </a:t>
            </a:r>
            <a:r>
              <a:rPr lang="hr-HR" dirty="0" err="1" smtClean="0"/>
              <a:t>is</a:t>
            </a:r>
            <a:r>
              <a:rPr lang="hr-HR" dirty="0" smtClean="0"/>
              <a:t> </a:t>
            </a:r>
            <a:r>
              <a:rPr lang="hr-HR" dirty="0"/>
              <a:t>a </a:t>
            </a:r>
            <a:r>
              <a:rPr lang="hr-HR" dirty="0" err="1"/>
              <a:t>peer</a:t>
            </a:r>
            <a:r>
              <a:rPr lang="hr-HR" dirty="0"/>
              <a:t>-to-</a:t>
            </a:r>
            <a:r>
              <a:rPr lang="hr-HR" dirty="0" err="1"/>
              <a:t>peer</a:t>
            </a:r>
            <a:r>
              <a:rPr lang="hr-HR" dirty="0"/>
              <a:t> </a:t>
            </a:r>
            <a:r>
              <a:rPr lang="hr-HR" dirty="0" smtClean="0"/>
              <a:t>                                                   system </a:t>
            </a:r>
            <a:r>
              <a:rPr lang="hr-HR" dirty="0" err="1" smtClean="0"/>
              <a:t>which</a:t>
            </a:r>
            <a:r>
              <a:rPr lang="hr-HR" dirty="0" smtClean="0"/>
              <a:t> </a:t>
            </a:r>
            <a:r>
              <a:rPr lang="hr-HR" dirty="0" err="1"/>
              <a:t>means</a:t>
            </a:r>
            <a:r>
              <a:rPr lang="hr-HR" dirty="0"/>
              <a:t> </a:t>
            </a:r>
            <a:r>
              <a:rPr lang="hr-HR" dirty="0" err="1"/>
              <a:t>that</a:t>
            </a:r>
            <a:r>
              <a:rPr lang="hr-HR" dirty="0"/>
              <a:t> </a:t>
            </a:r>
            <a:r>
              <a:rPr lang="hr-HR" dirty="0" err="1"/>
              <a:t>there</a:t>
            </a:r>
            <a:r>
              <a:rPr lang="hr-HR" dirty="0"/>
              <a:t> </a:t>
            </a:r>
            <a:r>
              <a:rPr lang="hr-HR" dirty="0" err="1"/>
              <a:t>is</a:t>
            </a:r>
            <a:r>
              <a:rPr lang="hr-HR" dirty="0"/>
              <a:t> no </a:t>
            </a:r>
            <a:r>
              <a:rPr lang="hr-HR" dirty="0" err="1"/>
              <a:t>need</a:t>
            </a:r>
            <a:r>
              <a:rPr lang="hr-HR" dirty="0"/>
              <a:t> for </a:t>
            </a:r>
            <a:r>
              <a:rPr lang="hr-HR" dirty="0" smtClean="0"/>
              <a:t>                                                 a </a:t>
            </a:r>
            <a:r>
              <a:rPr lang="hr-HR" dirty="0" err="1"/>
              <a:t>third</a:t>
            </a:r>
            <a:r>
              <a:rPr lang="hr-HR" dirty="0"/>
              <a:t> </a:t>
            </a:r>
            <a:r>
              <a:rPr lang="hr-HR" dirty="0" smtClean="0"/>
              <a:t>party. </a:t>
            </a:r>
          </a:p>
          <a:p>
            <a:r>
              <a:rPr lang="hr-HR" dirty="0" err="1" smtClean="0"/>
              <a:t>Therefore</a:t>
            </a:r>
            <a:r>
              <a:rPr lang="hr-HR" dirty="0" smtClean="0"/>
              <a:t>, </a:t>
            </a:r>
            <a:r>
              <a:rPr lang="hr-HR" dirty="0" err="1" smtClean="0"/>
              <a:t>in</a:t>
            </a:r>
            <a:r>
              <a:rPr lang="hr-HR" dirty="0" smtClean="0"/>
              <a:t> </a:t>
            </a:r>
            <a:r>
              <a:rPr lang="hr-HR" dirty="0" err="1" smtClean="0"/>
              <a:t>theory</a:t>
            </a:r>
            <a:r>
              <a:rPr lang="hr-HR" dirty="0" smtClean="0"/>
              <a:t>, </a:t>
            </a:r>
            <a:r>
              <a:rPr lang="hr-HR" dirty="0" err="1" smtClean="0"/>
              <a:t>bitcoin</a:t>
            </a:r>
            <a:r>
              <a:rPr lang="hr-HR" dirty="0" smtClean="0"/>
              <a:t> network </a:t>
            </a:r>
            <a:r>
              <a:rPr lang="hr-HR" dirty="0" err="1" smtClean="0"/>
              <a:t>is</a:t>
            </a:r>
            <a:r>
              <a:rPr lang="hr-HR" dirty="0" smtClean="0"/>
              <a:t> </a:t>
            </a:r>
            <a:r>
              <a:rPr lang="hr-HR" dirty="0" err="1" smtClean="0"/>
              <a:t>not</a:t>
            </a:r>
            <a:r>
              <a:rPr lang="hr-HR" dirty="0" smtClean="0"/>
              <a:t> </a:t>
            </a:r>
            <a:r>
              <a:rPr lang="hr-HR" dirty="0" err="1" smtClean="0"/>
              <a:t>controled</a:t>
            </a:r>
            <a:r>
              <a:rPr lang="hr-HR" dirty="0" smtClean="0"/>
              <a:t> </a:t>
            </a:r>
            <a:r>
              <a:rPr lang="hr-HR" dirty="0" err="1" smtClean="0"/>
              <a:t>by</a:t>
            </a:r>
            <a:r>
              <a:rPr lang="hr-HR" dirty="0" smtClean="0"/>
              <a:t> </a:t>
            </a:r>
            <a:r>
              <a:rPr lang="hr-HR" dirty="0" err="1" smtClean="0"/>
              <a:t>central</a:t>
            </a:r>
            <a:r>
              <a:rPr lang="hr-HR" dirty="0" smtClean="0"/>
              <a:t> </a:t>
            </a:r>
            <a:r>
              <a:rPr lang="hr-HR" dirty="0" err="1" smtClean="0"/>
              <a:t>authority</a:t>
            </a:r>
            <a:r>
              <a:rPr lang="hr-HR" dirty="0" smtClean="0"/>
              <a:t> </a:t>
            </a:r>
            <a:r>
              <a:rPr lang="hr-HR" dirty="0"/>
              <a:t>(</a:t>
            </a:r>
            <a:r>
              <a:rPr lang="hr-HR" dirty="0" err="1"/>
              <a:t>fully</a:t>
            </a:r>
            <a:r>
              <a:rPr lang="hr-HR" dirty="0"/>
              <a:t> </a:t>
            </a:r>
            <a:r>
              <a:rPr lang="hr-HR" dirty="0" err="1"/>
              <a:t>decentralized</a:t>
            </a:r>
            <a:r>
              <a:rPr lang="hr-HR" dirty="0"/>
              <a:t> </a:t>
            </a:r>
            <a:r>
              <a:rPr lang="hr-HR" dirty="0" err="1"/>
              <a:t>monetary</a:t>
            </a:r>
            <a:r>
              <a:rPr lang="hr-HR" dirty="0"/>
              <a:t> system)</a:t>
            </a:r>
            <a:r>
              <a:rPr lang="hr-HR" dirty="0" smtClean="0"/>
              <a:t>.</a:t>
            </a:r>
          </a:p>
          <a:p>
            <a:r>
              <a:rPr lang="hr-HR" dirty="0" err="1" smtClean="0"/>
              <a:t>Bitcoins</a:t>
            </a:r>
            <a:r>
              <a:rPr lang="hr-HR" dirty="0" smtClean="0"/>
              <a:t> are </a:t>
            </a:r>
            <a:r>
              <a:rPr lang="hr-HR" dirty="0" err="1" smtClean="0"/>
              <a:t>being</a:t>
            </a:r>
            <a:r>
              <a:rPr lang="hr-HR" dirty="0" smtClean="0"/>
              <a:t> </a:t>
            </a:r>
            <a:r>
              <a:rPr lang="hr-HR" dirty="0" err="1" smtClean="0"/>
              <a:t>created</a:t>
            </a:r>
            <a:r>
              <a:rPr lang="hr-HR" dirty="0" smtClean="0"/>
              <a:t> </a:t>
            </a:r>
            <a:r>
              <a:rPr lang="hr-HR" dirty="0" err="1" smtClean="0"/>
              <a:t>by</a:t>
            </a:r>
            <a:r>
              <a:rPr lang="hr-HR" dirty="0" smtClean="0"/>
              <a:t> a </a:t>
            </a:r>
            <a:r>
              <a:rPr lang="hr-HR" dirty="0" err="1" smtClean="0"/>
              <a:t>community</a:t>
            </a:r>
            <a:r>
              <a:rPr lang="hr-HR" dirty="0" smtClean="0"/>
              <a:t> </a:t>
            </a:r>
            <a:r>
              <a:rPr lang="hr-HR" dirty="0" err="1" smtClean="0"/>
              <a:t>of</a:t>
            </a:r>
            <a:r>
              <a:rPr lang="hr-HR" dirty="0" smtClean="0"/>
              <a:t> </a:t>
            </a:r>
            <a:r>
              <a:rPr lang="hr-HR" dirty="0" err="1" smtClean="0"/>
              <a:t>people</a:t>
            </a:r>
            <a:r>
              <a:rPr lang="hr-HR" dirty="0" smtClean="0"/>
              <a:t> </a:t>
            </a:r>
            <a:r>
              <a:rPr lang="hr-HR" dirty="0" err="1" smtClean="0"/>
              <a:t>that</a:t>
            </a:r>
            <a:r>
              <a:rPr lang="hr-HR" dirty="0" smtClean="0"/>
              <a:t> </a:t>
            </a:r>
            <a:r>
              <a:rPr lang="hr-HR" dirty="0" err="1" smtClean="0"/>
              <a:t>anyone</a:t>
            </a:r>
            <a:r>
              <a:rPr lang="hr-HR" dirty="0" smtClean="0"/>
              <a:t> </a:t>
            </a:r>
            <a:r>
              <a:rPr lang="hr-HR" dirty="0" err="1" smtClean="0"/>
              <a:t>can</a:t>
            </a:r>
            <a:r>
              <a:rPr lang="hr-HR" dirty="0" smtClean="0"/>
              <a:t> </a:t>
            </a:r>
            <a:r>
              <a:rPr lang="hr-HR" dirty="0" err="1" smtClean="0"/>
              <a:t>join</a:t>
            </a:r>
            <a:r>
              <a:rPr lang="hr-HR" dirty="0" smtClean="0"/>
              <a:t>. </a:t>
            </a:r>
          </a:p>
          <a:p>
            <a:r>
              <a:rPr lang="hr-HR" dirty="0" smtClean="0"/>
              <a:t>In </a:t>
            </a:r>
            <a:r>
              <a:rPr lang="hr-HR" dirty="0" err="1" smtClean="0"/>
              <a:t>theory</a:t>
            </a:r>
            <a:r>
              <a:rPr lang="hr-HR" dirty="0" smtClean="0"/>
              <a:t>, </a:t>
            </a:r>
            <a:r>
              <a:rPr lang="hr-HR" dirty="0" err="1" smtClean="0"/>
              <a:t>there</a:t>
            </a:r>
            <a:r>
              <a:rPr lang="hr-HR" dirty="0" smtClean="0"/>
              <a:t> </a:t>
            </a:r>
            <a:r>
              <a:rPr lang="hr-HR" dirty="0" err="1" smtClean="0"/>
              <a:t>is</a:t>
            </a:r>
            <a:r>
              <a:rPr lang="hr-HR" dirty="0" smtClean="0"/>
              <a:t> no </a:t>
            </a:r>
            <a:r>
              <a:rPr lang="hr-HR" dirty="0" err="1" smtClean="0"/>
              <a:t>authority</a:t>
            </a:r>
            <a:r>
              <a:rPr lang="hr-HR" dirty="0" smtClean="0"/>
              <a:t> </a:t>
            </a:r>
            <a:r>
              <a:rPr lang="hr-HR" dirty="0"/>
              <a:t>(</a:t>
            </a:r>
            <a:r>
              <a:rPr lang="hr-HR" dirty="0" err="1"/>
              <a:t>financial</a:t>
            </a:r>
            <a:r>
              <a:rPr lang="hr-HR" dirty="0"/>
              <a:t> </a:t>
            </a:r>
            <a:r>
              <a:rPr lang="hr-HR" dirty="0" err="1"/>
              <a:t>institution</a:t>
            </a:r>
            <a:r>
              <a:rPr lang="hr-HR" dirty="0" smtClean="0"/>
              <a:t>) </a:t>
            </a:r>
            <a:r>
              <a:rPr lang="hr-HR" dirty="0" err="1" smtClean="0"/>
              <a:t>which</a:t>
            </a:r>
            <a:r>
              <a:rPr lang="hr-HR" dirty="0" smtClean="0"/>
              <a:t> </a:t>
            </a:r>
            <a:r>
              <a:rPr lang="hr-HR" dirty="0" err="1" smtClean="0"/>
              <a:t>can</a:t>
            </a:r>
            <a:r>
              <a:rPr lang="hr-HR" dirty="0" smtClean="0"/>
              <a:t> </a:t>
            </a:r>
            <a:r>
              <a:rPr lang="hr-HR" dirty="0" err="1" smtClean="0"/>
              <a:t>tinker</a:t>
            </a:r>
            <a:r>
              <a:rPr lang="hr-HR" dirty="0" smtClean="0"/>
              <a:t> </a:t>
            </a:r>
            <a:r>
              <a:rPr lang="hr-HR" dirty="0" err="1" smtClean="0"/>
              <a:t>with</a:t>
            </a:r>
            <a:r>
              <a:rPr lang="hr-HR" dirty="0" smtClean="0"/>
              <a:t> </a:t>
            </a:r>
            <a:r>
              <a:rPr lang="hr-HR" dirty="0" err="1" smtClean="0"/>
              <a:t>monetary</a:t>
            </a:r>
            <a:r>
              <a:rPr lang="hr-HR" dirty="0" smtClean="0"/>
              <a:t> </a:t>
            </a:r>
            <a:r>
              <a:rPr lang="hr-HR" dirty="0" err="1" smtClean="0"/>
              <a:t>policy</a:t>
            </a:r>
            <a:r>
              <a:rPr lang="hr-HR" dirty="0" smtClean="0"/>
              <a:t> </a:t>
            </a:r>
            <a:r>
              <a:rPr lang="hr-HR" dirty="0" err="1" smtClean="0"/>
              <a:t>and</a:t>
            </a:r>
            <a:r>
              <a:rPr lang="hr-HR" dirty="0" smtClean="0"/>
              <a:t> </a:t>
            </a:r>
            <a:r>
              <a:rPr lang="hr-HR" dirty="0" err="1" smtClean="0"/>
              <a:t>in</a:t>
            </a:r>
            <a:r>
              <a:rPr lang="hr-HR" dirty="0" smtClean="0"/>
              <a:t> </a:t>
            </a:r>
            <a:r>
              <a:rPr lang="hr-HR" dirty="0" err="1" smtClean="0"/>
              <a:t>that</a:t>
            </a:r>
            <a:r>
              <a:rPr lang="hr-HR" dirty="0" smtClean="0"/>
              <a:t> </a:t>
            </a:r>
            <a:r>
              <a:rPr lang="hr-HR" dirty="0" err="1" smtClean="0"/>
              <a:t>sense</a:t>
            </a:r>
            <a:r>
              <a:rPr lang="hr-HR" dirty="0" smtClean="0"/>
              <a:t> </a:t>
            </a:r>
            <a:r>
              <a:rPr lang="hr-HR" dirty="0" err="1" smtClean="0"/>
              <a:t>devalue</a:t>
            </a:r>
            <a:r>
              <a:rPr lang="hr-HR" dirty="0" smtClean="0"/>
              <a:t> </a:t>
            </a:r>
            <a:r>
              <a:rPr lang="hr-HR" dirty="0" err="1" smtClean="0"/>
              <a:t>or</a:t>
            </a:r>
            <a:r>
              <a:rPr lang="hr-HR" dirty="0" smtClean="0"/>
              <a:t> </a:t>
            </a:r>
            <a:r>
              <a:rPr lang="hr-HR" dirty="0" err="1" smtClean="0"/>
              <a:t>revalue</a:t>
            </a:r>
            <a:r>
              <a:rPr lang="hr-HR" dirty="0" smtClean="0"/>
              <a:t> </a:t>
            </a:r>
            <a:r>
              <a:rPr lang="hr-HR" dirty="0" err="1" smtClean="0"/>
              <a:t>Bitcoin</a:t>
            </a:r>
            <a:r>
              <a:rPr lang="hr-HR" dirty="0" smtClean="0"/>
              <a:t> </a:t>
            </a:r>
            <a:r>
              <a:rPr lang="hr-HR" dirty="0" err="1" smtClean="0"/>
              <a:t>currency</a:t>
            </a:r>
            <a:r>
              <a:rPr lang="hr-HR" dirty="0" smtClean="0"/>
              <a:t>.  </a:t>
            </a:r>
          </a:p>
          <a:p>
            <a:endParaRPr lang="hr-HR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Faculty of Law, University of Rijeka</a:t>
            </a:r>
            <a:endParaRPr kumimoji="0" lang="hr-HR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5E64A769-BC8D-419E-8CE7-7D37458A25DB}" type="slidenum">
              <a:rPr kumimoji="0" lang="hr-HR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6</a:t>
            </a:fld>
            <a:endParaRPr kumimoji="0" lang="hr-HR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" name="Title 1"/>
          <p:cNvSpPr>
            <a:spLocks noGrp="1"/>
          </p:cNvSpPr>
          <p:nvPr>
            <p:ph type="title"/>
          </p:nvPr>
        </p:nvSpPr>
        <p:spPr>
          <a:xfrm>
            <a:off x="0" y="282747"/>
            <a:ext cx="9154297" cy="738745"/>
          </a:xfrm>
        </p:spPr>
        <p:txBody>
          <a:bodyPr/>
          <a:lstStyle/>
          <a:p>
            <a:pPr marL="742950" indent="-742950" algn="ctr">
              <a:buFont typeface="+mj-lt"/>
              <a:buAutoNum type="arabicPeriod"/>
            </a:pPr>
            <a:r>
              <a:rPr lang="hr-HR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It</a:t>
            </a:r>
            <a:r>
              <a:rPr lang="en-GB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b="1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i</a:t>
            </a:r>
            <a:r>
              <a:rPr lang="hr-HR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s </a:t>
            </a:r>
            <a:r>
              <a:rPr lang="hr-HR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decentralized</a:t>
            </a:r>
            <a:endParaRPr lang="hr-HR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2" name="Picture 2" descr="http://1.bp.blogspot.com/-GgE20kRSu_4/UpptmQYYBzI/AAAAAAAAZCE/X2LQHB4y_Vo/s1600/Don%27t+Install+Crap+%21+Bitcoin+Mining+malware+bundled+with+Potentially+Unwanted+Programs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86119" y="627406"/>
            <a:ext cx="2883603" cy="17883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23962215"/>
      </p:ext>
    </p:extLst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5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513252"/>
            <a:ext cx="10515600" cy="4351338"/>
          </a:xfrm>
        </p:spPr>
        <p:txBody>
          <a:bodyPr>
            <a:normAutofit fontScale="92500"/>
          </a:bodyPr>
          <a:lstStyle/>
          <a:p>
            <a:r>
              <a:rPr lang="en-US" dirty="0"/>
              <a:t>Bitcoins are stored </a:t>
            </a:r>
            <a:r>
              <a:rPr lang="en-US" dirty="0" smtClean="0"/>
              <a:t>in</a:t>
            </a:r>
            <a:r>
              <a:rPr lang="hr-HR" dirty="0" smtClean="0"/>
              <a:t> </a:t>
            </a:r>
            <a:r>
              <a:rPr lang="en-US" dirty="0" smtClean="0"/>
              <a:t>wallet </a:t>
            </a:r>
            <a:r>
              <a:rPr lang="hr-HR" dirty="0" err="1" smtClean="0"/>
              <a:t>with</a:t>
            </a:r>
            <a:r>
              <a:rPr lang="hr-HR" dirty="0" smtClean="0"/>
              <a:t> </a:t>
            </a:r>
            <a:r>
              <a:rPr lang="en-US" dirty="0" smtClean="0"/>
              <a:t>digital </a:t>
            </a:r>
            <a:r>
              <a:rPr lang="en-US" dirty="0"/>
              <a:t>credentials for your bitcoin holdings and allows you to access them. </a:t>
            </a:r>
            <a:endParaRPr lang="hr-HR" dirty="0" smtClean="0"/>
          </a:p>
          <a:p>
            <a:r>
              <a:rPr lang="hr-HR" dirty="0" smtClean="0"/>
              <a:t>W</a:t>
            </a:r>
            <a:r>
              <a:rPr lang="en-US" dirty="0" err="1" smtClean="0"/>
              <a:t>allet</a:t>
            </a:r>
            <a:r>
              <a:rPr lang="en-US" dirty="0" smtClean="0"/>
              <a:t> </a:t>
            </a:r>
            <a:r>
              <a:rPr lang="en-US" dirty="0"/>
              <a:t>uses public-key cryptography, in which two keys, one public and one private are generated. Public key can be thought of as an account number or name and the private key, ownership </a:t>
            </a:r>
            <a:r>
              <a:rPr lang="en-US" dirty="0" smtClean="0"/>
              <a:t>credentials. </a:t>
            </a:r>
            <a:endParaRPr lang="hr-HR" dirty="0" smtClean="0"/>
          </a:p>
          <a:p>
            <a:r>
              <a:rPr lang="hr-HR" dirty="0" smtClean="0"/>
              <a:t>B</a:t>
            </a:r>
            <a:r>
              <a:rPr lang="en-US" dirty="0" err="1" smtClean="0"/>
              <a:t>itcoin</a:t>
            </a:r>
            <a:r>
              <a:rPr lang="en-US" dirty="0" smtClean="0"/>
              <a:t> </a:t>
            </a:r>
            <a:r>
              <a:rPr lang="en-US" dirty="0"/>
              <a:t>is transferred to the next owner when the next owner gives a public key and previous owner uses his private key to publish a record into system announcing that the ownership has changed to the new public key</a:t>
            </a:r>
            <a:r>
              <a:rPr lang="en-US" dirty="0" smtClean="0"/>
              <a:t>.</a:t>
            </a:r>
            <a:endParaRPr lang="hr-HR" dirty="0" smtClean="0"/>
          </a:p>
          <a:p>
            <a:r>
              <a:rPr lang="hr-HR" dirty="0" smtClean="0"/>
              <a:t>Bitcoin protocol stores details of every single transaction that occurred in the network in huge version of general ledger (</a:t>
            </a:r>
            <a:r>
              <a:rPr lang="hr-HR" b="1" i="1" dirty="0" smtClean="0"/>
              <a:t>Blockchain</a:t>
            </a:r>
            <a:r>
              <a:rPr lang="hr-HR" dirty="0" smtClean="0"/>
              <a:t>).</a:t>
            </a:r>
            <a:endParaRPr lang="hr-HR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Faculty of Law, University of Rijeka</a:t>
            </a:r>
            <a:endParaRPr kumimoji="0" lang="hr-HR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5E64A769-BC8D-419E-8CE7-7D37458A25DB}" type="slidenum">
              <a:rPr kumimoji="0" lang="hr-HR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7</a:t>
            </a:fld>
            <a:endParaRPr kumimoji="0" lang="hr-HR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" name="Title 1"/>
          <p:cNvSpPr txBox="1">
            <a:spLocks/>
          </p:cNvSpPr>
          <p:nvPr/>
        </p:nvSpPr>
        <p:spPr>
          <a:xfrm>
            <a:off x="1383957" y="282747"/>
            <a:ext cx="9154297" cy="73874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742950" marR="0" lvl="0" indent="-742950" algn="ctr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 typeface="+mj-lt"/>
              <a:buAutoNum type="arabicPeriod" startAt="2"/>
              <a:tabLst/>
              <a:defRPr/>
            </a:pPr>
            <a:r>
              <a:rPr kumimoji="0" lang="hr-HR" sz="4400" b="1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j-ea"/>
                <a:cs typeface="Times New Roman" panose="02020603050405020304" pitchFamily="18" charset="0"/>
              </a:rPr>
              <a:t>It</a:t>
            </a:r>
            <a:r>
              <a:rPr kumimoji="0" lang="en-GB" sz="4400" b="1" i="0" u="none" strike="noStrike" kern="1200" cap="none" spc="0" normalizeH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j-ea"/>
                <a:cs typeface="Times New Roman" panose="02020603050405020304" pitchFamily="18" charset="0"/>
              </a:rPr>
              <a:t> </a:t>
            </a:r>
            <a:r>
              <a:rPr kumimoji="0" lang="en-GB" sz="4400" b="1" i="0" u="none" strike="noStrike" kern="1200" cap="none" spc="0" normalizeH="0" noProof="0" dirty="0" err="1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j-ea"/>
                <a:cs typeface="Times New Roman" panose="02020603050405020304" pitchFamily="18" charset="0"/>
              </a:rPr>
              <a:t>i</a:t>
            </a:r>
            <a:r>
              <a:rPr kumimoji="0" lang="hr-HR" sz="4400" b="1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j-ea"/>
                <a:cs typeface="Times New Roman" panose="02020603050405020304" pitchFamily="18" charset="0"/>
              </a:rPr>
              <a:t>s anonym</a:t>
            </a:r>
            <a:r>
              <a:rPr kumimoji="0" lang="en-GB" sz="4400" b="1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j-ea"/>
                <a:cs typeface="Times New Roman" panose="02020603050405020304" pitchFamily="18" charset="0"/>
              </a:rPr>
              <a:t>o</a:t>
            </a:r>
            <a:r>
              <a:rPr kumimoji="0" lang="hr-HR" sz="4400" b="1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j-ea"/>
                <a:cs typeface="Times New Roman" panose="02020603050405020304" pitchFamily="18" charset="0"/>
              </a:rPr>
              <a:t>us and transparent</a:t>
            </a:r>
            <a:endParaRPr kumimoji="0" lang="hr-HR" sz="4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ea typeface="+mj-ea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89589810"/>
      </p:ext>
    </p:extLst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5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hr-HR" dirty="0" err="1" smtClean="0"/>
              <a:t>Bitcoin</a:t>
            </a:r>
            <a:r>
              <a:rPr lang="hr-HR" dirty="0" smtClean="0"/>
              <a:t> </a:t>
            </a:r>
            <a:r>
              <a:rPr lang="hr-HR" dirty="0" err="1" smtClean="0"/>
              <a:t>doesn’t</a:t>
            </a:r>
            <a:r>
              <a:rPr lang="hr-HR" dirty="0" smtClean="0"/>
              <a:t> </a:t>
            </a:r>
            <a:r>
              <a:rPr lang="hr-HR" dirty="0" err="1" smtClean="0"/>
              <a:t>charge</a:t>
            </a:r>
            <a:r>
              <a:rPr lang="hr-HR" dirty="0" smtClean="0"/>
              <a:t> </a:t>
            </a:r>
            <a:r>
              <a:rPr lang="hr-HR" dirty="0" err="1" smtClean="0"/>
              <a:t>fees</a:t>
            </a:r>
            <a:r>
              <a:rPr lang="hr-HR" dirty="0" smtClean="0"/>
              <a:t> for </a:t>
            </a:r>
            <a:r>
              <a:rPr lang="hr-HR" dirty="0" err="1" smtClean="0"/>
              <a:t>either</a:t>
            </a:r>
            <a:r>
              <a:rPr lang="hr-HR" dirty="0" smtClean="0"/>
              <a:t> </a:t>
            </a:r>
            <a:r>
              <a:rPr lang="hr-HR" dirty="0" err="1" smtClean="0"/>
              <a:t>national</a:t>
            </a:r>
            <a:r>
              <a:rPr lang="hr-HR" dirty="0" smtClean="0"/>
              <a:t> </a:t>
            </a:r>
            <a:r>
              <a:rPr lang="hr-HR" dirty="0" err="1" smtClean="0"/>
              <a:t>or</a:t>
            </a:r>
            <a:r>
              <a:rPr lang="hr-HR" dirty="0" smtClean="0"/>
              <a:t> </a:t>
            </a:r>
            <a:r>
              <a:rPr lang="hr-HR" dirty="0" err="1" smtClean="0"/>
              <a:t>international</a:t>
            </a:r>
            <a:r>
              <a:rPr lang="hr-HR" dirty="0" smtClean="0"/>
              <a:t> </a:t>
            </a:r>
            <a:r>
              <a:rPr lang="hr-HR" dirty="0" err="1" smtClean="0"/>
              <a:t>transfers</a:t>
            </a:r>
            <a:r>
              <a:rPr lang="hr-HR" dirty="0" smtClean="0"/>
              <a:t>.</a:t>
            </a:r>
          </a:p>
          <a:p>
            <a:r>
              <a:rPr lang="hr-HR" dirty="0" err="1" smtClean="0"/>
              <a:t>Bitcoin</a:t>
            </a:r>
            <a:r>
              <a:rPr lang="hr-HR" dirty="0" smtClean="0"/>
              <a:t> </a:t>
            </a:r>
            <a:r>
              <a:rPr lang="hr-HR" dirty="0" err="1" smtClean="0"/>
              <a:t>is</a:t>
            </a:r>
            <a:r>
              <a:rPr lang="hr-HR" dirty="0" smtClean="0"/>
              <a:t> </a:t>
            </a:r>
            <a:r>
              <a:rPr lang="hr-HR" dirty="0" err="1" smtClean="0"/>
              <a:t>not</a:t>
            </a:r>
            <a:r>
              <a:rPr lang="hr-HR" dirty="0" smtClean="0"/>
              <a:t> </a:t>
            </a:r>
            <a:r>
              <a:rPr lang="hr-HR" dirty="0" err="1" smtClean="0"/>
              <a:t>the</a:t>
            </a:r>
            <a:r>
              <a:rPr lang="hr-HR" dirty="0" smtClean="0"/>
              <a:t> </a:t>
            </a:r>
            <a:r>
              <a:rPr lang="hr-HR" dirty="0" err="1" smtClean="0"/>
              <a:t>first</a:t>
            </a:r>
            <a:r>
              <a:rPr lang="hr-HR" dirty="0" smtClean="0"/>
              <a:t> </a:t>
            </a:r>
            <a:r>
              <a:rPr lang="hr-HR" dirty="0" err="1" smtClean="0"/>
              <a:t>private</a:t>
            </a:r>
            <a:r>
              <a:rPr lang="hr-HR" dirty="0" smtClean="0"/>
              <a:t> </a:t>
            </a:r>
            <a:r>
              <a:rPr lang="hr-HR" dirty="0" err="1" smtClean="0"/>
              <a:t>money</a:t>
            </a:r>
            <a:r>
              <a:rPr lang="hr-HR" dirty="0" smtClean="0"/>
              <a:t>, </a:t>
            </a:r>
            <a:r>
              <a:rPr lang="hr-HR" dirty="0" err="1" smtClean="0"/>
              <a:t>not</a:t>
            </a:r>
            <a:r>
              <a:rPr lang="hr-HR" dirty="0" smtClean="0"/>
              <a:t> </a:t>
            </a:r>
            <a:r>
              <a:rPr lang="hr-HR" dirty="0" err="1" smtClean="0"/>
              <a:t>the</a:t>
            </a:r>
            <a:r>
              <a:rPr lang="hr-HR" dirty="0" smtClean="0"/>
              <a:t> </a:t>
            </a:r>
            <a:r>
              <a:rPr lang="hr-HR" dirty="0" err="1" smtClean="0"/>
              <a:t>first</a:t>
            </a:r>
            <a:r>
              <a:rPr lang="hr-HR" dirty="0" smtClean="0"/>
              <a:t> </a:t>
            </a:r>
            <a:r>
              <a:rPr lang="hr-HR" dirty="0" err="1" smtClean="0"/>
              <a:t>digital</a:t>
            </a:r>
            <a:r>
              <a:rPr lang="hr-HR" dirty="0" smtClean="0"/>
              <a:t> </a:t>
            </a:r>
            <a:r>
              <a:rPr lang="hr-HR" dirty="0" err="1" smtClean="0"/>
              <a:t>currency</a:t>
            </a:r>
            <a:r>
              <a:rPr lang="hr-HR" dirty="0" smtClean="0"/>
              <a:t>, </a:t>
            </a:r>
            <a:r>
              <a:rPr lang="hr-HR" dirty="0" err="1" smtClean="0"/>
              <a:t>and</a:t>
            </a:r>
            <a:r>
              <a:rPr lang="hr-HR" dirty="0" smtClean="0"/>
              <a:t> </a:t>
            </a:r>
            <a:r>
              <a:rPr lang="hr-HR" dirty="0" err="1" smtClean="0"/>
              <a:t>not</a:t>
            </a:r>
            <a:r>
              <a:rPr lang="hr-HR" dirty="0" smtClean="0"/>
              <a:t> </a:t>
            </a:r>
            <a:r>
              <a:rPr lang="hr-HR" dirty="0" err="1" smtClean="0"/>
              <a:t>first</a:t>
            </a:r>
            <a:r>
              <a:rPr lang="hr-HR" dirty="0" smtClean="0"/>
              <a:t> </a:t>
            </a:r>
            <a:r>
              <a:rPr lang="hr-HR" dirty="0" err="1" smtClean="0"/>
              <a:t>currency</a:t>
            </a:r>
            <a:r>
              <a:rPr lang="hr-HR" dirty="0" smtClean="0"/>
              <a:t> </a:t>
            </a:r>
            <a:r>
              <a:rPr lang="hr-HR" dirty="0" err="1" smtClean="0"/>
              <a:t>based</a:t>
            </a:r>
            <a:r>
              <a:rPr lang="hr-HR" dirty="0" smtClean="0"/>
              <a:t> on </a:t>
            </a:r>
            <a:r>
              <a:rPr lang="hr-HR" dirty="0" err="1" smtClean="0"/>
              <a:t>cryptography</a:t>
            </a:r>
            <a:r>
              <a:rPr lang="hr-HR" dirty="0" smtClean="0"/>
              <a:t>, but </a:t>
            </a:r>
            <a:r>
              <a:rPr lang="hr-HR" dirty="0" err="1" smtClean="0"/>
              <a:t>it</a:t>
            </a:r>
            <a:r>
              <a:rPr lang="hr-HR" dirty="0" smtClean="0"/>
              <a:t> </a:t>
            </a:r>
            <a:r>
              <a:rPr lang="hr-HR" dirty="0" err="1" smtClean="0"/>
              <a:t>has</a:t>
            </a:r>
            <a:r>
              <a:rPr lang="hr-HR" dirty="0" smtClean="0"/>
              <a:t> </a:t>
            </a:r>
            <a:r>
              <a:rPr lang="hr-HR" dirty="0" err="1" smtClean="0"/>
              <a:t>been</a:t>
            </a:r>
            <a:r>
              <a:rPr lang="hr-HR" dirty="0" smtClean="0"/>
              <a:t> </a:t>
            </a:r>
            <a:r>
              <a:rPr lang="hr-HR" dirty="0" err="1" smtClean="0"/>
              <a:t>the</a:t>
            </a:r>
            <a:r>
              <a:rPr lang="hr-HR" dirty="0" smtClean="0"/>
              <a:t> </a:t>
            </a:r>
            <a:r>
              <a:rPr lang="hr-HR" dirty="0" err="1" smtClean="0"/>
              <a:t>first</a:t>
            </a:r>
            <a:r>
              <a:rPr lang="hr-HR" dirty="0" smtClean="0"/>
              <a:t> to </a:t>
            </a:r>
            <a:r>
              <a:rPr lang="hr-HR" dirty="0" err="1" smtClean="0"/>
              <a:t>rely</a:t>
            </a:r>
            <a:r>
              <a:rPr lang="hr-HR" dirty="0" smtClean="0"/>
              <a:t> on </a:t>
            </a:r>
            <a:r>
              <a:rPr lang="hr-HR" dirty="0" err="1" smtClean="0"/>
              <a:t>peer</a:t>
            </a:r>
            <a:r>
              <a:rPr lang="hr-HR" dirty="0" smtClean="0"/>
              <a:t> to </a:t>
            </a:r>
            <a:r>
              <a:rPr lang="hr-HR" dirty="0" err="1" smtClean="0"/>
              <a:t>peer</a:t>
            </a:r>
            <a:r>
              <a:rPr lang="hr-HR" dirty="0" smtClean="0"/>
              <a:t> network </a:t>
            </a:r>
            <a:r>
              <a:rPr lang="hr-HR" dirty="0" err="1" smtClean="0"/>
              <a:t>decentralization</a:t>
            </a:r>
            <a:r>
              <a:rPr lang="hr-HR" dirty="0" smtClean="0"/>
              <a:t> to </a:t>
            </a:r>
            <a:r>
              <a:rPr lang="hr-HR" dirty="0" err="1" smtClean="0"/>
              <a:t>avoid</a:t>
            </a:r>
            <a:r>
              <a:rPr lang="hr-HR" dirty="0" smtClean="0"/>
              <a:t> </a:t>
            </a:r>
            <a:r>
              <a:rPr lang="hr-HR" dirty="0" err="1" smtClean="0"/>
              <a:t>double</a:t>
            </a:r>
            <a:r>
              <a:rPr lang="hr-HR" dirty="0" smtClean="0"/>
              <a:t> </a:t>
            </a:r>
            <a:r>
              <a:rPr lang="hr-HR" dirty="0" err="1" smtClean="0"/>
              <a:t>spending</a:t>
            </a:r>
            <a:r>
              <a:rPr lang="hr-HR" dirty="0" smtClean="0"/>
              <a:t>.</a:t>
            </a:r>
          </a:p>
          <a:p>
            <a:r>
              <a:rPr lang="en-US" dirty="0"/>
              <a:t>Bitcoin protects against double spending by verifying each transaction added to the </a:t>
            </a:r>
            <a:r>
              <a:rPr lang="hr-HR" dirty="0" err="1" smtClean="0"/>
              <a:t>block</a:t>
            </a:r>
            <a:r>
              <a:rPr lang="hr-HR" dirty="0" smtClean="0"/>
              <a:t> </a:t>
            </a:r>
            <a:r>
              <a:rPr lang="hr-HR" dirty="0" err="1" smtClean="0"/>
              <a:t>chain</a:t>
            </a:r>
            <a:r>
              <a:rPr lang="hr-HR" dirty="0" smtClean="0"/>
              <a:t> t</a:t>
            </a:r>
            <a:r>
              <a:rPr lang="en-US" dirty="0" smtClean="0"/>
              <a:t>o </a:t>
            </a:r>
            <a:r>
              <a:rPr lang="en-US" dirty="0"/>
              <a:t>ensure that the inputs for the transaction had not previously already been spent. </a:t>
            </a:r>
            <a:endParaRPr lang="hr-HR" dirty="0" smtClean="0"/>
          </a:p>
          <a:p>
            <a:endParaRPr lang="hr-HR" dirty="0" smtClean="0"/>
          </a:p>
          <a:p>
            <a:endParaRPr lang="hr-HR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Faculty of Law, University of Rijeka</a:t>
            </a:r>
            <a:endParaRPr kumimoji="0" lang="hr-HR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5E64A769-BC8D-419E-8CE7-7D37458A25DB}" type="slidenum">
              <a:rPr kumimoji="0" lang="hr-HR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8</a:t>
            </a:fld>
            <a:endParaRPr kumimoji="0" lang="hr-HR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" name="Title 1"/>
          <p:cNvSpPr txBox="1">
            <a:spLocks/>
          </p:cNvSpPr>
          <p:nvPr/>
        </p:nvSpPr>
        <p:spPr>
          <a:xfrm>
            <a:off x="1518851" y="274509"/>
            <a:ext cx="9154297" cy="73874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742950" marR="0" lvl="0" indent="-742950" algn="ctr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 typeface="+mj-lt"/>
              <a:buAutoNum type="arabicPeriod" startAt="3"/>
              <a:tabLst/>
              <a:defRPr/>
            </a:pPr>
            <a:r>
              <a:rPr kumimoji="0" lang="hr-HR" sz="3600" b="1" i="0" u="none" strike="noStrike" kern="1200" cap="none" spc="0" normalizeH="0" baseline="0" noProof="0" dirty="0" err="1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j-ea"/>
                <a:cs typeface="Times New Roman" panose="02020603050405020304" pitchFamily="18" charset="0"/>
              </a:rPr>
              <a:t>Negligible</a:t>
            </a:r>
            <a:r>
              <a:rPr kumimoji="0" lang="hr-HR" sz="3600" b="1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j-ea"/>
                <a:cs typeface="Times New Roman" panose="02020603050405020304" pitchFamily="18" charset="0"/>
              </a:rPr>
              <a:t> </a:t>
            </a:r>
            <a:r>
              <a:rPr kumimoji="0" lang="hr-HR" sz="3600" b="1" i="0" u="none" strike="noStrike" kern="1200" cap="none" spc="0" normalizeH="0" baseline="0" noProof="0" dirty="0" err="1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j-ea"/>
                <a:cs typeface="Times New Roman" panose="02020603050405020304" pitchFamily="18" charset="0"/>
              </a:rPr>
              <a:t>fees</a:t>
            </a:r>
            <a:r>
              <a:rPr kumimoji="0" lang="hr-HR" sz="3600" b="1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j-ea"/>
                <a:cs typeface="Times New Roman" panose="02020603050405020304" pitchFamily="18" charset="0"/>
              </a:rPr>
              <a:t> </a:t>
            </a:r>
            <a:r>
              <a:rPr kumimoji="0" lang="hr-HR" sz="3600" b="1" i="0" u="none" strike="noStrike" kern="1200" cap="none" spc="0" normalizeH="0" baseline="0" noProof="0" dirty="0" err="1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j-ea"/>
                <a:cs typeface="Times New Roman" panose="02020603050405020304" pitchFamily="18" charset="0"/>
              </a:rPr>
              <a:t>and</a:t>
            </a:r>
            <a:r>
              <a:rPr kumimoji="0" lang="hr-HR" sz="3600" b="1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j-ea"/>
                <a:cs typeface="Times New Roman" panose="02020603050405020304" pitchFamily="18" charset="0"/>
              </a:rPr>
              <a:t> </a:t>
            </a:r>
            <a:r>
              <a:rPr kumimoji="0" lang="hr-HR" sz="3600" b="1" i="0" u="none" strike="noStrike" kern="1200" cap="none" spc="0" normalizeH="0" baseline="0" noProof="0" dirty="0" err="1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j-ea"/>
                <a:cs typeface="Times New Roman" panose="02020603050405020304" pitchFamily="18" charset="0"/>
              </a:rPr>
              <a:t>irreversible</a:t>
            </a:r>
            <a:r>
              <a:rPr kumimoji="0" lang="hr-HR" sz="3600" b="1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j-ea"/>
                <a:cs typeface="Times New Roman" panose="02020603050405020304" pitchFamily="18" charset="0"/>
              </a:rPr>
              <a:t> </a:t>
            </a:r>
            <a:r>
              <a:rPr kumimoji="0" lang="hr-HR" sz="3600" b="1" i="0" u="none" strike="noStrike" kern="1200" cap="none" spc="0" normalizeH="0" baseline="0" noProof="0" dirty="0" err="1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j-ea"/>
                <a:cs typeface="Times New Roman" panose="02020603050405020304" pitchFamily="18" charset="0"/>
              </a:rPr>
              <a:t>process</a:t>
            </a:r>
            <a:endParaRPr kumimoji="0" lang="hr-HR" sz="36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ea typeface="+mj-ea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94219691"/>
      </p:ext>
    </p:extLst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5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6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2212" y="2232453"/>
            <a:ext cx="9712410" cy="4051601"/>
          </a:xfrm>
        </p:spPr>
        <p:txBody>
          <a:bodyPr>
            <a:normAutofit lnSpcReduction="10000"/>
          </a:bodyPr>
          <a:lstStyle/>
          <a:p>
            <a:pPr marL="514350" lvl="0" indent="-514350">
              <a:buFont typeface="+mj-lt"/>
              <a:buAutoNum type="arabicPeriod"/>
            </a:pPr>
            <a:r>
              <a:rPr lang="hr-HR" dirty="0"/>
              <a:t>I</a:t>
            </a:r>
            <a:r>
              <a:rPr lang="en-US" dirty="0" err="1"/>
              <a:t>llegal</a:t>
            </a:r>
            <a:r>
              <a:rPr lang="en-US" dirty="0"/>
              <a:t> activities, speculations and nature of this </a:t>
            </a:r>
            <a:r>
              <a:rPr lang="en-US" dirty="0" smtClean="0"/>
              <a:t>currency</a:t>
            </a:r>
            <a:r>
              <a:rPr lang="hr-HR" dirty="0" smtClean="0"/>
              <a:t>,</a:t>
            </a:r>
            <a:endParaRPr lang="hr-HR" dirty="0"/>
          </a:p>
          <a:p>
            <a:pPr marL="514350" indent="-514350">
              <a:buFont typeface="+mj-lt"/>
              <a:buAutoNum type="arabicPeriod"/>
            </a:pPr>
            <a:r>
              <a:rPr lang="hr-HR" dirty="0" err="1" smtClean="0"/>
              <a:t>Theoretical</a:t>
            </a:r>
            <a:r>
              <a:rPr lang="hr-HR" dirty="0" smtClean="0"/>
              <a:t> base for </a:t>
            </a:r>
            <a:r>
              <a:rPr lang="hr-HR" dirty="0" err="1" smtClean="0"/>
              <a:t>digital</a:t>
            </a:r>
            <a:r>
              <a:rPr lang="hr-HR" dirty="0" smtClean="0"/>
              <a:t> </a:t>
            </a:r>
            <a:r>
              <a:rPr lang="hr-HR" dirty="0" err="1" smtClean="0"/>
              <a:t>currency</a:t>
            </a:r>
            <a:r>
              <a:rPr lang="hr-HR" dirty="0" smtClean="0"/>
              <a:t> </a:t>
            </a:r>
            <a:r>
              <a:rPr lang="hr-HR" dirty="0" err="1" smtClean="0"/>
              <a:t>usage</a:t>
            </a:r>
            <a:r>
              <a:rPr lang="hr-HR" dirty="0" smtClean="0"/>
              <a:t>,</a:t>
            </a:r>
          </a:p>
          <a:p>
            <a:pPr marL="514350" indent="-514350">
              <a:buFont typeface="+mj-lt"/>
              <a:buAutoNum type="arabicPeriod"/>
            </a:pPr>
            <a:r>
              <a:rPr lang="hr-HR" dirty="0" err="1" smtClean="0"/>
              <a:t>Regulation</a:t>
            </a:r>
            <a:r>
              <a:rPr lang="hr-HR" dirty="0" smtClean="0"/>
              <a:t> </a:t>
            </a:r>
            <a:r>
              <a:rPr lang="hr-HR" dirty="0" err="1" smtClean="0"/>
              <a:t>and</a:t>
            </a:r>
            <a:r>
              <a:rPr lang="hr-HR" dirty="0" smtClean="0"/>
              <a:t> </a:t>
            </a:r>
            <a:r>
              <a:rPr lang="hr-HR" dirty="0" err="1" smtClean="0"/>
              <a:t>taxation</a:t>
            </a:r>
            <a:r>
              <a:rPr lang="hr-HR" dirty="0" smtClean="0"/>
              <a:t> </a:t>
            </a:r>
            <a:r>
              <a:rPr lang="hr-HR" dirty="0" err="1" smtClean="0"/>
              <a:t>issue</a:t>
            </a:r>
            <a:r>
              <a:rPr lang="hr-HR" dirty="0" smtClean="0"/>
              <a:t>,</a:t>
            </a:r>
          </a:p>
          <a:p>
            <a:pPr marL="514350" indent="-514350">
              <a:buFont typeface="+mj-lt"/>
              <a:buAutoNum type="arabicPeriod"/>
            </a:pPr>
            <a:r>
              <a:rPr lang="hr-HR" dirty="0"/>
              <a:t>D</a:t>
            </a:r>
            <a:r>
              <a:rPr lang="en-US" dirty="0" err="1"/>
              <a:t>isputable</a:t>
            </a:r>
            <a:r>
              <a:rPr lang="en-US" dirty="0"/>
              <a:t> status of independent and </a:t>
            </a:r>
            <a:r>
              <a:rPr lang="hr-HR" dirty="0"/>
              <a:t>                                                                    </a:t>
            </a:r>
            <a:r>
              <a:rPr lang="en-US" dirty="0"/>
              <a:t>decentralized currency</a:t>
            </a:r>
            <a:r>
              <a:rPr lang="hr-HR" dirty="0" smtClean="0"/>
              <a:t>,</a:t>
            </a:r>
          </a:p>
          <a:p>
            <a:pPr marL="514350" indent="-514350">
              <a:buFont typeface="+mj-lt"/>
              <a:buAutoNum type="arabicPeriod"/>
            </a:pPr>
            <a:r>
              <a:rPr lang="hr-HR" dirty="0" err="1" smtClean="0"/>
              <a:t>Mining</a:t>
            </a:r>
            <a:r>
              <a:rPr lang="hr-HR" dirty="0" smtClean="0"/>
              <a:t> </a:t>
            </a:r>
            <a:r>
              <a:rPr lang="hr-HR" dirty="0" err="1" smtClean="0"/>
              <a:t>problems</a:t>
            </a:r>
            <a:r>
              <a:rPr lang="hr-HR" dirty="0" smtClean="0"/>
              <a:t>,</a:t>
            </a:r>
          </a:p>
          <a:p>
            <a:pPr marL="514350" indent="-514350">
              <a:buFont typeface="+mj-lt"/>
              <a:buAutoNum type="arabicPeriod"/>
            </a:pPr>
            <a:r>
              <a:rPr lang="en-US" dirty="0"/>
              <a:t>Skepticism towards implementation </a:t>
            </a:r>
            <a:r>
              <a:rPr lang="hr-HR" dirty="0" smtClean="0"/>
              <a:t>                                                              </a:t>
            </a:r>
            <a:r>
              <a:rPr lang="en-US" dirty="0" smtClean="0"/>
              <a:t>of new</a:t>
            </a:r>
            <a:r>
              <a:rPr lang="hr-HR" dirty="0" smtClean="0"/>
              <a:t>, </a:t>
            </a:r>
            <a:r>
              <a:rPr lang="hr-HR" dirty="0" err="1" smtClean="0"/>
              <a:t>unregulated</a:t>
            </a:r>
            <a:r>
              <a:rPr lang="hr-HR" dirty="0" smtClean="0"/>
              <a:t>,</a:t>
            </a:r>
            <a:r>
              <a:rPr lang="en-US" dirty="0" smtClean="0"/>
              <a:t> </a:t>
            </a:r>
            <a:r>
              <a:rPr lang="en-US" dirty="0"/>
              <a:t>theologies in </a:t>
            </a:r>
            <a:r>
              <a:rPr lang="hr-HR" dirty="0" smtClean="0"/>
              <a:t>                                                     </a:t>
            </a:r>
            <a:r>
              <a:rPr lang="en-US" dirty="0" smtClean="0"/>
              <a:t>finance sphere</a:t>
            </a:r>
            <a:r>
              <a:rPr lang="hr-HR" dirty="0"/>
              <a:t>.</a:t>
            </a:r>
            <a:endParaRPr lang="hr-HR" dirty="0" smtClean="0"/>
          </a:p>
          <a:p>
            <a:pPr marL="0" indent="0">
              <a:buNone/>
            </a:pPr>
            <a:endParaRPr lang="hr-HR" dirty="0" smtClean="0"/>
          </a:p>
          <a:p>
            <a:pPr marL="514350" indent="-514350">
              <a:buFont typeface="+mj-lt"/>
              <a:buAutoNum type="arabicPeriod"/>
            </a:pPr>
            <a:endParaRPr lang="hr-HR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Faculty of Law, University of Rijeka</a:t>
            </a:r>
            <a:endParaRPr kumimoji="0" lang="hr-HR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5E64A769-BC8D-419E-8CE7-7D37458A25DB}" type="slidenum">
              <a:rPr kumimoji="0" lang="hr-HR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9</a:t>
            </a:fld>
            <a:endParaRPr kumimoji="0" lang="hr-HR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" name="Title 1"/>
          <p:cNvSpPr>
            <a:spLocks noGrp="1"/>
          </p:cNvSpPr>
          <p:nvPr>
            <p:ph type="title"/>
          </p:nvPr>
        </p:nvSpPr>
        <p:spPr>
          <a:xfrm>
            <a:off x="1672281" y="300607"/>
            <a:ext cx="9349946" cy="819739"/>
          </a:xfrm>
        </p:spPr>
        <p:txBody>
          <a:bodyPr>
            <a:normAutofit fontScale="90000"/>
          </a:bodyPr>
          <a:lstStyle/>
          <a:p>
            <a:pPr algn="ctr"/>
            <a:r>
              <a:rPr lang="hr-HR" b="1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Theoretical</a:t>
            </a:r>
            <a:r>
              <a:rPr lang="hr-HR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hr-HR" b="1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and</a:t>
            </a:r>
            <a:r>
              <a:rPr lang="hr-HR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hr-HR" b="1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tehnical</a:t>
            </a:r>
            <a:r>
              <a:rPr lang="hr-HR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hr-HR" b="1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problems</a:t>
            </a:r>
            <a:r>
              <a:rPr lang="hr-HR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hr-HR" b="1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which</a:t>
            </a:r>
            <a:r>
              <a:rPr lang="hr-HR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hr-HR" b="1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goes</a:t>
            </a:r>
            <a:r>
              <a:rPr lang="hr-HR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hr-HR" b="1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against</a:t>
            </a:r>
            <a:r>
              <a:rPr lang="hr-HR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hr-HR" b="1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favour</a:t>
            </a:r>
            <a:r>
              <a:rPr lang="hr-HR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hr-HR" b="1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of</a:t>
            </a:r>
            <a:r>
              <a:rPr lang="hr-HR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hr-HR" b="1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bitcoin</a:t>
            </a:r>
            <a:r>
              <a:rPr lang="hr-HR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hr-HR" b="1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usage</a:t>
            </a:r>
            <a:r>
              <a:rPr lang="hr-HR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:</a:t>
            </a:r>
            <a:endParaRPr lang="hr-HR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4098" name="Picture 2" descr="http://www.bitcoinx.com/wp-content/uploads/2014/08/10307504544_669fb6aab6_k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98027" y="3532565"/>
            <a:ext cx="3748560" cy="25025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45237586"/>
      </p:ext>
    </p:extLst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5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6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0" y="194553"/>
            <a:ext cx="9067800" cy="953312"/>
          </a:xfrm>
        </p:spPr>
        <p:txBody>
          <a:bodyPr>
            <a:normAutofit fontScale="90000"/>
          </a:bodyPr>
          <a:lstStyle/>
          <a:p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Brief history of </a:t>
            </a:r>
            <a:r>
              <a:rPr lang="hr-HR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b</a:t>
            </a:r>
            <a:r>
              <a:rPr lang="en-US" b="1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itcoin</a:t>
            </a:r>
            <a:r>
              <a:rPr lang="en-US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commodity</a:t>
            </a:r>
            <a:r>
              <a:rPr lang="hr-HR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/>
            </a:r>
            <a:br>
              <a:rPr lang="hr-HR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Source: selected data available at historyofbitcoin.org</a:t>
            </a:r>
            <a:endParaRPr lang="hr-HR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Faculty of Law, University of Rijeka</a:t>
            </a:r>
            <a:endParaRPr kumimoji="0" lang="hr-HR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5E64A769-BC8D-419E-8CE7-7D37458A25DB}" type="slidenum">
              <a:rPr kumimoji="0" lang="hr-HR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10</a:t>
            </a:fld>
            <a:endParaRPr kumimoji="0" lang="hr-HR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aphicFrame>
        <p:nvGraphicFramePr>
          <p:cNvPr id="6" name="Table 5"/>
          <p:cNvGraphicFramePr>
            <a:graphicFrameLocks noGrp="1"/>
          </p:cNvGraphicFramePr>
          <p:nvPr>
            <p:extLst/>
          </p:nvPr>
        </p:nvGraphicFramePr>
        <p:xfrm>
          <a:off x="2286000" y="1502410"/>
          <a:ext cx="8772863" cy="4853940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1888438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688442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200025">
                <a:tc>
                  <a:txBody>
                    <a:bodyPr/>
                    <a:lstStyle/>
                    <a:p>
                      <a:pPr algn="ctr" fontAlgn="ctr"/>
                      <a:r>
                        <a:rPr lang="hr-HR" sz="1600" b="1" u="none" strike="noStrike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Date</a:t>
                      </a:r>
                      <a:endParaRPr lang="hr-HR" sz="1600" b="1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hr-HR" sz="1600" b="1" u="none" strike="noStrike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Event</a:t>
                      </a:r>
                      <a:endParaRPr lang="hr-HR" sz="1600" b="1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0" anchor="ctr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00025">
                <a:tc>
                  <a:txBody>
                    <a:bodyPr/>
                    <a:lstStyle/>
                    <a:p>
                      <a:pPr algn="ctr" fontAlgn="ctr"/>
                      <a:r>
                        <a:rPr lang="hr-HR" sz="1600" u="none" strike="noStrike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2007</a:t>
                      </a:r>
                      <a:endParaRPr lang="hr-HR" sz="1600" b="0" i="0" u="none" strike="noStrike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600" u="none" strike="noStrike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Satoshi began working on the Bitcoin concept</a:t>
                      </a:r>
                      <a:endParaRPr lang="en-US" sz="16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0" anchor="ctr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200025">
                <a:tc>
                  <a:txBody>
                    <a:bodyPr/>
                    <a:lstStyle/>
                    <a:p>
                      <a:pPr algn="ctr" fontAlgn="ctr"/>
                      <a:r>
                        <a:rPr lang="hr-HR" sz="1600" u="none" strike="noStrike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18.8.2008</a:t>
                      </a:r>
                      <a:endParaRPr lang="hr-HR" sz="1600" b="0" i="0" u="none" strike="noStrike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hr-HR" sz="1600" u="none" strike="noStrike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Bitcoin</a:t>
                      </a:r>
                      <a:r>
                        <a:rPr lang="hr-HR" sz="1600" u="none" strike="noStrike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hr-HR" sz="1600" u="none" strike="noStrike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is</a:t>
                      </a:r>
                      <a:r>
                        <a:rPr lang="hr-HR" sz="1600" u="none" strike="noStrike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hr-HR" sz="1600" u="none" strike="noStrike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registered</a:t>
                      </a:r>
                      <a:endParaRPr lang="hr-HR" sz="16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0" anchor="ctr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200025">
                <a:tc>
                  <a:txBody>
                    <a:bodyPr/>
                    <a:lstStyle/>
                    <a:p>
                      <a:pPr algn="ctr" fontAlgn="ctr"/>
                      <a:r>
                        <a:rPr lang="hr-HR" sz="1600" u="none" strike="noStrike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3.1.2009</a:t>
                      </a:r>
                      <a:endParaRPr lang="hr-HR" sz="1600" b="0" i="0" u="none" strike="noStrike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600" u="none" strike="noStrike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The Genesis Block is mined</a:t>
                      </a:r>
                      <a:endParaRPr lang="en-US" sz="16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0" anchor="ctr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200025">
                <a:tc>
                  <a:txBody>
                    <a:bodyPr/>
                    <a:lstStyle/>
                    <a:p>
                      <a:pPr algn="ctr" fontAlgn="ctr"/>
                      <a:r>
                        <a:rPr lang="hr-HR" sz="1600" u="none" strike="noStrike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12.1.2009</a:t>
                      </a:r>
                      <a:endParaRPr lang="hr-HR" sz="1600" b="0" i="0" u="none" strike="noStrike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hr-HR" sz="1600" u="none" strike="noStrike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First </a:t>
                      </a:r>
                      <a:r>
                        <a:rPr lang="hr-HR" sz="1600" u="none" strike="noStrike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Bitcoin</a:t>
                      </a:r>
                      <a:r>
                        <a:rPr lang="hr-HR" sz="1600" u="none" strike="noStrike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hr-HR" sz="1600" u="none" strike="noStrike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transaction</a:t>
                      </a:r>
                      <a:endParaRPr lang="hr-HR" sz="16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0" anchor="ctr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200025">
                <a:tc>
                  <a:txBody>
                    <a:bodyPr/>
                    <a:lstStyle/>
                    <a:p>
                      <a:pPr algn="ctr" fontAlgn="ctr"/>
                      <a:r>
                        <a:rPr lang="hr-HR" sz="1600" u="none" strike="noStrike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5.10.2009</a:t>
                      </a:r>
                      <a:endParaRPr lang="hr-HR" sz="1600" b="0" i="0" u="none" strike="noStrike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600" u="none" strike="noStrike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An exchange rate is established</a:t>
                      </a:r>
                      <a:endParaRPr lang="en-US" sz="16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0" anchor="ctr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200025">
                <a:tc>
                  <a:txBody>
                    <a:bodyPr/>
                    <a:lstStyle/>
                    <a:p>
                      <a:pPr algn="ctr" fontAlgn="ctr"/>
                      <a:r>
                        <a:rPr lang="hr-HR" sz="1600" u="none" strike="noStrike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6.2.2010</a:t>
                      </a:r>
                      <a:endParaRPr lang="hr-HR" sz="1600" b="0" i="0" u="none" strike="noStrike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600" u="none" strike="noStrike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A currency exchange is born</a:t>
                      </a:r>
                      <a:endParaRPr lang="en-US" sz="16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0" anchor="ctr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200025">
                <a:tc>
                  <a:txBody>
                    <a:bodyPr/>
                    <a:lstStyle/>
                    <a:p>
                      <a:pPr algn="ctr" fontAlgn="ctr"/>
                      <a:r>
                        <a:rPr lang="hr-HR" sz="1600" u="none" strike="noStrike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17.7.2010</a:t>
                      </a:r>
                      <a:endParaRPr lang="hr-HR" sz="1600" b="0" i="0" u="none" strike="noStrike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hr-HR" sz="1600" u="none" strike="noStrike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MtGox</a:t>
                      </a:r>
                      <a:r>
                        <a:rPr lang="hr-HR" sz="1600" u="none" strike="noStrike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hr-HR" sz="1600" u="none" strike="noStrike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is</a:t>
                      </a:r>
                      <a:r>
                        <a:rPr lang="hr-HR" sz="1600" u="none" strike="noStrike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hr-HR" sz="1600" u="none" strike="noStrike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established</a:t>
                      </a:r>
                      <a:endParaRPr lang="hr-HR" sz="16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0" anchor="ctr"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800100">
                <a:tc>
                  <a:txBody>
                    <a:bodyPr/>
                    <a:lstStyle/>
                    <a:p>
                      <a:pPr algn="ctr" fontAlgn="ctr"/>
                      <a:r>
                        <a:rPr lang="hr-HR" sz="1600" u="none" strike="noStrike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15.8.2010</a:t>
                      </a:r>
                      <a:endParaRPr lang="hr-HR" sz="1600" b="0" i="0" u="none" strike="noStrike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600" b="1" u="none" strike="noStrike" dirty="0">
                          <a:solidFill>
                            <a:srgbClr val="FF0000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A vulnerability in the system</a:t>
                      </a:r>
                      <a:r>
                        <a:rPr lang="en-US" sz="1600" u="none" strike="noStrike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is discovered and</a:t>
                      </a:r>
                      <a:br>
                        <a:rPr lang="en-US" sz="1600" u="none" strike="noStrike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</a:br>
                      <a:r>
                        <a:rPr lang="en-US" sz="1600" u="none" strike="noStrike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exploited, resulting in the generation of 184 billion Bitcoins</a:t>
                      </a:r>
                      <a:endParaRPr lang="en-US" sz="16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0" anchor="ctr"/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200025">
                <a:tc>
                  <a:txBody>
                    <a:bodyPr/>
                    <a:lstStyle/>
                    <a:p>
                      <a:pPr algn="ctr" fontAlgn="ctr"/>
                      <a:r>
                        <a:rPr lang="hr-HR" sz="1600" u="none" strike="noStrike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18.9.2010</a:t>
                      </a:r>
                      <a:endParaRPr lang="hr-HR" sz="1600" b="0" i="0" u="none" strike="noStrike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hr-HR" sz="1600" u="none" strike="noStrike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First collective mining starts</a:t>
                      </a:r>
                      <a:endParaRPr lang="hr-HR" sz="1600" b="0" i="0" u="none" strike="noStrike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0" anchor="ctr"/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200025">
                <a:tc>
                  <a:txBody>
                    <a:bodyPr/>
                    <a:lstStyle/>
                    <a:p>
                      <a:pPr algn="ctr" fontAlgn="ctr"/>
                      <a:r>
                        <a:rPr lang="hr-HR" sz="1600" u="none" strike="noStrike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29.9.2010</a:t>
                      </a:r>
                      <a:endParaRPr lang="hr-HR" sz="1600" b="0" i="0" u="none" strike="noStrike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hr-HR" sz="1600" u="none" strike="noStrike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Another</a:t>
                      </a:r>
                      <a:r>
                        <a:rPr lang="hr-HR" sz="1600" u="none" strike="noStrike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hr-HR" sz="1600" b="1" u="none" strike="noStrike" dirty="0" err="1">
                          <a:solidFill>
                            <a:srgbClr val="FF0000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exploit</a:t>
                      </a:r>
                      <a:r>
                        <a:rPr lang="hr-HR" sz="1600" b="1" u="none" strike="noStrike" dirty="0">
                          <a:solidFill>
                            <a:srgbClr val="FF0000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hr-HR" sz="1600" b="1" u="none" strike="noStrike" dirty="0" err="1">
                          <a:solidFill>
                            <a:srgbClr val="FF0000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discovered</a:t>
                      </a:r>
                      <a:endParaRPr lang="hr-HR" sz="1600" b="1" i="0" u="none" strike="noStrike" dirty="0">
                        <a:solidFill>
                          <a:srgbClr val="FF0000"/>
                        </a:solidFill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0" anchor="ctr"/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  <a:tr h="200025">
                <a:tc>
                  <a:txBody>
                    <a:bodyPr/>
                    <a:lstStyle/>
                    <a:p>
                      <a:pPr algn="ctr" fontAlgn="ctr"/>
                      <a:r>
                        <a:rPr lang="hr-HR" sz="1600" u="none" strike="noStrike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28.10.2010</a:t>
                      </a:r>
                      <a:endParaRPr lang="hr-HR" sz="1600" b="0" i="0" u="none" strike="noStrike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hr-HR" sz="1600" u="none" strike="noStrike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First </a:t>
                      </a:r>
                      <a:r>
                        <a:rPr lang="hr-HR" sz="1600" u="none" strike="noStrike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ever</a:t>
                      </a:r>
                      <a:r>
                        <a:rPr lang="hr-HR" sz="1600" u="none" strike="noStrike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short sale</a:t>
                      </a:r>
                      <a:endParaRPr lang="hr-HR" sz="16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0" anchor="ctr"/>
                </a:tc>
                <a:extLst>
                  <a:ext uri="{0D108BD9-81ED-4DB2-BD59-A6C34878D82A}">
                    <a16:rowId xmlns:a16="http://schemas.microsoft.com/office/drawing/2014/main" val="10011"/>
                  </a:ext>
                </a:extLst>
              </a:tr>
              <a:tr h="200025">
                <a:tc>
                  <a:txBody>
                    <a:bodyPr/>
                    <a:lstStyle/>
                    <a:p>
                      <a:pPr algn="ctr" fontAlgn="ctr"/>
                      <a:r>
                        <a:rPr lang="hr-HR" sz="1600" u="none" strike="noStrike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9.12.2010</a:t>
                      </a:r>
                      <a:endParaRPr lang="hr-HR" sz="1600" b="0" i="0" u="none" strike="noStrike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600" u="none" strike="noStrike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First call option contract sold</a:t>
                      </a:r>
                      <a:endParaRPr lang="en-US" sz="16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0" anchor="ctr"/>
                </a:tc>
                <a:extLst>
                  <a:ext uri="{0D108BD9-81ED-4DB2-BD59-A6C34878D82A}">
                    <a16:rowId xmlns:a16="http://schemas.microsoft.com/office/drawing/2014/main" val="10012"/>
                  </a:ext>
                </a:extLst>
              </a:tr>
              <a:tr h="200025">
                <a:tc>
                  <a:txBody>
                    <a:bodyPr/>
                    <a:lstStyle/>
                    <a:p>
                      <a:pPr algn="ctr" fontAlgn="ctr"/>
                      <a:r>
                        <a:rPr lang="hr-HR" sz="1600" u="none" strike="noStrike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2011</a:t>
                      </a:r>
                      <a:endParaRPr lang="hr-HR" sz="1600" b="0" i="0" u="none" strike="noStrike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600" b="1" u="none" strike="noStrike" dirty="0">
                          <a:solidFill>
                            <a:srgbClr val="FF0000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Silk Road</a:t>
                      </a:r>
                      <a:r>
                        <a:rPr lang="en-US" sz="1600" u="none" strike="noStrike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opens for business</a:t>
                      </a:r>
                      <a:endParaRPr lang="en-US" sz="16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0" anchor="ctr"/>
                </a:tc>
                <a:extLst>
                  <a:ext uri="{0D108BD9-81ED-4DB2-BD59-A6C34878D82A}">
                    <a16:rowId xmlns:a16="http://schemas.microsoft.com/office/drawing/2014/main" val="10013"/>
                  </a:ext>
                </a:extLst>
              </a:tr>
              <a:tr h="200025">
                <a:tc>
                  <a:txBody>
                    <a:bodyPr/>
                    <a:lstStyle/>
                    <a:p>
                      <a:pPr algn="ctr" fontAlgn="ctr"/>
                      <a:r>
                        <a:rPr lang="hr-HR" sz="1600" u="none" strike="noStrike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28.1.2011</a:t>
                      </a:r>
                      <a:endParaRPr lang="hr-HR" sz="1600" b="0" i="0" u="none" strike="noStrike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600" u="none" strike="noStrike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25% of total Bitcoins generated</a:t>
                      </a:r>
                      <a:endParaRPr lang="en-US" sz="16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0" anchor="ctr"/>
                </a:tc>
                <a:extLst>
                  <a:ext uri="{0D108BD9-81ED-4DB2-BD59-A6C34878D82A}">
                    <a16:rowId xmlns:a16="http://schemas.microsoft.com/office/drawing/2014/main" val="10014"/>
                  </a:ext>
                </a:extLst>
              </a:tr>
              <a:tr h="200025">
                <a:tc>
                  <a:txBody>
                    <a:bodyPr/>
                    <a:lstStyle/>
                    <a:p>
                      <a:pPr algn="ctr" fontAlgn="ctr"/>
                      <a:r>
                        <a:rPr lang="hr-HR" sz="1600" u="none" strike="noStrike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9.2.2011</a:t>
                      </a:r>
                      <a:endParaRPr lang="hr-HR" sz="1600" b="0" i="0" u="none" strike="noStrike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600" u="none" strike="noStrike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Bitcoin reaches parity with USD (1:1)</a:t>
                      </a:r>
                      <a:endParaRPr lang="en-US" sz="16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0" anchor="ctr"/>
                </a:tc>
                <a:extLst>
                  <a:ext uri="{0D108BD9-81ED-4DB2-BD59-A6C34878D82A}">
                    <a16:rowId xmlns:a16="http://schemas.microsoft.com/office/drawing/2014/main" val="10015"/>
                  </a:ext>
                </a:extLst>
              </a:tr>
              <a:tr h="200025">
                <a:tc>
                  <a:txBody>
                    <a:bodyPr/>
                    <a:lstStyle/>
                    <a:p>
                      <a:pPr algn="ctr" fontAlgn="ctr"/>
                      <a:r>
                        <a:rPr lang="hr-HR" sz="1600" u="none" strike="noStrike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12.4.2011</a:t>
                      </a:r>
                      <a:endParaRPr lang="hr-HR" sz="1600" b="0" i="0" u="none" strike="noStrike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hr-HR" sz="1600" u="none" strike="noStrike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First put </a:t>
                      </a:r>
                      <a:r>
                        <a:rPr lang="hr-HR" sz="1600" u="none" strike="noStrike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option</a:t>
                      </a:r>
                      <a:r>
                        <a:rPr lang="hr-HR" sz="1600" u="none" strike="noStrike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hr-HR" sz="1600" u="none" strike="noStrike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sold</a:t>
                      </a:r>
                      <a:r>
                        <a:rPr lang="hr-HR" sz="1600" u="none" strike="noStrike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endParaRPr lang="hr-HR" sz="16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0" anchor="ctr"/>
                </a:tc>
                <a:extLst>
                  <a:ext uri="{0D108BD9-81ED-4DB2-BD59-A6C34878D82A}">
                    <a16:rowId xmlns:a16="http://schemas.microsoft.com/office/drawing/2014/main" val="1001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286796927"/>
      </p:ext>
    </p:extLst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5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750"/>
                            </p:stCondLst>
                            <p:childTnLst>
                              <p:par>
                                <p:cTn id="9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Faculty of Law, University of Rijeka</a:t>
            </a:r>
            <a:endParaRPr kumimoji="0" lang="hr-HR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5E64A769-BC8D-419E-8CE7-7D37458A25DB}" type="slidenum">
              <a:rPr kumimoji="0" lang="hr-HR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11</a:t>
            </a:fld>
            <a:endParaRPr kumimoji="0" lang="hr-HR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" name="Title 1"/>
          <p:cNvSpPr txBox="1">
            <a:spLocks/>
          </p:cNvSpPr>
          <p:nvPr/>
        </p:nvSpPr>
        <p:spPr>
          <a:xfrm>
            <a:off x="2286000" y="223736"/>
            <a:ext cx="9067800" cy="953312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 lnSpcReduction="1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400" b="1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j-ea"/>
                <a:cs typeface="Times New Roman" panose="02020603050405020304" pitchFamily="18" charset="0"/>
              </a:rPr>
              <a:t>Brief history of </a:t>
            </a:r>
            <a:r>
              <a:rPr kumimoji="0" lang="hr-HR" sz="4400" b="1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j-ea"/>
                <a:cs typeface="Times New Roman" panose="02020603050405020304" pitchFamily="18" charset="0"/>
              </a:rPr>
              <a:t>b</a:t>
            </a:r>
            <a:r>
              <a:rPr kumimoji="0" lang="en-US" sz="4400" b="1" i="0" u="none" strike="noStrike" kern="1200" cap="none" spc="0" normalizeH="0" baseline="0" noProof="0" dirty="0" err="1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j-ea"/>
                <a:cs typeface="Times New Roman" panose="02020603050405020304" pitchFamily="18" charset="0"/>
              </a:rPr>
              <a:t>itcoin</a:t>
            </a:r>
            <a:r>
              <a:rPr kumimoji="0" lang="en-US" sz="4400" b="1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j-ea"/>
                <a:cs typeface="Times New Roman" panose="02020603050405020304" pitchFamily="18" charset="0"/>
              </a:rPr>
              <a:t> commodity</a:t>
            </a:r>
            <a:r>
              <a:rPr kumimoji="0" lang="hr-HR" sz="4400" b="1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j-ea"/>
                <a:cs typeface="Times New Roman" panose="02020603050405020304" pitchFamily="18" charset="0"/>
              </a:rPr>
              <a:t/>
            </a:r>
            <a:br>
              <a:rPr kumimoji="0" lang="hr-HR" sz="4400" b="1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j-ea"/>
                <a:cs typeface="Times New Roman" panose="02020603050405020304" pitchFamily="18" charset="0"/>
              </a:rPr>
            </a:br>
            <a:r>
              <a:rPr kumimoji="0" lang="en-US" sz="2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j-ea"/>
                <a:cs typeface="Times New Roman" panose="02020603050405020304" pitchFamily="18" charset="0"/>
              </a:rPr>
              <a:t>Source: selected data available at historyofbitcoin.org</a:t>
            </a:r>
            <a:endParaRPr kumimoji="0" lang="hr-HR" sz="4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ea typeface="+mj-ea"/>
              <a:cs typeface="Times New Roman" panose="02020603050405020304" pitchFamily="18" charset="0"/>
            </a:endParaRPr>
          </a:p>
        </p:txBody>
      </p:sp>
      <p:graphicFrame>
        <p:nvGraphicFramePr>
          <p:cNvPr id="7" name="Table 6"/>
          <p:cNvGraphicFramePr>
            <a:graphicFrameLocks noGrp="1"/>
          </p:cNvGraphicFramePr>
          <p:nvPr>
            <p:extLst/>
          </p:nvPr>
        </p:nvGraphicFramePr>
        <p:xfrm>
          <a:off x="2219527" y="1293780"/>
          <a:ext cx="9134273" cy="5115684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196623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716803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198907">
                <a:tc>
                  <a:txBody>
                    <a:bodyPr/>
                    <a:lstStyle/>
                    <a:p>
                      <a:pPr algn="ctr" fontAlgn="ctr"/>
                      <a:r>
                        <a:rPr lang="hr-HR" sz="1500" b="1" u="none" strike="noStrike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Date</a:t>
                      </a:r>
                      <a:endParaRPr lang="hr-HR" sz="1500" b="1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472" marR="9472" marT="9472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hr-HR" sz="1500" b="1" u="none" strike="noStrike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Event</a:t>
                      </a:r>
                      <a:endParaRPr lang="hr-HR" sz="1500" b="1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472" marR="9472" marT="9472" marB="0" anchor="ctr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98907">
                <a:tc>
                  <a:txBody>
                    <a:bodyPr/>
                    <a:lstStyle/>
                    <a:p>
                      <a:pPr algn="ctr" fontAlgn="ctr"/>
                      <a:r>
                        <a:rPr lang="hr-HR" sz="1500" u="none" strike="noStrike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12.6.2011</a:t>
                      </a:r>
                      <a:endParaRPr lang="hr-HR" sz="15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472" marR="9472" marT="9472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500" u="none" strike="noStrike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The Great Bubble of 2011</a:t>
                      </a:r>
                      <a:endParaRPr lang="en-US" sz="15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472" marR="9472" marT="9472" marB="0" anchor="ctr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98907">
                <a:tc>
                  <a:txBody>
                    <a:bodyPr/>
                    <a:lstStyle/>
                    <a:p>
                      <a:pPr algn="ctr" fontAlgn="ctr"/>
                      <a:r>
                        <a:rPr lang="hr-HR" sz="1500" u="none" strike="noStrike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13.7.2011</a:t>
                      </a:r>
                      <a:endParaRPr lang="hr-HR" sz="15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472" marR="9472" marT="9472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hr-HR" sz="1500" u="none" strike="noStrike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25,000 BTC </a:t>
                      </a:r>
                      <a:r>
                        <a:rPr lang="hr-HR" sz="1500" b="1" u="none" strike="noStrike" dirty="0" err="1">
                          <a:solidFill>
                            <a:srgbClr val="FF0000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theft</a:t>
                      </a:r>
                      <a:r>
                        <a:rPr lang="hr-HR" sz="1500" u="none" strike="noStrike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hr-HR" sz="1500" u="none" strike="noStrike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reported</a:t>
                      </a:r>
                      <a:endParaRPr lang="hr-HR" sz="15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472" marR="9472" marT="9472" marB="0" anchor="ctr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98907">
                <a:tc>
                  <a:txBody>
                    <a:bodyPr/>
                    <a:lstStyle/>
                    <a:p>
                      <a:pPr algn="ctr" fontAlgn="ctr"/>
                      <a:r>
                        <a:rPr lang="hr-HR" sz="1500" u="none" strike="noStrike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19.7.2011</a:t>
                      </a:r>
                      <a:endParaRPr lang="hr-HR" sz="1500" b="0" i="0" u="none" strike="noStrike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472" marR="9472" marT="9472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hr-HR" sz="1500" b="1" u="none" strike="noStrike" dirty="0">
                          <a:solidFill>
                            <a:srgbClr val="FF0000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Major </a:t>
                      </a:r>
                      <a:r>
                        <a:rPr lang="hr-HR" sz="1500" b="1" u="none" strike="noStrike" dirty="0" err="1">
                          <a:solidFill>
                            <a:srgbClr val="FF0000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breach</a:t>
                      </a:r>
                      <a:r>
                        <a:rPr lang="hr-HR" sz="1500" b="1" u="none" strike="noStrike" dirty="0">
                          <a:solidFill>
                            <a:srgbClr val="FF0000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hr-HR" sz="1500" u="none" strike="noStrike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at </a:t>
                      </a:r>
                      <a:r>
                        <a:rPr lang="hr-HR" sz="1500" u="none" strike="noStrike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MtGox</a:t>
                      </a:r>
                      <a:endParaRPr lang="hr-HR" sz="15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472" marR="9472" marT="9472" marB="0" anchor="ctr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98907">
                <a:tc>
                  <a:txBody>
                    <a:bodyPr/>
                    <a:lstStyle/>
                    <a:p>
                      <a:pPr algn="ctr" fontAlgn="ctr"/>
                      <a:r>
                        <a:rPr lang="hr-HR" sz="1500" u="none" strike="noStrike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26.7.2011</a:t>
                      </a:r>
                      <a:endParaRPr lang="hr-HR" sz="1500" b="0" i="0" u="none" strike="noStrike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472" marR="9472" marT="9472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hr-HR" sz="1500" u="none" strike="noStrike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Bitomat</a:t>
                      </a:r>
                      <a:r>
                        <a:rPr lang="hr-HR" sz="1500" u="none" strike="noStrike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(</a:t>
                      </a:r>
                      <a:r>
                        <a:rPr lang="hr-HR" sz="1500" u="none" strike="noStrike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Poland</a:t>
                      </a:r>
                      <a:r>
                        <a:rPr lang="hr-HR" sz="1500" u="none" strike="noStrike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) </a:t>
                      </a:r>
                      <a:r>
                        <a:rPr lang="hr-HR" sz="1500" b="1" u="none" strike="noStrike" dirty="0" err="1">
                          <a:solidFill>
                            <a:srgbClr val="FF0000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loses</a:t>
                      </a:r>
                      <a:r>
                        <a:rPr lang="hr-HR" sz="1500" b="1" u="none" strike="noStrike" dirty="0">
                          <a:solidFill>
                            <a:srgbClr val="FF0000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17,000 </a:t>
                      </a:r>
                      <a:r>
                        <a:rPr lang="hr-HR" sz="1500" b="1" u="none" strike="noStrike" dirty="0" err="1">
                          <a:solidFill>
                            <a:srgbClr val="FF0000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Bitcoins</a:t>
                      </a:r>
                      <a:endParaRPr lang="hr-HR" sz="1500" b="1" i="0" u="none" strike="noStrike" dirty="0">
                        <a:solidFill>
                          <a:srgbClr val="FF0000"/>
                        </a:solidFill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472" marR="9472" marT="9472" marB="0" anchor="ctr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198907">
                <a:tc>
                  <a:txBody>
                    <a:bodyPr/>
                    <a:lstStyle/>
                    <a:p>
                      <a:pPr algn="ctr" fontAlgn="ctr"/>
                      <a:r>
                        <a:rPr lang="hr-HR" sz="1500" u="none" strike="noStrike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5.8.2011</a:t>
                      </a:r>
                      <a:endParaRPr lang="hr-HR" sz="1500" b="0" i="0" u="none" strike="noStrike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472" marR="9472" marT="9472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hr-HR" sz="1500" u="none" strike="noStrike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MyBitcoin</a:t>
                      </a:r>
                      <a:r>
                        <a:rPr lang="hr-HR" sz="1500" u="none" strike="noStrike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hr-HR" sz="1500" b="1" u="none" strike="noStrike" dirty="0" err="1">
                          <a:solidFill>
                            <a:srgbClr val="FF0000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loses</a:t>
                      </a:r>
                      <a:r>
                        <a:rPr lang="hr-HR" sz="1500" b="1" u="none" strike="noStrike" dirty="0">
                          <a:solidFill>
                            <a:srgbClr val="FF0000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150,000 </a:t>
                      </a:r>
                      <a:r>
                        <a:rPr lang="hr-HR" sz="1500" b="1" u="none" strike="noStrike" dirty="0" err="1">
                          <a:solidFill>
                            <a:srgbClr val="FF0000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Bitcoins</a:t>
                      </a:r>
                      <a:endParaRPr lang="hr-HR" sz="1500" b="1" i="0" u="none" strike="noStrike" dirty="0">
                        <a:solidFill>
                          <a:srgbClr val="FF0000"/>
                        </a:solidFill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472" marR="9472" marT="9472" marB="0" anchor="ctr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198907">
                <a:tc>
                  <a:txBody>
                    <a:bodyPr/>
                    <a:lstStyle/>
                    <a:p>
                      <a:pPr algn="ctr" fontAlgn="ctr"/>
                      <a:r>
                        <a:rPr lang="hr-HR" sz="1500" u="none" strike="noStrike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6.9.2011</a:t>
                      </a:r>
                      <a:endParaRPr lang="hr-HR" sz="1500" b="0" i="0" u="none" strike="noStrike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472" marR="9472" marT="9472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hr-HR" sz="1500" u="none" strike="noStrike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Creation</a:t>
                      </a:r>
                      <a:r>
                        <a:rPr lang="hr-HR" sz="1500" u="none" strike="noStrike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hr-HR" sz="1500" u="none" strike="noStrike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of</a:t>
                      </a:r>
                      <a:r>
                        <a:rPr lang="hr-HR" sz="1500" u="none" strike="noStrike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hr-HR" sz="1500" u="none" strike="noStrike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physical</a:t>
                      </a:r>
                      <a:r>
                        <a:rPr lang="hr-HR" sz="1500" u="none" strike="noStrike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hr-HR" sz="1500" u="none" strike="noStrike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Bitcoins</a:t>
                      </a:r>
                      <a:endParaRPr lang="hr-HR" sz="15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472" marR="9472" marT="9472" marB="0" anchor="ctr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373188">
                <a:tc>
                  <a:txBody>
                    <a:bodyPr/>
                    <a:lstStyle/>
                    <a:p>
                      <a:pPr algn="ctr" fontAlgn="ctr"/>
                      <a:r>
                        <a:rPr lang="hr-HR" sz="1500" u="none" strike="noStrike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13.2.2012</a:t>
                      </a:r>
                      <a:endParaRPr lang="hr-HR" sz="1500" b="0" i="0" u="none" strike="noStrike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472" marR="9472" marT="9472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500" u="none" strike="noStrike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Second largest Bitcoin exchange </a:t>
                      </a:r>
                      <a:r>
                        <a:rPr lang="en-US" sz="1500" b="1" u="none" strike="noStrike" dirty="0">
                          <a:solidFill>
                            <a:srgbClr val="FF0000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shuts down</a:t>
                      </a:r>
                      <a:endParaRPr lang="en-US" sz="1500" b="1" i="0" u="none" strike="noStrike" dirty="0">
                        <a:solidFill>
                          <a:srgbClr val="FF0000"/>
                        </a:solidFill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472" marR="9472" marT="9472" marB="0" anchor="ctr"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198907">
                <a:tc>
                  <a:txBody>
                    <a:bodyPr/>
                    <a:lstStyle/>
                    <a:p>
                      <a:pPr algn="ctr" fontAlgn="ctr"/>
                      <a:r>
                        <a:rPr lang="hr-HR" sz="1500" u="none" strike="noStrike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1.3.2012</a:t>
                      </a:r>
                      <a:endParaRPr lang="hr-HR" sz="1500" b="0" i="0" u="none" strike="noStrike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472" marR="9472" marT="9472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sv-SE" sz="1500" u="none" strike="noStrike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Linode hacked </a:t>
                      </a:r>
                      <a:r>
                        <a:rPr lang="sv-SE" sz="1500" b="1" u="none" strike="noStrike" dirty="0">
                          <a:solidFill>
                            <a:srgbClr val="FF0000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46,000 BTC stolen</a:t>
                      </a:r>
                      <a:endParaRPr lang="sv-SE" sz="1500" b="1" i="0" u="none" strike="noStrike" dirty="0">
                        <a:solidFill>
                          <a:srgbClr val="FF0000"/>
                        </a:solidFill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472" marR="9472" marT="9472" marB="0" anchor="ctr"/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198907">
                <a:tc>
                  <a:txBody>
                    <a:bodyPr/>
                    <a:lstStyle/>
                    <a:p>
                      <a:pPr algn="ctr" fontAlgn="ctr"/>
                      <a:r>
                        <a:rPr lang="hr-HR" sz="1500" u="none" strike="noStrike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9.5.2012</a:t>
                      </a:r>
                      <a:endParaRPr lang="hr-HR" sz="1500" b="0" i="0" u="none" strike="noStrike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472" marR="9472" marT="9472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500" b="1" i="0" u="none" strike="noStrike" dirty="0">
                          <a:solidFill>
                            <a:srgbClr val="FF0000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FBI report </a:t>
                      </a:r>
                      <a:r>
                        <a:rPr lang="en-US" sz="1500" u="none" strike="noStrike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on Bitcoin leaked</a:t>
                      </a:r>
                      <a:endParaRPr lang="en-US" sz="15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472" marR="9472" marT="9472" marB="0" anchor="ctr"/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198907">
                <a:tc>
                  <a:txBody>
                    <a:bodyPr/>
                    <a:lstStyle/>
                    <a:p>
                      <a:pPr algn="ctr" fontAlgn="ctr"/>
                      <a:r>
                        <a:rPr lang="hr-HR" sz="1500" u="none" strike="noStrike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11.5.2012</a:t>
                      </a:r>
                      <a:endParaRPr lang="hr-HR" sz="1500" b="0" i="0" u="none" strike="noStrike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472" marR="9472" marT="9472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hr-HR" sz="1500" u="none" strike="noStrike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Bitcoinica</a:t>
                      </a:r>
                      <a:r>
                        <a:rPr lang="hr-HR" sz="1500" u="none" strike="noStrike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hr-HR" sz="1500" b="1" u="none" strike="noStrike" dirty="0" err="1">
                          <a:solidFill>
                            <a:srgbClr val="FF0000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hacked</a:t>
                      </a:r>
                      <a:r>
                        <a:rPr lang="hr-HR" sz="1500" u="none" strike="noStrike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(18,000 BTC)</a:t>
                      </a:r>
                      <a:endParaRPr lang="hr-HR" sz="15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472" marR="9472" marT="9472" marB="0" anchor="ctr"/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  <a:tr h="198907">
                <a:tc>
                  <a:txBody>
                    <a:bodyPr/>
                    <a:lstStyle/>
                    <a:p>
                      <a:pPr algn="ctr" fontAlgn="ctr"/>
                      <a:r>
                        <a:rPr lang="hr-HR" sz="1500" u="none" strike="noStrike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3.9.2012</a:t>
                      </a:r>
                      <a:endParaRPr lang="hr-HR" sz="1500" b="0" i="0" u="none" strike="noStrike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472" marR="9472" marT="9472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hr-HR" sz="1500" u="none" strike="noStrike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Bitfloor</a:t>
                      </a:r>
                      <a:r>
                        <a:rPr lang="hr-HR" sz="1500" u="none" strike="noStrike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hr-HR" sz="1500" b="1" u="none" strike="noStrike" dirty="0" err="1">
                          <a:solidFill>
                            <a:srgbClr val="FF0000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hacked</a:t>
                      </a:r>
                      <a:r>
                        <a:rPr lang="hr-HR" sz="1500" u="none" strike="noStrike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(24,000 BTC)</a:t>
                      </a:r>
                      <a:endParaRPr lang="hr-HR" sz="15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472" marR="9472" marT="9472" marB="0" anchor="ctr"/>
                </a:tc>
                <a:extLst>
                  <a:ext uri="{0D108BD9-81ED-4DB2-BD59-A6C34878D82A}">
                    <a16:rowId xmlns:a16="http://schemas.microsoft.com/office/drawing/2014/main" val="10011"/>
                  </a:ext>
                </a:extLst>
              </a:tr>
              <a:tr h="397815">
                <a:tc>
                  <a:txBody>
                    <a:bodyPr/>
                    <a:lstStyle/>
                    <a:p>
                      <a:pPr algn="ctr" fontAlgn="ctr"/>
                      <a:r>
                        <a:rPr lang="hr-HR" sz="1500" u="none" strike="noStrike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24.9.2012</a:t>
                      </a:r>
                      <a:endParaRPr lang="hr-HR" sz="1500" b="0" i="0" u="none" strike="noStrike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472" marR="9472" marT="9472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500" u="none" strike="noStrike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Bitcoin Savings and Trust investigated for</a:t>
                      </a:r>
                      <a:br>
                        <a:rPr lang="en-US" sz="1500" u="none" strike="noStrike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</a:br>
                      <a:r>
                        <a:rPr lang="en-US" sz="1500" u="none" strike="noStrike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running </a:t>
                      </a:r>
                      <a:r>
                        <a:rPr lang="en-US" sz="1500" b="1" u="none" strike="noStrike" dirty="0">
                          <a:solidFill>
                            <a:srgbClr val="FF0000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Ponzi scheme </a:t>
                      </a:r>
                      <a:endParaRPr lang="en-US" sz="1500" b="1" i="0" u="none" strike="noStrike" dirty="0">
                        <a:solidFill>
                          <a:srgbClr val="FF0000"/>
                        </a:solidFill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472" marR="9472" marT="9472" marB="0" anchor="ctr"/>
                </a:tc>
                <a:extLst>
                  <a:ext uri="{0D108BD9-81ED-4DB2-BD59-A6C34878D82A}">
                    <a16:rowId xmlns:a16="http://schemas.microsoft.com/office/drawing/2014/main" val="10012"/>
                  </a:ext>
                </a:extLst>
              </a:tr>
              <a:tr h="198907">
                <a:tc>
                  <a:txBody>
                    <a:bodyPr/>
                    <a:lstStyle/>
                    <a:p>
                      <a:pPr algn="ctr" fontAlgn="ctr"/>
                      <a:r>
                        <a:rPr lang="hr-HR" sz="1500" u="none" strike="noStrike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8.3.2013</a:t>
                      </a:r>
                      <a:endParaRPr lang="hr-HR" sz="1500" b="0" i="0" u="none" strike="noStrike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472" marR="9472" marT="9472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hr-HR" sz="1500" u="none" strike="noStrike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BitInstant</a:t>
                      </a:r>
                      <a:r>
                        <a:rPr lang="hr-HR" sz="1500" u="none" strike="noStrike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hr-HR" sz="1500" b="1" u="none" strike="noStrike" dirty="0" err="1">
                          <a:solidFill>
                            <a:srgbClr val="FF0000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hacked</a:t>
                      </a:r>
                      <a:r>
                        <a:rPr lang="hr-HR" sz="1500" u="none" strike="noStrike" dirty="0">
                          <a:solidFill>
                            <a:srgbClr val="FF0000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hr-HR" sz="1500" u="none" strike="noStrike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(12,000 $)</a:t>
                      </a:r>
                      <a:endParaRPr lang="hr-HR" sz="15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472" marR="9472" marT="9472" marB="0" anchor="ctr"/>
                </a:tc>
                <a:extLst>
                  <a:ext uri="{0D108BD9-81ED-4DB2-BD59-A6C34878D82A}">
                    <a16:rowId xmlns:a16="http://schemas.microsoft.com/office/drawing/2014/main" val="10013"/>
                  </a:ext>
                </a:extLst>
              </a:tr>
              <a:tr h="198907">
                <a:tc>
                  <a:txBody>
                    <a:bodyPr/>
                    <a:lstStyle/>
                    <a:p>
                      <a:pPr algn="ctr" fontAlgn="ctr"/>
                      <a:r>
                        <a:rPr lang="hr-HR" sz="1500" u="none" strike="noStrike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11.3.2013</a:t>
                      </a:r>
                      <a:endParaRPr lang="hr-HR" sz="1500" b="0" i="0" u="none" strike="noStrike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472" marR="9472" marT="9472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500" b="1" u="none" strike="noStrike" dirty="0">
                          <a:solidFill>
                            <a:srgbClr val="FF0000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Glitch</a:t>
                      </a:r>
                      <a:r>
                        <a:rPr lang="en-US" sz="1500" u="none" strike="noStrike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causes halt in transactions </a:t>
                      </a:r>
                      <a:endParaRPr lang="en-US" sz="15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472" marR="9472" marT="9472" marB="0" anchor="ctr"/>
                </a:tc>
                <a:extLst>
                  <a:ext uri="{0D108BD9-81ED-4DB2-BD59-A6C34878D82A}">
                    <a16:rowId xmlns:a16="http://schemas.microsoft.com/office/drawing/2014/main" val="10014"/>
                  </a:ext>
                </a:extLst>
              </a:tr>
              <a:tr h="198907">
                <a:tc>
                  <a:txBody>
                    <a:bodyPr/>
                    <a:lstStyle/>
                    <a:p>
                      <a:pPr algn="ctr" fontAlgn="ctr"/>
                      <a:r>
                        <a:rPr lang="hr-HR" sz="1500" u="none" strike="noStrike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28.3.2013</a:t>
                      </a:r>
                      <a:endParaRPr lang="hr-HR" sz="1500" b="0" i="0" u="none" strike="noStrike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472" marR="9472" marT="9472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500" u="none" strike="noStrike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Market cap reaches $ 1 billion</a:t>
                      </a:r>
                      <a:endParaRPr lang="en-US" sz="15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472" marR="9472" marT="9472" marB="0" anchor="ctr"/>
                </a:tc>
                <a:extLst>
                  <a:ext uri="{0D108BD9-81ED-4DB2-BD59-A6C34878D82A}">
                    <a16:rowId xmlns:a16="http://schemas.microsoft.com/office/drawing/2014/main" val="10015"/>
                  </a:ext>
                </a:extLst>
              </a:tr>
              <a:tr h="198907">
                <a:tc>
                  <a:txBody>
                    <a:bodyPr/>
                    <a:lstStyle/>
                    <a:p>
                      <a:pPr algn="ctr" fontAlgn="ctr"/>
                      <a:r>
                        <a:rPr lang="hr-HR" sz="1500" u="none" strike="noStrike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1.4.2013</a:t>
                      </a:r>
                      <a:endParaRPr lang="hr-HR" sz="1500" b="0" i="0" u="none" strike="noStrike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472" marR="9472" marT="9472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hr-HR" sz="1500" u="none" strike="noStrike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Bitcoin</a:t>
                      </a:r>
                      <a:r>
                        <a:rPr lang="hr-HR" sz="1500" u="none" strike="noStrike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hr-HR" sz="1500" u="none" strike="noStrike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surpasses</a:t>
                      </a:r>
                      <a:r>
                        <a:rPr lang="hr-HR" sz="1500" u="none" strike="noStrike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$100</a:t>
                      </a:r>
                      <a:endParaRPr lang="hr-HR" sz="15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472" marR="9472" marT="9472" marB="0" anchor="ctr"/>
                </a:tc>
                <a:extLst>
                  <a:ext uri="{0D108BD9-81ED-4DB2-BD59-A6C34878D82A}">
                    <a16:rowId xmlns:a16="http://schemas.microsoft.com/office/drawing/2014/main" val="10016"/>
                  </a:ext>
                </a:extLst>
              </a:tr>
              <a:tr h="198907">
                <a:tc>
                  <a:txBody>
                    <a:bodyPr/>
                    <a:lstStyle/>
                    <a:p>
                      <a:pPr algn="ctr" fontAlgn="ctr"/>
                      <a:r>
                        <a:rPr lang="hr-HR" sz="1500" u="none" strike="noStrike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20.4.2013</a:t>
                      </a:r>
                      <a:endParaRPr lang="hr-HR" sz="1500" b="0" i="0" u="none" strike="noStrike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472" marR="9472" marT="9472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hr-HR" sz="1500" u="none" strike="noStrike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Bitcoin</a:t>
                      </a:r>
                      <a:r>
                        <a:rPr lang="hr-HR" sz="1500" u="none" strike="noStrike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Central </a:t>
                      </a:r>
                      <a:r>
                        <a:rPr lang="hr-HR" sz="1500" u="none" strike="noStrike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is</a:t>
                      </a:r>
                      <a:r>
                        <a:rPr lang="hr-HR" sz="1500" u="none" strike="noStrike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hr-HR" sz="1500" b="1" u="none" strike="noStrike" dirty="0" err="1">
                          <a:solidFill>
                            <a:srgbClr val="FF0000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hacked</a:t>
                      </a:r>
                      <a:endParaRPr lang="hr-HR" sz="1500" b="1" i="0" u="none" strike="noStrike" dirty="0">
                        <a:solidFill>
                          <a:srgbClr val="FF0000"/>
                        </a:solidFill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472" marR="9472" marT="9472" marB="0" anchor="ctr"/>
                </a:tc>
                <a:extLst>
                  <a:ext uri="{0D108BD9-81ED-4DB2-BD59-A6C34878D82A}">
                    <a16:rowId xmlns:a16="http://schemas.microsoft.com/office/drawing/2014/main" val="10017"/>
                  </a:ext>
                </a:extLst>
              </a:tr>
              <a:tr h="397815">
                <a:tc>
                  <a:txBody>
                    <a:bodyPr/>
                    <a:lstStyle/>
                    <a:p>
                      <a:pPr algn="ctr" fontAlgn="ctr"/>
                      <a:r>
                        <a:rPr lang="hr-HR" sz="1500" u="none" strike="noStrike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1.5.2013</a:t>
                      </a:r>
                      <a:endParaRPr lang="hr-HR" sz="1500" b="0" i="0" u="none" strike="noStrike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472" marR="9472" marT="9472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500" u="none" strike="noStrike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Gaming company caught </a:t>
                      </a:r>
                      <a:r>
                        <a:rPr lang="en-US" sz="1500" b="1" u="none" strike="noStrike" dirty="0">
                          <a:solidFill>
                            <a:srgbClr val="FF0000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secretly mining</a:t>
                      </a:r>
                      <a:r>
                        <a:rPr lang="en-US" sz="1500" u="none" strike="noStrike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/>
                      </a:r>
                      <a:br>
                        <a:rPr lang="en-US" sz="1500" u="none" strike="noStrike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</a:br>
                      <a:r>
                        <a:rPr lang="en-US" sz="1500" u="none" strike="noStrike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Bitcoins from customer computers</a:t>
                      </a:r>
                      <a:endParaRPr lang="en-US" sz="15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472" marR="9472" marT="9472" marB="0" anchor="ctr"/>
                </a:tc>
                <a:extLst>
                  <a:ext uri="{0D108BD9-81ED-4DB2-BD59-A6C34878D82A}">
                    <a16:rowId xmlns:a16="http://schemas.microsoft.com/office/drawing/2014/main" val="1001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560128313"/>
      </p:ext>
    </p:extLst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Faculty of Law, University of Rijeka</a:t>
            </a:r>
            <a:endParaRPr kumimoji="0" lang="hr-HR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5E64A769-BC8D-419E-8CE7-7D37458A25DB}" type="slidenum">
              <a:rPr kumimoji="0" lang="hr-HR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12</a:t>
            </a:fld>
            <a:endParaRPr kumimoji="0" lang="hr-HR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" name="Title 1"/>
          <p:cNvSpPr txBox="1">
            <a:spLocks/>
          </p:cNvSpPr>
          <p:nvPr/>
        </p:nvSpPr>
        <p:spPr>
          <a:xfrm>
            <a:off x="2286000" y="252919"/>
            <a:ext cx="9067800" cy="953312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 lnSpcReduction="1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400" b="1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j-ea"/>
                <a:cs typeface="Times New Roman" panose="02020603050405020304" pitchFamily="18" charset="0"/>
              </a:rPr>
              <a:t>Brief history of </a:t>
            </a:r>
            <a:r>
              <a:rPr kumimoji="0" lang="hr-HR" sz="4400" b="1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j-ea"/>
                <a:cs typeface="Times New Roman" panose="02020603050405020304" pitchFamily="18" charset="0"/>
              </a:rPr>
              <a:t>b</a:t>
            </a:r>
            <a:r>
              <a:rPr kumimoji="0" lang="en-US" sz="4400" b="1" i="0" u="none" strike="noStrike" kern="1200" cap="none" spc="0" normalizeH="0" baseline="0" noProof="0" dirty="0" err="1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j-ea"/>
                <a:cs typeface="Times New Roman" panose="02020603050405020304" pitchFamily="18" charset="0"/>
              </a:rPr>
              <a:t>itcoin</a:t>
            </a:r>
            <a:r>
              <a:rPr kumimoji="0" lang="en-US" sz="4400" b="1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j-ea"/>
                <a:cs typeface="Times New Roman" panose="02020603050405020304" pitchFamily="18" charset="0"/>
              </a:rPr>
              <a:t> commodity</a:t>
            </a:r>
            <a:r>
              <a:rPr kumimoji="0" lang="hr-HR" sz="4400" b="1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j-ea"/>
                <a:cs typeface="Times New Roman" panose="02020603050405020304" pitchFamily="18" charset="0"/>
              </a:rPr>
              <a:t/>
            </a:r>
            <a:br>
              <a:rPr kumimoji="0" lang="hr-HR" sz="4400" b="1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j-ea"/>
                <a:cs typeface="Times New Roman" panose="02020603050405020304" pitchFamily="18" charset="0"/>
              </a:rPr>
            </a:br>
            <a:r>
              <a:rPr kumimoji="0" lang="en-US" sz="2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j-ea"/>
                <a:cs typeface="Times New Roman" panose="02020603050405020304" pitchFamily="18" charset="0"/>
              </a:rPr>
              <a:t>Source: selected data available at historyofbitcoin.org</a:t>
            </a:r>
            <a:endParaRPr kumimoji="0" lang="hr-HR" sz="4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ea typeface="+mj-ea"/>
              <a:cs typeface="Times New Roman" panose="02020603050405020304" pitchFamily="18" charset="0"/>
            </a:endParaRPr>
          </a:p>
        </p:txBody>
      </p:sp>
      <p:graphicFrame>
        <p:nvGraphicFramePr>
          <p:cNvPr id="7" name="Table 6"/>
          <p:cNvGraphicFramePr>
            <a:graphicFrameLocks noGrp="1"/>
          </p:cNvGraphicFramePr>
          <p:nvPr>
            <p:extLst/>
          </p:nvPr>
        </p:nvGraphicFramePr>
        <p:xfrm>
          <a:off x="1826348" y="1206231"/>
          <a:ext cx="8700207" cy="5199318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1872798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6827409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229535">
                <a:tc>
                  <a:txBody>
                    <a:bodyPr/>
                    <a:lstStyle/>
                    <a:p>
                      <a:pPr algn="ctr" fontAlgn="ctr"/>
                      <a:r>
                        <a:rPr lang="hr-HR" sz="1500" b="1" u="none" strike="noStrike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Date</a:t>
                      </a:r>
                      <a:endParaRPr lang="hr-HR" sz="1500" b="1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451" marR="9451" marT="9451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hr-HR" sz="1500" b="1" u="none" strike="noStrike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Event</a:t>
                      </a:r>
                      <a:endParaRPr lang="hr-HR" sz="1500" b="1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451" marR="9451" marT="9451" marB="0" anchor="ctr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29535">
                <a:tc>
                  <a:txBody>
                    <a:bodyPr/>
                    <a:lstStyle/>
                    <a:p>
                      <a:pPr algn="ctr" fontAlgn="ctr"/>
                      <a:r>
                        <a:rPr lang="hr-HR" sz="1500" u="none" strike="noStrike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2.5.2013</a:t>
                      </a:r>
                      <a:endParaRPr lang="hr-HR" sz="15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451" marR="9451" marT="9451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500" u="none" strike="noStrike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First Bitcoin ATM (San Diego)</a:t>
                      </a:r>
                      <a:endParaRPr lang="en-US" sz="15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451" marR="9451" marT="9451" marB="0" anchor="ctr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229535">
                <a:tc>
                  <a:txBody>
                    <a:bodyPr/>
                    <a:lstStyle/>
                    <a:p>
                      <a:pPr algn="ctr" fontAlgn="ctr"/>
                      <a:r>
                        <a:rPr lang="hr-HR" sz="1500" u="none" strike="noStrike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14.5.2013</a:t>
                      </a:r>
                      <a:endParaRPr lang="hr-HR" sz="1500" b="0" i="0" u="none" strike="noStrike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451" marR="9451" marT="9451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500" u="none" strike="noStrike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MtGox</a:t>
                      </a:r>
                      <a:r>
                        <a:rPr lang="en-US" sz="1500" u="none" strike="noStrike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1500" b="1" u="none" strike="noStrike" dirty="0">
                          <a:solidFill>
                            <a:srgbClr val="FF0000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funds seized </a:t>
                      </a:r>
                      <a:r>
                        <a:rPr lang="en-US" sz="1500" u="none" strike="noStrike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by Homeland</a:t>
                      </a:r>
                      <a:endParaRPr lang="en-US" sz="15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451" marR="9451" marT="9451" marB="0" anchor="ctr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234094">
                <a:tc>
                  <a:txBody>
                    <a:bodyPr/>
                    <a:lstStyle/>
                    <a:p>
                      <a:pPr algn="ctr" fontAlgn="ctr"/>
                      <a:r>
                        <a:rPr lang="hr-HR" sz="1500" u="none" strike="noStrike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18.5.2013</a:t>
                      </a:r>
                      <a:endParaRPr lang="hr-HR" sz="1500" b="0" i="0" u="none" strike="noStrike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451" marR="9451" marT="9451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500" u="none" strike="noStrike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Online casino that accepts Bitcoin is founded</a:t>
                      </a:r>
                      <a:endParaRPr lang="en-US" sz="1500" b="0" i="0" u="none" strike="noStrike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451" marR="9451" marT="9451" marB="0" anchor="ctr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229535">
                <a:tc>
                  <a:txBody>
                    <a:bodyPr/>
                    <a:lstStyle/>
                    <a:p>
                      <a:pPr algn="ctr" fontAlgn="ctr"/>
                      <a:r>
                        <a:rPr lang="hr-HR" sz="1500" u="none" strike="noStrike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23.5.2013</a:t>
                      </a:r>
                      <a:endParaRPr lang="hr-HR" sz="1500" b="0" i="0" u="none" strike="noStrike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451" marR="9451" marT="9451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hr-HR" sz="1500" u="none" strike="noStrike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Bitcoin</a:t>
                      </a:r>
                      <a:r>
                        <a:rPr lang="hr-HR" sz="1500" u="none" strike="noStrike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hr-HR" sz="1500" u="none" strike="noStrike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central</a:t>
                      </a:r>
                      <a:r>
                        <a:rPr lang="hr-HR" sz="1500" u="none" strike="noStrike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hr-HR" sz="1500" u="none" strike="noStrike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gets</a:t>
                      </a:r>
                      <a:r>
                        <a:rPr lang="hr-HR" sz="1500" u="none" strike="noStrike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hr-HR" sz="1500" b="1" u="none" strike="noStrike" dirty="0" err="1">
                          <a:solidFill>
                            <a:srgbClr val="FF0000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hacked</a:t>
                      </a:r>
                      <a:endParaRPr lang="hr-HR" sz="1500" b="1" i="0" u="none" strike="noStrike" dirty="0">
                        <a:solidFill>
                          <a:srgbClr val="FF0000"/>
                        </a:solidFill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451" marR="9451" marT="9451" marB="0" anchor="ctr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229535">
                <a:tc>
                  <a:txBody>
                    <a:bodyPr/>
                    <a:lstStyle/>
                    <a:p>
                      <a:pPr algn="ctr" fontAlgn="ctr"/>
                      <a:r>
                        <a:rPr lang="hr-HR" sz="1500" u="none" strike="noStrike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1.6.2013</a:t>
                      </a:r>
                      <a:endParaRPr lang="hr-HR" sz="1500" b="0" i="0" u="none" strike="noStrike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451" marR="9451" marT="9451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hr-HR" sz="1500" u="none" strike="noStrike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Winklevoss Bitcoin Trust filed</a:t>
                      </a:r>
                      <a:endParaRPr lang="hr-HR" sz="1500" b="0" i="0" u="none" strike="noStrike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451" marR="9451" marT="9451" marB="0" anchor="ctr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229535">
                <a:tc>
                  <a:txBody>
                    <a:bodyPr/>
                    <a:lstStyle/>
                    <a:p>
                      <a:pPr algn="ctr" fontAlgn="ctr"/>
                      <a:r>
                        <a:rPr lang="hr-HR" sz="1500" u="none" strike="noStrike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6.8.2013</a:t>
                      </a:r>
                      <a:endParaRPr lang="hr-HR" sz="1500" b="0" i="0" u="none" strike="noStrike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451" marR="9451" marT="9451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500" u="none" strike="noStrike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Bitcoin ruled currency by Texas judge</a:t>
                      </a:r>
                      <a:endParaRPr lang="en-US" sz="1500" b="0" i="0" u="none" strike="noStrike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451" marR="9451" marT="9451" marB="0" anchor="ctr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229535">
                <a:tc>
                  <a:txBody>
                    <a:bodyPr/>
                    <a:lstStyle/>
                    <a:p>
                      <a:pPr algn="ctr" fontAlgn="ctr"/>
                      <a:r>
                        <a:rPr lang="hr-HR" sz="1500" u="none" strike="noStrike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12.8.2013</a:t>
                      </a:r>
                      <a:endParaRPr lang="hr-HR" sz="1500" b="0" i="0" u="none" strike="noStrike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451" marR="9451" marT="9451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hr-HR" sz="1500" u="none" strike="noStrike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22 </a:t>
                      </a:r>
                      <a:r>
                        <a:rPr lang="hr-HR" sz="1500" u="none" strike="noStrike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Bitcoin</a:t>
                      </a:r>
                      <a:r>
                        <a:rPr lang="hr-HR" sz="1500" u="none" strike="noStrike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hr-HR" sz="1500" u="none" strike="noStrike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companies</a:t>
                      </a:r>
                      <a:r>
                        <a:rPr lang="hr-HR" sz="1500" u="none" strike="noStrike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hr-HR" sz="1500" b="1" u="none" strike="noStrike" dirty="0" err="1">
                          <a:solidFill>
                            <a:srgbClr val="FF0000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subpoenaed</a:t>
                      </a:r>
                      <a:endParaRPr lang="hr-HR" sz="1500" b="1" i="0" u="none" strike="noStrike" dirty="0">
                        <a:solidFill>
                          <a:srgbClr val="FF0000"/>
                        </a:solidFill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451" marR="9451" marT="9451" marB="0" anchor="ctr"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229535">
                <a:tc>
                  <a:txBody>
                    <a:bodyPr/>
                    <a:lstStyle/>
                    <a:p>
                      <a:pPr algn="ctr" fontAlgn="ctr"/>
                      <a:r>
                        <a:rPr lang="hr-HR" sz="1500" u="none" strike="noStrike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20.8.2013</a:t>
                      </a:r>
                      <a:endParaRPr lang="hr-HR" sz="1500" b="0" i="0" u="none" strike="noStrike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451" marR="9451" marT="9451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500" u="none" strike="noStrike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Bitcoin ruled private money in Germany</a:t>
                      </a:r>
                      <a:endParaRPr lang="en-US" sz="1500" b="0" i="0" u="none" strike="noStrike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451" marR="9451" marT="9451" marB="0" anchor="ctr"/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449957">
                <a:tc>
                  <a:txBody>
                    <a:bodyPr/>
                    <a:lstStyle/>
                    <a:p>
                      <a:pPr algn="ctr" fontAlgn="ctr"/>
                      <a:r>
                        <a:rPr lang="hr-HR" sz="1500" u="none" strike="noStrike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2.10.2013</a:t>
                      </a:r>
                      <a:endParaRPr lang="hr-HR" sz="1500" b="0" i="0" u="none" strike="noStrike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451" marR="9451" marT="9451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500" b="1" u="none" strike="noStrike" dirty="0">
                          <a:solidFill>
                            <a:srgbClr val="FF0000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FBI shuts down Silk Road</a:t>
                      </a:r>
                      <a:r>
                        <a:rPr lang="en-US" sz="1500" u="none" strike="noStrike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/>
                      </a:r>
                      <a:br>
                        <a:rPr lang="en-US" sz="1500" u="none" strike="noStrike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</a:br>
                      <a:r>
                        <a:rPr lang="en-US" sz="1500" u="none" strike="noStrike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(3.6 </a:t>
                      </a:r>
                      <a:r>
                        <a:rPr lang="en-US" sz="1500" u="none" strike="noStrike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milllion</a:t>
                      </a:r>
                      <a:r>
                        <a:rPr lang="en-US" sz="1500" u="none" strike="noStrike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USD seized)</a:t>
                      </a:r>
                      <a:endParaRPr lang="en-US" sz="15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451" marR="9451" marT="9451" marB="0" anchor="ctr"/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229535">
                <a:tc>
                  <a:txBody>
                    <a:bodyPr/>
                    <a:lstStyle/>
                    <a:p>
                      <a:pPr algn="ctr" fontAlgn="ctr"/>
                      <a:r>
                        <a:rPr lang="hr-HR" sz="1500" u="none" strike="noStrike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2.10.2013</a:t>
                      </a:r>
                      <a:endParaRPr lang="hr-HR" sz="1500" b="0" i="0" u="none" strike="noStrike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451" marR="9451" marT="9451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hr-HR" sz="1500" u="none" strike="noStrike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BitcoinTalk.org </a:t>
                      </a:r>
                      <a:r>
                        <a:rPr lang="hr-HR" sz="1500" b="1" u="none" strike="noStrike" dirty="0" err="1">
                          <a:solidFill>
                            <a:srgbClr val="FF0000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hacked</a:t>
                      </a:r>
                      <a:endParaRPr lang="hr-HR" sz="1500" b="1" i="0" u="none" strike="noStrike" dirty="0">
                        <a:solidFill>
                          <a:srgbClr val="FF0000"/>
                        </a:solidFill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451" marR="9451" marT="9451" marB="0" anchor="ctr"/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  <a:tr h="229535">
                <a:tc>
                  <a:txBody>
                    <a:bodyPr/>
                    <a:lstStyle/>
                    <a:p>
                      <a:pPr algn="ctr" fontAlgn="ctr"/>
                      <a:r>
                        <a:rPr lang="hr-HR" sz="1500" u="none" strike="noStrike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31.10.2013</a:t>
                      </a:r>
                      <a:endParaRPr lang="hr-HR" sz="1500" b="0" i="0" u="none" strike="noStrike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451" marR="9451" marT="9451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hr-HR" sz="1500" u="none" strike="noStrike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BitMarket.eu </a:t>
                      </a:r>
                      <a:r>
                        <a:rPr lang="hr-HR" sz="1500" b="1" u="none" strike="noStrike" dirty="0" err="1">
                          <a:solidFill>
                            <a:srgbClr val="FF0000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closes</a:t>
                      </a:r>
                      <a:r>
                        <a:rPr lang="hr-HR" sz="1500" u="none" strike="noStrike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hr-HR" sz="1500" u="none" strike="noStrike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the</a:t>
                      </a:r>
                      <a:r>
                        <a:rPr lang="hr-HR" sz="1500" u="none" strike="noStrike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hr-HR" sz="1500" u="none" strike="noStrike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doors</a:t>
                      </a:r>
                      <a:endParaRPr lang="hr-HR" sz="15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451" marR="9451" marT="9451" marB="0" anchor="ctr"/>
                </a:tc>
                <a:extLst>
                  <a:ext uri="{0D108BD9-81ED-4DB2-BD59-A6C34878D82A}">
                    <a16:rowId xmlns:a16="http://schemas.microsoft.com/office/drawing/2014/main" val="10011"/>
                  </a:ext>
                </a:extLst>
              </a:tr>
              <a:tr h="449957">
                <a:tc>
                  <a:txBody>
                    <a:bodyPr/>
                    <a:lstStyle/>
                    <a:p>
                      <a:pPr algn="ctr" fontAlgn="ctr"/>
                      <a:r>
                        <a:rPr lang="hr-HR" sz="1500" u="none" strike="noStrike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13.11.2013</a:t>
                      </a:r>
                      <a:endParaRPr lang="hr-HR" sz="1500" b="0" i="0" u="none" strike="noStrike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451" marR="9451" marT="9451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500" u="none" strike="noStrike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Senate hearing of potential Bitcoin</a:t>
                      </a:r>
                      <a:br>
                        <a:rPr lang="en-US" sz="1500" u="none" strike="noStrike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</a:br>
                      <a:r>
                        <a:rPr lang="en-US" sz="1500" b="1" u="none" strike="noStrike" dirty="0">
                          <a:solidFill>
                            <a:srgbClr val="FF0000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risks and threats </a:t>
                      </a:r>
                      <a:endParaRPr lang="en-US" sz="1500" b="1" i="0" u="none" strike="noStrike" dirty="0">
                        <a:solidFill>
                          <a:srgbClr val="FF0000"/>
                        </a:solidFill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451" marR="9451" marT="9451" marB="0" anchor="ctr"/>
                </a:tc>
                <a:extLst>
                  <a:ext uri="{0D108BD9-81ED-4DB2-BD59-A6C34878D82A}">
                    <a16:rowId xmlns:a16="http://schemas.microsoft.com/office/drawing/2014/main" val="10012"/>
                  </a:ext>
                </a:extLst>
              </a:tr>
              <a:tr h="229535">
                <a:tc>
                  <a:txBody>
                    <a:bodyPr/>
                    <a:lstStyle/>
                    <a:p>
                      <a:pPr algn="ctr" fontAlgn="ctr"/>
                      <a:r>
                        <a:rPr lang="hr-HR" sz="1500" u="none" strike="noStrike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19.11.2013</a:t>
                      </a:r>
                      <a:endParaRPr lang="hr-HR" sz="1500" b="0" i="0" u="none" strike="noStrike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451" marR="9451" marT="9451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hr-HR" sz="1500" u="none" strike="noStrike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Bitcoin goes above $ 1000</a:t>
                      </a:r>
                      <a:endParaRPr lang="hr-HR" sz="1500" b="0" i="0" u="none" strike="noStrike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451" marR="9451" marT="9451" marB="0" anchor="ctr"/>
                </a:tc>
                <a:extLst>
                  <a:ext uri="{0D108BD9-81ED-4DB2-BD59-A6C34878D82A}">
                    <a16:rowId xmlns:a16="http://schemas.microsoft.com/office/drawing/2014/main" val="10013"/>
                  </a:ext>
                </a:extLst>
              </a:tr>
              <a:tr h="449957">
                <a:tc>
                  <a:txBody>
                    <a:bodyPr/>
                    <a:lstStyle/>
                    <a:p>
                      <a:pPr algn="ctr" fontAlgn="ctr"/>
                      <a:r>
                        <a:rPr lang="hr-HR" sz="1500" u="none" strike="noStrike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2.12.2013</a:t>
                      </a:r>
                      <a:endParaRPr lang="hr-HR" sz="1500" b="0" i="0" u="none" strike="noStrike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451" marR="9451" marT="9451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500" u="none" strike="noStrike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96,000 Bitcoins are </a:t>
                      </a:r>
                      <a:r>
                        <a:rPr lang="en-US" sz="1500" b="1" u="none" strike="noStrike" dirty="0">
                          <a:solidFill>
                            <a:srgbClr val="FF0000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stolen</a:t>
                      </a:r>
                      <a:r>
                        <a:rPr lang="en-US" sz="1500" u="none" strike="noStrike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from</a:t>
                      </a:r>
                      <a:br>
                        <a:rPr lang="en-US" sz="1500" u="none" strike="noStrike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</a:br>
                      <a:r>
                        <a:rPr lang="en-US" sz="1500" u="none" strike="noStrike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Sheep Marketplace</a:t>
                      </a:r>
                      <a:endParaRPr lang="en-US" sz="15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451" marR="9451" marT="9451" marB="0" anchor="ctr"/>
                </a:tc>
                <a:extLst>
                  <a:ext uri="{0D108BD9-81ED-4DB2-BD59-A6C34878D82A}">
                    <a16:rowId xmlns:a16="http://schemas.microsoft.com/office/drawing/2014/main" val="10014"/>
                  </a:ext>
                </a:extLst>
              </a:tr>
              <a:tr h="229535">
                <a:tc>
                  <a:txBody>
                    <a:bodyPr/>
                    <a:lstStyle/>
                    <a:p>
                      <a:pPr algn="ctr" fontAlgn="ctr"/>
                      <a:r>
                        <a:rPr lang="hr-HR" sz="1500" u="none" strike="noStrike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5.12.2013</a:t>
                      </a:r>
                      <a:endParaRPr lang="hr-HR" sz="1500" b="0" i="0" u="none" strike="noStrike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451" marR="9451" marT="9451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hr-HR" sz="1500" u="none" strike="noStrike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China </a:t>
                      </a:r>
                      <a:r>
                        <a:rPr lang="hr-HR" sz="1500" b="1" u="none" strike="noStrike" dirty="0" err="1">
                          <a:solidFill>
                            <a:srgbClr val="FF0000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bans</a:t>
                      </a:r>
                      <a:r>
                        <a:rPr lang="hr-HR" sz="1500" u="none" strike="noStrike" dirty="0">
                          <a:solidFill>
                            <a:srgbClr val="FF0000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hr-HR" sz="1500" u="none" strike="noStrike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Bitcoin</a:t>
                      </a:r>
                      <a:r>
                        <a:rPr lang="hr-HR" sz="1500" u="none" strike="noStrike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hr-HR" sz="1500" u="none" strike="noStrike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transactions</a:t>
                      </a:r>
                      <a:endParaRPr lang="hr-HR" sz="15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451" marR="9451" marT="9451" marB="0" anchor="ctr"/>
                </a:tc>
                <a:extLst>
                  <a:ext uri="{0D108BD9-81ED-4DB2-BD59-A6C34878D82A}">
                    <a16:rowId xmlns:a16="http://schemas.microsoft.com/office/drawing/2014/main" val="10015"/>
                  </a:ext>
                </a:extLst>
              </a:tr>
              <a:tr h="352351">
                <a:tc>
                  <a:txBody>
                    <a:bodyPr/>
                    <a:lstStyle/>
                    <a:p>
                      <a:pPr algn="ctr" fontAlgn="ctr"/>
                      <a:r>
                        <a:rPr lang="hr-HR" sz="1500" u="none" strike="noStrike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26.1.2014</a:t>
                      </a:r>
                      <a:endParaRPr lang="hr-HR" sz="15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451" marR="9451" marT="9451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500" u="none" strike="noStrike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BitInstant</a:t>
                      </a:r>
                      <a:r>
                        <a:rPr lang="en-US" sz="1500" u="none" strike="noStrike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CEO charged with</a:t>
                      </a:r>
                      <a:br>
                        <a:rPr lang="en-US" sz="1500" u="none" strike="noStrike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</a:br>
                      <a:r>
                        <a:rPr lang="en-US" sz="1500" b="1" u="none" strike="noStrike" dirty="0">
                          <a:solidFill>
                            <a:srgbClr val="FF0000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money </a:t>
                      </a:r>
                      <a:r>
                        <a:rPr lang="en-US" sz="1500" b="1" u="none" strike="noStrike" dirty="0" smtClean="0">
                          <a:solidFill>
                            <a:srgbClr val="FF0000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laundering</a:t>
                      </a:r>
                      <a:endParaRPr lang="hr-HR" sz="1500" b="1" u="none" strike="noStrike" dirty="0" smtClean="0">
                        <a:solidFill>
                          <a:srgbClr val="FF0000"/>
                        </a:solidFill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451" marR="9451" marT="9451" marB="0" anchor="ctr"/>
                </a:tc>
                <a:extLst>
                  <a:ext uri="{0D108BD9-81ED-4DB2-BD59-A6C34878D82A}">
                    <a16:rowId xmlns:a16="http://schemas.microsoft.com/office/drawing/2014/main" val="10016"/>
                  </a:ext>
                </a:extLst>
              </a:tr>
              <a:tr h="233326">
                <a:tc>
                  <a:txBody>
                    <a:bodyPr/>
                    <a:lstStyle/>
                    <a:p>
                      <a:pPr algn="ctr"/>
                      <a:r>
                        <a:rPr lang="hr-HR" sz="1500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12.09.2014</a:t>
                      </a:r>
                      <a:endParaRPr lang="hr-HR" sz="15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451" marR="9451" marT="9451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hr-HR" sz="1500" b="1" u="none" strike="noStrike" dirty="0" smtClean="0">
                          <a:solidFill>
                            <a:srgbClr val="FF0000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First </a:t>
                      </a:r>
                      <a:r>
                        <a:rPr lang="hr-HR" sz="1500" b="1" u="none" strike="noStrike" dirty="0" err="1" smtClean="0">
                          <a:solidFill>
                            <a:srgbClr val="FF0000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bitcoin</a:t>
                      </a:r>
                      <a:r>
                        <a:rPr lang="hr-HR" sz="1500" b="1" u="none" strike="noStrike" dirty="0" smtClean="0">
                          <a:solidFill>
                            <a:srgbClr val="FF0000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hr-HR" sz="1500" b="1" u="none" strike="noStrike" dirty="0" err="1" smtClean="0">
                          <a:solidFill>
                            <a:srgbClr val="FF0000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swap</a:t>
                      </a:r>
                      <a:r>
                        <a:rPr lang="hr-HR" sz="1500" b="1" u="none" strike="noStrike" dirty="0" smtClean="0">
                          <a:solidFill>
                            <a:srgbClr val="FF0000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hr-HR" sz="1500" b="1" u="none" strike="noStrike" dirty="0" err="1" smtClean="0">
                          <a:solidFill>
                            <a:srgbClr val="FF0000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approved</a:t>
                      </a:r>
                      <a:endParaRPr lang="hr-HR" sz="1500" b="1" u="none" strike="noStrike" dirty="0" smtClean="0">
                        <a:solidFill>
                          <a:srgbClr val="FF0000"/>
                        </a:solidFill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451" marR="9451" marT="9451" marB="0" anchor="ctr"/>
                </a:tc>
                <a:extLst>
                  <a:ext uri="{0D108BD9-81ED-4DB2-BD59-A6C34878D82A}">
                    <a16:rowId xmlns:a16="http://schemas.microsoft.com/office/drawing/2014/main" val="1001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745299860"/>
      </p:ext>
    </p:extLst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94" y="496255"/>
            <a:ext cx="11994204" cy="549275"/>
          </a:xfrm>
        </p:spPr>
        <p:txBody>
          <a:bodyPr>
            <a:normAutofit fontScale="90000"/>
          </a:bodyPr>
          <a:lstStyle/>
          <a:p>
            <a:pPr algn="ctr"/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Legality of Bitcoin by country</a:t>
            </a:r>
            <a:b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hr-HR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160076" y="2723744"/>
            <a:ext cx="2307077" cy="1925976"/>
          </a:xfrm>
        </p:spPr>
        <p:txBody>
          <a:bodyPr>
            <a:normAutofit/>
          </a:bodyPr>
          <a:lstStyle/>
          <a:p>
            <a:r>
              <a:rPr lang="hr-HR" sz="2400" b="1" dirty="0" smtClean="0">
                <a:solidFill>
                  <a:srgbClr val="66FF66"/>
                </a:solidFill>
              </a:rPr>
              <a:t>PERMISSIVE</a:t>
            </a:r>
          </a:p>
          <a:p>
            <a:r>
              <a:rPr lang="hr-HR" sz="2400" dirty="0" smtClean="0">
                <a:solidFill>
                  <a:srgbClr val="FFC000"/>
                </a:solidFill>
              </a:rPr>
              <a:t>CONTENTIOUS</a:t>
            </a:r>
          </a:p>
          <a:p>
            <a:r>
              <a:rPr lang="hr-HR" sz="2400" dirty="0" smtClean="0">
                <a:solidFill>
                  <a:srgbClr val="FF0000"/>
                </a:solidFill>
              </a:rPr>
              <a:t>HOSTILE</a:t>
            </a:r>
          </a:p>
          <a:p>
            <a:r>
              <a:rPr lang="hr-HR" sz="2400" dirty="0" smtClean="0"/>
              <a:t>UNKNOWN</a:t>
            </a:r>
            <a:endParaRPr lang="hr-HR" sz="2400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Faculty of Law, University of Rijeka</a:t>
            </a:r>
            <a:endParaRPr kumimoji="0" lang="hr-HR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5E64A769-BC8D-419E-8CE7-7D37458A25DB}" type="slidenum">
              <a:rPr kumimoji="0" lang="hr-HR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13</a:t>
            </a:fld>
            <a:endParaRPr kumimoji="0" lang="hr-HR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1960" y="1045530"/>
            <a:ext cx="7527452" cy="5004205"/>
          </a:xfrm>
          <a:prstGeom prst="rect">
            <a:avLst/>
          </a:prstGeom>
        </p:spPr>
      </p:pic>
      <p:sp>
        <p:nvSpPr>
          <p:cNvPr id="8" name="Subtitle 2"/>
          <p:cNvSpPr txBox="1">
            <a:spLocks/>
          </p:cNvSpPr>
          <p:nvPr/>
        </p:nvSpPr>
        <p:spPr>
          <a:xfrm>
            <a:off x="4038600" y="6124138"/>
            <a:ext cx="8023698" cy="36709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hr-HR" sz="1400" b="0" i="0" u="none" strike="noStrike" kern="1200" cap="none" spc="0" normalizeH="0" baseline="0" noProof="0" dirty="0" err="1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Source</a:t>
            </a:r>
            <a:r>
              <a:rPr kumimoji="0" lang="hr-HR" sz="14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: bitlegal.io</a:t>
            </a:r>
          </a:p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endParaRPr kumimoji="0" lang="hr-HR" sz="2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563263276"/>
      </p:ext>
    </p:extLst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5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8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45075" y="271848"/>
            <a:ext cx="11732741" cy="6018599"/>
          </a:xfrm>
        </p:spPr>
        <p:txBody>
          <a:bodyPr>
            <a:noAutofit/>
          </a:bodyPr>
          <a:lstStyle/>
          <a:p>
            <a:pPr lvl="3"/>
            <a:r>
              <a:rPr lang="hr-HR" sz="2500" dirty="0" err="1" smtClean="0"/>
              <a:t>There</a:t>
            </a:r>
            <a:r>
              <a:rPr lang="hr-HR" sz="2500" dirty="0" smtClean="0"/>
              <a:t> are </a:t>
            </a:r>
            <a:r>
              <a:rPr lang="hr-HR" sz="2500" dirty="0" err="1" smtClean="0"/>
              <a:t>three</a:t>
            </a:r>
            <a:r>
              <a:rPr lang="hr-HR" sz="2500" dirty="0" smtClean="0"/>
              <a:t> </a:t>
            </a:r>
            <a:r>
              <a:rPr lang="hr-HR" sz="2500" dirty="0" err="1" smtClean="0"/>
              <a:t>ways</a:t>
            </a:r>
            <a:r>
              <a:rPr lang="hr-HR" sz="2500" dirty="0" smtClean="0"/>
              <a:t> how </a:t>
            </a:r>
            <a:r>
              <a:rPr lang="hr-HR" sz="2500" dirty="0" err="1" smtClean="0"/>
              <a:t>bitcoin</a:t>
            </a:r>
            <a:r>
              <a:rPr lang="hr-HR" sz="2500" dirty="0" smtClean="0"/>
              <a:t> </a:t>
            </a:r>
            <a:r>
              <a:rPr lang="hr-HR" sz="2500" dirty="0" err="1" smtClean="0"/>
              <a:t>generate</a:t>
            </a:r>
            <a:r>
              <a:rPr lang="hr-HR" sz="2500" dirty="0" smtClean="0"/>
              <a:t> </a:t>
            </a:r>
            <a:r>
              <a:rPr lang="hr-HR" sz="2500" dirty="0" err="1" smtClean="0"/>
              <a:t>income</a:t>
            </a:r>
            <a:r>
              <a:rPr lang="hr-HR" sz="2500" dirty="0" smtClean="0"/>
              <a:t>: </a:t>
            </a:r>
          </a:p>
          <a:p>
            <a:pPr marL="1371600" lvl="3" indent="0">
              <a:buNone/>
            </a:pPr>
            <a:endParaRPr lang="hr-HR" sz="2500" dirty="0" smtClean="0"/>
          </a:p>
          <a:p>
            <a:pPr marL="3200400" lvl="6" indent="-457200">
              <a:buFont typeface="+mj-lt"/>
              <a:buAutoNum type="arabicPeriod"/>
            </a:pPr>
            <a:r>
              <a:rPr lang="hr-HR" sz="2000" dirty="0" err="1" smtClean="0"/>
              <a:t>Since</a:t>
            </a:r>
            <a:r>
              <a:rPr lang="hr-HR" sz="2000" dirty="0" smtClean="0"/>
              <a:t> </a:t>
            </a:r>
            <a:r>
              <a:rPr lang="hr-HR" sz="2000" dirty="0" err="1" smtClean="0"/>
              <a:t>value</a:t>
            </a:r>
            <a:r>
              <a:rPr lang="hr-HR" sz="2000" dirty="0" smtClean="0"/>
              <a:t> </a:t>
            </a:r>
            <a:r>
              <a:rPr lang="hr-HR" sz="2000" dirty="0" err="1" smtClean="0"/>
              <a:t>of</a:t>
            </a:r>
            <a:r>
              <a:rPr lang="hr-HR" sz="2000" dirty="0" smtClean="0"/>
              <a:t> a </a:t>
            </a:r>
            <a:r>
              <a:rPr lang="hr-HR" sz="2000" dirty="0" err="1" smtClean="0"/>
              <a:t>bitcoin</a:t>
            </a:r>
            <a:r>
              <a:rPr lang="hr-HR" sz="2000" dirty="0" smtClean="0"/>
              <a:t> </a:t>
            </a:r>
            <a:r>
              <a:rPr lang="hr-HR" sz="2000" dirty="0" err="1" smtClean="0"/>
              <a:t>fluctuates</a:t>
            </a:r>
            <a:r>
              <a:rPr lang="hr-HR" sz="2000" dirty="0" smtClean="0"/>
              <a:t>, one </a:t>
            </a:r>
            <a:r>
              <a:rPr lang="hr-HR" sz="2000" dirty="0" err="1" smtClean="0"/>
              <a:t>can</a:t>
            </a:r>
            <a:r>
              <a:rPr lang="hr-HR" sz="2000" dirty="0" smtClean="0"/>
              <a:t> </a:t>
            </a:r>
            <a:r>
              <a:rPr lang="hr-HR" sz="2000" dirty="0" err="1" smtClean="0"/>
              <a:t>generate</a:t>
            </a:r>
            <a:r>
              <a:rPr lang="hr-HR" sz="2000" dirty="0" smtClean="0"/>
              <a:t> </a:t>
            </a:r>
            <a:r>
              <a:rPr lang="hr-HR" sz="2000" dirty="0" err="1" smtClean="0"/>
              <a:t>net</a:t>
            </a:r>
            <a:r>
              <a:rPr lang="hr-HR" sz="2000" dirty="0" smtClean="0"/>
              <a:t> </a:t>
            </a:r>
            <a:r>
              <a:rPr lang="hr-HR" sz="2000" dirty="0" err="1" smtClean="0"/>
              <a:t>income</a:t>
            </a:r>
            <a:r>
              <a:rPr lang="hr-HR" sz="2000" dirty="0" smtClean="0"/>
              <a:t> </a:t>
            </a:r>
            <a:r>
              <a:rPr lang="hr-HR" sz="2000" dirty="0" err="1" smtClean="0"/>
              <a:t>selling</a:t>
            </a:r>
            <a:r>
              <a:rPr lang="hr-HR" sz="2000" dirty="0" smtClean="0"/>
              <a:t> </a:t>
            </a:r>
            <a:r>
              <a:rPr lang="hr-HR" sz="2000" dirty="0" err="1" smtClean="0"/>
              <a:t>them</a:t>
            </a:r>
            <a:r>
              <a:rPr lang="hr-HR" sz="2000" dirty="0" smtClean="0"/>
              <a:t>                     at </a:t>
            </a:r>
            <a:r>
              <a:rPr lang="hr-HR" sz="2000" dirty="0" err="1" smtClean="0"/>
              <a:t>the</a:t>
            </a:r>
            <a:r>
              <a:rPr lang="hr-HR" sz="2000" dirty="0" smtClean="0"/>
              <a:t> </a:t>
            </a:r>
            <a:r>
              <a:rPr lang="hr-HR" sz="2000" dirty="0" err="1" smtClean="0"/>
              <a:t>higher</a:t>
            </a:r>
            <a:r>
              <a:rPr lang="hr-HR" sz="2000" dirty="0" smtClean="0"/>
              <a:t> </a:t>
            </a:r>
            <a:r>
              <a:rPr lang="hr-HR" sz="2000" dirty="0" err="1" smtClean="0"/>
              <a:t>price</a:t>
            </a:r>
            <a:r>
              <a:rPr lang="hr-HR" sz="2000" dirty="0" smtClean="0"/>
              <a:t> </a:t>
            </a:r>
            <a:r>
              <a:rPr lang="hr-HR" sz="2000" dirty="0" err="1" smtClean="0"/>
              <a:t>than</a:t>
            </a:r>
            <a:r>
              <a:rPr lang="hr-HR" sz="2000" dirty="0" smtClean="0"/>
              <a:t> </a:t>
            </a:r>
            <a:r>
              <a:rPr lang="hr-HR" sz="2000" dirty="0" err="1" smtClean="0"/>
              <a:t>the</a:t>
            </a:r>
            <a:r>
              <a:rPr lang="hr-HR" sz="2000" dirty="0" smtClean="0"/>
              <a:t> original </a:t>
            </a:r>
            <a:r>
              <a:rPr lang="hr-HR" sz="2000" dirty="0" err="1" smtClean="0"/>
              <a:t>purrchase</a:t>
            </a:r>
            <a:r>
              <a:rPr lang="hr-HR" sz="2000" dirty="0" smtClean="0"/>
              <a:t> </a:t>
            </a:r>
            <a:r>
              <a:rPr lang="hr-HR" sz="2000" dirty="0" err="1" smtClean="0"/>
              <a:t>price</a:t>
            </a:r>
            <a:r>
              <a:rPr lang="hr-HR" sz="2000" dirty="0" smtClean="0"/>
              <a:t> (</a:t>
            </a:r>
            <a:r>
              <a:rPr lang="hr-HR" sz="2000" dirty="0" err="1" smtClean="0"/>
              <a:t>capital</a:t>
            </a:r>
            <a:r>
              <a:rPr lang="hr-HR" sz="2000" dirty="0" smtClean="0"/>
              <a:t> </a:t>
            </a:r>
            <a:r>
              <a:rPr lang="hr-HR" sz="2000" dirty="0" err="1" smtClean="0"/>
              <a:t>gains</a:t>
            </a:r>
            <a:r>
              <a:rPr lang="hr-HR" sz="2000" dirty="0" smtClean="0"/>
              <a:t> </a:t>
            </a:r>
            <a:r>
              <a:rPr lang="hr-HR" sz="2000" dirty="0" err="1" smtClean="0"/>
              <a:t>taxation</a:t>
            </a:r>
            <a:r>
              <a:rPr lang="hr-HR" sz="2000" dirty="0" smtClean="0"/>
              <a:t>).</a:t>
            </a:r>
          </a:p>
          <a:p>
            <a:pPr marL="3200400" lvl="6" indent="-457200">
              <a:buFont typeface="+mj-lt"/>
              <a:buAutoNum type="arabicPeriod"/>
            </a:pPr>
            <a:r>
              <a:rPr lang="hr-HR" sz="2000" dirty="0" err="1" smtClean="0"/>
              <a:t>If</a:t>
            </a:r>
            <a:r>
              <a:rPr lang="hr-HR" sz="2000" dirty="0" smtClean="0"/>
              <a:t> </a:t>
            </a:r>
            <a:r>
              <a:rPr lang="hr-HR" sz="2000" dirty="0" err="1" smtClean="0"/>
              <a:t>they</a:t>
            </a:r>
            <a:r>
              <a:rPr lang="hr-HR" sz="2000" dirty="0" smtClean="0"/>
              <a:t> are </a:t>
            </a:r>
            <a:r>
              <a:rPr lang="hr-HR" sz="2000" dirty="0" err="1" smtClean="0"/>
              <a:t>received</a:t>
            </a:r>
            <a:r>
              <a:rPr lang="hr-HR" sz="2000" dirty="0" smtClean="0"/>
              <a:t> </a:t>
            </a:r>
            <a:r>
              <a:rPr lang="hr-HR" sz="2000" dirty="0" err="1" smtClean="0"/>
              <a:t>by</a:t>
            </a:r>
            <a:r>
              <a:rPr lang="hr-HR" sz="2000" dirty="0" smtClean="0"/>
              <a:t> </a:t>
            </a:r>
            <a:r>
              <a:rPr lang="hr-HR" sz="2000" dirty="0" err="1" smtClean="0"/>
              <a:t>merchants</a:t>
            </a:r>
            <a:r>
              <a:rPr lang="hr-HR" sz="2000" dirty="0" smtClean="0"/>
              <a:t> sa </a:t>
            </a:r>
            <a:r>
              <a:rPr lang="hr-HR" sz="2000" dirty="0" err="1" smtClean="0"/>
              <a:t>payment</a:t>
            </a:r>
            <a:r>
              <a:rPr lang="hr-HR" sz="2000" dirty="0" smtClean="0"/>
              <a:t> for </a:t>
            </a:r>
            <a:r>
              <a:rPr lang="hr-HR" sz="2000" dirty="0" err="1" smtClean="0"/>
              <a:t>goods</a:t>
            </a:r>
            <a:r>
              <a:rPr lang="hr-HR" sz="2000" dirty="0" smtClean="0"/>
              <a:t> </a:t>
            </a:r>
            <a:r>
              <a:rPr lang="hr-HR" sz="2000" dirty="0" err="1" smtClean="0"/>
              <a:t>and</a:t>
            </a:r>
            <a:r>
              <a:rPr lang="hr-HR" sz="2000" dirty="0" smtClean="0"/>
              <a:t> </a:t>
            </a:r>
            <a:r>
              <a:rPr lang="hr-HR" sz="2000" dirty="0" err="1" smtClean="0"/>
              <a:t>services</a:t>
            </a:r>
            <a:r>
              <a:rPr lang="hr-HR" sz="2000" dirty="0" smtClean="0"/>
              <a:t>.</a:t>
            </a:r>
          </a:p>
          <a:p>
            <a:pPr marL="3200400" lvl="6" indent="-457200">
              <a:buFont typeface="+mj-lt"/>
              <a:buAutoNum type="arabicPeriod"/>
            </a:pPr>
            <a:r>
              <a:rPr lang="hr-HR" sz="2000" dirty="0" err="1" smtClean="0"/>
              <a:t>Bitcoins</a:t>
            </a:r>
            <a:r>
              <a:rPr lang="hr-HR" sz="2000" dirty="0" smtClean="0"/>
              <a:t> </a:t>
            </a:r>
            <a:r>
              <a:rPr lang="hr-HR" sz="2000" dirty="0" err="1" smtClean="0"/>
              <a:t>obtained</a:t>
            </a:r>
            <a:r>
              <a:rPr lang="hr-HR" sz="2000" dirty="0" smtClean="0"/>
              <a:t> </a:t>
            </a:r>
            <a:r>
              <a:rPr lang="hr-HR" sz="2000" dirty="0" err="1" smtClean="0"/>
              <a:t>through</a:t>
            </a:r>
            <a:r>
              <a:rPr lang="hr-HR" sz="2000" dirty="0" smtClean="0"/>
              <a:t> </a:t>
            </a:r>
            <a:r>
              <a:rPr lang="hr-HR" sz="2000" dirty="0" err="1" smtClean="0"/>
              <a:t>mining</a:t>
            </a:r>
            <a:r>
              <a:rPr lang="hr-HR" sz="2000" dirty="0" smtClean="0"/>
              <a:t> </a:t>
            </a:r>
            <a:r>
              <a:rPr lang="hr-HR" sz="2000" dirty="0" err="1" smtClean="0"/>
              <a:t>activities</a:t>
            </a:r>
            <a:r>
              <a:rPr lang="hr-HR" sz="2000" dirty="0" smtClean="0"/>
              <a:t> are a </a:t>
            </a:r>
            <a:r>
              <a:rPr lang="hr-HR" sz="2000" dirty="0" err="1" smtClean="0"/>
              <a:t>subject</a:t>
            </a:r>
            <a:r>
              <a:rPr lang="hr-HR" sz="2000" dirty="0" smtClean="0"/>
              <a:t> </a:t>
            </a:r>
            <a:r>
              <a:rPr lang="hr-HR" sz="2000" dirty="0" err="1" smtClean="0"/>
              <a:t>of</a:t>
            </a:r>
            <a:r>
              <a:rPr lang="hr-HR" sz="2000" dirty="0" smtClean="0"/>
              <a:t> standard </a:t>
            </a:r>
            <a:r>
              <a:rPr lang="hr-HR" sz="2000" dirty="0" err="1" smtClean="0"/>
              <a:t>income</a:t>
            </a:r>
            <a:r>
              <a:rPr lang="hr-HR" sz="2000" dirty="0" smtClean="0"/>
              <a:t> </a:t>
            </a:r>
            <a:r>
              <a:rPr lang="hr-HR" sz="2000" dirty="0" err="1" smtClean="0"/>
              <a:t>taxation</a:t>
            </a:r>
            <a:r>
              <a:rPr lang="hr-HR" sz="2000" dirty="0" smtClean="0"/>
              <a:t>.</a:t>
            </a:r>
          </a:p>
          <a:p>
            <a:pPr marL="4114800" lvl="8" indent="-457200">
              <a:buFont typeface="+mj-lt"/>
              <a:buAutoNum type="arabicPeriod"/>
            </a:pPr>
            <a:endParaRPr lang="hr-HR" sz="2500" dirty="0" smtClean="0"/>
          </a:p>
          <a:p>
            <a:r>
              <a:rPr lang="hr-HR" sz="2500" dirty="0" err="1" smtClean="0"/>
              <a:t>Can</a:t>
            </a:r>
            <a:r>
              <a:rPr lang="hr-HR" sz="2500" dirty="0" smtClean="0"/>
              <a:t> a </a:t>
            </a:r>
            <a:r>
              <a:rPr lang="hr-HR" sz="2500" dirty="0" err="1" smtClean="0"/>
              <a:t>country</a:t>
            </a:r>
            <a:r>
              <a:rPr lang="hr-HR" sz="2500" dirty="0" smtClean="0"/>
              <a:t> </a:t>
            </a:r>
            <a:r>
              <a:rPr lang="hr-HR" sz="2500" dirty="0" err="1" smtClean="0"/>
              <a:t>have</a:t>
            </a:r>
            <a:r>
              <a:rPr lang="hr-HR" sz="2500" dirty="0" smtClean="0"/>
              <a:t> </a:t>
            </a:r>
            <a:r>
              <a:rPr lang="hr-HR" sz="2500" dirty="0" err="1" smtClean="0"/>
              <a:t>an</a:t>
            </a:r>
            <a:r>
              <a:rPr lang="hr-HR" sz="2500" dirty="0" smtClean="0"/>
              <a:t> </a:t>
            </a:r>
            <a:r>
              <a:rPr lang="hr-HR" sz="2500" dirty="0" err="1" smtClean="0"/>
              <a:t>adequate</a:t>
            </a:r>
            <a:r>
              <a:rPr lang="hr-HR" sz="2500" dirty="0" smtClean="0"/>
              <a:t> </a:t>
            </a:r>
            <a:r>
              <a:rPr lang="hr-HR" sz="2500" dirty="0" err="1" smtClean="0"/>
              <a:t>taxation</a:t>
            </a:r>
            <a:r>
              <a:rPr lang="hr-HR" sz="2500" dirty="0" smtClean="0"/>
              <a:t> program </a:t>
            </a:r>
            <a:r>
              <a:rPr lang="hr-HR" sz="2500" dirty="0" err="1" smtClean="0"/>
              <a:t>if</a:t>
            </a:r>
            <a:r>
              <a:rPr lang="hr-HR" sz="2500" dirty="0" smtClean="0"/>
              <a:t> </a:t>
            </a:r>
            <a:r>
              <a:rPr lang="hr-HR" sz="2500" dirty="0" err="1" smtClean="0"/>
              <a:t>regulatory</a:t>
            </a:r>
            <a:r>
              <a:rPr lang="hr-HR" sz="2500" dirty="0" smtClean="0"/>
              <a:t> </a:t>
            </a:r>
            <a:r>
              <a:rPr lang="hr-HR" sz="2500" dirty="0" err="1" smtClean="0"/>
              <a:t>framework</a:t>
            </a:r>
            <a:r>
              <a:rPr lang="hr-HR" sz="2500" dirty="0" smtClean="0"/>
              <a:t> </a:t>
            </a:r>
            <a:r>
              <a:rPr lang="hr-HR" sz="2500" dirty="0" err="1" smtClean="0"/>
              <a:t>is</a:t>
            </a:r>
            <a:r>
              <a:rPr lang="hr-HR" sz="2500" dirty="0" smtClean="0"/>
              <a:t> </a:t>
            </a:r>
            <a:r>
              <a:rPr lang="hr-HR" sz="2500" dirty="0" err="1" smtClean="0"/>
              <a:t>not</a:t>
            </a:r>
            <a:r>
              <a:rPr lang="hr-HR" sz="2500" dirty="0" smtClean="0"/>
              <a:t> </a:t>
            </a:r>
            <a:r>
              <a:rPr lang="hr-HR" sz="2500" dirty="0" err="1" smtClean="0"/>
              <a:t>defined</a:t>
            </a:r>
            <a:r>
              <a:rPr lang="hr-HR" sz="2500" dirty="0" smtClean="0"/>
              <a:t> </a:t>
            </a:r>
            <a:r>
              <a:rPr lang="hr-HR" sz="2500" dirty="0" err="1" smtClean="0"/>
              <a:t>and</a:t>
            </a:r>
            <a:r>
              <a:rPr lang="hr-HR" sz="2500" dirty="0" smtClean="0"/>
              <a:t> </a:t>
            </a:r>
            <a:r>
              <a:rPr lang="hr-HR" sz="2500" dirty="0" err="1" smtClean="0"/>
              <a:t>if</a:t>
            </a:r>
            <a:r>
              <a:rPr lang="hr-HR" sz="2500" dirty="0" smtClean="0"/>
              <a:t> status </a:t>
            </a:r>
            <a:r>
              <a:rPr lang="hr-HR" sz="2500" dirty="0" err="1" smtClean="0"/>
              <a:t>of</a:t>
            </a:r>
            <a:r>
              <a:rPr lang="hr-HR" sz="2500" dirty="0" smtClean="0"/>
              <a:t> „</a:t>
            </a:r>
            <a:r>
              <a:rPr lang="hr-HR" sz="2500" dirty="0" err="1" smtClean="0"/>
              <a:t>currency</a:t>
            </a:r>
            <a:r>
              <a:rPr lang="hr-HR" sz="2500" dirty="0" smtClean="0"/>
              <a:t> </a:t>
            </a:r>
            <a:r>
              <a:rPr lang="hr-HR" sz="2500" dirty="0" err="1" smtClean="0"/>
              <a:t>or</a:t>
            </a:r>
            <a:r>
              <a:rPr lang="hr-HR" sz="2500" dirty="0" smtClean="0"/>
              <a:t> </a:t>
            </a:r>
            <a:r>
              <a:rPr lang="hr-HR" sz="2500" dirty="0" err="1" smtClean="0"/>
              <a:t>commodity</a:t>
            </a:r>
            <a:r>
              <a:rPr lang="hr-HR" sz="2500" dirty="0" smtClean="0"/>
              <a:t>”                                                                                           </a:t>
            </a:r>
            <a:r>
              <a:rPr lang="hr-HR" sz="2500" dirty="0" err="1" smtClean="0"/>
              <a:t>is</a:t>
            </a:r>
            <a:r>
              <a:rPr lang="hr-HR" sz="2500" dirty="0" smtClean="0"/>
              <a:t> </a:t>
            </a:r>
            <a:r>
              <a:rPr lang="hr-HR" sz="2500" dirty="0" err="1" smtClean="0"/>
              <a:t>unknown</a:t>
            </a:r>
            <a:r>
              <a:rPr lang="hr-HR" sz="2500" dirty="0" smtClean="0"/>
              <a:t>?</a:t>
            </a:r>
          </a:p>
          <a:p>
            <a:pPr marL="0" indent="0">
              <a:buNone/>
            </a:pPr>
            <a:endParaRPr lang="hr-HR" sz="1000" dirty="0" smtClean="0"/>
          </a:p>
          <a:p>
            <a:r>
              <a:rPr lang="hr-HR" sz="2500" dirty="0" err="1" smtClean="0"/>
              <a:t>If</a:t>
            </a:r>
            <a:r>
              <a:rPr lang="hr-HR" sz="2500" dirty="0" smtClean="0"/>
              <a:t> take </a:t>
            </a:r>
            <a:r>
              <a:rPr lang="hr-HR" sz="2500" dirty="0" err="1" smtClean="0"/>
              <a:t>the</a:t>
            </a:r>
            <a:r>
              <a:rPr lang="hr-HR" sz="2500" dirty="0" smtClean="0"/>
              <a:t> </a:t>
            </a:r>
            <a:r>
              <a:rPr lang="hr-HR" sz="2500" dirty="0" err="1" smtClean="0"/>
              <a:t>anonymity</a:t>
            </a:r>
            <a:r>
              <a:rPr lang="hr-HR" sz="2500" dirty="0" smtClean="0"/>
              <a:t> </a:t>
            </a:r>
            <a:r>
              <a:rPr lang="hr-HR" sz="2500" dirty="0" err="1" smtClean="0"/>
              <a:t>of</a:t>
            </a:r>
            <a:r>
              <a:rPr lang="hr-HR" sz="2500" dirty="0" smtClean="0"/>
              <a:t> </a:t>
            </a:r>
            <a:r>
              <a:rPr lang="hr-HR" sz="2500" dirty="0" err="1" smtClean="0"/>
              <a:t>bitcoin</a:t>
            </a:r>
            <a:r>
              <a:rPr lang="hr-HR" sz="2500" dirty="0" smtClean="0"/>
              <a:t> </a:t>
            </a:r>
            <a:r>
              <a:rPr lang="hr-HR" sz="2500" dirty="0" err="1" smtClean="0"/>
              <a:t>into</a:t>
            </a:r>
            <a:r>
              <a:rPr lang="hr-HR" sz="2500" dirty="0" smtClean="0"/>
              <a:t> </a:t>
            </a:r>
            <a:r>
              <a:rPr lang="hr-HR" sz="2500" dirty="0" err="1" smtClean="0"/>
              <a:t>account</a:t>
            </a:r>
            <a:r>
              <a:rPr lang="hr-HR" sz="2500" dirty="0" smtClean="0"/>
              <a:t> </a:t>
            </a:r>
            <a:r>
              <a:rPr lang="hr-HR" sz="2500" dirty="0" err="1" smtClean="0"/>
              <a:t>then</a:t>
            </a:r>
            <a:r>
              <a:rPr lang="hr-HR" sz="2500" dirty="0" smtClean="0"/>
              <a:t>                                                                                        one </a:t>
            </a:r>
            <a:r>
              <a:rPr lang="hr-HR" sz="2500" dirty="0" err="1" smtClean="0"/>
              <a:t>can</a:t>
            </a:r>
            <a:r>
              <a:rPr lang="hr-HR" sz="2500" dirty="0" smtClean="0"/>
              <a:t> </a:t>
            </a:r>
            <a:r>
              <a:rPr lang="hr-HR" sz="2500" dirty="0" err="1" smtClean="0"/>
              <a:t>simply</a:t>
            </a:r>
            <a:r>
              <a:rPr lang="hr-HR" sz="2500" dirty="0" smtClean="0"/>
              <a:t> </a:t>
            </a:r>
            <a:r>
              <a:rPr lang="hr-HR" sz="2500" dirty="0" err="1" smtClean="0"/>
              <a:t>deduct</a:t>
            </a:r>
            <a:r>
              <a:rPr lang="hr-HR" sz="2500" dirty="0" smtClean="0"/>
              <a:t> </a:t>
            </a:r>
            <a:r>
              <a:rPr lang="hr-HR" sz="2500" dirty="0" err="1" smtClean="0"/>
              <a:t>that</a:t>
            </a:r>
            <a:r>
              <a:rPr lang="hr-HR" sz="2500" dirty="0" smtClean="0"/>
              <a:t> </a:t>
            </a:r>
            <a:r>
              <a:rPr lang="hr-HR" sz="2500" dirty="0" err="1" smtClean="0"/>
              <a:t>tax</a:t>
            </a:r>
            <a:r>
              <a:rPr lang="hr-HR" sz="2500" dirty="0" smtClean="0"/>
              <a:t> </a:t>
            </a:r>
            <a:r>
              <a:rPr lang="hr-HR" sz="2500" dirty="0" err="1" smtClean="0"/>
              <a:t>evasion</a:t>
            </a:r>
            <a:r>
              <a:rPr lang="hr-HR" sz="2500" dirty="0" smtClean="0"/>
              <a:t> </a:t>
            </a:r>
            <a:r>
              <a:rPr lang="hr-HR" sz="2500" dirty="0" err="1" smtClean="0"/>
              <a:t>is</a:t>
            </a:r>
            <a:r>
              <a:rPr lang="hr-HR" sz="2500" dirty="0" smtClean="0"/>
              <a:t> </a:t>
            </a:r>
            <a:r>
              <a:rPr lang="hr-HR" sz="2500" dirty="0" err="1" smtClean="0"/>
              <a:t>not</a:t>
            </a:r>
            <a:r>
              <a:rPr lang="hr-HR" sz="2500" dirty="0" smtClean="0"/>
              <a:t> </a:t>
            </a:r>
            <a:r>
              <a:rPr lang="hr-HR" sz="2500" dirty="0" err="1" smtClean="0"/>
              <a:t>only</a:t>
            </a:r>
            <a:r>
              <a:rPr lang="hr-HR" sz="2500" dirty="0" smtClean="0"/>
              <a:t>                                                                           </a:t>
            </a:r>
            <a:r>
              <a:rPr lang="hr-HR" sz="2500" dirty="0" err="1" smtClean="0"/>
              <a:t>feasible</a:t>
            </a:r>
            <a:r>
              <a:rPr lang="hr-HR" sz="2500" dirty="0" smtClean="0"/>
              <a:t> but </a:t>
            </a:r>
            <a:r>
              <a:rPr lang="hr-HR" sz="2500" dirty="0" err="1" smtClean="0"/>
              <a:t>inevitable</a:t>
            </a:r>
            <a:r>
              <a:rPr lang="hr-HR" sz="2500" dirty="0" smtClean="0"/>
              <a:t>.</a:t>
            </a:r>
          </a:p>
          <a:p>
            <a:pPr marL="0" indent="0">
              <a:buNone/>
            </a:pPr>
            <a:endParaRPr lang="hr-HR" sz="1000" dirty="0"/>
          </a:p>
          <a:p>
            <a:pPr marL="0" indent="0">
              <a:buNone/>
            </a:pPr>
            <a:endParaRPr lang="hr-HR" sz="2500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Faculty of Law, University of Rijeka</a:t>
            </a:r>
            <a:endParaRPr kumimoji="0" lang="hr-HR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5E64A769-BC8D-419E-8CE7-7D37458A25DB}" type="slidenum">
              <a:rPr kumimoji="0" lang="hr-HR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14</a:t>
            </a:fld>
            <a:endParaRPr kumimoji="0" lang="hr-HR" sz="12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3074" name="Picture 2" descr="Bitcoin tax via Michael Carney Pandodaily 10 Things #Bitcoin Won’t Tell You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47507" y="3987113"/>
            <a:ext cx="3069386" cy="23033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10942421"/>
      </p:ext>
    </p:extLst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" presetClass="entr" presetSubtype="0" fill="hold" grpId="0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750"/>
                            </p:stCondLst>
                            <p:childTnLst>
                              <p:par>
                                <p:cTn id="16" presetID="1" presetClass="entr" presetSubtype="0" fill="hold" grpId="0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500"/>
                            </p:stCondLst>
                            <p:childTnLst>
                              <p:par>
                                <p:cTn id="19" presetID="1" presetClass="entr" presetSubtype="0" fill="hold" grpId="0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290984"/>
            <a:ext cx="12192000" cy="672843"/>
          </a:xfrm>
        </p:spPr>
        <p:txBody>
          <a:bodyPr>
            <a:normAutofit fontScale="90000"/>
          </a:bodyPr>
          <a:lstStyle/>
          <a:p>
            <a:r>
              <a:rPr lang="hr-HR" b="1" dirty="0" smtClean="0"/>
              <a:t>				</a:t>
            </a:r>
            <a:endParaRPr lang="hr-HR" b="1" dirty="0"/>
          </a:p>
        </p:txBody>
      </p:sp>
      <p:sp>
        <p:nvSpPr>
          <p:cNvPr id="8" name="Text Placeholder 7"/>
          <p:cNvSpPr>
            <a:spLocks noGrp="1"/>
          </p:cNvSpPr>
          <p:nvPr>
            <p:ph type="body" idx="1"/>
          </p:nvPr>
        </p:nvSpPr>
        <p:spPr>
          <a:xfrm>
            <a:off x="0" y="968268"/>
            <a:ext cx="5157787" cy="823912"/>
          </a:xfrm>
        </p:spPr>
        <p:txBody>
          <a:bodyPr/>
          <a:lstStyle/>
          <a:p>
            <a:pPr algn="ctr"/>
            <a:r>
              <a:rPr lang="hr-HR" dirty="0" smtClean="0"/>
              <a:t>ADVANTAGES</a:t>
            </a:r>
            <a:endParaRPr lang="hr-HR" dirty="0"/>
          </a:p>
        </p:txBody>
      </p:sp>
      <p:sp>
        <p:nvSpPr>
          <p:cNvPr id="9" name="Content Placeholder 8"/>
          <p:cNvSpPr>
            <a:spLocks noGrp="1"/>
          </p:cNvSpPr>
          <p:nvPr>
            <p:ph sz="half" idx="2"/>
          </p:nvPr>
        </p:nvSpPr>
        <p:spPr>
          <a:xfrm>
            <a:off x="626076" y="2231971"/>
            <a:ext cx="3658072" cy="3684588"/>
          </a:xfrm>
        </p:spPr>
        <p:txBody>
          <a:bodyPr/>
          <a:lstStyle/>
          <a:p>
            <a:r>
              <a:rPr lang="en-US" dirty="0" smtClean="0"/>
              <a:t>It</a:t>
            </a:r>
            <a:r>
              <a:rPr lang="hr-HR" dirty="0" smtClean="0"/>
              <a:t> </a:t>
            </a:r>
            <a:r>
              <a:rPr lang="hr-HR" dirty="0" err="1" smtClean="0"/>
              <a:t>is</a:t>
            </a:r>
            <a:r>
              <a:rPr lang="en-US" dirty="0" smtClean="0"/>
              <a:t> </a:t>
            </a:r>
            <a:r>
              <a:rPr lang="en-US" dirty="0"/>
              <a:t>easy to set up and </a:t>
            </a:r>
            <a:r>
              <a:rPr lang="en-US" dirty="0" smtClean="0"/>
              <a:t>it</a:t>
            </a:r>
            <a:r>
              <a:rPr lang="hr-HR" dirty="0" smtClean="0"/>
              <a:t> </a:t>
            </a:r>
            <a:r>
              <a:rPr lang="hr-HR" dirty="0" err="1" smtClean="0"/>
              <a:t>is</a:t>
            </a:r>
            <a:r>
              <a:rPr lang="en-US" dirty="0" smtClean="0"/>
              <a:t> </a:t>
            </a:r>
            <a:r>
              <a:rPr lang="en-US" dirty="0"/>
              <a:t>fast </a:t>
            </a:r>
            <a:endParaRPr lang="hr-HR" dirty="0" smtClean="0"/>
          </a:p>
          <a:p>
            <a:r>
              <a:rPr lang="en-US" dirty="0"/>
              <a:t>Low and irreversible transaction </a:t>
            </a:r>
            <a:r>
              <a:rPr lang="en-US" dirty="0" smtClean="0"/>
              <a:t>fees</a:t>
            </a:r>
            <a:endParaRPr lang="hr-HR" dirty="0" smtClean="0"/>
          </a:p>
          <a:p>
            <a:r>
              <a:rPr lang="hr-HR" dirty="0" err="1"/>
              <a:t>Without</a:t>
            </a:r>
            <a:r>
              <a:rPr lang="hr-HR" dirty="0"/>
              <a:t> </a:t>
            </a:r>
            <a:r>
              <a:rPr lang="hr-HR" dirty="0" err="1"/>
              <a:t>central</a:t>
            </a:r>
            <a:r>
              <a:rPr lang="hr-HR" dirty="0"/>
              <a:t> </a:t>
            </a:r>
            <a:r>
              <a:rPr lang="hr-HR" dirty="0" err="1"/>
              <a:t>authority</a:t>
            </a:r>
            <a:r>
              <a:rPr lang="hr-HR" dirty="0" smtClean="0"/>
              <a:t>???</a:t>
            </a:r>
          </a:p>
          <a:p>
            <a:pPr marL="0" indent="0">
              <a:buNone/>
            </a:pPr>
            <a:r>
              <a:rPr lang="hr-HR" sz="2000" dirty="0" smtClean="0"/>
              <a:t>(</a:t>
            </a:r>
            <a:r>
              <a:rPr lang="hr-HR" sz="2000" dirty="0" err="1" smtClean="0"/>
              <a:t>possible</a:t>
            </a:r>
            <a:r>
              <a:rPr lang="hr-HR" sz="2000" dirty="0" smtClean="0"/>
              <a:t> </a:t>
            </a:r>
            <a:r>
              <a:rPr lang="hr-HR" sz="2000" dirty="0" err="1" smtClean="0"/>
              <a:t>disadvantage</a:t>
            </a:r>
            <a:r>
              <a:rPr lang="hr-HR" sz="2000" dirty="0" smtClean="0"/>
              <a:t>)</a:t>
            </a:r>
            <a:endParaRPr lang="hr-HR" sz="2000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3"/>
          </p:nvPr>
        </p:nvSpPr>
        <p:spPr>
          <a:xfrm>
            <a:off x="4827373" y="968268"/>
            <a:ext cx="7364627" cy="823912"/>
          </a:xfrm>
        </p:spPr>
        <p:txBody>
          <a:bodyPr/>
          <a:lstStyle/>
          <a:p>
            <a:r>
              <a:rPr lang="hr-HR" dirty="0" smtClean="0"/>
              <a:t>	DISADVANTAGES</a:t>
            </a:r>
            <a:endParaRPr lang="hr-HR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4"/>
          </p:nvPr>
        </p:nvSpPr>
        <p:spPr>
          <a:xfrm>
            <a:off x="4827373" y="2231971"/>
            <a:ext cx="7364628" cy="3684588"/>
          </a:xfrm>
        </p:spPr>
        <p:txBody>
          <a:bodyPr>
            <a:normAutofit fontScale="92500" lnSpcReduction="20000"/>
          </a:bodyPr>
          <a:lstStyle/>
          <a:p>
            <a:r>
              <a:rPr lang="hr-HR" dirty="0" smtClean="0"/>
              <a:t>New </a:t>
            </a:r>
            <a:r>
              <a:rPr lang="hr-HR" dirty="0" err="1" smtClean="0"/>
              <a:t>and</a:t>
            </a:r>
            <a:r>
              <a:rPr lang="hr-HR" dirty="0" smtClean="0"/>
              <a:t> </a:t>
            </a:r>
            <a:r>
              <a:rPr lang="hr-HR" dirty="0" err="1"/>
              <a:t>uninvestigated</a:t>
            </a:r>
            <a:r>
              <a:rPr lang="hr-HR" dirty="0"/>
              <a:t> </a:t>
            </a:r>
            <a:r>
              <a:rPr lang="hr-HR" dirty="0" err="1"/>
              <a:t>financial</a:t>
            </a:r>
            <a:r>
              <a:rPr lang="hr-HR" dirty="0"/>
              <a:t> </a:t>
            </a:r>
            <a:r>
              <a:rPr lang="hr-HR" dirty="0" err="1" smtClean="0"/>
              <a:t>product</a:t>
            </a:r>
            <a:endParaRPr lang="hr-HR" dirty="0" smtClean="0"/>
          </a:p>
          <a:p>
            <a:r>
              <a:rPr lang="en-US" dirty="0"/>
              <a:t>History </a:t>
            </a:r>
            <a:r>
              <a:rPr lang="hr-HR" dirty="0" err="1" smtClean="0"/>
              <a:t>is</a:t>
            </a:r>
            <a:r>
              <a:rPr lang="hr-HR" dirty="0" smtClean="0"/>
              <a:t> </a:t>
            </a:r>
            <a:r>
              <a:rPr lang="en-US" dirty="0" smtClean="0"/>
              <a:t>full </a:t>
            </a:r>
            <a:r>
              <a:rPr lang="en-US" dirty="0"/>
              <a:t>of illegal and questionable </a:t>
            </a:r>
            <a:r>
              <a:rPr lang="en-US" dirty="0" smtClean="0"/>
              <a:t>activity</a:t>
            </a:r>
            <a:endParaRPr lang="hr-HR" dirty="0" smtClean="0"/>
          </a:p>
          <a:p>
            <a:r>
              <a:rPr lang="en-US" dirty="0"/>
              <a:t>Absence of relevant theoretical </a:t>
            </a:r>
            <a:r>
              <a:rPr lang="en-US" dirty="0" smtClean="0"/>
              <a:t>background</a:t>
            </a:r>
            <a:endParaRPr lang="hr-HR" dirty="0" smtClean="0"/>
          </a:p>
          <a:p>
            <a:r>
              <a:rPr lang="hr-HR" dirty="0" err="1"/>
              <a:t>Highly</a:t>
            </a:r>
            <a:r>
              <a:rPr lang="hr-HR" dirty="0"/>
              <a:t> </a:t>
            </a:r>
            <a:r>
              <a:rPr lang="hr-HR" dirty="0" err="1"/>
              <a:t>volatile</a:t>
            </a:r>
            <a:r>
              <a:rPr lang="hr-HR" dirty="0"/>
              <a:t> </a:t>
            </a:r>
            <a:r>
              <a:rPr lang="hr-HR" dirty="0" err="1" smtClean="0"/>
              <a:t>value</a:t>
            </a:r>
            <a:r>
              <a:rPr lang="hr-HR" dirty="0"/>
              <a:t> </a:t>
            </a:r>
            <a:r>
              <a:rPr lang="hr-HR" dirty="0" err="1" smtClean="0"/>
              <a:t>and</a:t>
            </a:r>
            <a:r>
              <a:rPr lang="hr-HR" dirty="0" smtClean="0"/>
              <a:t> </a:t>
            </a:r>
            <a:r>
              <a:rPr lang="hr-HR" dirty="0" err="1" smtClean="0"/>
              <a:t>an</a:t>
            </a:r>
            <a:r>
              <a:rPr lang="hr-HR" dirty="0" smtClean="0"/>
              <a:t> </a:t>
            </a:r>
            <a:r>
              <a:rPr lang="hr-HR" dirty="0" err="1" smtClean="0"/>
              <a:t>unknown</a:t>
            </a:r>
            <a:r>
              <a:rPr lang="hr-HR" dirty="0" smtClean="0"/>
              <a:t> </a:t>
            </a:r>
            <a:r>
              <a:rPr lang="hr-HR" dirty="0" err="1" smtClean="0"/>
              <a:t>issuer</a:t>
            </a:r>
            <a:endParaRPr lang="hr-HR" dirty="0" smtClean="0"/>
          </a:p>
          <a:p>
            <a:r>
              <a:rPr lang="hr-HR" dirty="0" err="1"/>
              <a:t>Undefined</a:t>
            </a:r>
            <a:r>
              <a:rPr lang="hr-HR" dirty="0"/>
              <a:t> </a:t>
            </a:r>
            <a:r>
              <a:rPr lang="hr-HR" dirty="0" err="1"/>
              <a:t>legal</a:t>
            </a:r>
            <a:r>
              <a:rPr lang="hr-HR" dirty="0"/>
              <a:t> </a:t>
            </a:r>
            <a:r>
              <a:rPr lang="hr-HR" dirty="0" smtClean="0"/>
              <a:t>status</a:t>
            </a:r>
          </a:p>
          <a:p>
            <a:r>
              <a:rPr lang="en-US" dirty="0"/>
              <a:t>Unregulated commodity and absence of consumer protection </a:t>
            </a:r>
            <a:endParaRPr lang="hr-HR" dirty="0" smtClean="0"/>
          </a:p>
          <a:p>
            <a:r>
              <a:rPr lang="en-US" dirty="0"/>
              <a:t>Anonymity and blurry taxation </a:t>
            </a:r>
            <a:r>
              <a:rPr lang="en-US" dirty="0" smtClean="0"/>
              <a:t>status</a:t>
            </a:r>
            <a:endParaRPr lang="hr-HR" dirty="0" smtClean="0"/>
          </a:p>
          <a:p>
            <a:r>
              <a:rPr lang="en-US" dirty="0"/>
              <a:t>Illegal </a:t>
            </a:r>
            <a:r>
              <a:rPr lang="hr-HR" dirty="0" err="1" smtClean="0"/>
              <a:t>or</a:t>
            </a:r>
            <a:r>
              <a:rPr lang="en-US" dirty="0" smtClean="0"/>
              <a:t> </a:t>
            </a:r>
            <a:r>
              <a:rPr lang="en-US" dirty="0"/>
              <a:t>undefined in </a:t>
            </a:r>
            <a:r>
              <a:rPr lang="en-US" dirty="0" smtClean="0"/>
              <a:t>most</a:t>
            </a:r>
            <a:r>
              <a:rPr lang="hr-HR" dirty="0" smtClean="0"/>
              <a:t> </a:t>
            </a:r>
            <a:r>
              <a:rPr lang="hr-HR" dirty="0" err="1" smtClean="0"/>
              <a:t>countries</a:t>
            </a:r>
            <a:r>
              <a:rPr lang="en-US" dirty="0" smtClean="0"/>
              <a:t> </a:t>
            </a:r>
            <a:r>
              <a:rPr lang="en-US" dirty="0"/>
              <a:t>of the </a:t>
            </a:r>
            <a:r>
              <a:rPr lang="en-US" dirty="0" smtClean="0"/>
              <a:t>world </a:t>
            </a:r>
            <a:endParaRPr lang="hr-HR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Faculty of Law, University of Rijeka</a:t>
            </a:r>
            <a:endParaRPr kumimoji="0" lang="hr-HR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5E64A769-BC8D-419E-8CE7-7D37458A25DB}" type="slidenum">
              <a:rPr kumimoji="0" lang="hr-HR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15</a:t>
            </a:fld>
            <a:endParaRPr kumimoji="0" lang="hr-HR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329193999"/>
      </p:ext>
    </p:extLst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5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4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8" grpId="0" build="p"/>
      <p:bldP spid="9" grpId="0" uiExpand="1" build="p"/>
      <p:bldP spid="10" grpId="0" build="p"/>
      <p:bldP spid="11" grpId="0" build="p"/>
    </p:bld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1_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Focus">
  <a:themeElements>
    <a:clrScheme name="Focus">
      <a:dk1>
        <a:srgbClr val="1B212C"/>
      </a:dk1>
      <a:lt1>
        <a:srgbClr val="FFFFFF"/>
      </a:lt1>
      <a:dk2>
        <a:srgbClr val="D9D9D9"/>
      </a:dk2>
      <a:lt2>
        <a:srgbClr val="82C7A5"/>
      </a:lt2>
      <a:accent1>
        <a:srgbClr val="0145AC"/>
      </a:accent1>
      <a:accent2>
        <a:srgbClr val="EECE1A"/>
      </a:accent2>
      <a:accent3>
        <a:srgbClr val="4E5567"/>
      </a:accent3>
      <a:accent4>
        <a:srgbClr val="F4D6AD"/>
      </a:accent4>
      <a:accent5>
        <a:srgbClr val="7890CD"/>
      </a:accent5>
      <a:accent6>
        <a:srgbClr val="F15E22"/>
      </a:accent6>
      <a:hlink>
        <a:srgbClr val="7890CD"/>
      </a:hlink>
      <a:folHlink>
        <a:srgbClr val="7890CD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42</TotalTime>
  <Words>1328</Words>
  <Application>Microsoft Office PowerPoint</Application>
  <PresentationFormat>Widescreen</PresentationFormat>
  <Paragraphs>209</Paragraphs>
  <Slides>15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15</vt:i4>
      </vt:variant>
    </vt:vector>
  </HeadingPairs>
  <TitlesOfParts>
    <vt:vector size="24" baseType="lpstr">
      <vt:lpstr>Arial</vt:lpstr>
      <vt:lpstr>Calibri</vt:lpstr>
      <vt:lpstr>Calibri Light</vt:lpstr>
      <vt:lpstr>Lato</vt:lpstr>
      <vt:lpstr>Montserrat</vt:lpstr>
      <vt:lpstr>Times New Roman</vt:lpstr>
      <vt:lpstr>Office Theme</vt:lpstr>
      <vt:lpstr>1_Office Theme</vt:lpstr>
      <vt:lpstr>Focus</vt:lpstr>
      <vt:lpstr>Social Trends &amp; Consumerism</vt:lpstr>
      <vt:lpstr>Discussion</vt:lpstr>
      <vt:lpstr>Bitcoin</vt:lpstr>
      <vt:lpstr>What is Bitcoin? (Introduction)</vt:lpstr>
      <vt:lpstr>Business Understanding Bitcoin</vt:lpstr>
      <vt:lpstr>It is decentralized</vt:lpstr>
      <vt:lpstr>PowerPoint Presentation</vt:lpstr>
      <vt:lpstr>PowerPoint Presentation</vt:lpstr>
      <vt:lpstr>Theoretical and tehnical problems which goes against favour of bitcoin usage:</vt:lpstr>
      <vt:lpstr>Brief history of bitcoin commodity Source: selected data available at historyofbitcoin.org</vt:lpstr>
      <vt:lpstr>PowerPoint Presentation</vt:lpstr>
      <vt:lpstr>PowerPoint Presentation</vt:lpstr>
      <vt:lpstr>Legality of Bitcoin by country </vt:lpstr>
      <vt:lpstr>PowerPoint Presentation</vt:lpstr>
      <vt:lpstr>   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Introduction To Marketing</dc:title>
  <dc:creator>Carl Singleton</dc:creator>
  <cp:lastModifiedBy>Irina Neaga</cp:lastModifiedBy>
  <cp:revision>11</cp:revision>
  <dcterms:created xsi:type="dcterms:W3CDTF">2017-10-30T16:16:01Z</dcterms:created>
  <dcterms:modified xsi:type="dcterms:W3CDTF">2020-11-10T10:47:52Z</dcterms:modified>
</cp:coreProperties>
</file>