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58" r:id="rId1"/>
  </p:sldMasterIdLst>
  <p:notesMasterIdLst>
    <p:notesMasterId r:id="rId22"/>
  </p:notesMasterIdLst>
  <p:handoutMasterIdLst>
    <p:handoutMasterId r:id="rId23"/>
  </p:handoutMasterIdLst>
  <p:sldIdLst>
    <p:sldId id="361" r:id="rId2"/>
    <p:sldId id="259" r:id="rId3"/>
    <p:sldId id="312" r:id="rId4"/>
    <p:sldId id="359" r:id="rId5"/>
    <p:sldId id="317" r:id="rId6"/>
    <p:sldId id="320" r:id="rId7"/>
    <p:sldId id="322" r:id="rId8"/>
    <p:sldId id="323" r:id="rId9"/>
    <p:sldId id="336" r:id="rId10"/>
    <p:sldId id="338" r:id="rId11"/>
    <p:sldId id="349" r:id="rId12"/>
    <p:sldId id="339" r:id="rId13"/>
    <p:sldId id="350" r:id="rId14"/>
    <p:sldId id="351" r:id="rId15"/>
    <p:sldId id="353" r:id="rId16"/>
    <p:sldId id="354" r:id="rId17"/>
    <p:sldId id="355" r:id="rId18"/>
    <p:sldId id="356" r:id="rId19"/>
    <p:sldId id="357" r:id="rId20"/>
    <p:sldId id="358" r:id="rId21"/>
  </p:sldIdLst>
  <p:sldSz cx="9144000" cy="6858000" type="screen4x3"/>
  <p:notesSz cx="9372600" cy="70866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Nanette Stillwell" initials="NBS" lastIdx="5" clrIdx="0"/>
  <p:cmAuthor id="1" name="Gerald Titchener" initials="GT"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4162"/>
    <a:srgbClr val="CFCFCF"/>
    <a:srgbClr val="DDDDDD"/>
    <a:srgbClr val="B2B2B2"/>
    <a:srgbClr val="C0C0C0"/>
    <a:srgbClr val="1B70A5"/>
    <a:srgbClr val="FFFFFF"/>
    <a:srgbClr val="96CDEE"/>
    <a:srgbClr val="0F3F5D"/>
    <a:srgbClr val="01773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676" autoAdjust="0"/>
    <p:restoredTop sz="96366" autoAdjust="0"/>
  </p:normalViewPr>
  <p:slideViewPr>
    <p:cSldViewPr>
      <p:cViewPr varScale="1">
        <p:scale>
          <a:sx n="111" d="100"/>
          <a:sy n="111" d="100"/>
        </p:scale>
        <p:origin x="1440"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61460" cy="354330"/>
          </a:xfrm>
          <a:prstGeom prst="rect">
            <a:avLst/>
          </a:prstGeom>
        </p:spPr>
        <p:txBody>
          <a:bodyPr vert="horz" lIns="94046" tIns="47023" rIns="94046" bIns="47023" rtlCol="0"/>
          <a:lstStyle>
            <a:lvl1pPr algn="l">
              <a:defRPr sz="1200"/>
            </a:lvl1pPr>
          </a:lstStyle>
          <a:p>
            <a:endParaRPr lang="en-US"/>
          </a:p>
        </p:txBody>
      </p:sp>
      <p:sp>
        <p:nvSpPr>
          <p:cNvPr id="3" name="Date Placeholder 2"/>
          <p:cNvSpPr>
            <a:spLocks noGrp="1"/>
          </p:cNvSpPr>
          <p:nvPr>
            <p:ph type="dt" sz="quarter" idx="1"/>
          </p:nvPr>
        </p:nvSpPr>
        <p:spPr>
          <a:xfrm>
            <a:off x="5308971" y="0"/>
            <a:ext cx="4061460" cy="354330"/>
          </a:xfrm>
          <a:prstGeom prst="rect">
            <a:avLst/>
          </a:prstGeom>
        </p:spPr>
        <p:txBody>
          <a:bodyPr vert="horz" lIns="94046" tIns="47023" rIns="94046" bIns="47023" rtlCol="0"/>
          <a:lstStyle>
            <a:lvl1pPr algn="r">
              <a:defRPr sz="1200"/>
            </a:lvl1pPr>
          </a:lstStyle>
          <a:p>
            <a:fld id="{4EE4060F-EC6E-45B5-96F1-A60F0585115B}" type="datetimeFigureOut">
              <a:rPr lang="en-US" smtClean="0"/>
              <a:pPr/>
              <a:t>5/21/2024</a:t>
            </a:fld>
            <a:endParaRPr lang="en-US"/>
          </a:p>
        </p:txBody>
      </p:sp>
      <p:sp>
        <p:nvSpPr>
          <p:cNvPr id="4" name="Footer Placeholder 3"/>
          <p:cNvSpPr>
            <a:spLocks noGrp="1"/>
          </p:cNvSpPr>
          <p:nvPr>
            <p:ph type="ftr" sz="quarter" idx="2"/>
          </p:nvPr>
        </p:nvSpPr>
        <p:spPr>
          <a:xfrm>
            <a:off x="0" y="6731040"/>
            <a:ext cx="4061460" cy="354330"/>
          </a:xfrm>
          <a:prstGeom prst="rect">
            <a:avLst/>
          </a:prstGeom>
        </p:spPr>
        <p:txBody>
          <a:bodyPr vert="horz" lIns="94046" tIns="47023" rIns="94046" bIns="47023" rtlCol="0" anchor="b"/>
          <a:lstStyle>
            <a:lvl1pPr algn="l">
              <a:defRPr sz="1200"/>
            </a:lvl1pPr>
          </a:lstStyle>
          <a:p>
            <a:endParaRPr lang="en-US"/>
          </a:p>
        </p:txBody>
      </p:sp>
      <p:sp>
        <p:nvSpPr>
          <p:cNvPr id="5" name="Slide Number Placeholder 4"/>
          <p:cNvSpPr>
            <a:spLocks noGrp="1"/>
          </p:cNvSpPr>
          <p:nvPr>
            <p:ph type="sldNum" sz="quarter" idx="3"/>
          </p:nvPr>
        </p:nvSpPr>
        <p:spPr>
          <a:xfrm>
            <a:off x="5308971" y="6731040"/>
            <a:ext cx="4061460" cy="354330"/>
          </a:xfrm>
          <a:prstGeom prst="rect">
            <a:avLst/>
          </a:prstGeom>
        </p:spPr>
        <p:txBody>
          <a:bodyPr vert="horz" lIns="94046" tIns="47023" rIns="94046" bIns="47023" rtlCol="0" anchor="b"/>
          <a:lstStyle>
            <a:lvl1pPr algn="r">
              <a:defRPr sz="1200"/>
            </a:lvl1pPr>
          </a:lstStyle>
          <a:p>
            <a:fld id="{A987596C-5E44-4393-BE44-DB7D499825F1}" type="slidenum">
              <a:rPr lang="en-US" smtClean="0"/>
              <a:pPr/>
              <a:t>‹#›</a:t>
            </a:fld>
            <a:endParaRPr lang="en-US"/>
          </a:p>
        </p:txBody>
      </p:sp>
    </p:spTree>
    <p:extLst>
      <p:ext uri="{BB962C8B-B14F-4D97-AF65-F5344CB8AC3E}">
        <p14:creationId xmlns:p14="http://schemas.microsoft.com/office/powerpoint/2010/main" val="28342064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61460" cy="354330"/>
          </a:xfrm>
          <a:prstGeom prst="rect">
            <a:avLst/>
          </a:prstGeom>
        </p:spPr>
        <p:txBody>
          <a:bodyPr vert="horz" lIns="94046" tIns="47023" rIns="94046" bIns="47023" rtlCol="0"/>
          <a:lstStyle>
            <a:lvl1pPr algn="l">
              <a:defRPr sz="1200"/>
            </a:lvl1pPr>
          </a:lstStyle>
          <a:p>
            <a:pPr>
              <a:defRPr/>
            </a:pPr>
            <a:endParaRPr lang="en-US" dirty="0"/>
          </a:p>
        </p:txBody>
      </p:sp>
      <p:sp>
        <p:nvSpPr>
          <p:cNvPr id="3" name="Date Placeholder 2"/>
          <p:cNvSpPr>
            <a:spLocks noGrp="1"/>
          </p:cNvSpPr>
          <p:nvPr>
            <p:ph type="dt" idx="1"/>
          </p:nvPr>
        </p:nvSpPr>
        <p:spPr>
          <a:xfrm>
            <a:off x="5308971" y="0"/>
            <a:ext cx="4061460" cy="354330"/>
          </a:xfrm>
          <a:prstGeom prst="rect">
            <a:avLst/>
          </a:prstGeom>
        </p:spPr>
        <p:txBody>
          <a:bodyPr vert="horz" lIns="94046" tIns="47023" rIns="94046" bIns="47023" rtlCol="0"/>
          <a:lstStyle>
            <a:lvl1pPr algn="r">
              <a:defRPr sz="1200"/>
            </a:lvl1pPr>
          </a:lstStyle>
          <a:p>
            <a:pPr>
              <a:defRPr/>
            </a:pPr>
            <a:fld id="{46950642-C6F2-4E46-90C1-0B12B643B3D7}" type="datetimeFigureOut">
              <a:rPr lang="en-US"/>
              <a:pPr>
                <a:defRPr/>
              </a:pPr>
              <a:t>5/21/2024</a:t>
            </a:fld>
            <a:endParaRPr lang="en-US" dirty="0"/>
          </a:p>
        </p:txBody>
      </p:sp>
      <p:sp>
        <p:nvSpPr>
          <p:cNvPr id="4" name="Slide Image Placeholder 3"/>
          <p:cNvSpPr>
            <a:spLocks noGrp="1" noRot="1" noChangeAspect="1"/>
          </p:cNvSpPr>
          <p:nvPr>
            <p:ph type="sldImg" idx="2"/>
          </p:nvPr>
        </p:nvSpPr>
        <p:spPr>
          <a:xfrm>
            <a:off x="2914650" y="531813"/>
            <a:ext cx="3543300" cy="2657475"/>
          </a:xfrm>
          <a:prstGeom prst="rect">
            <a:avLst/>
          </a:prstGeom>
          <a:noFill/>
          <a:ln w="12700">
            <a:solidFill>
              <a:prstClr val="black"/>
            </a:solidFill>
          </a:ln>
        </p:spPr>
        <p:txBody>
          <a:bodyPr vert="horz" lIns="94046" tIns="47023" rIns="94046" bIns="47023" rtlCol="0" anchor="ctr"/>
          <a:lstStyle/>
          <a:p>
            <a:pPr lvl="0"/>
            <a:endParaRPr lang="en-US" noProof="0" dirty="0"/>
          </a:p>
        </p:txBody>
      </p:sp>
      <p:sp>
        <p:nvSpPr>
          <p:cNvPr id="5" name="Notes Placeholder 4"/>
          <p:cNvSpPr>
            <a:spLocks noGrp="1"/>
          </p:cNvSpPr>
          <p:nvPr>
            <p:ph type="body" sz="quarter" idx="3"/>
          </p:nvPr>
        </p:nvSpPr>
        <p:spPr>
          <a:xfrm>
            <a:off x="937260" y="3366135"/>
            <a:ext cx="7498080" cy="3188970"/>
          </a:xfrm>
          <a:prstGeom prst="rect">
            <a:avLst/>
          </a:prstGeom>
        </p:spPr>
        <p:txBody>
          <a:bodyPr vert="horz" lIns="94046" tIns="47023" rIns="94046" bIns="47023"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6731040"/>
            <a:ext cx="4061460" cy="354330"/>
          </a:xfrm>
          <a:prstGeom prst="rect">
            <a:avLst/>
          </a:prstGeom>
        </p:spPr>
        <p:txBody>
          <a:bodyPr vert="horz" lIns="94046" tIns="47023" rIns="94046" bIns="47023" rtlCol="0" anchor="b"/>
          <a:lstStyle>
            <a:lvl1pPr algn="l">
              <a:defRPr sz="1200"/>
            </a:lvl1pPr>
          </a:lstStyle>
          <a:p>
            <a:pPr>
              <a:defRPr/>
            </a:pPr>
            <a:endParaRPr lang="en-US" dirty="0"/>
          </a:p>
        </p:txBody>
      </p:sp>
      <p:sp>
        <p:nvSpPr>
          <p:cNvPr id="7" name="Slide Number Placeholder 6"/>
          <p:cNvSpPr>
            <a:spLocks noGrp="1"/>
          </p:cNvSpPr>
          <p:nvPr>
            <p:ph type="sldNum" sz="quarter" idx="5"/>
          </p:nvPr>
        </p:nvSpPr>
        <p:spPr>
          <a:xfrm>
            <a:off x="5308971" y="6731040"/>
            <a:ext cx="4061460" cy="354330"/>
          </a:xfrm>
          <a:prstGeom prst="rect">
            <a:avLst/>
          </a:prstGeom>
        </p:spPr>
        <p:txBody>
          <a:bodyPr vert="horz" lIns="94046" tIns="47023" rIns="94046" bIns="47023" rtlCol="0" anchor="b"/>
          <a:lstStyle>
            <a:lvl1pPr algn="r">
              <a:defRPr sz="1200"/>
            </a:lvl1pPr>
          </a:lstStyle>
          <a:p>
            <a:pPr>
              <a:defRPr/>
            </a:pPr>
            <a:fld id="{CAA8545F-A231-4F50-B1F1-95F56EBB643D}" type="slidenum">
              <a:rPr lang="en-US"/>
              <a:pPr>
                <a:defRPr/>
              </a:pPr>
              <a:t>‹#›</a:t>
            </a:fld>
            <a:endParaRPr lang="en-US" dirty="0"/>
          </a:p>
        </p:txBody>
      </p:sp>
    </p:spTree>
    <p:extLst>
      <p:ext uri="{BB962C8B-B14F-4D97-AF65-F5344CB8AC3E}">
        <p14:creationId xmlns:p14="http://schemas.microsoft.com/office/powerpoint/2010/main" val="315464050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2</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a:bodyPr>
          <a:lstStyle/>
          <a:p>
            <a:pPr eaLnBrk="1" hangingPunct="1"/>
            <a:r>
              <a:rPr lang="en-US" altLang="en-US" b="1" dirty="0"/>
              <a:t>Learning Objectives</a:t>
            </a:r>
          </a:p>
          <a:p>
            <a:pPr eaLnBrk="1" hangingPunct="1"/>
            <a:r>
              <a:rPr lang="en-US" altLang="en-US" dirty="0"/>
              <a:t>Upon completion of this material you should be able to:</a:t>
            </a:r>
          </a:p>
          <a:p>
            <a:pPr eaLnBrk="1" hangingPunct="1">
              <a:buFontTx/>
              <a:buChar char="•"/>
            </a:pPr>
            <a:r>
              <a:rPr lang="en-US" altLang="en-US" dirty="0"/>
              <a:t> Discuss the need for the ongoing maintenance of the information security program</a:t>
            </a:r>
          </a:p>
          <a:p>
            <a:pPr eaLnBrk="1" hangingPunct="1">
              <a:buFontTx/>
              <a:buChar char="•"/>
            </a:pPr>
            <a:r>
              <a:rPr lang="en-US" altLang="en-US" dirty="0"/>
              <a:t> List the recommended security management models</a:t>
            </a:r>
          </a:p>
          <a:p>
            <a:pPr eaLnBrk="1" hangingPunct="1">
              <a:buFontTx/>
              <a:buChar char="•"/>
            </a:pPr>
            <a:r>
              <a:rPr lang="en-US" altLang="en-US" dirty="0"/>
              <a:t>Define a model for a full maintenance program</a:t>
            </a:r>
          </a:p>
          <a:p>
            <a:pPr eaLnBrk="1" hangingPunct="1">
              <a:buFontTx/>
              <a:buChar char="•"/>
            </a:pPr>
            <a:r>
              <a:rPr lang="en-US" altLang="en-US" dirty="0"/>
              <a:t>Identify the key factors involved in monitoring the external and internal environment</a:t>
            </a:r>
          </a:p>
          <a:p>
            <a:pPr eaLnBrk="1" hangingPunct="1">
              <a:buFontTx/>
              <a:buChar char="•"/>
            </a:pPr>
            <a:r>
              <a:rPr lang="en-US" altLang="en-US" dirty="0"/>
              <a:t>Describe how planning, risk assessment, vulnerability assessment, and remediation tie into information security maintenance</a:t>
            </a:r>
          </a:p>
          <a:p>
            <a:pPr eaLnBrk="1" hangingPunct="1">
              <a:buFontTx/>
              <a:buChar char="•"/>
            </a:pPr>
            <a:r>
              <a:rPr lang="en-US" altLang="en-US" dirty="0"/>
              <a:t>Explain how to build readiness and review procedures into information security maintenance</a:t>
            </a:r>
          </a:p>
          <a:p>
            <a:pPr eaLnBrk="1" hangingPunct="1">
              <a:buFontTx/>
              <a:buChar char="•"/>
            </a:pPr>
            <a:r>
              <a:rPr lang="en-US" altLang="en-US" dirty="0"/>
              <a:t>Define digital forensics, and describe the management of the digital forensics function</a:t>
            </a:r>
          </a:p>
          <a:p>
            <a:pPr eaLnBrk="1" hangingPunct="1">
              <a:buFontTx/>
              <a:buChar char="•"/>
            </a:pPr>
            <a:r>
              <a:rPr lang="en-US" altLang="en-US" dirty="0"/>
              <a:t>Describe the process of acquiring, analyzing, and maintaining potential evidentiary material</a:t>
            </a:r>
          </a:p>
          <a:p>
            <a:pPr eaLnBrk="1" hangingPunct="1">
              <a:buFontTx/>
              <a:buChar char="•"/>
            </a:pPr>
            <a:endParaRPr lang="en-US" altLang="en-US" dirty="0"/>
          </a:p>
        </p:txBody>
      </p:sp>
    </p:spTree>
    <p:extLst>
      <p:ext uri="{BB962C8B-B14F-4D97-AF65-F5344CB8AC3E}">
        <p14:creationId xmlns:p14="http://schemas.microsoft.com/office/powerpoint/2010/main" val="39604115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3</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70000" lnSpcReduction="20000"/>
          </a:bodyPr>
          <a:lstStyle/>
          <a:p>
            <a:r>
              <a:rPr lang="en-GB" sz="1200" b="0" i="0" u="none" strike="noStrike" kern="1200" baseline="0" dirty="0">
                <a:solidFill>
                  <a:schemeClr val="tx1"/>
                </a:solidFill>
                <a:latin typeface="+mn-lt"/>
                <a:ea typeface="+mn-ea"/>
                <a:cs typeface="+mn-cs"/>
              </a:rPr>
              <a:t>After successfully implementing and testing a new and improved information security profile, an organization may feel more confident about the level of protection it provides for its information assets.</a:t>
            </a:r>
            <a:endParaRPr lang="en-US" altLang="en-US" b="1" dirty="0"/>
          </a:p>
          <a:p>
            <a:pPr eaLnBrk="1" hangingPunct="1">
              <a:defRPr/>
            </a:pPr>
            <a:endParaRPr lang="en-US" altLang="en-US" b="1" dirty="0"/>
          </a:p>
          <a:p>
            <a:r>
              <a:rPr lang="en-GB" sz="1200" b="0" i="0" u="none" strike="noStrike" kern="1200" baseline="0" dirty="0">
                <a:solidFill>
                  <a:schemeClr val="tx1"/>
                </a:solidFill>
                <a:latin typeface="+mn-lt"/>
                <a:ea typeface="+mn-ea"/>
                <a:cs typeface="+mn-cs"/>
              </a:rPr>
              <a:t>New types of attacks such as viruses, worms, and denial-of-service attacks have been developed, and new variants of existing attacks have probably emerged as well. In addition, a host of other variables outside and inside the organization have most likely changed.</a:t>
            </a:r>
            <a:endParaRPr lang="en-US" altLang="en-US" b="1" dirty="0"/>
          </a:p>
          <a:p>
            <a:pPr eaLnBrk="1" hangingPunct="1">
              <a:defRPr/>
            </a:pPr>
            <a:endParaRPr lang="en-US" altLang="en-US" b="1" dirty="0"/>
          </a:p>
          <a:p>
            <a:pPr eaLnBrk="1" hangingPunct="1">
              <a:defRPr/>
            </a:pPr>
            <a:endParaRPr lang="en-US" altLang="en-US" b="1" dirty="0"/>
          </a:p>
          <a:p>
            <a:pPr eaLnBrk="1" hangingPunct="1">
              <a:defRPr/>
            </a:pPr>
            <a:r>
              <a:rPr lang="en-US" altLang="en-US" b="1" dirty="0"/>
              <a:t>Introduction</a:t>
            </a:r>
          </a:p>
          <a:p>
            <a:pPr marL="342900" indent="-342900">
              <a:spcBef>
                <a:spcPct val="20000"/>
              </a:spcBef>
              <a:buFontTx/>
              <a:buChar char="•"/>
              <a:defRPr/>
            </a:pPr>
            <a:r>
              <a:rPr lang="en-US" altLang="en-US" sz="2400" kern="0" dirty="0">
                <a:solidFill>
                  <a:srgbClr val="222222"/>
                </a:solidFill>
                <a:latin typeface="Arial"/>
              </a:rPr>
              <a:t>Organizations should avoid overconfidence after improving their information security profile</a:t>
            </a:r>
          </a:p>
          <a:p>
            <a:pPr marL="342900" indent="-342900">
              <a:spcBef>
                <a:spcPct val="20000"/>
              </a:spcBef>
              <a:buFontTx/>
              <a:buChar char="•"/>
              <a:defRPr/>
            </a:pPr>
            <a:r>
              <a:rPr lang="en-US" altLang="en-US" sz="2400" kern="0" dirty="0">
                <a:solidFill>
                  <a:srgbClr val="222222"/>
                </a:solidFill>
                <a:latin typeface="Arial"/>
              </a:rPr>
              <a:t>Organizational changes that may occur include:</a:t>
            </a:r>
          </a:p>
          <a:p>
            <a:pPr marL="742950" lvl="1" indent="-285750">
              <a:spcBef>
                <a:spcPct val="20000"/>
              </a:spcBef>
              <a:buFontTx/>
              <a:buChar char="–"/>
              <a:defRPr/>
            </a:pPr>
            <a:r>
              <a:rPr lang="en-US" altLang="en-US" sz="2200" kern="0" dirty="0">
                <a:solidFill>
                  <a:srgbClr val="222222"/>
                </a:solidFill>
                <a:latin typeface="Arial"/>
              </a:rPr>
              <a:t>Acquisition of new assets; emergence of new vulnerabilities; shifting business priorities; partnerships form or dissolve; employee hire and turnover</a:t>
            </a:r>
          </a:p>
          <a:p>
            <a:pPr marL="342900" indent="-342900">
              <a:spcBef>
                <a:spcPct val="20000"/>
              </a:spcBef>
              <a:buFontTx/>
              <a:buChar char="•"/>
              <a:defRPr/>
            </a:pPr>
            <a:r>
              <a:rPr lang="en-US" altLang="en-US" sz="2400" kern="0" dirty="0">
                <a:solidFill>
                  <a:srgbClr val="222222"/>
                </a:solidFill>
                <a:latin typeface="Arial"/>
              </a:rPr>
              <a:t>If program is not adequately adjusting, may be necessary to begin cycle again</a:t>
            </a:r>
          </a:p>
          <a:p>
            <a:pPr marL="342900" indent="-342900">
              <a:spcBef>
                <a:spcPct val="20000"/>
              </a:spcBef>
              <a:buFontTx/>
              <a:buChar char="•"/>
              <a:defRPr/>
            </a:pPr>
            <a:r>
              <a:rPr lang="en-US" altLang="en-US" sz="2400" kern="0" dirty="0">
                <a:solidFill>
                  <a:srgbClr val="222222"/>
                </a:solidFill>
                <a:latin typeface="Arial"/>
              </a:rPr>
              <a:t>If organization creates adjustable procedures and systems, existing security improvement program can continue to work well</a:t>
            </a:r>
          </a:p>
        </p:txBody>
      </p:sp>
    </p:spTree>
    <p:extLst>
      <p:ext uri="{BB962C8B-B14F-4D97-AF65-F5344CB8AC3E}">
        <p14:creationId xmlns:p14="http://schemas.microsoft.com/office/powerpoint/2010/main" val="39604115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4</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25000" lnSpcReduction="20000"/>
          </a:bodyPr>
          <a:lstStyle/>
          <a:p>
            <a:r>
              <a:rPr lang="en-GB" sz="1200" b="0" i="0" u="none" strike="noStrike" kern="1200" baseline="0" dirty="0">
                <a:solidFill>
                  <a:schemeClr val="tx1"/>
                </a:solidFill>
                <a:latin typeface="+mn-lt"/>
                <a:ea typeface="+mn-ea"/>
                <a:cs typeface="+mn-cs"/>
              </a:rPr>
              <a:t>To manage and operate the ongoing security program, the information security community must adopt a management maintenance model. In general, management models are frameworks that structure the tasks of managing a particular set of activities or business functions.</a:t>
            </a:r>
            <a:endParaRPr lang="en-US" altLang="en-US" b="1" dirty="0"/>
          </a:p>
          <a:p>
            <a:pPr eaLnBrk="1" hangingPunct="1"/>
            <a:endParaRPr lang="en-US" altLang="en-US" b="1" dirty="0"/>
          </a:p>
          <a:p>
            <a:pPr>
              <a:lnSpc>
                <a:spcPct val="110000"/>
              </a:lnSpc>
              <a:spcBef>
                <a:spcPts val="600"/>
              </a:spcBef>
            </a:pPr>
            <a:r>
              <a:rPr lang="en-US" dirty="0"/>
              <a:t>This p</a:t>
            </a:r>
            <a:r>
              <a:rPr lang="en-US" altLang="en-US" dirty="0"/>
              <a:t>rovides managerial guidance for establishing and implementing an information security program.</a:t>
            </a:r>
          </a:p>
          <a:p>
            <a:pPr>
              <a:lnSpc>
                <a:spcPct val="110000"/>
              </a:lnSpc>
              <a:spcBef>
                <a:spcPts val="600"/>
              </a:spcBef>
            </a:pPr>
            <a:r>
              <a:rPr lang="en-US" altLang="en-US" dirty="0"/>
              <a:t>There are 13 areas of information security management presented</a:t>
            </a:r>
          </a:p>
          <a:p>
            <a:pPr lvl="1">
              <a:lnSpc>
                <a:spcPct val="110000"/>
              </a:lnSpc>
              <a:spcBef>
                <a:spcPts val="600"/>
              </a:spcBef>
            </a:pPr>
            <a:r>
              <a:rPr lang="en-US" altLang="en-US" dirty="0"/>
              <a:t>Provides for specific monitoring activities for each task.</a:t>
            </a:r>
          </a:p>
          <a:p>
            <a:pPr lvl="1">
              <a:lnSpc>
                <a:spcPct val="110000"/>
              </a:lnSpc>
              <a:spcBef>
                <a:spcPts val="600"/>
              </a:spcBef>
            </a:pPr>
            <a:r>
              <a:rPr lang="en-US" altLang="en-US" dirty="0"/>
              <a:t>Tasks should be done on an ongoing basis.</a:t>
            </a:r>
          </a:p>
          <a:p>
            <a:pPr lvl="1">
              <a:lnSpc>
                <a:spcPct val="110000"/>
              </a:lnSpc>
              <a:spcBef>
                <a:spcPts val="600"/>
              </a:spcBef>
            </a:pPr>
            <a:r>
              <a:rPr lang="en-US" altLang="en-US" dirty="0"/>
              <a:t>Not all issues are negative.</a:t>
            </a:r>
          </a:p>
          <a:p>
            <a:pPr>
              <a:lnSpc>
                <a:spcPct val="110000"/>
              </a:lnSpc>
              <a:spcBef>
                <a:spcPts val="600"/>
              </a:spcBef>
            </a:pPr>
            <a:r>
              <a:rPr lang="en-US" altLang="en-US" dirty="0"/>
              <a:t>Information security governance</a:t>
            </a:r>
          </a:p>
          <a:p>
            <a:pPr lvl="1">
              <a:lnSpc>
                <a:spcPct val="110000"/>
              </a:lnSpc>
              <a:spcBef>
                <a:spcPts val="600"/>
              </a:spcBef>
            </a:pPr>
            <a:r>
              <a:rPr lang="en-US" altLang="en-US" dirty="0"/>
              <a:t>Agencies should monitor the status of their programs to ensure:</a:t>
            </a:r>
          </a:p>
          <a:p>
            <a:pPr lvl="2">
              <a:lnSpc>
                <a:spcPct val="110000"/>
              </a:lnSpc>
              <a:spcBef>
                <a:spcPts val="600"/>
              </a:spcBef>
            </a:pPr>
            <a:r>
              <a:rPr lang="en-US" altLang="en-US" dirty="0"/>
              <a:t>Ongoing information security activities are providing appropriate </a:t>
            </a:r>
            <a:endParaRPr lang="en-US" altLang="en-US" b="1" dirty="0"/>
          </a:p>
          <a:p>
            <a:pPr lvl="2">
              <a:spcBef>
                <a:spcPts val="600"/>
              </a:spcBef>
            </a:pPr>
            <a:r>
              <a:rPr lang="en-US" altLang="en-US" dirty="0"/>
              <a:t>Policies and procedures are current</a:t>
            </a:r>
          </a:p>
          <a:p>
            <a:pPr lvl="2">
              <a:spcBef>
                <a:spcPts val="600"/>
              </a:spcBef>
            </a:pPr>
            <a:r>
              <a:rPr lang="en-US" altLang="en-US" dirty="0"/>
              <a:t>Controls are accomplishing their intended purpose</a:t>
            </a:r>
          </a:p>
          <a:p>
            <a:pPr>
              <a:spcBef>
                <a:spcPts val="600"/>
              </a:spcBef>
            </a:pPr>
            <a:r>
              <a:rPr lang="en-US" altLang="en-US" dirty="0"/>
              <a:t>System Development Life Cycle: the overall process of developing, implementing, and retiring information systems through a multistep process.</a:t>
            </a:r>
          </a:p>
          <a:p>
            <a:pPr>
              <a:spcBef>
                <a:spcPts val="600"/>
              </a:spcBef>
            </a:pPr>
            <a:r>
              <a:rPr lang="en-US" altLang="en-US" dirty="0"/>
              <a:t>Awareness and training</a:t>
            </a:r>
          </a:p>
          <a:p>
            <a:pPr lvl="1">
              <a:spcBef>
                <a:spcPts val="600"/>
              </a:spcBef>
            </a:pPr>
            <a:r>
              <a:rPr lang="en-US" altLang="en-US" dirty="0"/>
              <a:t>Tracking system should capture key information on program activities.</a:t>
            </a:r>
          </a:p>
          <a:p>
            <a:pPr lvl="1">
              <a:spcBef>
                <a:spcPts val="600"/>
              </a:spcBef>
            </a:pPr>
            <a:r>
              <a:rPr lang="en-US" altLang="en-US" dirty="0"/>
              <a:t>Tracking compliance involves assessing the status of the program</a:t>
            </a:r>
          </a:p>
          <a:p>
            <a:pPr lvl="1">
              <a:spcBef>
                <a:spcPts val="600"/>
              </a:spcBef>
            </a:pPr>
            <a:r>
              <a:rPr lang="en-US" altLang="en-US" dirty="0"/>
              <a:t>Security policies must continue to evolve</a:t>
            </a:r>
          </a:p>
          <a:p>
            <a:pPr eaLnBrk="1" hangingPunct="1"/>
            <a:endParaRPr lang="en-US" altLang="en-US" b="1" dirty="0"/>
          </a:p>
          <a:p>
            <a:pPr>
              <a:spcBef>
                <a:spcPts val="600"/>
              </a:spcBef>
            </a:pPr>
            <a:r>
              <a:rPr lang="en-US" altLang="en-US" dirty="0"/>
              <a:t>Capital planning and investment control</a:t>
            </a:r>
          </a:p>
          <a:p>
            <a:pPr lvl="1">
              <a:spcBef>
                <a:spcPts val="600"/>
              </a:spcBef>
            </a:pPr>
            <a:r>
              <a:rPr lang="en-US" altLang="en-US" dirty="0"/>
              <a:t>Departments required to allocate funding toward highest-priority investments</a:t>
            </a:r>
          </a:p>
          <a:p>
            <a:pPr lvl="1">
              <a:spcBef>
                <a:spcPts val="600"/>
              </a:spcBef>
            </a:pPr>
            <a:r>
              <a:rPr lang="en-US" altLang="en-US" dirty="0"/>
              <a:t>Designed to facilitate the expenditure of agency funds</a:t>
            </a:r>
          </a:p>
          <a:p>
            <a:pPr>
              <a:spcBef>
                <a:spcPts val="600"/>
              </a:spcBef>
            </a:pPr>
            <a:r>
              <a:rPr lang="en-US" altLang="en-US" dirty="0"/>
              <a:t>Interconnecting systems</a:t>
            </a:r>
          </a:p>
          <a:p>
            <a:pPr lvl="1">
              <a:spcBef>
                <a:spcPts val="600"/>
              </a:spcBef>
            </a:pPr>
            <a:r>
              <a:rPr lang="en-US" altLang="en-US" dirty="0"/>
              <a:t>The direct connection of two or more information systems for sharing data and other information resources</a:t>
            </a:r>
          </a:p>
          <a:p>
            <a:pPr lvl="1">
              <a:spcBef>
                <a:spcPts val="600"/>
              </a:spcBef>
            </a:pPr>
            <a:r>
              <a:rPr lang="en-US" altLang="en-US" dirty="0"/>
              <a:t>Can expose the participating organizations to risk</a:t>
            </a:r>
          </a:p>
          <a:p>
            <a:pPr lvl="1">
              <a:spcBef>
                <a:spcPts val="600"/>
              </a:spcBef>
            </a:pPr>
            <a:r>
              <a:rPr lang="en-US" altLang="en-US" dirty="0"/>
              <a:t>If one of the connected systems is compromised, interconnection could be used as conduit</a:t>
            </a:r>
          </a:p>
          <a:p>
            <a:pPr eaLnBrk="1" hangingPunct="1"/>
            <a:endParaRPr lang="en-US" altLang="en-US" b="1" dirty="0"/>
          </a:p>
          <a:p>
            <a:pPr>
              <a:spcBef>
                <a:spcPts val="600"/>
              </a:spcBef>
            </a:pPr>
            <a:r>
              <a:rPr lang="en-US" altLang="en-US" dirty="0"/>
              <a:t>Performance measures</a:t>
            </a:r>
          </a:p>
          <a:p>
            <a:pPr lvl="1">
              <a:spcBef>
                <a:spcPts val="600"/>
              </a:spcBef>
            </a:pPr>
            <a:r>
              <a:rPr lang="en-US" altLang="en-US" dirty="0"/>
              <a:t>Metrics should be used for monitoring the performance of information security controls</a:t>
            </a:r>
          </a:p>
          <a:p>
            <a:pPr lvl="1">
              <a:spcBef>
                <a:spcPts val="600"/>
              </a:spcBef>
            </a:pPr>
            <a:r>
              <a:rPr lang="en-US" altLang="en-US" dirty="0"/>
              <a:t>Six-phase iterative process</a:t>
            </a:r>
          </a:p>
          <a:p>
            <a:pPr>
              <a:spcBef>
                <a:spcPts val="600"/>
              </a:spcBef>
            </a:pPr>
            <a:r>
              <a:rPr lang="en-US" altLang="en-US" dirty="0"/>
              <a:t>Security planning</a:t>
            </a:r>
          </a:p>
          <a:p>
            <a:pPr lvl="1">
              <a:spcBef>
                <a:spcPts val="600"/>
              </a:spcBef>
            </a:pPr>
            <a:r>
              <a:rPr lang="en-US" altLang="en-US" dirty="0"/>
              <a:t>One of the most crucial ongoing responsibilities in security management</a:t>
            </a:r>
          </a:p>
          <a:p>
            <a:pPr>
              <a:spcBef>
                <a:spcPts val="600"/>
              </a:spcBef>
            </a:pPr>
            <a:r>
              <a:rPr lang="en-US" altLang="en-US" dirty="0"/>
              <a:t>Information technology contingency planning</a:t>
            </a:r>
          </a:p>
          <a:p>
            <a:pPr lvl="1">
              <a:spcBef>
                <a:spcPts val="600"/>
              </a:spcBef>
            </a:pPr>
            <a:r>
              <a:rPr lang="en-US" altLang="en-US" dirty="0"/>
              <a:t>Consists of a process for recovery and documentation of procedures</a:t>
            </a:r>
          </a:p>
          <a:p>
            <a:pPr eaLnBrk="1" hangingPunct="1"/>
            <a:endParaRPr lang="en-US" altLang="en-US" b="1" dirty="0"/>
          </a:p>
          <a:p>
            <a:pPr>
              <a:spcBef>
                <a:spcPts val="600"/>
              </a:spcBef>
            </a:pPr>
            <a:r>
              <a:rPr lang="en-US" altLang="en-US" dirty="0"/>
              <a:t>Security services and products acquisition</a:t>
            </a:r>
          </a:p>
          <a:p>
            <a:pPr>
              <a:spcBef>
                <a:spcPts val="600"/>
              </a:spcBef>
            </a:pPr>
            <a:r>
              <a:rPr lang="en-US" altLang="en-US" dirty="0"/>
              <a:t>Incident response: incident response life cycle</a:t>
            </a:r>
          </a:p>
          <a:p>
            <a:pPr>
              <a:spcBef>
                <a:spcPts val="600"/>
              </a:spcBef>
            </a:pPr>
            <a:r>
              <a:rPr lang="en-US" altLang="en-US" dirty="0"/>
              <a:t>Configuration (or change) management: manages the effects of changes in configurations, five-step process</a:t>
            </a:r>
          </a:p>
          <a:p>
            <a:pPr eaLnBrk="1" hangingPunct="1"/>
            <a:endParaRPr lang="en-US" altLang="en-US" b="1" dirty="0"/>
          </a:p>
          <a:p>
            <a:pPr eaLnBrk="1" hangingPunct="1"/>
            <a:endParaRPr lang="en-US" altLang="en-US" b="1" dirty="0"/>
          </a:p>
          <a:p>
            <a:pPr eaLnBrk="1" hangingPunct="1"/>
            <a:r>
              <a:rPr lang="en-US" altLang="en-US" b="1" dirty="0"/>
              <a:t>The Security Maintenance Model</a:t>
            </a:r>
          </a:p>
          <a:p>
            <a:pPr eaLnBrk="1" hangingPunct="1"/>
            <a:endParaRPr lang="en-US" altLang="en-US" b="1" dirty="0"/>
          </a:p>
          <a:p>
            <a:pPr>
              <a:spcBef>
                <a:spcPts val="600"/>
              </a:spcBef>
            </a:pPr>
            <a:r>
              <a:rPr lang="en-US" altLang="en-US" dirty="0"/>
              <a:t>Designed to focus the organizational effort on maintaining systems</a:t>
            </a:r>
          </a:p>
          <a:p>
            <a:pPr>
              <a:spcBef>
                <a:spcPts val="600"/>
              </a:spcBef>
            </a:pPr>
            <a:r>
              <a:rPr lang="en-US" altLang="en-US" dirty="0"/>
              <a:t>Recommended maintenance model based on five </a:t>
            </a:r>
            <a:br>
              <a:rPr lang="en-US" altLang="en-US" dirty="0"/>
            </a:br>
            <a:r>
              <a:rPr lang="en-US" altLang="en-US" dirty="0"/>
              <a:t>subject areas:</a:t>
            </a:r>
          </a:p>
          <a:p>
            <a:pPr lvl="1">
              <a:spcBef>
                <a:spcPts val="600"/>
              </a:spcBef>
            </a:pPr>
            <a:r>
              <a:rPr lang="en-US" altLang="en-US" dirty="0"/>
              <a:t>External monitoring</a:t>
            </a:r>
          </a:p>
          <a:p>
            <a:pPr lvl="1">
              <a:spcBef>
                <a:spcPts val="600"/>
              </a:spcBef>
            </a:pPr>
            <a:r>
              <a:rPr lang="en-US" altLang="en-US" dirty="0"/>
              <a:t>Internal monitoring</a:t>
            </a:r>
          </a:p>
          <a:p>
            <a:pPr lvl="1">
              <a:spcBef>
                <a:spcPts val="600"/>
              </a:spcBef>
            </a:pPr>
            <a:r>
              <a:rPr lang="en-US" altLang="en-US" dirty="0"/>
              <a:t>Planning and risk assessment</a:t>
            </a:r>
          </a:p>
          <a:p>
            <a:pPr lvl="1">
              <a:spcBef>
                <a:spcPts val="600"/>
              </a:spcBef>
            </a:pPr>
            <a:r>
              <a:rPr lang="en-US" altLang="en-US" dirty="0"/>
              <a:t>Vulnerability assessment and remediation</a:t>
            </a:r>
          </a:p>
          <a:p>
            <a:pPr lvl="1">
              <a:spcBef>
                <a:spcPts val="600"/>
              </a:spcBef>
            </a:pPr>
            <a:r>
              <a:rPr lang="en-US" altLang="en-US" dirty="0"/>
              <a:t>Readiness and review</a:t>
            </a:r>
          </a:p>
          <a:p>
            <a:pPr eaLnBrk="1" hangingPunct="1"/>
            <a:endParaRPr lang="en-US" altLang="en-US" b="1" dirty="0"/>
          </a:p>
          <a:p>
            <a:pPr eaLnBrk="1" hangingPunct="1"/>
            <a:endParaRPr lang="en-US" altLang="en-US" b="1" dirty="0"/>
          </a:p>
          <a:p>
            <a:pPr eaLnBrk="1" hangingPunct="1"/>
            <a:endParaRPr lang="en-US" altLang="en-US" b="1" dirty="0"/>
          </a:p>
          <a:p>
            <a:pPr eaLnBrk="1" hangingPunct="1"/>
            <a:r>
              <a:rPr lang="en-US" altLang="en-US" b="1" dirty="0"/>
              <a:t>Security Management Models</a:t>
            </a:r>
          </a:p>
          <a:p>
            <a:pPr eaLnBrk="1" hangingPunct="1"/>
            <a:r>
              <a:rPr lang="en-US" altLang="en-US" dirty="0"/>
              <a:t>To assist the information security community to manage and operate the ongoing security program, a management model must be adopted.</a:t>
            </a:r>
          </a:p>
          <a:p>
            <a:pPr eaLnBrk="1" hangingPunct="1"/>
            <a:r>
              <a:rPr lang="en-US" altLang="en-US" dirty="0"/>
              <a:t>In general, management models are frameworks that structure the tasks of managing a particular set of activities or business functions.</a:t>
            </a:r>
          </a:p>
          <a:p>
            <a:pPr eaLnBrk="1" hangingPunct="1"/>
            <a:endParaRPr lang="en-US" altLang="en-US" dirty="0"/>
          </a:p>
        </p:txBody>
      </p:sp>
    </p:spTree>
    <p:extLst>
      <p:ext uri="{BB962C8B-B14F-4D97-AF65-F5344CB8AC3E}">
        <p14:creationId xmlns:p14="http://schemas.microsoft.com/office/powerpoint/2010/main" val="39604115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Information security measurements should be used for monitoring the performance of information security controls and initiating performance improvements. This iterative process consists of six phases, as depicted in greatly simplified form in Figure 12-1. In reality, a process like this does not often proceed in such a direct fashion; instead, give and take is common as control objectives are balanced against the availability of resources. </a:t>
            </a:r>
          </a:p>
          <a:p>
            <a:endParaRPr lang="en-GB"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5</a:t>
            </a:fld>
            <a:endParaRPr lang="en-US" dirty="0"/>
          </a:p>
        </p:txBody>
      </p:sp>
    </p:spTree>
    <p:extLst>
      <p:ext uri="{BB962C8B-B14F-4D97-AF65-F5344CB8AC3E}">
        <p14:creationId xmlns:p14="http://schemas.microsoft.com/office/powerpoint/2010/main" val="33772205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Just as the SDLC supports the development of products, the security services life cycle (SSLC) provides a framework to help decision makers organize and coordinate their security efforts from initiation to completion. Figure 12-2 depicts the SSLC for obtaining security services at a high level. </a:t>
            </a:r>
          </a:p>
          <a:p>
            <a:endParaRPr lang="en-GB" sz="1200" b="0" i="0" u="none" strike="noStrike" kern="1200" baseline="0" dirty="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6</a:t>
            </a:fld>
            <a:endParaRPr lang="en-US" dirty="0"/>
          </a:p>
        </p:txBody>
      </p:sp>
    </p:spTree>
    <p:extLst>
      <p:ext uri="{BB962C8B-B14F-4D97-AF65-F5344CB8AC3E}">
        <p14:creationId xmlns:p14="http://schemas.microsoft.com/office/powerpoint/2010/main" val="4110388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A Guide for Managers, deal with methods to manage and operate systems, a maintenance model is designed to focus the organization’s effort on maintaining systems.</a:t>
            </a:r>
          </a:p>
          <a:p>
            <a:r>
              <a:rPr lang="en-GB" sz="1200" b="0" i="0" u="none" strike="noStrike" kern="1200" baseline="0" dirty="0">
                <a:solidFill>
                  <a:schemeClr val="tx1"/>
                </a:solidFill>
                <a:latin typeface="+mn-lt"/>
                <a:ea typeface="+mn-ea"/>
                <a:cs typeface="+mn-cs"/>
              </a:rPr>
              <a:t>The Figure illustrates an approach recommended for dealing with change caused by information security maintenance. The figure diagrams a full maintenance program and serves as a framework</a:t>
            </a:r>
            <a:endParaRPr lang="en-GB"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7</a:t>
            </a:fld>
            <a:endParaRPr lang="en-US" dirty="0"/>
          </a:p>
        </p:txBody>
      </p:sp>
    </p:spTree>
    <p:extLst>
      <p:ext uri="{BB962C8B-B14F-4D97-AF65-F5344CB8AC3E}">
        <p14:creationId xmlns:p14="http://schemas.microsoft.com/office/powerpoint/2010/main" val="30897682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8</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25000" lnSpcReduction="20000"/>
          </a:bodyPr>
          <a:lstStyle/>
          <a:p>
            <a:r>
              <a:rPr lang="en-GB" sz="1200" b="0" i="0" u="none" strike="noStrike" kern="1200" baseline="0" dirty="0">
                <a:solidFill>
                  <a:schemeClr val="tx1"/>
                </a:solidFill>
                <a:latin typeface="+mn-lt"/>
                <a:ea typeface="+mn-ea"/>
                <a:cs typeface="+mn-cs"/>
              </a:rPr>
              <a:t>The objective of the external monitoring domain within the maintenance model is to provide early awareness of new and emerging threats, threat agents, vulnerabilities, and attacks so the organization can mount an effective and timely </a:t>
            </a:r>
            <a:r>
              <a:rPr lang="en-GB" sz="1200" b="0" i="0" u="none" strike="noStrike" kern="1200" baseline="0" dirty="0" err="1">
                <a:solidFill>
                  <a:schemeClr val="tx1"/>
                </a:solidFill>
                <a:latin typeface="+mn-lt"/>
                <a:ea typeface="+mn-ea"/>
                <a:cs typeface="+mn-cs"/>
              </a:rPr>
              <a:t>defense</a:t>
            </a:r>
            <a:r>
              <a:rPr lang="en-GB" sz="1200" b="0" i="0" u="none" strike="noStrike" kern="1200" baseline="0" dirty="0">
                <a:solidFill>
                  <a:schemeClr val="tx1"/>
                </a:solidFill>
                <a:latin typeface="+mn-lt"/>
                <a:ea typeface="+mn-ea"/>
                <a:cs typeface="+mn-cs"/>
              </a:rPr>
              <a:t>.</a:t>
            </a:r>
            <a:endParaRPr lang="en-US" altLang="en-US" b="1" dirty="0"/>
          </a:p>
          <a:p>
            <a:pPr eaLnBrk="1" hangingPunct="1">
              <a:defRPr/>
            </a:pPr>
            <a:endParaRPr lang="en-US" altLang="en-US" b="1" dirty="0"/>
          </a:p>
          <a:p>
            <a:pPr lvl="1">
              <a:spcBef>
                <a:spcPts val="600"/>
              </a:spcBef>
            </a:pPr>
            <a:r>
              <a:rPr lang="en-US" altLang="en-US" dirty="0"/>
              <a:t>External intelligence comes from vendors, computer emergency response teams (CERTs), public network sources, or membership sites</a:t>
            </a:r>
          </a:p>
          <a:p>
            <a:pPr lvl="1">
              <a:spcBef>
                <a:spcPts val="600"/>
              </a:spcBef>
            </a:pPr>
            <a:r>
              <a:rPr lang="en-US" altLang="en-US" dirty="0"/>
              <a:t>Regardless of where or how external monitoring data are collected must be analyzed in the context of the organization’s security environment to be useful</a:t>
            </a:r>
          </a:p>
          <a:p>
            <a:pPr>
              <a:spcBef>
                <a:spcPts val="600"/>
              </a:spcBef>
            </a:pPr>
            <a:r>
              <a:rPr lang="en-US" altLang="en-US" dirty="0"/>
              <a:t>Monitoring, escalation, and incident response</a:t>
            </a:r>
          </a:p>
          <a:p>
            <a:pPr lvl="1">
              <a:spcBef>
                <a:spcPts val="600"/>
              </a:spcBef>
            </a:pPr>
            <a:r>
              <a:rPr lang="en-US" altLang="en-US" dirty="0"/>
              <a:t>Function of external monitoring process is to monitor activity, report results, and escalate warnings</a:t>
            </a:r>
          </a:p>
          <a:p>
            <a:pPr lvl="1">
              <a:spcBef>
                <a:spcPts val="600"/>
              </a:spcBef>
            </a:pPr>
            <a:r>
              <a:rPr lang="en-US" altLang="en-US" dirty="0"/>
              <a:t>Monitoring process has three primary deliverables:</a:t>
            </a:r>
          </a:p>
          <a:p>
            <a:pPr eaLnBrk="1" hangingPunct="1">
              <a:defRPr/>
            </a:pPr>
            <a:endParaRPr lang="en-US" altLang="en-US" b="1" dirty="0"/>
          </a:p>
          <a:p>
            <a:pPr lvl="2">
              <a:spcBef>
                <a:spcPts val="600"/>
              </a:spcBef>
            </a:pPr>
            <a:r>
              <a:rPr lang="en-US" altLang="en-US" dirty="0"/>
              <a:t>Specific warning bulletins issued when developing threats and specific attacks pose measurable risk to the organization</a:t>
            </a:r>
          </a:p>
          <a:p>
            <a:pPr lvl="2">
              <a:spcBef>
                <a:spcPts val="600"/>
              </a:spcBef>
            </a:pPr>
            <a:r>
              <a:rPr lang="en-US" altLang="en-US" dirty="0"/>
              <a:t>Periodic summaries of external information</a:t>
            </a:r>
          </a:p>
          <a:p>
            <a:pPr lvl="2">
              <a:spcBef>
                <a:spcPts val="600"/>
              </a:spcBef>
            </a:pPr>
            <a:r>
              <a:rPr lang="en-US" altLang="en-US" dirty="0"/>
              <a:t>Detailed intelligence on highest risk warnings</a:t>
            </a:r>
          </a:p>
          <a:p>
            <a:pPr>
              <a:spcBef>
                <a:spcPts val="600"/>
              </a:spcBef>
            </a:pPr>
            <a:r>
              <a:rPr lang="en-US" altLang="en-US" dirty="0"/>
              <a:t>Data collection and management</a:t>
            </a:r>
          </a:p>
          <a:p>
            <a:pPr lvl="1">
              <a:spcBef>
                <a:spcPts val="600"/>
              </a:spcBef>
            </a:pPr>
            <a:r>
              <a:rPr lang="en-US" altLang="en-US" dirty="0"/>
              <a:t>Over time, external monitoring processes should capture information about external environment in appropriate formats</a:t>
            </a:r>
          </a:p>
          <a:p>
            <a:pPr lvl="1">
              <a:spcBef>
                <a:spcPts val="600"/>
              </a:spcBef>
            </a:pPr>
            <a:r>
              <a:rPr lang="en-US" altLang="en-US" dirty="0"/>
              <a:t>External monitoring collects raw intelligence, filters for relevance, assigns a relative risk impact, and communicates to decision makers in time to make a difference</a:t>
            </a:r>
          </a:p>
          <a:p>
            <a:pPr eaLnBrk="1" hangingPunct="1">
              <a:defRPr/>
            </a:pPr>
            <a:endParaRPr lang="en-US" altLang="en-US" b="1" dirty="0"/>
          </a:p>
          <a:p>
            <a:pPr>
              <a:spcBef>
                <a:spcPts val="600"/>
              </a:spcBef>
            </a:pPr>
            <a:r>
              <a:rPr lang="en-US" altLang="en-US" dirty="0"/>
              <a:t>Primary goal is an informed awareness of state of organization’s networks, systems, and security defenses.</a:t>
            </a:r>
          </a:p>
          <a:p>
            <a:pPr>
              <a:spcBef>
                <a:spcPts val="600"/>
              </a:spcBef>
            </a:pPr>
            <a:r>
              <a:rPr lang="en-US" altLang="en-US" dirty="0"/>
              <a:t>Internal monitoring accomplished by:</a:t>
            </a:r>
          </a:p>
          <a:p>
            <a:pPr lvl="1">
              <a:spcBef>
                <a:spcPts val="600"/>
              </a:spcBef>
            </a:pPr>
            <a:r>
              <a:rPr lang="en-US" altLang="en-US" dirty="0"/>
              <a:t>Inventorying network devices and channels, IT infrastructure and applications, and information security infrastructure elements</a:t>
            </a:r>
          </a:p>
          <a:p>
            <a:pPr lvl="1">
              <a:spcBef>
                <a:spcPts val="600"/>
              </a:spcBef>
            </a:pPr>
            <a:r>
              <a:rPr lang="en-US" altLang="en-US" dirty="0"/>
              <a:t>Leading the IT governance process</a:t>
            </a:r>
          </a:p>
          <a:p>
            <a:pPr lvl="1">
              <a:spcBef>
                <a:spcPts val="600"/>
              </a:spcBef>
            </a:pPr>
            <a:r>
              <a:rPr lang="en-US" altLang="en-US" dirty="0"/>
              <a:t>Real-time monitoring of IT activity</a:t>
            </a:r>
          </a:p>
          <a:p>
            <a:pPr lvl="1">
              <a:spcBef>
                <a:spcPts val="600"/>
              </a:spcBef>
            </a:pPr>
            <a:r>
              <a:rPr lang="en-US" altLang="en-US" dirty="0"/>
              <a:t>Monitoring the internal state of the organization’s networks and systems</a:t>
            </a:r>
          </a:p>
          <a:p>
            <a:pPr eaLnBrk="1" hangingPunct="1">
              <a:defRPr/>
            </a:pPr>
            <a:endParaRPr lang="en-US" altLang="en-US" b="1" dirty="0"/>
          </a:p>
          <a:p>
            <a:pPr>
              <a:spcBef>
                <a:spcPts val="600"/>
              </a:spcBef>
            </a:pPr>
            <a:r>
              <a:rPr lang="en-US" altLang="en-US" dirty="0"/>
              <a:t>Network characterization and inventory</a:t>
            </a:r>
          </a:p>
          <a:p>
            <a:pPr lvl="1">
              <a:spcBef>
                <a:spcPts val="600"/>
              </a:spcBef>
            </a:pPr>
            <a:r>
              <a:rPr lang="en-US" altLang="en-US" dirty="0"/>
              <a:t>Organizations should have/maintain carefully planned and fully populated inventory of network devices, communication channels, and computing devices</a:t>
            </a:r>
          </a:p>
          <a:p>
            <a:pPr lvl="1">
              <a:spcBef>
                <a:spcPts val="600"/>
              </a:spcBef>
            </a:pPr>
            <a:r>
              <a:rPr lang="en-US" altLang="en-US" dirty="0"/>
              <a:t>Once characteristics are identified, they must be carefully organized and stored using a mechanism (manual or automated) that allows timely retrieval and rapid integration of disparate facts</a:t>
            </a:r>
          </a:p>
          <a:p>
            <a:pPr eaLnBrk="1" hangingPunct="1">
              <a:defRPr/>
            </a:pPr>
            <a:endParaRPr lang="en-US" altLang="en-US" b="1" dirty="0"/>
          </a:p>
          <a:p>
            <a:pPr>
              <a:spcBef>
                <a:spcPts val="600"/>
              </a:spcBef>
            </a:pPr>
            <a:r>
              <a:rPr lang="en-US" altLang="en-US" dirty="0"/>
              <a:t>Making intrusion detection and prevention systems work</a:t>
            </a:r>
          </a:p>
          <a:p>
            <a:pPr lvl="1">
              <a:spcBef>
                <a:spcPts val="600"/>
              </a:spcBef>
            </a:pPr>
            <a:r>
              <a:rPr lang="en-US" altLang="en-US" dirty="0"/>
              <a:t>The most important value of raw intelligence provided by the </a:t>
            </a:r>
            <a:r>
              <a:rPr lang="en-US" dirty="0"/>
              <a:t>intrusion detection system (</a:t>
            </a:r>
            <a:r>
              <a:rPr lang="en-US" altLang="en-US" dirty="0"/>
              <a:t>IDS) is providing indicators of current or imminent vulnerabilities</a:t>
            </a:r>
          </a:p>
          <a:p>
            <a:pPr lvl="1">
              <a:spcBef>
                <a:spcPts val="600"/>
              </a:spcBef>
            </a:pPr>
            <a:r>
              <a:rPr lang="en-US" altLang="en-US" dirty="0"/>
              <a:t>Log files from IDS engines can be mined for information</a:t>
            </a:r>
          </a:p>
          <a:p>
            <a:pPr lvl="1">
              <a:spcBef>
                <a:spcPts val="600"/>
              </a:spcBef>
            </a:pPr>
            <a:r>
              <a:rPr lang="en-US" altLang="en-US" dirty="0"/>
              <a:t>Another IDS monitoring element is traffic analysis</a:t>
            </a:r>
          </a:p>
          <a:p>
            <a:pPr lvl="1">
              <a:spcBef>
                <a:spcPts val="600"/>
              </a:spcBef>
            </a:pPr>
            <a:r>
              <a:rPr lang="en-US" altLang="en-US" dirty="0"/>
              <a:t>Analyzing attack signatures from unsuccessful system attacks can identify weaknesses in various security efforts</a:t>
            </a:r>
          </a:p>
          <a:p>
            <a:pPr eaLnBrk="1" hangingPunct="1">
              <a:defRPr/>
            </a:pPr>
            <a:endParaRPr lang="en-US" altLang="en-US" b="1" dirty="0"/>
          </a:p>
          <a:p>
            <a:pPr>
              <a:spcBef>
                <a:spcPts val="600"/>
              </a:spcBef>
            </a:pPr>
            <a:r>
              <a:rPr lang="en-US" altLang="en-US" dirty="0"/>
              <a:t>Detecting differences</a:t>
            </a:r>
          </a:p>
          <a:p>
            <a:pPr lvl="1">
              <a:spcBef>
                <a:spcPts val="600"/>
              </a:spcBef>
            </a:pPr>
            <a:r>
              <a:rPr lang="en-US" altLang="en-US" dirty="0"/>
              <a:t>Difference analysis: procedure that compares current state of network segment against known previous state of same segment</a:t>
            </a:r>
          </a:p>
          <a:p>
            <a:pPr lvl="1">
              <a:spcBef>
                <a:spcPts val="600"/>
              </a:spcBef>
            </a:pPr>
            <a:r>
              <a:rPr lang="en-US" altLang="en-US" dirty="0"/>
              <a:t>Unexpected differences between the current state and the baseline state could indicate trouble</a:t>
            </a:r>
          </a:p>
          <a:p>
            <a:pPr eaLnBrk="1" hangingPunct="1">
              <a:defRPr/>
            </a:pPr>
            <a:endParaRPr lang="en-US" altLang="en-US" b="1" dirty="0"/>
          </a:p>
          <a:p>
            <a:pPr eaLnBrk="1" hangingPunct="1">
              <a:defRPr/>
            </a:pPr>
            <a:endParaRPr lang="en-US" altLang="en-US" b="1" dirty="0"/>
          </a:p>
          <a:p>
            <a:pPr eaLnBrk="1" hangingPunct="1">
              <a:defRPr/>
            </a:pPr>
            <a:endParaRPr lang="en-US" altLang="en-US" b="1" dirty="0"/>
          </a:p>
          <a:p>
            <a:pPr eaLnBrk="1" hangingPunct="1">
              <a:defRPr/>
            </a:pPr>
            <a:endParaRPr lang="en-US" altLang="en-US" b="1" dirty="0"/>
          </a:p>
          <a:p>
            <a:pPr eaLnBrk="1" hangingPunct="1">
              <a:defRPr/>
            </a:pPr>
            <a:r>
              <a:rPr lang="en-US" altLang="en-US" b="1" dirty="0"/>
              <a:t>Monitoring the External Environment</a:t>
            </a:r>
          </a:p>
          <a:p>
            <a:pPr marL="342900" indent="-342900">
              <a:spcBef>
                <a:spcPct val="20000"/>
              </a:spcBef>
              <a:buFontTx/>
              <a:buChar char="•"/>
              <a:defRPr/>
            </a:pPr>
            <a:r>
              <a:rPr lang="en-US" altLang="en-US" sz="1200" kern="0" dirty="0">
                <a:solidFill>
                  <a:srgbClr val="222222"/>
                </a:solidFill>
                <a:latin typeface="Arial"/>
              </a:rPr>
              <a:t>Objective to provide early awareness of new and emerging threats, threat agents, vulnerabilities, and attacks so organization can mount an effective defense</a:t>
            </a:r>
          </a:p>
          <a:p>
            <a:pPr marL="342900" indent="-342900">
              <a:spcBef>
                <a:spcPct val="20000"/>
              </a:spcBef>
              <a:buFontTx/>
              <a:buChar char="•"/>
              <a:defRPr/>
            </a:pPr>
            <a:r>
              <a:rPr lang="en-US" altLang="en-US" sz="1200" kern="0" dirty="0">
                <a:solidFill>
                  <a:srgbClr val="222222"/>
                </a:solidFill>
                <a:latin typeface="Arial"/>
              </a:rPr>
              <a:t>Entails collecting intelligence from data sources and giving that intelligence context and meaning for use by organizational decision makers</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dirty="0">
              <a:cs typeface="Lucida Sans Unicode" panose="020B0602030504020204" pitchFamily="34" charset="0"/>
            </a:endParaRPr>
          </a:p>
        </p:txBody>
      </p:sp>
    </p:spTree>
    <p:extLst>
      <p:ext uri="{BB962C8B-B14F-4D97-AF65-F5344CB8AC3E}">
        <p14:creationId xmlns:p14="http://schemas.microsoft.com/office/powerpoint/2010/main" val="39604115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Figure illustrates the relationships between the components of this maintenance domain. Note that there are two pivotal processes: the planning needed for information security programs and evaluation of current risks using operational risk assessment.</a:t>
            </a:r>
            <a:endParaRPr lang="en-GB"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9</a:t>
            </a:fld>
            <a:endParaRPr lang="en-US" dirty="0"/>
          </a:p>
        </p:txBody>
      </p:sp>
    </p:spTree>
    <p:extLst>
      <p:ext uri="{BB962C8B-B14F-4D97-AF65-F5344CB8AC3E}">
        <p14:creationId xmlns:p14="http://schemas.microsoft.com/office/powerpoint/2010/main" val="1638883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10</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25000" lnSpcReduction="20000"/>
          </a:bodyPr>
          <a:lstStyle/>
          <a:p>
            <a:r>
              <a:rPr lang="en-GB" sz="1200" b="0" i="0" u="none" strike="noStrike" kern="1200" baseline="0" dirty="0">
                <a:solidFill>
                  <a:schemeClr val="tx1"/>
                </a:solidFill>
                <a:latin typeface="+mn-lt"/>
                <a:ea typeface="+mn-ea"/>
                <a:cs typeface="+mn-cs"/>
              </a:rPr>
              <a:t>The primary goal of the vulnerability assessment and remediation domain is to identify specific, documented vulnerabilities and remediate them in a timely fashion. </a:t>
            </a:r>
          </a:p>
          <a:p>
            <a:endParaRPr lang="en-GB" altLang="en-US" sz="1200" b="0" i="0" u="none" strike="noStrike" kern="1200" baseline="0" dirty="0">
              <a:solidFill>
                <a:schemeClr val="tx1"/>
              </a:solidFill>
              <a:latin typeface="+mn-lt"/>
              <a:ea typeface="+mn-ea"/>
              <a:cs typeface="+mn-cs"/>
            </a:endParaRPr>
          </a:p>
          <a:p>
            <a:pPr>
              <a:spcBef>
                <a:spcPts val="600"/>
              </a:spcBef>
            </a:pPr>
            <a:r>
              <a:rPr lang="en-US" altLang="en-US" dirty="0"/>
              <a:t>Process of identifying and documenting specific and provable flaws in the organization’s information asset environment. </a:t>
            </a:r>
          </a:p>
          <a:p>
            <a:pPr>
              <a:spcBef>
                <a:spcPts val="600"/>
              </a:spcBef>
            </a:pPr>
            <a:r>
              <a:rPr lang="en-US" altLang="en-US" dirty="0"/>
              <a:t>Five following vulnerability assessment processes can help many organizations balance intrusiveness of vulnerability assessment with the need for a stable and effective production environment.</a:t>
            </a:r>
          </a:p>
          <a:p>
            <a:pPr>
              <a:spcBef>
                <a:spcPts val="600"/>
              </a:spcBef>
            </a:pPr>
            <a:r>
              <a:rPr lang="en-US" altLang="en-US" dirty="0"/>
              <a:t>Penetration testing</a:t>
            </a:r>
          </a:p>
          <a:p>
            <a:pPr lvl="1">
              <a:spcBef>
                <a:spcPts val="600"/>
              </a:spcBef>
            </a:pPr>
            <a:r>
              <a:rPr lang="en-US" altLang="en-US" dirty="0"/>
              <a:t>A level beyond vulnerability testing</a:t>
            </a:r>
          </a:p>
          <a:p>
            <a:pPr lvl="1">
              <a:spcBef>
                <a:spcPts val="600"/>
              </a:spcBef>
            </a:pPr>
            <a:r>
              <a:rPr lang="en-US" altLang="en-US" dirty="0"/>
              <a:t>Is a set of security tests and evaluations that simulate attacks by a malicious external source (hacker)</a:t>
            </a:r>
          </a:p>
          <a:p>
            <a:endParaRPr lang="en-US" altLang="en-US" b="1" dirty="0"/>
          </a:p>
          <a:p>
            <a:endParaRPr lang="en-US" altLang="en-US" b="1" dirty="0"/>
          </a:p>
          <a:p>
            <a:pPr lvl="1">
              <a:spcBef>
                <a:spcPts val="600"/>
              </a:spcBef>
            </a:pPr>
            <a:r>
              <a:rPr lang="en-US" altLang="en-US" dirty="0"/>
              <a:t>Penetration test (pen test): usually performed periodically as part of a full security audit</a:t>
            </a:r>
          </a:p>
          <a:p>
            <a:pPr lvl="1">
              <a:spcBef>
                <a:spcPts val="600"/>
              </a:spcBef>
            </a:pPr>
            <a:r>
              <a:rPr lang="en-US" altLang="en-US" dirty="0"/>
              <a:t>Can be conducted one of two ways: black box or white box</a:t>
            </a:r>
          </a:p>
          <a:p>
            <a:pPr>
              <a:spcBef>
                <a:spcPts val="600"/>
              </a:spcBef>
            </a:pPr>
            <a:r>
              <a:rPr lang="en-US" altLang="en-US" dirty="0"/>
              <a:t>Internet vulnerability assessment</a:t>
            </a:r>
          </a:p>
          <a:p>
            <a:pPr lvl="1">
              <a:spcBef>
                <a:spcPts val="600"/>
              </a:spcBef>
            </a:pPr>
            <a:r>
              <a:rPr lang="en-US" altLang="en-US" dirty="0"/>
              <a:t>Designed to find and document vulnerabilities present in an organization’s public network </a:t>
            </a:r>
          </a:p>
          <a:p>
            <a:pPr lvl="1">
              <a:spcBef>
                <a:spcPts val="600"/>
              </a:spcBef>
            </a:pPr>
            <a:r>
              <a:rPr lang="en-US" altLang="en-US" dirty="0"/>
              <a:t>Steps in the process include:</a:t>
            </a:r>
          </a:p>
          <a:p>
            <a:pPr lvl="2">
              <a:spcBef>
                <a:spcPts val="600"/>
              </a:spcBef>
            </a:pPr>
            <a:r>
              <a:rPr lang="en-US" altLang="en-US" dirty="0"/>
              <a:t>Planning, scheduling, and notification </a:t>
            </a:r>
          </a:p>
          <a:p>
            <a:pPr lvl="2">
              <a:spcBef>
                <a:spcPts val="600"/>
              </a:spcBef>
            </a:pPr>
            <a:r>
              <a:rPr lang="en-US" altLang="en-US" dirty="0"/>
              <a:t>Target selection</a:t>
            </a:r>
          </a:p>
          <a:p>
            <a:pPr lvl="2">
              <a:spcBef>
                <a:spcPts val="600"/>
              </a:spcBef>
            </a:pPr>
            <a:r>
              <a:rPr lang="en-US" altLang="en-US" dirty="0"/>
              <a:t>Test selection</a:t>
            </a:r>
          </a:p>
          <a:p>
            <a:pPr lvl="2">
              <a:spcBef>
                <a:spcPts val="600"/>
              </a:spcBef>
            </a:pPr>
            <a:r>
              <a:rPr lang="en-US" altLang="en-US" dirty="0"/>
              <a:t>Scanning</a:t>
            </a:r>
          </a:p>
          <a:p>
            <a:pPr lvl="2">
              <a:spcBef>
                <a:spcPts val="600"/>
              </a:spcBef>
            </a:pPr>
            <a:r>
              <a:rPr lang="en-US" altLang="en-US" dirty="0"/>
              <a:t>Analysis</a:t>
            </a:r>
          </a:p>
          <a:p>
            <a:pPr lvl="2">
              <a:spcBef>
                <a:spcPts val="600"/>
              </a:spcBef>
            </a:pPr>
            <a:r>
              <a:rPr lang="en-US" altLang="en-US" dirty="0"/>
              <a:t>Record keeping</a:t>
            </a:r>
          </a:p>
          <a:p>
            <a:pPr>
              <a:spcBef>
                <a:spcPts val="600"/>
              </a:spcBef>
            </a:pPr>
            <a:r>
              <a:rPr lang="en-US" altLang="en-US" dirty="0"/>
              <a:t>Intranet vulnerability assessment</a:t>
            </a:r>
          </a:p>
          <a:p>
            <a:pPr lvl="1">
              <a:spcBef>
                <a:spcPts val="600"/>
              </a:spcBef>
            </a:pPr>
            <a:r>
              <a:rPr lang="en-US" dirty="0"/>
              <a:t>It is d</a:t>
            </a:r>
            <a:r>
              <a:rPr lang="en-US" altLang="en-US" dirty="0"/>
              <a:t>esigned to find and document the selected vulnerabilities likely present on the internal network</a:t>
            </a:r>
          </a:p>
          <a:p>
            <a:pPr lvl="1">
              <a:spcBef>
                <a:spcPts val="600"/>
              </a:spcBef>
            </a:pPr>
            <a:r>
              <a:rPr lang="en-US" altLang="en-US" dirty="0"/>
              <a:t>Attackers are often internal members of the organization, affiliates of business partners, or automated attack vectors (such as viruses and worms)</a:t>
            </a:r>
          </a:p>
          <a:p>
            <a:pPr lvl="1">
              <a:spcBef>
                <a:spcPts val="600"/>
              </a:spcBef>
            </a:pPr>
            <a:r>
              <a:rPr lang="en-US" altLang="en-US" dirty="0"/>
              <a:t>This assessment is usually performed against critical internal devices with a known, high value by using selective penetration testing</a:t>
            </a:r>
          </a:p>
          <a:p>
            <a:endParaRPr lang="en-US" altLang="en-US" b="1" dirty="0"/>
          </a:p>
          <a:p>
            <a:pPr eaLnBrk="1" hangingPunct="1">
              <a:defRPr/>
            </a:pPr>
            <a:endParaRPr lang="en-US" altLang="en-US" b="1" dirty="0"/>
          </a:p>
          <a:p>
            <a:pPr lvl="1">
              <a:spcBef>
                <a:spcPts val="600"/>
              </a:spcBef>
            </a:pPr>
            <a:r>
              <a:rPr lang="en-US" altLang="en-US" dirty="0"/>
              <a:t>Steps in the process are almost identical to the steps in the Internet vulnerability assessment</a:t>
            </a:r>
          </a:p>
          <a:p>
            <a:pPr>
              <a:spcBef>
                <a:spcPts val="600"/>
              </a:spcBef>
            </a:pPr>
            <a:r>
              <a:rPr lang="en-US" altLang="en-US" dirty="0"/>
              <a:t>Platform security validation</a:t>
            </a:r>
          </a:p>
          <a:p>
            <a:pPr lvl="1">
              <a:spcBef>
                <a:spcPts val="600"/>
              </a:spcBef>
            </a:pPr>
            <a:r>
              <a:rPr lang="en-US" dirty="0"/>
              <a:t>It is d</a:t>
            </a:r>
            <a:r>
              <a:rPr lang="en-US" altLang="en-US" dirty="0"/>
              <a:t>esigned to find and document vulnerabilities that may be present because misconfigured systems are in use within the organization</a:t>
            </a:r>
          </a:p>
          <a:p>
            <a:pPr lvl="1">
              <a:spcBef>
                <a:spcPts val="600"/>
              </a:spcBef>
            </a:pPr>
            <a:r>
              <a:rPr lang="en-US" altLang="en-US" dirty="0"/>
              <a:t>These misconfigured systems fail to comply with company policy or standards</a:t>
            </a:r>
          </a:p>
          <a:p>
            <a:pPr lvl="1">
              <a:spcBef>
                <a:spcPts val="600"/>
              </a:spcBef>
            </a:pPr>
            <a:r>
              <a:rPr lang="en-US" altLang="en-US" dirty="0"/>
              <a:t>Fortunately, automated measurement systems are available to help with the intensive process of validating the compliance of platform configuration with policy</a:t>
            </a:r>
          </a:p>
          <a:p>
            <a:pPr eaLnBrk="1" hangingPunct="1">
              <a:defRPr/>
            </a:pPr>
            <a:endParaRPr lang="en-US" altLang="en-US" b="1" dirty="0"/>
          </a:p>
          <a:p>
            <a:pPr>
              <a:spcBef>
                <a:spcPts val="600"/>
              </a:spcBef>
            </a:pPr>
            <a:r>
              <a:rPr lang="en-US" altLang="en-US" dirty="0"/>
              <a:t>Wireless vulnerability assessment</a:t>
            </a:r>
          </a:p>
          <a:p>
            <a:pPr lvl="1">
              <a:spcBef>
                <a:spcPts val="600"/>
              </a:spcBef>
            </a:pPr>
            <a:r>
              <a:rPr lang="en-US" dirty="0"/>
              <a:t>It is d</a:t>
            </a:r>
            <a:r>
              <a:rPr lang="en-US" altLang="en-US" dirty="0"/>
              <a:t>esigned to find and document vulnerabilities that may be present in wireless local area networks of the organization</a:t>
            </a:r>
          </a:p>
          <a:p>
            <a:pPr lvl="1">
              <a:spcBef>
                <a:spcPts val="600"/>
              </a:spcBef>
            </a:pPr>
            <a:r>
              <a:rPr lang="en-US" altLang="en-US" dirty="0"/>
              <a:t>Since attackers from this direction are likely to take advantage of any flaw, assessment is usually performed against all publicly accessible areas using every possible wireless penetration testing approach</a:t>
            </a:r>
          </a:p>
          <a:p>
            <a:pPr eaLnBrk="1" hangingPunct="1">
              <a:defRPr/>
            </a:pPr>
            <a:endParaRPr lang="en-US" altLang="en-US" b="1" dirty="0"/>
          </a:p>
          <a:p>
            <a:pPr>
              <a:spcBef>
                <a:spcPts val="600"/>
              </a:spcBef>
            </a:pPr>
            <a:r>
              <a:rPr lang="en-US" altLang="en-US" dirty="0"/>
              <a:t>Documenting vulnerabilities</a:t>
            </a:r>
          </a:p>
          <a:p>
            <a:pPr lvl="1">
              <a:spcBef>
                <a:spcPts val="600"/>
              </a:spcBef>
            </a:pPr>
            <a:r>
              <a:rPr lang="en-US" altLang="en-US" dirty="0"/>
              <a:t>Vulnerability database should provide details about reported vulnerability as well as a link to the information assets</a:t>
            </a:r>
          </a:p>
          <a:p>
            <a:pPr lvl="1">
              <a:spcBef>
                <a:spcPts val="600"/>
              </a:spcBef>
            </a:pPr>
            <a:r>
              <a:rPr lang="en-US" altLang="en-US" dirty="0"/>
              <a:t>Low cost and ease of use make relational databases a realistic choice</a:t>
            </a:r>
          </a:p>
          <a:p>
            <a:pPr lvl="1">
              <a:spcBef>
                <a:spcPts val="600"/>
              </a:spcBef>
            </a:pPr>
            <a:r>
              <a:rPr lang="en-US" altLang="en-US" dirty="0"/>
              <a:t>Vulnerability database is an essential part of effective remediation</a:t>
            </a:r>
          </a:p>
          <a:p>
            <a:pPr eaLnBrk="1" hangingPunct="1">
              <a:defRPr/>
            </a:pPr>
            <a:endParaRPr lang="en-US" altLang="en-US" b="1" dirty="0"/>
          </a:p>
          <a:p>
            <a:pPr>
              <a:spcBef>
                <a:spcPts val="600"/>
              </a:spcBef>
            </a:pPr>
            <a:r>
              <a:rPr lang="en-US" altLang="en-US" dirty="0"/>
              <a:t>Remediating vulnerabilities</a:t>
            </a:r>
          </a:p>
          <a:p>
            <a:pPr lvl="1">
              <a:spcBef>
                <a:spcPts val="600"/>
              </a:spcBef>
            </a:pPr>
            <a:r>
              <a:rPr lang="en-US" altLang="en-US" dirty="0"/>
              <a:t>Objective is to repair flaw causing a vulnerability instance or remove the risk associated with vulnerability</a:t>
            </a:r>
          </a:p>
          <a:p>
            <a:pPr lvl="1">
              <a:spcBef>
                <a:spcPts val="600"/>
              </a:spcBef>
            </a:pPr>
            <a:r>
              <a:rPr lang="en-US" altLang="en-US" dirty="0"/>
              <a:t>As last resort, informed decision makers with proper authority can accept risk</a:t>
            </a:r>
          </a:p>
          <a:p>
            <a:pPr lvl="1">
              <a:spcBef>
                <a:spcPts val="600"/>
              </a:spcBef>
            </a:pPr>
            <a:r>
              <a:rPr lang="en-US" altLang="en-US" dirty="0"/>
              <a:t>Important to recognize that building relationships with those who control information assets is key to success</a:t>
            </a:r>
          </a:p>
          <a:p>
            <a:pPr lvl="1">
              <a:spcBef>
                <a:spcPts val="600"/>
              </a:spcBef>
            </a:pPr>
            <a:r>
              <a:rPr lang="en-US" altLang="en-US" dirty="0"/>
              <a:t>Success depends on the organization adopting team approach to remediation, in place of cross-organizational push and pull</a:t>
            </a:r>
          </a:p>
          <a:p>
            <a:pPr eaLnBrk="1" hangingPunct="1">
              <a:defRPr/>
            </a:pPr>
            <a:endParaRPr lang="en-US" altLang="en-US" b="1" dirty="0"/>
          </a:p>
          <a:p>
            <a:pPr eaLnBrk="1" hangingPunct="1">
              <a:defRPr/>
            </a:pPr>
            <a:endParaRPr lang="en-US" altLang="en-US" b="1" dirty="0"/>
          </a:p>
          <a:p>
            <a:pPr>
              <a:spcBef>
                <a:spcPts val="600"/>
              </a:spcBef>
            </a:pPr>
            <a:r>
              <a:rPr lang="en-US" altLang="en-US" dirty="0"/>
              <a:t>Acceptance or transference of risk </a:t>
            </a:r>
          </a:p>
          <a:p>
            <a:pPr lvl="1">
              <a:spcBef>
                <a:spcPts val="600"/>
              </a:spcBef>
            </a:pPr>
            <a:r>
              <a:rPr lang="en-US" altLang="en-US" dirty="0"/>
              <a:t>In some instances, risk must be either simply acknowledged as part of the organization’s business process or transferred to another organization via insurance</a:t>
            </a:r>
          </a:p>
          <a:p>
            <a:pPr lvl="1">
              <a:spcBef>
                <a:spcPts val="600"/>
              </a:spcBef>
            </a:pPr>
            <a:r>
              <a:rPr lang="en-US" altLang="en-US" dirty="0"/>
              <a:t>Management must be assured that decisions made to accept risk or buy insurance were made by properly informed decision makers</a:t>
            </a:r>
          </a:p>
          <a:p>
            <a:pPr lvl="1">
              <a:spcBef>
                <a:spcPts val="600"/>
              </a:spcBef>
            </a:pPr>
            <a:r>
              <a:rPr lang="en-US" altLang="en-US" dirty="0"/>
              <a:t>Information security must make sure the right people make risk assumption decisions with complete knowledge of the impact of the decision</a:t>
            </a:r>
          </a:p>
          <a:p>
            <a:pPr eaLnBrk="1" hangingPunct="1">
              <a:defRPr/>
            </a:pPr>
            <a:endParaRPr lang="en-US" altLang="en-US" b="1" dirty="0"/>
          </a:p>
          <a:p>
            <a:pPr eaLnBrk="1" hangingPunct="1">
              <a:defRPr/>
            </a:pPr>
            <a:endParaRPr lang="en-US" altLang="en-US" b="1" dirty="0"/>
          </a:p>
          <a:p>
            <a:pPr>
              <a:spcBef>
                <a:spcPts val="600"/>
              </a:spcBef>
            </a:pPr>
            <a:r>
              <a:rPr lang="en-US" altLang="en-US" dirty="0"/>
              <a:t>Threat removal</a:t>
            </a:r>
          </a:p>
          <a:p>
            <a:pPr lvl="1">
              <a:spcBef>
                <a:spcPts val="600"/>
              </a:spcBef>
            </a:pPr>
            <a:r>
              <a:rPr lang="en-US" altLang="en-US" dirty="0"/>
              <a:t>In some circumstances, threats can be removed without repairing vulnerability</a:t>
            </a:r>
          </a:p>
          <a:p>
            <a:pPr lvl="1">
              <a:spcBef>
                <a:spcPts val="600"/>
              </a:spcBef>
            </a:pPr>
            <a:r>
              <a:rPr lang="en-US" altLang="en-US" dirty="0"/>
              <a:t>Other vulnerabilities may be mitigated by inexpensive controls</a:t>
            </a:r>
          </a:p>
          <a:p>
            <a:pPr>
              <a:spcBef>
                <a:spcPts val="600"/>
              </a:spcBef>
            </a:pPr>
            <a:r>
              <a:rPr lang="en-US" altLang="en-US" dirty="0"/>
              <a:t>Vulnerability repair</a:t>
            </a:r>
          </a:p>
          <a:p>
            <a:pPr lvl="1">
              <a:spcBef>
                <a:spcPts val="600"/>
              </a:spcBef>
            </a:pPr>
            <a:r>
              <a:rPr lang="en-US" altLang="en-US" dirty="0"/>
              <a:t>Best solution in most cases is to repair the vulnerability</a:t>
            </a:r>
          </a:p>
          <a:p>
            <a:pPr lvl="1">
              <a:spcBef>
                <a:spcPts val="600"/>
              </a:spcBef>
            </a:pPr>
            <a:r>
              <a:rPr lang="en-US" altLang="en-US" dirty="0"/>
              <a:t>Applying patch software or implementing a workaround often accomplishes this</a:t>
            </a:r>
          </a:p>
          <a:p>
            <a:pPr lvl="1">
              <a:spcBef>
                <a:spcPts val="600"/>
              </a:spcBef>
            </a:pPr>
            <a:r>
              <a:rPr lang="en-US" altLang="en-US" dirty="0"/>
              <a:t>Most common repair is the application of a software patch</a:t>
            </a:r>
          </a:p>
          <a:p>
            <a:pPr eaLnBrk="1" hangingPunct="1">
              <a:defRPr/>
            </a:pPr>
            <a:endParaRPr lang="en-US" altLang="en-US" b="1" dirty="0"/>
          </a:p>
          <a:p>
            <a:pPr eaLnBrk="1" hangingPunct="1">
              <a:defRPr/>
            </a:pPr>
            <a:endParaRPr lang="en-US" altLang="en-US" b="1" dirty="0"/>
          </a:p>
          <a:p>
            <a:pPr eaLnBrk="1" hangingPunct="1">
              <a:defRPr/>
            </a:pPr>
            <a:endParaRPr lang="en-US" altLang="en-US" b="1" dirty="0"/>
          </a:p>
          <a:p>
            <a:pPr eaLnBrk="1" hangingPunct="1">
              <a:defRPr/>
            </a:pPr>
            <a:endParaRPr lang="en-US" altLang="en-US" b="1" dirty="0"/>
          </a:p>
          <a:p>
            <a:pPr eaLnBrk="1" hangingPunct="1">
              <a:defRPr/>
            </a:pPr>
            <a:endParaRPr lang="en-US" altLang="en-US" b="1" dirty="0"/>
          </a:p>
          <a:p>
            <a:pPr eaLnBrk="1" hangingPunct="1">
              <a:defRPr/>
            </a:pPr>
            <a:r>
              <a:rPr lang="en-US" altLang="en-US" b="1" dirty="0"/>
              <a:t>Vulnerability Assessment and Remediation</a:t>
            </a:r>
          </a:p>
          <a:p>
            <a:pPr marL="342900" indent="-342900">
              <a:spcBef>
                <a:spcPct val="20000"/>
              </a:spcBef>
              <a:buFontTx/>
              <a:buChar char="•"/>
              <a:defRPr/>
            </a:pPr>
            <a:r>
              <a:rPr lang="en-US" altLang="en-US" sz="2550" kern="0" dirty="0">
                <a:solidFill>
                  <a:srgbClr val="222222"/>
                </a:solidFill>
                <a:latin typeface="Arial"/>
              </a:rPr>
              <a:t>Primary goal: identification of specific, documented vulnerabilities and their timely remediation</a:t>
            </a:r>
          </a:p>
          <a:p>
            <a:pPr marL="342900" indent="-342900">
              <a:spcBef>
                <a:spcPct val="20000"/>
              </a:spcBef>
              <a:buFontTx/>
              <a:buChar char="•"/>
              <a:defRPr/>
            </a:pPr>
            <a:r>
              <a:rPr lang="en-US" altLang="en-US" sz="2550" kern="0" dirty="0">
                <a:solidFill>
                  <a:srgbClr val="222222"/>
                </a:solidFill>
                <a:latin typeface="Arial"/>
              </a:rPr>
              <a:t>Accomplished by:</a:t>
            </a:r>
          </a:p>
          <a:p>
            <a:pPr marL="742950" lvl="1" indent="-285750">
              <a:spcBef>
                <a:spcPct val="20000"/>
              </a:spcBef>
              <a:buFontTx/>
              <a:buChar char="–"/>
              <a:defRPr/>
            </a:pPr>
            <a:r>
              <a:rPr lang="en-US" altLang="en-US" sz="2200" kern="0" dirty="0">
                <a:solidFill>
                  <a:srgbClr val="222222"/>
                </a:solidFill>
                <a:latin typeface="Arial"/>
              </a:rPr>
              <a:t>Using vulnerability assessment procedures</a:t>
            </a:r>
          </a:p>
          <a:p>
            <a:pPr marL="742950" lvl="1" indent="-285750">
              <a:spcBef>
                <a:spcPct val="20000"/>
              </a:spcBef>
              <a:buFontTx/>
              <a:buChar char="–"/>
              <a:defRPr/>
            </a:pPr>
            <a:r>
              <a:rPr lang="en-US" altLang="en-US" sz="2200" kern="0" dirty="0">
                <a:solidFill>
                  <a:srgbClr val="222222"/>
                </a:solidFill>
                <a:latin typeface="Arial"/>
              </a:rPr>
              <a:t>Documenting background information and providing tested remediation procedures for vulnerabilities</a:t>
            </a:r>
          </a:p>
          <a:p>
            <a:pPr marL="742950" lvl="1" indent="-285750">
              <a:spcBef>
                <a:spcPct val="20000"/>
              </a:spcBef>
              <a:buFontTx/>
              <a:buChar char="–"/>
              <a:defRPr/>
            </a:pPr>
            <a:r>
              <a:rPr lang="en-US" altLang="en-US" sz="2200" kern="0" dirty="0">
                <a:solidFill>
                  <a:srgbClr val="222222"/>
                </a:solidFill>
                <a:latin typeface="Arial"/>
              </a:rPr>
              <a:t>Tracking vulnerabilities from the time they are identified</a:t>
            </a:r>
          </a:p>
          <a:p>
            <a:pPr marL="742950" lvl="1" indent="-285750">
              <a:spcBef>
                <a:spcPct val="20000"/>
              </a:spcBef>
              <a:buFontTx/>
              <a:buChar char="–"/>
              <a:defRPr/>
            </a:pPr>
            <a:r>
              <a:rPr lang="en-US" altLang="en-US" sz="2200" kern="0" dirty="0">
                <a:solidFill>
                  <a:srgbClr val="222222"/>
                </a:solidFill>
                <a:latin typeface="Arial"/>
              </a:rPr>
              <a:t>Communicating vulnerability information to owners of vulnerable systems</a:t>
            </a:r>
          </a:p>
          <a:p>
            <a:pPr marL="742950" lvl="1" indent="-285750">
              <a:spcBef>
                <a:spcPct val="20000"/>
              </a:spcBef>
              <a:buFontTx/>
              <a:buChar char="–"/>
              <a:defRPr/>
            </a:pPr>
            <a:r>
              <a:rPr lang="en-US" altLang="en-US" sz="2200" kern="0" dirty="0">
                <a:solidFill>
                  <a:srgbClr val="222222"/>
                </a:solidFill>
                <a:latin typeface="Arial"/>
              </a:rPr>
              <a:t>Reporting on the status of vulnerabilities</a:t>
            </a:r>
          </a:p>
          <a:p>
            <a:pPr marL="742950" lvl="1" indent="-285750">
              <a:spcBef>
                <a:spcPct val="20000"/>
              </a:spcBef>
              <a:buFontTx/>
              <a:buChar char="–"/>
              <a:defRPr/>
            </a:pPr>
            <a:r>
              <a:rPr lang="en-US" altLang="en-US" sz="2200" kern="0" dirty="0">
                <a:solidFill>
                  <a:srgbClr val="222222"/>
                </a:solidFill>
                <a:latin typeface="Arial"/>
              </a:rPr>
              <a:t>Ensuring the proper level of management is involved</a:t>
            </a:r>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dirty="0">
              <a:cs typeface="Lucida Sans Unicode" panose="020B0602030504020204" pitchFamily="34" charset="0"/>
            </a:endParaRPr>
          </a:p>
        </p:txBody>
      </p:sp>
    </p:spTree>
    <p:extLst>
      <p:ext uri="{BB962C8B-B14F-4D97-AF65-F5344CB8AC3E}">
        <p14:creationId xmlns:p14="http://schemas.microsoft.com/office/powerpoint/2010/main" val="39604115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11</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a:bodyPr>
          <a:lstStyle/>
          <a:p>
            <a:pPr eaLnBrk="1" hangingPunct="1">
              <a:defRPr/>
            </a:pPr>
            <a:r>
              <a:rPr lang="en-US" altLang="en-US" b="1" dirty="0"/>
              <a:t>Readiness and Review</a:t>
            </a:r>
          </a:p>
          <a:p>
            <a:pPr marL="342900" indent="-342900">
              <a:spcBef>
                <a:spcPct val="20000"/>
              </a:spcBef>
              <a:buFontTx/>
              <a:buChar char="•"/>
              <a:defRPr/>
            </a:pPr>
            <a:r>
              <a:rPr lang="en-US" altLang="en-US" sz="2600" kern="0" dirty="0">
                <a:solidFill>
                  <a:srgbClr val="222222"/>
                </a:solidFill>
                <a:latin typeface="Arial"/>
              </a:rPr>
              <a:t>Primary goal is to keep information security program functioning as designed and continuously improving</a:t>
            </a:r>
          </a:p>
          <a:p>
            <a:pPr marL="342900" indent="-342900">
              <a:spcBef>
                <a:spcPct val="20000"/>
              </a:spcBef>
              <a:buFontTx/>
              <a:buChar char="•"/>
              <a:defRPr/>
            </a:pPr>
            <a:r>
              <a:rPr lang="en-US" altLang="en-US" sz="2600" kern="0" dirty="0">
                <a:solidFill>
                  <a:srgbClr val="222222"/>
                </a:solidFill>
                <a:latin typeface="Arial"/>
              </a:rPr>
              <a:t>Accomplished by:</a:t>
            </a:r>
          </a:p>
          <a:p>
            <a:pPr marL="742950" lvl="1" indent="-285750">
              <a:spcBef>
                <a:spcPct val="20000"/>
              </a:spcBef>
              <a:buFontTx/>
              <a:buChar char="–"/>
              <a:defRPr/>
            </a:pPr>
            <a:r>
              <a:rPr lang="en-US" altLang="en-US" sz="2400" kern="0" dirty="0">
                <a:solidFill>
                  <a:srgbClr val="222222"/>
                </a:solidFill>
                <a:latin typeface="Arial"/>
              </a:rPr>
              <a:t>Policy review</a:t>
            </a:r>
          </a:p>
          <a:p>
            <a:pPr marL="742950" lvl="1" indent="-285750">
              <a:spcBef>
                <a:spcPct val="20000"/>
              </a:spcBef>
              <a:buFontTx/>
              <a:buChar char="–"/>
              <a:defRPr/>
            </a:pPr>
            <a:r>
              <a:rPr lang="en-US" altLang="en-US" sz="2400" kern="0" dirty="0">
                <a:solidFill>
                  <a:srgbClr val="222222"/>
                </a:solidFill>
                <a:latin typeface="Arial"/>
              </a:rPr>
              <a:t>Program review</a:t>
            </a:r>
          </a:p>
          <a:p>
            <a:pPr marL="742950" lvl="1" indent="-285750">
              <a:spcBef>
                <a:spcPct val="20000"/>
              </a:spcBef>
              <a:buFontTx/>
              <a:buChar char="–"/>
              <a:defRPr/>
            </a:pPr>
            <a:r>
              <a:rPr lang="en-US" altLang="en-US" sz="2400" kern="0" dirty="0">
                <a:solidFill>
                  <a:srgbClr val="222222"/>
                </a:solidFill>
                <a:latin typeface="Arial"/>
              </a:rPr>
              <a:t>Rehearsals</a:t>
            </a:r>
          </a:p>
          <a:p>
            <a:pPr eaLnBrk="1" hangingPunct="1">
              <a:defRPr/>
            </a:pPr>
            <a:endParaRPr lang="en-US" altLang="en-US" dirty="0"/>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dirty="0">
              <a:cs typeface="Lucida Sans Unicode" panose="020B0602030504020204" pitchFamily="34" charset="0"/>
            </a:endParaRPr>
          </a:p>
        </p:txBody>
      </p:sp>
    </p:spTree>
    <p:extLst>
      <p:ext uri="{BB962C8B-B14F-4D97-AF65-F5344CB8AC3E}">
        <p14:creationId xmlns:p14="http://schemas.microsoft.com/office/powerpoint/2010/main" val="39604115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Figure illustrates the process flow of the vulnerability assessment and remediation domain. Using the inventory of environment characteristics stored in the risk, threat, and attack database, the vulnerability assessment identifies and documents vulnerabilities. They are stored, tracked, and reported in the vulnerability database until they are remediated.</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As shown in Figure, there are four common vulnerability assessment (VA) processes: Internet VA, intranet VA, platform security validation, and wireless VA. While the exact procedures associated with each can vary, these four processes can help many organizations balance the intrusiveness of vulnerability assessment with the need for a stable and effective production environment. Some organizations pursue a strategy of monthly vulnerability assessments that</a:t>
            </a:r>
          </a:p>
          <a:p>
            <a:r>
              <a:rPr lang="en-GB" sz="1200" b="0" i="0" u="none" strike="noStrike" kern="1200" baseline="0" dirty="0">
                <a:solidFill>
                  <a:schemeClr val="tx1"/>
                </a:solidFill>
                <a:latin typeface="+mn-lt"/>
                <a:ea typeface="+mn-ea"/>
                <a:cs typeface="+mn-cs"/>
              </a:rPr>
              <a:t>involve all four processes. Others perform an Internet vulnerability assessment every week and rotate the other three processes on a monthly or quarterly basis. These choices depend on the quantity and quality of resources dedicated to vulnerability assessments.</a:t>
            </a:r>
            <a:endParaRPr lang="en-GB"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12</a:t>
            </a:fld>
            <a:endParaRPr lang="en-US" dirty="0"/>
          </a:p>
        </p:txBody>
      </p:sp>
    </p:spTree>
    <p:extLst>
      <p:ext uri="{BB962C8B-B14F-4D97-AF65-F5344CB8AC3E}">
        <p14:creationId xmlns:p14="http://schemas.microsoft.com/office/powerpoint/2010/main" val="17770162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The relationships among the sectors of the readiness and review domain are shown in Figure. </a:t>
            </a:r>
          </a:p>
          <a:p>
            <a:r>
              <a:rPr lang="en-GB" sz="1200" b="0" i="0" u="none" strike="noStrike" kern="1200" baseline="0" dirty="0">
                <a:solidFill>
                  <a:schemeClr val="tx1"/>
                </a:solidFill>
                <a:latin typeface="+mn-lt"/>
                <a:ea typeface="+mn-ea"/>
                <a:cs typeface="+mn-cs"/>
              </a:rPr>
              <a:t>As the diagram indicates, policy review is the primary initiator of this domain. </a:t>
            </a:r>
          </a:p>
          <a:p>
            <a:r>
              <a:rPr lang="en-GB" sz="1200" b="0" i="0" u="none" strike="noStrike" kern="1200" baseline="0" dirty="0">
                <a:solidFill>
                  <a:schemeClr val="tx1"/>
                </a:solidFill>
                <a:latin typeface="+mn-lt"/>
                <a:ea typeface="+mn-ea"/>
                <a:cs typeface="+mn-cs"/>
              </a:rPr>
              <a:t>As policy is revised or current policy is confirmed, the planning elements are reviewed for compliance, the information security program is reviewed, and rehearsals are held to make sure all participants are capable of responding as needed.</a:t>
            </a:r>
            <a:endParaRPr lang="en-GB"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13</a:t>
            </a:fld>
            <a:endParaRPr lang="en-US" dirty="0"/>
          </a:p>
        </p:txBody>
      </p:sp>
    </p:spTree>
    <p:extLst>
      <p:ext uri="{BB962C8B-B14F-4D97-AF65-F5344CB8AC3E}">
        <p14:creationId xmlns:p14="http://schemas.microsoft.com/office/powerpoint/2010/main" val="13714202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14</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77500" lnSpcReduction="20000"/>
          </a:bodyPr>
          <a:lstStyle/>
          <a:p>
            <a:r>
              <a:rPr lang="en-GB" sz="1200" b="0" i="0" u="none" strike="noStrike" kern="1200" baseline="0" dirty="0">
                <a:solidFill>
                  <a:schemeClr val="tx1"/>
                </a:solidFill>
                <a:latin typeface="+mn-lt"/>
                <a:ea typeface="+mn-ea"/>
                <a:cs typeface="+mn-cs"/>
              </a:rPr>
              <a:t>Whether due to a character flaw, a need for vengeance, a profit motive, or simple curiosity, an employee or outsider may attack a physical asset or information asset. When the asset is the responsibility of the CISO, he or she is expected to understand how policies and laws require the matter to be managed and protected. To protect the organization and possibly assist law enforcement in an investigation, the CISO must document what happened and how an incident</a:t>
            </a:r>
          </a:p>
          <a:p>
            <a:r>
              <a:rPr lang="en-GB" sz="1200" b="0" i="0" u="none" strike="noStrike" kern="1200" baseline="0" dirty="0">
                <a:solidFill>
                  <a:schemeClr val="tx1"/>
                </a:solidFill>
                <a:latin typeface="+mn-lt"/>
                <a:ea typeface="+mn-ea"/>
                <a:cs typeface="+mn-cs"/>
              </a:rPr>
              <a:t>occurred. This process is called digital forensics.</a:t>
            </a:r>
            <a:endParaRPr lang="en-US" altLang="en-US" dirty="0"/>
          </a:p>
          <a:p>
            <a:pPr>
              <a:spcBef>
                <a:spcPts val="600"/>
              </a:spcBef>
            </a:pPr>
            <a:endParaRPr lang="en-US" altLang="en-US" dirty="0"/>
          </a:p>
          <a:p>
            <a:pPr>
              <a:spcBef>
                <a:spcPts val="600"/>
              </a:spcBef>
            </a:pPr>
            <a:endParaRPr lang="en-US" altLang="en-US" dirty="0"/>
          </a:p>
          <a:p>
            <a:pPr>
              <a:spcBef>
                <a:spcPts val="600"/>
              </a:spcBef>
            </a:pPr>
            <a:r>
              <a:rPr lang="en-US" altLang="en-US" dirty="0"/>
              <a:t>Used for two key purposes:</a:t>
            </a:r>
          </a:p>
          <a:p>
            <a:pPr lvl="1">
              <a:spcBef>
                <a:spcPts val="600"/>
              </a:spcBef>
            </a:pPr>
            <a:r>
              <a:rPr lang="en-US" altLang="en-US" dirty="0"/>
              <a:t>To investigate allegations of digital malfeasance</a:t>
            </a:r>
          </a:p>
          <a:p>
            <a:pPr lvl="1">
              <a:spcBef>
                <a:spcPts val="600"/>
              </a:spcBef>
            </a:pPr>
            <a:r>
              <a:rPr lang="en-US" altLang="en-US" dirty="0"/>
              <a:t>To perform root-cause analysis</a:t>
            </a:r>
          </a:p>
          <a:p>
            <a:pPr>
              <a:spcBef>
                <a:spcPts val="600"/>
              </a:spcBef>
            </a:pPr>
            <a:r>
              <a:rPr lang="en-US" altLang="en-US" dirty="0"/>
              <a:t>Organization chooses one of two approaches:</a:t>
            </a:r>
          </a:p>
          <a:p>
            <a:pPr lvl="1">
              <a:spcBef>
                <a:spcPts val="600"/>
              </a:spcBef>
            </a:pPr>
            <a:r>
              <a:rPr lang="en-US" altLang="en-US" dirty="0"/>
              <a:t>Protect and forget (patch and proceed): defense of data and systems that house, use, and transmit it</a:t>
            </a:r>
          </a:p>
          <a:p>
            <a:pPr lvl="1">
              <a:spcBef>
                <a:spcPts val="600"/>
              </a:spcBef>
            </a:pPr>
            <a:r>
              <a:rPr lang="en-US" altLang="en-US" dirty="0"/>
              <a:t>Apprehend and prosecute (pursue and prosecute): identification and apprehension of responsible individuals, with additional attention to collection and preservation of potential EM that might support administrative or criminal prosecution</a:t>
            </a:r>
          </a:p>
          <a:p>
            <a:pPr>
              <a:defRPr/>
            </a:pPr>
            <a:endParaRPr lang="en-US" altLang="en-US" b="1" dirty="0"/>
          </a:p>
          <a:p>
            <a:pPr>
              <a:defRPr/>
            </a:pPr>
            <a:endParaRPr lang="en-US" altLang="en-US" b="1" dirty="0"/>
          </a:p>
          <a:p>
            <a:pPr>
              <a:defRPr/>
            </a:pPr>
            <a:endParaRPr lang="en-US" altLang="en-US" b="1" dirty="0"/>
          </a:p>
          <a:p>
            <a:pPr>
              <a:defRPr/>
            </a:pPr>
            <a:endParaRPr lang="en-US" altLang="en-US" b="1" dirty="0"/>
          </a:p>
          <a:p>
            <a:pPr>
              <a:defRPr/>
            </a:pPr>
            <a:endParaRPr lang="en-US" altLang="en-US" b="1" dirty="0"/>
          </a:p>
          <a:p>
            <a:pPr>
              <a:defRPr/>
            </a:pPr>
            <a:r>
              <a:rPr lang="en-US" altLang="en-US" b="1" dirty="0"/>
              <a:t>Digital Forensics</a:t>
            </a:r>
          </a:p>
          <a:p>
            <a:pPr marL="342900" indent="-342900">
              <a:spcBef>
                <a:spcPct val="20000"/>
              </a:spcBef>
              <a:buFontTx/>
              <a:buChar char="•"/>
              <a:defRPr/>
            </a:pPr>
            <a:r>
              <a:rPr lang="en-US" altLang="en-US" sz="1200" kern="0" dirty="0">
                <a:solidFill>
                  <a:srgbClr val="222222"/>
                </a:solidFill>
                <a:latin typeface="Arial"/>
              </a:rPr>
              <a:t>Used to document what happened during attack on assets and how attack occurred</a:t>
            </a:r>
          </a:p>
          <a:p>
            <a:pPr marL="342900" indent="-342900">
              <a:spcBef>
                <a:spcPct val="20000"/>
              </a:spcBef>
              <a:buFontTx/>
              <a:buChar char="•"/>
              <a:defRPr/>
            </a:pPr>
            <a:r>
              <a:rPr lang="en-US" altLang="en-US" sz="1200" kern="0" dirty="0">
                <a:solidFill>
                  <a:srgbClr val="222222"/>
                </a:solidFill>
                <a:latin typeface="Arial"/>
              </a:rPr>
              <a:t>Based on the field of traditional forensics</a:t>
            </a:r>
          </a:p>
          <a:p>
            <a:pPr marL="342900" indent="-342900">
              <a:spcBef>
                <a:spcPct val="20000"/>
              </a:spcBef>
              <a:buFontTx/>
              <a:buChar char="•"/>
              <a:defRPr/>
            </a:pPr>
            <a:r>
              <a:rPr lang="en-US" altLang="en-US" sz="1200" kern="0" dirty="0">
                <a:solidFill>
                  <a:srgbClr val="222222"/>
                </a:solidFill>
                <a:latin typeface="Arial"/>
              </a:rPr>
              <a:t>Involves preservation, identification, extraction, documentation, and interpretation of digital media for evidentiary and/or root cause analysis</a:t>
            </a:r>
          </a:p>
          <a:p>
            <a:pPr marL="342900" indent="-342900">
              <a:spcBef>
                <a:spcPct val="20000"/>
              </a:spcBef>
              <a:buFontTx/>
              <a:buChar char="•"/>
              <a:defRPr/>
            </a:pPr>
            <a:r>
              <a:rPr lang="en-US" altLang="en-US" sz="1200" kern="0" dirty="0">
                <a:solidFill>
                  <a:srgbClr val="222222"/>
                </a:solidFill>
                <a:latin typeface="Arial"/>
              </a:rPr>
              <a:t>Evidentiary material (EM): any item or information that applies to an organization’s legal or policy-based case</a:t>
            </a:r>
          </a:p>
          <a:p>
            <a:pPr>
              <a:defRPr/>
            </a:pPr>
            <a:endParaRPr lang="en-US" altLang="en-US" b="1" dirty="0"/>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dirty="0">
              <a:cs typeface="Lucida Sans Unicode" panose="020B0602030504020204" pitchFamily="34" charset="0"/>
            </a:endParaRPr>
          </a:p>
        </p:txBody>
      </p:sp>
    </p:spTree>
    <p:extLst>
      <p:ext uri="{BB962C8B-B14F-4D97-AF65-F5344CB8AC3E}">
        <p14:creationId xmlns:p14="http://schemas.microsoft.com/office/powerpoint/2010/main" val="39604115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15</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85000" lnSpcReduction="20000"/>
          </a:bodyPr>
          <a:lstStyle/>
          <a:p>
            <a:r>
              <a:rPr lang="en-GB" sz="1200" b="0" i="0" u="none" strike="noStrike" kern="1200" baseline="0" dirty="0">
                <a:solidFill>
                  <a:schemeClr val="tx1"/>
                </a:solidFill>
                <a:latin typeface="+mn-lt"/>
                <a:ea typeface="+mn-ea"/>
                <a:cs typeface="+mn-cs"/>
              </a:rPr>
              <a:t>This expertise can be obtained by sending staff members to a regional or national information security conference with a digital forensics track or to dedicated digital forensics training, as mentioned in lecture.</a:t>
            </a:r>
            <a:endParaRPr lang="en-US" b="1" dirty="0"/>
          </a:p>
          <a:p>
            <a:pPr>
              <a:defRPr/>
            </a:pPr>
            <a:endParaRPr lang="en-US" b="1" dirty="0"/>
          </a:p>
          <a:p>
            <a:r>
              <a:rPr lang="en-GB" sz="1200" b="0" i="0" u="none" strike="noStrike" kern="1200" baseline="0" dirty="0">
                <a:solidFill>
                  <a:schemeClr val="tx1"/>
                </a:solidFill>
                <a:latin typeface="+mn-lt"/>
                <a:ea typeface="+mn-ea"/>
                <a:cs typeface="+mn-cs"/>
              </a:rPr>
              <a:t>The organization should use caution in selecting training for the team or a specialist, as many forensics training programs begin with the analysis process and promote a specific tool rather than teaching management of the process.</a:t>
            </a:r>
            <a:endParaRPr lang="en-US" b="1" dirty="0"/>
          </a:p>
          <a:p>
            <a:pPr>
              <a:defRPr/>
            </a:pPr>
            <a:endParaRPr lang="en-US" b="1" dirty="0"/>
          </a:p>
          <a:p>
            <a:pPr>
              <a:defRPr/>
            </a:pPr>
            <a:endParaRPr lang="en-US" b="1" dirty="0"/>
          </a:p>
          <a:p>
            <a:pPr>
              <a:defRPr/>
            </a:pPr>
            <a:r>
              <a:rPr lang="en-US" b="1" dirty="0"/>
              <a:t>The Digital Forensics Team</a:t>
            </a:r>
          </a:p>
          <a:p>
            <a:pPr marL="342900" indent="-342900">
              <a:spcBef>
                <a:spcPct val="20000"/>
              </a:spcBef>
              <a:buFontTx/>
              <a:buChar char="•"/>
              <a:defRPr/>
            </a:pPr>
            <a:r>
              <a:rPr lang="en-US" altLang="en-US" sz="2600" kern="0" dirty="0">
                <a:solidFill>
                  <a:srgbClr val="222222"/>
                </a:solidFill>
                <a:latin typeface="Arial"/>
              </a:rPr>
              <a:t>Most organizations </a:t>
            </a:r>
          </a:p>
          <a:p>
            <a:pPr marL="742950" lvl="1" indent="-285750">
              <a:spcBef>
                <a:spcPct val="20000"/>
              </a:spcBef>
              <a:buFontTx/>
              <a:buChar char="–"/>
              <a:defRPr/>
            </a:pPr>
            <a:r>
              <a:rPr lang="en-US" altLang="en-US" sz="2400" kern="0" dirty="0">
                <a:solidFill>
                  <a:srgbClr val="222222"/>
                </a:solidFill>
                <a:latin typeface="Arial"/>
              </a:rPr>
              <a:t>Cannot sustain a permanent digital forensics team</a:t>
            </a:r>
          </a:p>
          <a:p>
            <a:pPr marL="742950" lvl="1" indent="-285750">
              <a:spcBef>
                <a:spcPct val="20000"/>
              </a:spcBef>
              <a:buFontTx/>
              <a:buChar char="–"/>
              <a:defRPr/>
            </a:pPr>
            <a:r>
              <a:rPr lang="en-US" altLang="en-US" sz="2400" kern="0" dirty="0">
                <a:solidFill>
                  <a:srgbClr val="222222"/>
                </a:solidFill>
                <a:latin typeface="Arial"/>
              </a:rPr>
              <a:t>Collect data and outsource analysis</a:t>
            </a:r>
          </a:p>
          <a:p>
            <a:pPr marL="342900" indent="-342900">
              <a:spcBef>
                <a:spcPct val="20000"/>
              </a:spcBef>
              <a:buFontTx/>
              <a:buChar char="•"/>
              <a:defRPr/>
            </a:pPr>
            <a:r>
              <a:rPr lang="en-US" altLang="en-US" sz="2600" kern="0" dirty="0">
                <a:solidFill>
                  <a:srgbClr val="222222"/>
                </a:solidFill>
                <a:latin typeface="Arial"/>
              </a:rPr>
              <a:t>Information security group personnel should be trained to understand and manage the forensics process to avoid contamination of potential EM</a:t>
            </a:r>
          </a:p>
          <a:p>
            <a:pPr marL="342900" indent="-342900">
              <a:spcBef>
                <a:spcPct val="20000"/>
              </a:spcBef>
              <a:buFontTx/>
              <a:buChar char="•"/>
              <a:defRPr/>
            </a:pPr>
            <a:r>
              <a:rPr lang="en-US" altLang="en-US" sz="2600" kern="0" dirty="0">
                <a:solidFill>
                  <a:srgbClr val="222222"/>
                </a:solidFill>
                <a:latin typeface="Arial"/>
              </a:rPr>
              <a:t>Expertise can be obtained by training</a:t>
            </a:r>
          </a:p>
          <a:p>
            <a:pPr>
              <a:defRPr/>
            </a:pPr>
            <a:endParaRPr lang="en-US" b="1" dirty="0"/>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dirty="0">
              <a:cs typeface="Lucida Sans Unicode" panose="020B0602030504020204" pitchFamily="34" charset="0"/>
            </a:endParaRPr>
          </a:p>
        </p:txBody>
      </p:sp>
    </p:spTree>
    <p:extLst>
      <p:ext uri="{BB962C8B-B14F-4D97-AF65-F5344CB8AC3E}">
        <p14:creationId xmlns:p14="http://schemas.microsoft.com/office/powerpoint/2010/main" val="39604115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16</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62500" lnSpcReduction="20000"/>
          </a:bodyPr>
          <a:lstStyle/>
          <a:p>
            <a:r>
              <a:rPr lang="en-GB" sz="1200" b="0" i="0" u="none" strike="noStrike" kern="1200" baseline="0" dirty="0">
                <a:solidFill>
                  <a:schemeClr val="tx1"/>
                </a:solidFill>
                <a:latin typeface="+mn-lt"/>
                <a:ea typeface="+mn-ea"/>
                <a:cs typeface="+mn-cs"/>
              </a:rPr>
              <a:t>Most investigations begin with an allegation or an indication of an incident. Whether via the help desk, the organization’s sexual harassment reporting channels, or a direct report, someone alleges that a worker is performing actions explicitly prohibited by the organization or that make another worker uncomfortable in the workplace. The organization’s forensics team or other authorized entity must then request permission to examine digital media for potential EM. In law enforcement, the investigating agent would create an affidavit requesting permission to search for and confiscate related EM. </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The affidavit summarizes the facts of the case, items relevant to the investigation, and the location of the event. When an approving authority signs the affidavit or creates a synopsis form based on the document, it becomes a search warrant. In corporate environments, the names of these documents may change, and in many cases written authorization may not be needed, but the process should be the same. Formal permission is obtained before an investigation occurs.</a:t>
            </a:r>
          </a:p>
          <a:p>
            <a:endParaRPr lang="en-GB" sz="1200" b="0" i="0" u="none" strike="noStrike" kern="1200" baseline="0" dirty="0">
              <a:solidFill>
                <a:schemeClr val="tx1"/>
              </a:solidFill>
              <a:latin typeface="+mn-lt"/>
              <a:ea typeface="+mn-ea"/>
              <a:cs typeface="+mn-cs"/>
            </a:endParaRPr>
          </a:p>
          <a:p>
            <a:endParaRPr lang="en-US" b="1" dirty="0"/>
          </a:p>
          <a:p>
            <a:pPr>
              <a:defRPr/>
            </a:pPr>
            <a:endParaRPr lang="en-US" b="1" dirty="0"/>
          </a:p>
          <a:p>
            <a:pPr>
              <a:defRPr/>
            </a:pPr>
            <a:r>
              <a:rPr lang="en-US" b="1" dirty="0"/>
              <a:t>Affidavits and Search Warrants</a:t>
            </a:r>
          </a:p>
          <a:p>
            <a:pPr marL="342900" indent="-342900">
              <a:spcBef>
                <a:spcPct val="20000"/>
              </a:spcBef>
              <a:buFontTx/>
              <a:buChar char="•"/>
              <a:defRPr/>
            </a:pPr>
            <a:r>
              <a:rPr lang="en-US" altLang="en-US" sz="2600" kern="0" dirty="0">
                <a:solidFill>
                  <a:srgbClr val="222222"/>
                </a:solidFill>
                <a:latin typeface="Arial"/>
              </a:rPr>
              <a:t>Affidavit</a:t>
            </a:r>
          </a:p>
          <a:p>
            <a:pPr marL="742950" lvl="1" indent="-285750">
              <a:spcBef>
                <a:spcPct val="20000"/>
              </a:spcBef>
              <a:buFontTx/>
              <a:buChar char="–"/>
              <a:defRPr/>
            </a:pPr>
            <a:r>
              <a:rPr lang="en-US" altLang="en-US" sz="2400" kern="0" dirty="0">
                <a:solidFill>
                  <a:srgbClr val="222222"/>
                </a:solidFill>
                <a:latin typeface="Arial"/>
              </a:rPr>
              <a:t>Sworn testimony that certain facts are in the possession of the investigating officer; can be used to request a search warrant</a:t>
            </a:r>
          </a:p>
          <a:p>
            <a:pPr marL="742950" lvl="1" indent="-285750">
              <a:spcBef>
                <a:spcPct val="20000"/>
              </a:spcBef>
              <a:buFontTx/>
              <a:buChar char="–"/>
              <a:defRPr/>
            </a:pPr>
            <a:r>
              <a:rPr lang="en-US" altLang="en-US" sz="2400" kern="0" dirty="0">
                <a:solidFill>
                  <a:srgbClr val="222222"/>
                </a:solidFill>
                <a:latin typeface="Arial"/>
              </a:rPr>
              <a:t>The facts, the items, and the place must be specified</a:t>
            </a:r>
          </a:p>
          <a:p>
            <a:pPr marL="342900" indent="-342900">
              <a:spcBef>
                <a:spcPct val="20000"/>
              </a:spcBef>
              <a:buFontTx/>
              <a:buChar char="•"/>
              <a:defRPr/>
            </a:pPr>
            <a:r>
              <a:rPr lang="en-US" altLang="en-US" sz="2600" kern="0" dirty="0">
                <a:solidFill>
                  <a:srgbClr val="222222"/>
                </a:solidFill>
                <a:latin typeface="Arial"/>
              </a:rPr>
              <a:t>When an approving authority signs the affidavit it becomes a search warrant, giving permission to: </a:t>
            </a:r>
          </a:p>
          <a:p>
            <a:pPr marL="742950" lvl="1" indent="-285750">
              <a:spcBef>
                <a:spcPct val="20000"/>
              </a:spcBef>
              <a:buFontTx/>
              <a:buChar char="–"/>
              <a:defRPr/>
            </a:pPr>
            <a:r>
              <a:rPr lang="en-US" altLang="en-US" sz="2400" kern="0" dirty="0">
                <a:solidFill>
                  <a:srgbClr val="222222"/>
                </a:solidFill>
                <a:latin typeface="Arial"/>
              </a:rPr>
              <a:t>Search for EM at a specified location</a:t>
            </a:r>
          </a:p>
          <a:p>
            <a:pPr marL="742950" lvl="1" indent="-285750">
              <a:spcBef>
                <a:spcPct val="20000"/>
              </a:spcBef>
              <a:buFontTx/>
              <a:buChar char="–"/>
              <a:defRPr/>
            </a:pPr>
            <a:r>
              <a:rPr lang="en-US" altLang="en-US" sz="2400" kern="0" dirty="0">
                <a:solidFill>
                  <a:srgbClr val="222222"/>
                </a:solidFill>
                <a:latin typeface="Arial"/>
              </a:rPr>
              <a:t>Seize specific items for official examination</a:t>
            </a:r>
          </a:p>
          <a:p>
            <a:pPr>
              <a:defRPr/>
            </a:pPr>
            <a:endParaRPr lang="en-US" b="1" dirty="0"/>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dirty="0">
              <a:cs typeface="Lucida Sans Unicode" panose="020B0602030504020204" pitchFamily="34" charset="0"/>
            </a:endParaRPr>
          </a:p>
        </p:txBody>
      </p:sp>
    </p:spTree>
    <p:extLst>
      <p:ext uri="{BB962C8B-B14F-4D97-AF65-F5344CB8AC3E}">
        <p14:creationId xmlns:p14="http://schemas.microsoft.com/office/powerpoint/2010/main" val="39604115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17</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77500" lnSpcReduction="20000"/>
          </a:bodyPr>
          <a:lstStyle/>
          <a:p>
            <a:r>
              <a:rPr lang="en-GB" sz="1200" b="0" i="0" u="none" strike="noStrike" kern="1200" baseline="0" dirty="0">
                <a:solidFill>
                  <a:schemeClr val="tx1"/>
                </a:solidFill>
                <a:latin typeface="+mn-lt"/>
                <a:ea typeface="+mn-ea"/>
                <a:cs typeface="+mn-cs"/>
              </a:rPr>
              <a:t>In digital forensics, all investigations follow the same basic methodology once permission for search and seizure has been obtained:</a:t>
            </a:r>
            <a:endParaRPr lang="en-US" b="1" dirty="0"/>
          </a:p>
          <a:p>
            <a:pPr>
              <a:defRPr/>
            </a:pPr>
            <a:endParaRPr lang="en-US" b="1" dirty="0"/>
          </a:p>
          <a:p>
            <a:pPr>
              <a:defRPr/>
            </a:pPr>
            <a:endParaRPr lang="en-US" b="1" dirty="0"/>
          </a:p>
          <a:p>
            <a:pPr>
              <a:defRPr/>
            </a:pPr>
            <a:r>
              <a:rPr lang="en-US" b="1" dirty="0"/>
              <a:t>Digital Forensics Methodology</a:t>
            </a:r>
          </a:p>
          <a:p>
            <a:pPr marL="342900" indent="-342900">
              <a:spcBef>
                <a:spcPct val="20000"/>
              </a:spcBef>
              <a:buFontTx/>
              <a:buChar char="•"/>
              <a:defRPr/>
            </a:pPr>
            <a:r>
              <a:rPr lang="en-US" altLang="en-US" sz="2600" kern="0" dirty="0">
                <a:solidFill>
                  <a:srgbClr val="222222"/>
                </a:solidFill>
                <a:latin typeface="Arial"/>
              </a:rPr>
              <a:t>All investigations follow the same basic methodology</a:t>
            </a:r>
          </a:p>
          <a:p>
            <a:pPr marL="742950" lvl="1" indent="-285750">
              <a:spcBef>
                <a:spcPct val="20000"/>
              </a:spcBef>
              <a:buFontTx/>
              <a:buChar char="–"/>
              <a:defRPr/>
            </a:pPr>
            <a:r>
              <a:rPr lang="en-US" altLang="en-US" sz="2400" kern="0" dirty="0">
                <a:solidFill>
                  <a:srgbClr val="222222"/>
                </a:solidFill>
                <a:latin typeface="Arial"/>
              </a:rPr>
              <a:t>Identify relevant EM</a:t>
            </a:r>
          </a:p>
          <a:p>
            <a:pPr marL="742950" lvl="1" indent="-285750">
              <a:spcBef>
                <a:spcPct val="20000"/>
              </a:spcBef>
              <a:buFontTx/>
              <a:buChar char="–"/>
              <a:defRPr/>
            </a:pPr>
            <a:r>
              <a:rPr lang="en-US" altLang="en-US" sz="2400" kern="0" dirty="0">
                <a:solidFill>
                  <a:srgbClr val="222222"/>
                </a:solidFill>
                <a:latin typeface="Arial"/>
              </a:rPr>
              <a:t>Acquire (seize) the evidence without alteration or damage</a:t>
            </a:r>
          </a:p>
          <a:p>
            <a:pPr marL="742950" lvl="1" indent="-285750">
              <a:spcBef>
                <a:spcPct val="20000"/>
              </a:spcBef>
              <a:buFontTx/>
              <a:buChar char="–"/>
              <a:defRPr/>
            </a:pPr>
            <a:r>
              <a:rPr lang="en-US" altLang="en-US" sz="2400" kern="0" dirty="0">
                <a:solidFill>
                  <a:srgbClr val="222222"/>
                </a:solidFill>
                <a:latin typeface="Arial"/>
              </a:rPr>
              <a:t>Take steps to assure that the evidence is at every step verifiably authentic and is unchanged from the time it was seized</a:t>
            </a:r>
          </a:p>
          <a:p>
            <a:pPr marL="742950" lvl="1" indent="-285750">
              <a:spcBef>
                <a:spcPct val="20000"/>
              </a:spcBef>
              <a:buFontTx/>
              <a:buChar char="–"/>
              <a:defRPr/>
            </a:pPr>
            <a:r>
              <a:rPr lang="en-US" altLang="en-US" sz="2400" kern="0" dirty="0">
                <a:solidFill>
                  <a:srgbClr val="222222"/>
                </a:solidFill>
                <a:latin typeface="Arial"/>
              </a:rPr>
              <a:t>Analyze the data without risking modification or unauthorized access</a:t>
            </a:r>
          </a:p>
          <a:p>
            <a:pPr marL="742950" lvl="1" indent="-285750">
              <a:spcBef>
                <a:spcPct val="20000"/>
              </a:spcBef>
              <a:buFontTx/>
              <a:buChar char="–"/>
              <a:defRPr/>
            </a:pPr>
            <a:r>
              <a:rPr lang="en-US" altLang="en-US" sz="2400" kern="0" dirty="0">
                <a:solidFill>
                  <a:srgbClr val="222222"/>
                </a:solidFill>
                <a:latin typeface="Arial"/>
              </a:rPr>
              <a:t>Report the findings to the proper authority</a:t>
            </a:r>
          </a:p>
          <a:p>
            <a:pPr>
              <a:defRPr/>
            </a:pPr>
            <a:endParaRPr lang="en-US" b="1" dirty="0"/>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dirty="0">
              <a:cs typeface="Lucida Sans Unicode" panose="020B0602030504020204" pitchFamily="34" charset="0"/>
            </a:endParaRPr>
          </a:p>
        </p:txBody>
      </p:sp>
    </p:spTree>
    <p:extLst>
      <p:ext uri="{BB962C8B-B14F-4D97-AF65-F5344CB8AC3E}">
        <p14:creationId xmlns:p14="http://schemas.microsoft.com/office/powerpoint/2010/main" val="39604115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GB" sz="1200" b="0" i="0" u="none" strike="noStrike" kern="1200" baseline="0" dirty="0">
                <a:solidFill>
                  <a:schemeClr val="tx1"/>
                </a:solidFill>
                <a:latin typeface="+mn-lt"/>
                <a:ea typeface="+mn-ea"/>
                <a:cs typeface="+mn-cs"/>
              </a:rPr>
              <a:t>This process is illustrated in Figure.  </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To support the selection and implementation of a methodology for forensics, the organization may want to seek legal advice or consult with local or state law enforcement.  </a:t>
            </a:r>
          </a:p>
          <a:p>
            <a:endParaRPr lang="en-GB" sz="1200" b="0" i="0" u="none" strike="noStrike" kern="1200" baseline="0" dirty="0">
              <a:solidFill>
                <a:schemeClr val="tx1"/>
              </a:solidFill>
              <a:latin typeface="+mn-lt"/>
              <a:ea typeface="+mn-ea"/>
              <a:cs typeface="+mn-cs"/>
            </a:endParaRP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Electronic Crime Scene Investigation: A Guide for First Responders, July 2001 (www.ncjrs.gov/pdffiles1/nij/187736.pdf )</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First Responders Guide to Computer Forensics (https://resources.sei.cmu.edu/asset_files/Handbook/2005_002_001_14429.pdf )</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First Responders Guide to Computer Forensics: Advanced Topics (http://resources.sei.cmu.edu/asset_files/handbook/2005_002_001_14432.pdf )</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Searching and Seizing Computers and Obtaining Electronic Evidence in Criminal Investigations (www.justice.gov/criminal/cybercrime/docs/ssmanual2009.pdf )</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Scientific Working Group on Digital Evidence: Best Practices for Computer Forensics (www.oas.org/juridico/spanish/cyb_best_pract.pdf ).</a:t>
            </a:r>
            <a:endParaRPr lang="en-GB" dirty="0"/>
          </a:p>
        </p:txBody>
      </p:sp>
      <p:sp>
        <p:nvSpPr>
          <p:cNvPr id="4" name="Slide Number Placeholder 3"/>
          <p:cNvSpPr>
            <a:spLocks noGrp="1"/>
          </p:cNvSpPr>
          <p:nvPr>
            <p:ph type="sldNum" sz="quarter" idx="10"/>
          </p:nvPr>
        </p:nvSpPr>
        <p:spPr/>
        <p:txBody>
          <a:bodyPr/>
          <a:lstStyle/>
          <a:p>
            <a:pPr>
              <a:defRPr/>
            </a:pPr>
            <a:fld id="{CAA8545F-A231-4F50-B1F1-95F56EBB643D}" type="slidenum">
              <a:rPr lang="en-US" smtClean="0"/>
              <a:pPr>
                <a:defRPr/>
              </a:pPr>
              <a:t>18</a:t>
            </a:fld>
            <a:endParaRPr lang="en-US" dirty="0"/>
          </a:p>
        </p:txBody>
      </p:sp>
    </p:spTree>
    <p:extLst>
      <p:ext uri="{BB962C8B-B14F-4D97-AF65-F5344CB8AC3E}">
        <p14:creationId xmlns:p14="http://schemas.microsoft.com/office/powerpoint/2010/main" val="26234460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19</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fontScale="92500" lnSpcReduction="20000"/>
          </a:bodyPr>
          <a:lstStyle/>
          <a:p>
            <a:r>
              <a:rPr lang="en-GB" sz="1200" b="0" i="0" u="none" strike="noStrike" kern="1200" baseline="0" dirty="0">
                <a:solidFill>
                  <a:schemeClr val="tx1"/>
                </a:solidFill>
                <a:latin typeface="+mn-lt"/>
                <a:ea typeface="+mn-ea"/>
                <a:cs typeface="+mn-cs"/>
              </a:rPr>
              <a:t>The first component of the analysis phase is indexing. During indexing, many investigatory tools create an index of all text found on the drive, including data found in deleted files and in file slack space. This indexing is similar to that performed by Google Desktop or Windows Desktop Search tools. The index can then be used by the investigator to locate specific documents or document fragments. While indexing, the tools typically organize files into categories, such as documents, images, and executables. Unfortunately, like imaging, indexing is a time- and processor-consuming operation, and it could take days on images that are larger than 20 gigabytes. </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In information security, most operations focus on policies—documents that provide managerial guidance for ongoing implementation and operations. In digital forensics, however, the focus is on procedures. When investigating digital malfeasance or performing root-cause analysis, keep in mind that the results and methods of the investigation may end up in criminal or civil court.  </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The policy document should be supported by a procedures manual and developed based on the documents discussed earlier, along with guidance from law enforcement or consultants. By creating and using these policies and procedures, an organization can best protect itself from challenges by employees who have been subject to </a:t>
            </a:r>
            <a:r>
              <a:rPr lang="en-GB" sz="1200" b="0" i="0" u="none" strike="noStrike" kern="1200" baseline="0" dirty="0" err="1">
                <a:solidFill>
                  <a:schemeClr val="tx1"/>
                </a:solidFill>
                <a:latin typeface="+mn-lt"/>
                <a:ea typeface="+mn-ea"/>
                <a:cs typeface="+mn-cs"/>
              </a:rPr>
              <a:t>unfavorable</a:t>
            </a:r>
            <a:r>
              <a:rPr lang="en-GB" sz="1200" b="0" i="0" u="none" strike="noStrike" kern="1200" baseline="0" dirty="0">
                <a:solidFill>
                  <a:schemeClr val="tx1"/>
                </a:solidFill>
                <a:latin typeface="+mn-lt"/>
                <a:ea typeface="+mn-ea"/>
                <a:cs typeface="+mn-cs"/>
              </a:rPr>
              <a:t> action from an investigation.</a:t>
            </a:r>
            <a:endParaRPr lang="en-US" b="1" dirty="0"/>
          </a:p>
          <a:p>
            <a:pPr>
              <a:defRPr/>
            </a:pPr>
            <a:endParaRPr lang="en-US" b="1" dirty="0"/>
          </a:p>
          <a:p>
            <a:pPr>
              <a:defRPr/>
            </a:pPr>
            <a:endParaRPr lang="en-US" b="1" dirty="0"/>
          </a:p>
          <a:p>
            <a:pPr>
              <a:defRPr/>
            </a:pPr>
            <a:r>
              <a:rPr lang="en-US" b="1" dirty="0"/>
              <a:t>Evidentiary Procedures</a:t>
            </a:r>
          </a:p>
          <a:p>
            <a:pPr marL="342900" indent="-342900">
              <a:spcBef>
                <a:spcPct val="20000"/>
              </a:spcBef>
              <a:buFontTx/>
              <a:buChar char="•"/>
              <a:defRPr/>
            </a:pPr>
            <a:r>
              <a:rPr lang="en-US" altLang="en-US" sz="1200" kern="0" dirty="0">
                <a:solidFill>
                  <a:srgbClr val="222222"/>
                </a:solidFill>
                <a:latin typeface="Arial"/>
              </a:rPr>
              <a:t>Strong procedures for handling potential evidentiary material can minimize the probability of an organization’s losing a legal challenge</a:t>
            </a:r>
          </a:p>
          <a:p>
            <a:pPr marL="342900" indent="-342900">
              <a:spcBef>
                <a:spcPct val="20000"/>
              </a:spcBef>
              <a:buFontTx/>
              <a:buChar char="•"/>
              <a:defRPr/>
            </a:pPr>
            <a:r>
              <a:rPr lang="en-US" altLang="en-US" sz="1200" kern="0" dirty="0">
                <a:solidFill>
                  <a:srgbClr val="222222"/>
                </a:solidFill>
                <a:latin typeface="Arial"/>
              </a:rPr>
              <a:t>Organizations should develop specific procedures, along with guidance for effective use</a:t>
            </a:r>
          </a:p>
          <a:p>
            <a:pPr marL="342900" indent="-342900">
              <a:spcBef>
                <a:spcPct val="20000"/>
              </a:spcBef>
              <a:buFontTx/>
              <a:buChar char="•"/>
              <a:defRPr/>
            </a:pPr>
            <a:r>
              <a:rPr lang="en-US" altLang="en-US" sz="1200" kern="0" dirty="0">
                <a:solidFill>
                  <a:srgbClr val="222222"/>
                </a:solidFill>
                <a:latin typeface="Arial"/>
              </a:rPr>
              <a:t>Should be supported by a procedures manual</a:t>
            </a:r>
          </a:p>
          <a:p>
            <a:pPr>
              <a:defRPr/>
            </a:pPr>
            <a:endParaRPr lang="en-US" b="1" dirty="0"/>
          </a:p>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dirty="0">
              <a:cs typeface="Lucida Sans Unicode" panose="020B0602030504020204" pitchFamily="34" charset="0"/>
            </a:endParaRPr>
          </a:p>
        </p:txBody>
      </p:sp>
    </p:spTree>
    <p:extLst>
      <p:ext uri="{BB962C8B-B14F-4D97-AF65-F5344CB8AC3E}">
        <p14:creationId xmlns:p14="http://schemas.microsoft.com/office/powerpoint/2010/main" val="39604115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round/>
                <a:headEnd/>
                <a:tailEnd/>
              </a14:hiddenLine>
            </a:ext>
          </a:extLst>
        </p:spPr>
        <p:txBody>
          <a:bodyPr/>
          <a:lstStyle>
            <a:lvl1pPr defTabSz="966788">
              <a:tabLst>
                <a:tab pos="765175" algn="l"/>
                <a:tab pos="1530350" algn="l"/>
                <a:tab pos="2295525" algn="l"/>
                <a:tab pos="3060700" algn="l"/>
              </a:tabLst>
              <a:defRPr>
                <a:solidFill>
                  <a:schemeClr val="tx1"/>
                </a:solidFill>
                <a:latin typeface="Arial" panose="020B0604020202020204" pitchFamily="34" charset="0"/>
              </a:defRPr>
            </a:lvl1pPr>
            <a:lvl2pPr marL="785813" indent="-303213" defTabSz="966788">
              <a:tabLst>
                <a:tab pos="765175" algn="l"/>
                <a:tab pos="1530350" algn="l"/>
                <a:tab pos="2295525" algn="l"/>
                <a:tab pos="3060700" algn="l"/>
              </a:tabLst>
              <a:defRPr>
                <a:solidFill>
                  <a:schemeClr val="tx1"/>
                </a:solidFill>
                <a:latin typeface="Arial" panose="020B0604020202020204" pitchFamily="34" charset="0"/>
              </a:defRPr>
            </a:lvl2pPr>
            <a:lvl3pPr marL="1208088" indent="-241300" defTabSz="966788">
              <a:tabLst>
                <a:tab pos="765175" algn="l"/>
                <a:tab pos="1530350" algn="l"/>
                <a:tab pos="2295525" algn="l"/>
                <a:tab pos="3060700" algn="l"/>
              </a:tabLst>
              <a:defRPr>
                <a:solidFill>
                  <a:schemeClr val="tx1"/>
                </a:solidFill>
                <a:latin typeface="Arial" panose="020B0604020202020204" pitchFamily="34" charset="0"/>
              </a:defRPr>
            </a:lvl3pPr>
            <a:lvl4pPr marL="1692275" indent="-242888" defTabSz="966788">
              <a:tabLst>
                <a:tab pos="765175" algn="l"/>
                <a:tab pos="1530350" algn="l"/>
                <a:tab pos="2295525" algn="l"/>
                <a:tab pos="3060700" algn="l"/>
              </a:tabLst>
              <a:defRPr>
                <a:solidFill>
                  <a:schemeClr val="tx1"/>
                </a:solidFill>
                <a:latin typeface="Arial" panose="020B0604020202020204" pitchFamily="34" charset="0"/>
              </a:defRPr>
            </a:lvl4pPr>
            <a:lvl5pPr marL="2174875" indent="-241300" defTabSz="966788">
              <a:tabLst>
                <a:tab pos="765175" algn="l"/>
                <a:tab pos="1530350" algn="l"/>
                <a:tab pos="2295525" algn="l"/>
                <a:tab pos="3060700" algn="l"/>
              </a:tabLst>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tabLst>
                <a:tab pos="765175" algn="l"/>
                <a:tab pos="1530350" algn="l"/>
                <a:tab pos="2295525" algn="l"/>
                <a:tab pos="3060700" algn="l"/>
              </a:tabLst>
              <a:defRPr>
                <a:solidFill>
                  <a:schemeClr val="tx1"/>
                </a:solidFill>
                <a:latin typeface="Arial" panose="020B0604020202020204" pitchFamily="34" charset="0"/>
              </a:defRPr>
            </a:lvl9pPr>
          </a:lstStyle>
          <a:p>
            <a:pPr eaLnBrk="1" hangingPunct="1"/>
            <a:fld id="{D8E56D8A-A53E-4EB0-9B03-29100648719E}" type="slidenum">
              <a:rPr lang="en-GB" altLang="en-US">
                <a:solidFill>
                  <a:srgbClr val="000000"/>
                </a:solidFill>
                <a:latin typeface="Times New Roman" panose="02020603050405020304" pitchFamily="18" charset="0"/>
                <a:cs typeface="Lucida Sans Unicode" panose="020B0602030504020204" pitchFamily="34" charset="0"/>
              </a:rPr>
              <a:pPr eaLnBrk="1" hangingPunct="1"/>
              <a:t>20</a:t>
            </a:fld>
            <a:endParaRPr lang="en-GB" altLang="en-US">
              <a:solidFill>
                <a:srgbClr val="000000"/>
              </a:solidFill>
              <a:latin typeface="Times New Roman" panose="02020603050405020304" pitchFamily="18" charset="0"/>
              <a:cs typeface="Lucida Sans Unicode" panose="020B0602030504020204" pitchFamily="34" charset="0"/>
            </a:endParaRPr>
          </a:p>
        </p:txBody>
      </p:sp>
      <p:sp>
        <p:nvSpPr>
          <p:cNvPr id="13315" name="Text Box 1"/>
          <p:cNvSpPr txBox="1">
            <a:spLocks noChangeArrowheads="1"/>
          </p:cNvSpPr>
          <p:nvPr/>
        </p:nvSpPr>
        <p:spPr bwMode="auto">
          <a:xfrm>
            <a:off x="1219200" y="720725"/>
            <a:ext cx="4876800" cy="3600450"/>
          </a:xfrm>
          <a:prstGeom prst="rect">
            <a:avLst/>
          </a:prstGeom>
          <a:solidFill>
            <a:srgbClr val="FFFFFF"/>
          </a:solidFill>
          <a:ln w="9525">
            <a:solidFill>
              <a:srgbClr val="000000"/>
            </a:solidFill>
            <a:miter lim="800000"/>
            <a:headEnd/>
            <a:tailEnd/>
          </a:ln>
        </p:spPr>
        <p:txBody>
          <a:bodyPr wrap="none" lIns="96661" tIns="48331" rIns="96661" bIns="48331" anchor="ctr"/>
          <a:lstStyle>
            <a:lvl1pPr defTabSz="966788">
              <a:defRPr>
                <a:solidFill>
                  <a:schemeClr val="tx1"/>
                </a:solidFill>
                <a:latin typeface="Arial" panose="020B0604020202020204" pitchFamily="34" charset="0"/>
              </a:defRPr>
            </a:lvl1pPr>
            <a:lvl2pPr marL="785813" indent="-303213" defTabSz="966788">
              <a:defRPr>
                <a:solidFill>
                  <a:schemeClr val="tx1"/>
                </a:solidFill>
                <a:latin typeface="Arial" panose="020B0604020202020204" pitchFamily="34" charset="0"/>
              </a:defRPr>
            </a:lvl2pPr>
            <a:lvl3pPr marL="1208088" indent="-241300" defTabSz="966788">
              <a:defRPr>
                <a:solidFill>
                  <a:schemeClr val="tx1"/>
                </a:solidFill>
                <a:latin typeface="Arial" panose="020B0604020202020204" pitchFamily="34" charset="0"/>
              </a:defRPr>
            </a:lvl3pPr>
            <a:lvl4pPr marL="1692275" indent="-242888" defTabSz="966788">
              <a:defRPr>
                <a:solidFill>
                  <a:schemeClr val="tx1"/>
                </a:solidFill>
                <a:latin typeface="Arial" panose="020B0604020202020204" pitchFamily="34" charset="0"/>
              </a:defRPr>
            </a:lvl4pPr>
            <a:lvl5pPr marL="2174875" indent="-241300" defTabSz="966788">
              <a:defRPr>
                <a:solidFill>
                  <a:schemeClr val="tx1"/>
                </a:solidFill>
                <a:latin typeface="Arial" panose="020B0604020202020204" pitchFamily="34" charset="0"/>
              </a:defRPr>
            </a:lvl5pPr>
            <a:lvl6pPr marL="2632075" indent="-241300" defTabSz="966788" eaLnBrk="0" fontAlgn="base" hangingPunct="0">
              <a:spcBef>
                <a:spcPct val="0"/>
              </a:spcBef>
              <a:spcAft>
                <a:spcPct val="0"/>
              </a:spcAft>
              <a:defRPr>
                <a:solidFill>
                  <a:schemeClr val="tx1"/>
                </a:solidFill>
                <a:latin typeface="Arial" panose="020B0604020202020204" pitchFamily="34" charset="0"/>
              </a:defRPr>
            </a:lvl6pPr>
            <a:lvl7pPr marL="3089275" indent="-241300" defTabSz="966788" eaLnBrk="0" fontAlgn="base" hangingPunct="0">
              <a:spcBef>
                <a:spcPct val="0"/>
              </a:spcBef>
              <a:spcAft>
                <a:spcPct val="0"/>
              </a:spcAft>
              <a:defRPr>
                <a:solidFill>
                  <a:schemeClr val="tx1"/>
                </a:solidFill>
                <a:latin typeface="Arial" panose="020B0604020202020204" pitchFamily="34" charset="0"/>
              </a:defRPr>
            </a:lvl7pPr>
            <a:lvl8pPr marL="3546475" indent="-241300" defTabSz="966788" eaLnBrk="0" fontAlgn="base" hangingPunct="0">
              <a:spcBef>
                <a:spcPct val="0"/>
              </a:spcBef>
              <a:spcAft>
                <a:spcPct val="0"/>
              </a:spcAft>
              <a:defRPr>
                <a:solidFill>
                  <a:schemeClr val="tx1"/>
                </a:solidFill>
                <a:latin typeface="Arial" panose="020B0604020202020204" pitchFamily="34" charset="0"/>
              </a:defRPr>
            </a:lvl8pPr>
            <a:lvl9pPr marL="4003675" indent="-241300" defTabSz="966788"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2500">
              <a:solidFill>
                <a:schemeClr val="bg1"/>
              </a:solidFill>
              <a:latin typeface="Times New Roman" panose="02020603050405020304" pitchFamily="18" charset="0"/>
              <a:cs typeface="Lucida Sans Unicode" panose="020B0602030504020204" pitchFamily="34" charset="0"/>
            </a:endParaRPr>
          </a:p>
        </p:txBody>
      </p:sp>
      <p:sp>
        <p:nvSpPr>
          <p:cNvPr id="54276" name="Text Box 2"/>
          <p:cNvSpPr>
            <a:spLocks noGrp="1" noChangeArrowheads="1"/>
          </p:cNvSpPr>
          <p:nvPr>
            <p:ph type="body"/>
          </p:nvPr>
        </p:nvSpPr>
        <p:spPr>
          <a:xfrm>
            <a:off x="974725" y="4560888"/>
            <a:ext cx="5365750" cy="4319587"/>
          </a:xfrm>
        </p:spPr>
        <p:txBody>
          <a:bodyPr>
            <a:normAutofit/>
          </a:bodyPr>
          <a:lstStyle/>
          <a:p>
            <a:pPr eaLnBrk="1" hangingPunct="1">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GB" altLang="en-US" dirty="0">
              <a:cs typeface="Lucida Sans Unicode" panose="020B0602030504020204" pitchFamily="34" charset="0"/>
            </a:endParaRPr>
          </a:p>
        </p:txBody>
      </p:sp>
    </p:spTree>
    <p:extLst>
      <p:ext uri="{BB962C8B-B14F-4D97-AF65-F5344CB8AC3E}">
        <p14:creationId xmlns:p14="http://schemas.microsoft.com/office/powerpoint/2010/main" val="39604115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hapter Opener">
    <p:spTree>
      <p:nvGrpSpPr>
        <p:cNvPr id="1" name=""/>
        <p:cNvGrpSpPr/>
        <p:nvPr/>
      </p:nvGrpSpPr>
      <p:grpSpPr>
        <a:xfrm>
          <a:off x="0" y="0"/>
          <a:ext cx="0" cy="0"/>
          <a:chOff x="0" y="0"/>
          <a:chExt cx="0" cy="0"/>
        </a:xfrm>
      </p:grpSpPr>
      <p:sp>
        <p:nvSpPr>
          <p:cNvPr id="11" name="Title 10"/>
          <p:cNvSpPr>
            <a:spLocks noGrp="1"/>
          </p:cNvSpPr>
          <p:nvPr>
            <p:ph type="title"/>
          </p:nvPr>
        </p:nvSpPr>
        <p:spPr>
          <a:xfrm>
            <a:off x="457200" y="228600"/>
            <a:ext cx="8229600" cy="622828"/>
          </a:xfrm>
        </p:spPr>
        <p:txBody>
          <a:bodyPr anchor="t">
            <a:noAutofit/>
          </a:bodyPr>
          <a:lstStyle>
            <a:lvl1pPr>
              <a:defRPr sz="3600">
                <a:solidFill>
                  <a:schemeClr val="tx1"/>
                </a:solidFill>
                <a:latin typeface="Arial" pitchFamily="34" charset="0"/>
                <a:ea typeface="Verdana" pitchFamily="34" charset="0"/>
                <a:cs typeface="Arial" pitchFamily="34" charset="0"/>
              </a:defRPr>
            </a:lvl1pPr>
          </a:lstStyle>
          <a:p>
            <a:r>
              <a:rPr lang="en-US" dirty="0"/>
              <a:t>Click to edit Master title style</a:t>
            </a:r>
          </a:p>
        </p:txBody>
      </p:sp>
      <p:sp>
        <p:nvSpPr>
          <p:cNvPr id="9" name="Text Placeholder 8"/>
          <p:cNvSpPr>
            <a:spLocks noGrp="1"/>
          </p:cNvSpPr>
          <p:nvPr>
            <p:ph type="body" sz="quarter" idx="14" hasCustomPrompt="1"/>
          </p:nvPr>
        </p:nvSpPr>
        <p:spPr>
          <a:xfrm>
            <a:off x="5029200" y="1600201"/>
            <a:ext cx="3657600" cy="1600199"/>
          </a:xfrm>
        </p:spPr>
        <p:txBody>
          <a:bodyPr anchor="b">
            <a:noAutofit/>
          </a:bodyPr>
          <a:lstStyle>
            <a:lvl1pPr marL="0" indent="0">
              <a:spcBef>
                <a:spcPts val="0"/>
              </a:spcBef>
              <a:buNone/>
              <a:defRPr sz="4400" baseline="0">
                <a:latin typeface="Arial" pitchFamily="34" charset="0"/>
                <a:ea typeface="Verdana" pitchFamily="34" charset="0"/>
                <a:cs typeface="Arial" pitchFamily="34" charset="0"/>
              </a:defRPr>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a:t>Chapter ##</a:t>
            </a:r>
          </a:p>
        </p:txBody>
      </p:sp>
      <p:sp>
        <p:nvSpPr>
          <p:cNvPr id="10" name="Text Placeholder 8"/>
          <p:cNvSpPr>
            <a:spLocks noGrp="1"/>
          </p:cNvSpPr>
          <p:nvPr>
            <p:ph type="body" sz="quarter" idx="15" hasCustomPrompt="1"/>
          </p:nvPr>
        </p:nvSpPr>
        <p:spPr>
          <a:xfrm>
            <a:off x="5029200" y="3200400"/>
            <a:ext cx="3657600" cy="2925763"/>
          </a:xfrm>
        </p:spPr>
        <p:txBody>
          <a:bodyPr>
            <a:noAutofit/>
          </a:bodyPr>
          <a:lstStyle>
            <a:lvl1pPr marL="0" indent="0">
              <a:spcBef>
                <a:spcPts val="0"/>
              </a:spcBef>
              <a:buNone/>
              <a:defRPr sz="2800">
                <a:latin typeface="Arial" pitchFamily="34" charset="0"/>
                <a:ea typeface="Verdana" pitchFamily="34" charset="0"/>
                <a:cs typeface="Arial" pitchFamily="34" charset="0"/>
              </a:defRPr>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a:t>Chapter title</a:t>
            </a:r>
          </a:p>
        </p:txBody>
      </p:sp>
    </p:spTree>
    <p:extLst>
      <p:ext uri="{BB962C8B-B14F-4D97-AF65-F5344CB8AC3E}">
        <p14:creationId xmlns:p14="http://schemas.microsoft.com/office/powerpoint/2010/main" val="3054774203"/>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a:xfrm>
            <a:off x="45720" y="27709"/>
            <a:ext cx="9052560" cy="1039091"/>
          </a:xfrm>
        </p:spPr>
        <p:txBody>
          <a:bodyPr>
            <a:normAutofit/>
          </a:bodyPr>
          <a:lstStyle>
            <a:lvl1pPr algn="ctr">
              <a:defRPr sz="3600">
                <a:latin typeface="Arial" pitchFamily="34" charset="0"/>
                <a:ea typeface="Verdana" pitchFamily="34" charset="0"/>
                <a:cs typeface="Arial" pitchFamily="34" charset="0"/>
              </a:defRPr>
            </a:lvl1pPr>
          </a:lstStyle>
          <a:p>
            <a:r>
              <a:rPr lang="en-US"/>
              <a:t>Click to edit Master title style</a:t>
            </a:r>
            <a:endParaRPr lang="en-US" dirty="0"/>
          </a:p>
        </p:txBody>
      </p:sp>
      <p:sp>
        <p:nvSpPr>
          <p:cNvPr id="3" name="Content Placeholder 2"/>
          <p:cNvSpPr>
            <a:spLocks noGrp="1"/>
          </p:cNvSpPr>
          <p:nvPr>
            <p:ph idx="1"/>
          </p:nvPr>
        </p:nvSpPr>
        <p:spPr/>
        <p:txBody>
          <a:bodyPr/>
          <a:lstStyle>
            <a:lvl1pPr>
              <a:buClr>
                <a:srgbClr val="364162"/>
              </a:buClr>
              <a:buSzPct val="100000"/>
              <a:defRPr/>
            </a:lvl1pPr>
            <a:lvl2pPr>
              <a:buClr>
                <a:srgbClr val="364162"/>
              </a:buClr>
              <a:defRPr/>
            </a:lvl2pPr>
            <a:lvl3pPr marL="1143000" indent="-228600">
              <a:buClr>
                <a:srgbClr val="364162"/>
              </a:buClr>
              <a:buFont typeface="Wingdings" pitchFamily="2" charset="2"/>
              <a:buChar char="§"/>
              <a:defRPr/>
            </a:lvl3pPr>
            <a:lvl4pPr marL="1600200" indent="-228600">
              <a:buClr>
                <a:srgbClr val="364162"/>
              </a:buClr>
              <a:buFont typeface="Courier New" pitchFamily="49" charset="0"/>
              <a:buChar char="o"/>
              <a:defRPr/>
            </a:lvl4pPr>
            <a:lvl5pPr>
              <a:buClr>
                <a:srgbClr val="364162"/>
              </a:buClr>
              <a:defRPr/>
            </a:lvl5pPr>
            <a:lvl6pPr>
              <a:defRPr/>
            </a:lvl6pPr>
            <a:lvl7pPr>
              <a:defRPr/>
            </a:lvl7pPr>
            <a:lvl8pPr>
              <a:defRPr/>
            </a:lvl8pPr>
            <a:lvl9pPr>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1166618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Figure + Caption Layout">
    <p:spTree>
      <p:nvGrpSpPr>
        <p:cNvPr id="1" name=""/>
        <p:cNvGrpSpPr/>
        <p:nvPr/>
      </p:nvGrpSpPr>
      <p:grpSpPr>
        <a:xfrm>
          <a:off x="0" y="0"/>
          <a:ext cx="0" cy="0"/>
          <a:chOff x="0" y="0"/>
          <a:chExt cx="0" cy="0"/>
        </a:xfrm>
      </p:grpSpPr>
      <p:sp>
        <p:nvSpPr>
          <p:cNvPr id="10" name="Title 1"/>
          <p:cNvSpPr>
            <a:spLocks noGrp="1"/>
          </p:cNvSpPr>
          <p:nvPr>
            <p:ph type="title"/>
          </p:nvPr>
        </p:nvSpPr>
        <p:spPr>
          <a:xfrm>
            <a:off x="519169" y="357626"/>
            <a:ext cx="8032638" cy="1004011"/>
          </a:xfrm>
        </p:spPr>
        <p:txBody>
          <a:bodyPr>
            <a:normAutofit/>
          </a:bodyPr>
          <a:lstStyle>
            <a:lvl1pPr algn="ctr">
              <a:defRPr sz="3600" b="0">
                <a:solidFill>
                  <a:schemeClr val="tx1"/>
                </a:solidFill>
              </a:defRPr>
            </a:lvl1pPr>
          </a:lstStyle>
          <a:p>
            <a:r>
              <a:rPr lang="en-US" dirty="0"/>
              <a:t>Click to edit Master title style</a:t>
            </a:r>
          </a:p>
        </p:txBody>
      </p:sp>
      <p:sp>
        <p:nvSpPr>
          <p:cNvPr id="4" name="Content Placeholder 3"/>
          <p:cNvSpPr>
            <a:spLocks noGrp="1"/>
          </p:cNvSpPr>
          <p:nvPr>
            <p:ph sz="quarter" idx="10"/>
          </p:nvPr>
        </p:nvSpPr>
        <p:spPr>
          <a:xfrm>
            <a:off x="152400" y="4505763"/>
            <a:ext cx="8153400" cy="838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2"/>
          <p:cNvSpPr>
            <a:spLocks noGrp="1"/>
          </p:cNvSpPr>
          <p:nvPr>
            <p:ph sz="quarter" idx="11"/>
          </p:nvPr>
        </p:nvSpPr>
        <p:spPr>
          <a:xfrm>
            <a:off x="1295400" y="1981200"/>
            <a:ext cx="3089275" cy="1219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p:cNvSpPr>
            <a:spLocks noGrp="1"/>
          </p:cNvSpPr>
          <p:nvPr>
            <p:ph sz="quarter" idx="12"/>
          </p:nvPr>
        </p:nvSpPr>
        <p:spPr>
          <a:xfrm>
            <a:off x="6248400" y="1752600"/>
            <a:ext cx="1447800" cy="1066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83887321"/>
      </p:ext>
    </p:extLst>
  </p:cSld>
  <p:clrMapOvr>
    <a:masterClrMapping/>
  </p:clrMapOvr>
  <p:transition spd="slow"/>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489567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41600" y="2228188"/>
            <a:ext cx="6172200" cy="377026"/>
          </a:xfrm>
        </p:spPr>
        <p:txBody>
          <a:bodyPr anchor="ctr"/>
          <a:lstStyle>
            <a:lvl1pPr algn="l">
              <a:defRPr sz="2800" b="0" cap="none" baseline="0">
                <a:solidFill>
                  <a:srgbClr val="055C91"/>
                </a:solidFill>
              </a:defRPr>
            </a:lvl1pPr>
          </a:lstStyle>
          <a:p>
            <a:r>
              <a:rPr lang="en-US" dirty="0"/>
              <a:t>Click to edit Master title style</a:t>
            </a:r>
          </a:p>
        </p:txBody>
      </p:sp>
      <p:sp>
        <p:nvSpPr>
          <p:cNvPr id="3" name="Text Placeholder 2"/>
          <p:cNvSpPr>
            <a:spLocks noGrp="1"/>
          </p:cNvSpPr>
          <p:nvPr>
            <p:ph type="body" idx="1"/>
          </p:nvPr>
        </p:nvSpPr>
        <p:spPr>
          <a:xfrm>
            <a:off x="2641600" y="2942670"/>
            <a:ext cx="6172200" cy="265457"/>
          </a:xfrm>
        </p:spPr>
        <p:txBody>
          <a:bodyPr anchor="t"/>
          <a:lstStyle>
            <a:lvl1pPr marL="0" indent="0">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pic>
        <p:nvPicPr>
          <p:cNvPr id="6" name="Picture 5" descr="Rules_Single_A.png"/>
          <p:cNvPicPr>
            <a:picLocks noChangeAspect="1"/>
          </p:cNvPicPr>
          <p:nvPr userDrawn="1"/>
        </p:nvPicPr>
        <p:blipFill rotWithShape="1">
          <a:blip r:embed="rId2" cstate="print">
            <a:extLst>
              <a:ext uri="{28A0092B-C50C-407E-A947-70E740481C1C}">
                <a14:useLocalDpi xmlns:a14="http://schemas.microsoft.com/office/drawing/2010/main" val="0"/>
              </a:ext>
            </a:extLst>
          </a:blip>
          <a:srcRect l="25529" r="-57141"/>
          <a:stretch/>
        </p:blipFill>
        <p:spPr>
          <a:xfrm>
            <a:off x="1597682" y="6487629"/>
            <a:ext cx="11423745" cy="90835"/>
          </a:xfrm>
          <a:prstGeom prst="rect">
            <a:avLst/>
          </a:prstGeom>
        </p:spPr>
      </p:pic>
      <p:pic>
        <p:nvPicPr>
          <p:cNvPr id="4" name="Picture 3" descr="Audio.png"/>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40707" y="361953"/>
            <a:ext cx="1840495" cy="1940983"/>
          </a:xfrm>
          <a:prstGeom prst="rect">
            <a:avLst/>
          </a:prstGeom>
        </p:spPr>
      </p:pic>
      <p:pic>
        <p:nvPicPr>
          <p:cNvPr id="11" name="Picture 10" descr="Swirl_3.png"/>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569126">
            <a:off x="1431691" y="1916271"/>
            <a:ext cx="908570" cy="670924"/>
          </a:xfrm>
          <a:prstGeom prst="rect">
            <a:avLst/>
          </a:prstGeom>
        </p:spPr>
      </p:pic>
      <p:pic>
        <p:nvPicPr>
          <p:cNvPr id="12" name="Picture 11" descr="Swirl_2.png"/>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3873741" flipH="1">
            <a:off x="218018" y="3551101"/>
            <a:ext cx="795867" cy="833254"/>
          </a:xfrm>
          <a:prstGeom prst="rect">
            <a:avLst/>
          </a:prstGeom>
        </p:spPr>
      </p:pic>
      <p:pic>
        <p:nvPicPr>
          <p:cNvPr id="14" name="Picture 13"/>
          <p:cNvPicPr>
            <a:picLocks noChangeAspect="1"/>
          </p:cNvPicPr>
          <p:nvPr userDrawn="1"/>
        </p:nvPicPr>
        <p:blipFill rotWithShape="1">
          <a:blip r:embed="rId6" cstate="print">
            <a:extLst>
              <a:ext uri="{28A0092B-C50C-407E-A947-70E740481C1C}">
                <a14:useLocalDpi xmlns:a14="http://schemas.microsoft.com/office/drawing/2010/main" val="0"/>
              </a:ext>
            </a:extLst>
          </a:blip>
          <a:srcRect l="4669" t="13753" r="6579" b="12460"/>
          <a:stretch/>
        </p:blipFill>
        <p:spPr>
          <a:xfrm>
            <a:off x="879649" y="2604920"/>
            <a:ext cx="1101550" cy="1221097"/>
          </a:xfrm>
          <a:prstGeom prst="rect">
            <a:avLst/>
          </a:prstGeom>
        </p:spPr>
      </p:pic>
      <p:pic>
        <p:nvPicPr>
          <p:cNvPr id="15" name="Picture 14"/>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140704" y="4534755"/>
            <a:ext cx="596838" cy="795784"/>
          </a:xfrm>
          <a:prstGeom prst="rect">
            <a:avLst/>
          </a:prstGeom>
        </p:spPr>
      </p:pic>
      <p:pic>
        <p:nvPicPr>
          <p:cNvPr id="16" name="Picture 15"/>
          <p:cNvPicPr>
            <a:picLocks noChangeAspect="1"/>
          </p:cNvPicPr>
          <p:nvPr userDrawn="1"/>
        </p:nvPicPr>
        <p:blipFill rotWithShape="1">
          <a:blip r:embed="rId8" cstate="print">
            <a:extLst>
              <a:ext uri="{28A0092B-C50C-407E-A947-70E740481C1C}">
                <a14:useLocalDpi xmlns:a14="http://schemas.microsoft.com/office/drawing/2010/main" val="0"/>
              </a:ext>
            </a:extLst>
          </a:blip>
          <a:srcRect l="24476" r="23794"/>
          <a:stretch/>
        </p:blipFill>
        <p:spPr>
          <a:xfrm>
            <a:off x="737542" y="4804753"/>
            <a:ext cx="252342" cy="650393"/>
          </a:xfrm>
          <a:prstGeom prst="rect">
            <a:avLst/>
          </a:prstGeom>
        </p:spPr>
      </p:pic>
      <p:sp>
        <p:nvSpPr>
          <p:cNvPr id="7" name="Footer Placeholder 6"/>
          <p:cNvSpPr>
            <a:spLocks noGrp="1"/>
          </p:cNvSpPr>
          <p:nvPr>
            <p:ph type="ftr" sz="quarter" idx="10"/>
          </p:nvPr>
        </p:nvSpPr>
        <p:spPr>
          <a:xfrm>
            <a:off x="1597682" y="6578465"/>
            <a:ext cx="6781693" cy="244535"/>
          </a:xfrm>
          <a:prstGeom prst="rect">
            <a:avLst/>
          </a:prstGeom>
        </p:spPr>
        <p:txBody>
          <a:bodyPr/>
          <a:lstStyle>
            <a:lvl1pPr>
              <a:defRPr sz="600"/>
            </a:lvl1pPr>
          </a:lstStyle>
          <a:p>
            <a:r>
              <a:rPr lang="en-US" dirty="0"/>
              <a:t>© 2018 Cengage. May not be copied, scanned, or duplicated, in whole or in part, except for use as permitted in a license distributed with a certain product or service or otherwise on a password-protected website for classroom use.</a:t>
            </a:r>
          </a:p>
        </p:txBody>
      </p:sp>
      <p:pic>
        <p:nvPicPr>
          <p:cNvPr id="17" name="Picture 16"/>
          <p:cNvPicPr>
            <a:picLocks noChangeAspect="1"/>
          </p:cNvPicPr>
          <p:nvPr userDrawn="1"/>
        </p:nvPicPr>
        <p:blipFill>
          <a:blip r:embed="rId9"/>
          <a:stretch>
            <a:fillRect/>
          </a:stretch>
        </p:blipFill>
        <p:spPr>
          <a:xfrm>
            <a:off x="118720" y="6363035"/>
            <a:ext cx="1400289" cy="430858"/>
          </a:xfrm>
          <a:prstGeom prst="rect">
            <a:avLst/>
          </a:prstGeom>
        </p:spPr>
      </p:pic>
    </p:spTree>
    <p:extLst>
      <p:ext uri="{BB962C8B-B14F-4D97-AF65-F5344CB8AC3E}">
        <p14:creationId xmlns:p14="http://schemas.microsoft.com/office/powerpoint/2010/main" val="23625454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Chapter Opener">
    <p:spTree>
      <p:nvGrpSpPr>
        <p:cNvPr id="1" name=""/>
        <p:cNvGrpSpPr/>
        <p:nvPr/>
      </p:nvGrpSpPr>
      <p:grpSpPr>
        <a:xfrm>
          <a:off x="0" y="0"/>
          <a:ext cx="0" cy="0"/>
          <a:chOff x="0" y="0"/>
          <a:chExt cx="0" cy="0"/>
        </a:xfrm>
      </p:grpSpPr>
      <p:sp>
        <p:nvSpPr>
          <p:cNvPr id="11" name="Title 10"/>
          <p:cNvSpPr>
            <a:spLocks noGrp="1"/>
          </p:cNvSpPr>
          <p:nvPr>
            <p:ph type="title"/>
          </p:nvPr>
        </p:nvSpPr>
        <p:spPr>
          <a:xfrm>
            <a:off x="457200" y="228600"/>
            <a:ext cx="8229600" cy="622828"/>
          </a:xfrm>
        </p:spPr>
        <p:txBody>
          <a:bodyPr anchor="t">
            <a:noAutofit/>
          </a:bodyPr>
          <a:lstStyle>
            <a:lvl1pPr>
              <a:defRPr sz="3600">
                <a:latin typeface="Arial" pitchFamily="34" charset="0"/>
                <a:ea typeface="Verdana" pitchFamily="34" charset="0"/>
                <a:cs typeface="Arial" pitchFamily="34" charset="0"/>
              </a:defRPr>
            </a:lvl1pPr>
          </a:lstStyle>
          <a:p>
            <a:r>
              <a:rPr lang="en-US" dirty="0"/>
              <a:t>Click to edit Master title style</a:t>
            </a:r>
          </a:p>
        </p:txBody>
      </p:sp>
      <p:sp>
        <p:nvSpPr>
          <p:cNvPr id="7" name="Content Placeholder 6"/>
          <p:cNvSpPr>
            <a:spLocks noGrp="1"/>
          </p:cNvSpPr>
          <p:nvPr>
            <p:ph type="body" sz="quarter" idx="13" hasCustomPrompt="1"/>
          </p:nvPr>
        </p:nvSpPr>
        <p:spPr>
          <a:xfrm>
            <a:off x="457200" y="816430"/>
            <a:ext cx="8229600" cy="478970"/>
          </a:xfrm>
        </p:spPr>
        <p:txBody>
          <a:bodyPr>
            <a:noAutofit/>
          </a:bodyPr>
          <a:lstStyle>
            <a:lvl1pPr marL="0" indent="0">
              <a:spcBef>
                <a:spcPts val="0"/>
              </a:spcBef>
              <a:buNone/>
              <a:defRPr sz="2400">
                <a:solidFill>
                  <a:schemeClr val="tx1"/>
                </a:solidFill>
                <a:latin typeface="Arial" pitchFamily="34" charset="0"/>
                <a:ea typeface="Verdana" pitchFamily="34" charset="0"/>
                <a:cs typeface="Arial" pitchFamily="34" charset="0"/>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a:t>Add edition here</a:t>
            </a:r>
          </a:p>
        </p:txBody>
      </p:sp>
      <p:sp>
        <p:nvSpPr>
          <p:cNvPr id="9" name="Text Placeholder 8"/>
          <p:cNvSpPr>
            <a:spLocks noGrp="1"/>
          </p:cNvSpPr>
          <p:nvPr>
            <p:ph type="body" sz="quarter" idx="14" hasCustomPrompt="1"/>
          </p:nvPr>
        </p:nvSpPr>
        <p:spPr>
          <a:xfrm>
            <a:off x="4114800" y="1320298"/>
            <a:ext cx="4572000" cy="1600199"/>
          </a:xfrm>
        </p:spPr>
        <p:txBody>
          <a:bodyPr anchor="b">
            <a:noAutofit/>
          </a:bodyPr>
          <a:lstStyle>
            <a:lvl1pPr marL="0" indent="0">
              <a:spcBef>
                <a:spcPts val="0"/>
              </a:spcBef>
              <a:buNone/>
              <a:defRPr sz="4400" baseline="0">
                <a:latin typeface="Arial" pitchFamily="34" charset="0"/>
                <a:ea typeface="Verdana" pitchFamily="34" charset="0"/>
                <a:cs typeface="Arial" pitchFamily="34" charset="0"/>
              </a:defRPr>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a:t>Chapter ##</a:t>
            </a:r>
          </a:p>
        </p:txBody>
      </p:sp>
      <p:sp>
        <p:nvSpPr>
          <p:cNvPr id="10" name="Text Placeholder 8"/>
          <p:cNvSpPr>
            <a:spLocks noGrp="1"/>
          </p:cNvSpPr>
          <p:nvPr>
            <p:ph type="body" sz="quarter" idx="15" hasCustomPrompt="1"/>
          </p:nvPr>
        </p:nvSpPr>
        <p:spPr>
          <a:xfrm>
            <a:off x="5029200" y="2945395"/>
            <a:ext cx="3657600" cy="2514600"/>
          </a:xfrm>
        </p:spPr>
        <p:txBody>
          <a:bodyPr>
            <a:noAutofit/>
          </a:bodyPr>
          <a:lstStyle>
            <a:lvl1pPr marL="0" indent="0">
              <a:spcBef>
                <a:spcPts val="0"/>
              </a:spcBef>
              <a:buNone/>
              <a:defRPr sz="2800">
                <a:latin typeface="Arial" pitchFamily="34" charset="0"/>
                <a:ea typeface="Verdana" pitchFamily="34" charset="0"/>
                <a:cs typeface="Arial" pitchFamily="34" charset="0"/>
              </a:defRPr>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a:t>Chapter title</a:t>
            </a:r>
          </a:p>
        </p:txBody>
      </p:sp>
    </p:spTree>
    <p:extLst>
      <p:ext uri="{BB962C8B-B14F-4D97-AF65-F5344CB8AC3E}">
        <p14:creationId xmlns:p14="http://schemas.microsoft.com/office/powerpoint/2010/main" val="314016558"/>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Content Placeholder 1"/>
          <p:cNvSpPr>
            <a:spLocks noGrp="1"/>
          </p:cNvSpPr>
          <p:nvPr>
            <p:ph type="title"/>
          </p:nvPr>
        </p:nvSpPr>
        <p:spPr>
          <a:xfrm>
            <a:off x="457200" y="27709"/>
            <a:ext cx="8229600" cy="1039091"/>
          </a:xfrm>
          <a:prstGeom prst="rect">
            <a:avLst/>
          </a:prstGeom>
        </p:spPr>
        <p:txBody>
          <a:bodyPr vert="horz" lIns="91440" tIns="45720" rIns="91440" bIns="45720" rtlCol="0" anchor="ctr">
            <a:normAutofit/>
          </a:bodyPr>
          <a:lstStyle/>
          <a:p>
            <a:r>
              <a:rPr lang="en-US"/>
              <a:t>Click to edit Master title style</a:t>
            </a:r>
          </a:p>
        </p:txBody>
      </p:sp>
      <p:sp>
        <p:nvSpPr>
          <p:cNvPr id="3" name="Content Placeholder 2"/>
          <p:cNvSpPr>
            <a:spLocks noGrp="1"/>
          </p:cNvSpPr>
          <p:nvPr>
            <p:ph type="body" idx="1"/>
          </p:nvPr>
        </p:nvSpPr>
        <p:spPr>
          <a:xfrm>
            <a:off x="228600" y="1295400"/>
            <a:ext cx="8763000" cy="4830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Rectangle 5"/>
          <p:cNvSpPr>
            <a:spLocks noGrp="1" noChangeArrowheads="1"/>
          </p:cNvSpPr>
          <p:nvPr>
            <p:ph type="title"/>
          </p:nvPr>
        </p:nvSpPr>
        <p:spPr bwMode="auto">
          <a:xfrm>
            <a:off x="76200" y="38100"/>
            <a:ext cx="8915400" cy="1041569"/>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en-US" dirty="0"/>
              <a:t>Click to edit Master title style</a:t>
            </a:r>
          </a:p>
        </p:txBody>
      </p:sp>
    </p:spTree>
    <p:extLst>
      <p:ext uri="{BB962C8B-B14F-4D97-AF65-F5344CB8AC3E}">
        <p14:creationId xmlns:p14="http://schemas.microsoft.com/office/powerpoint/2010/main" val="788930147"/>
      </p:ext>
    </p:extLst>
  </p:cSld>
  <p:clrMap bg1="lt1" tx1="dk1" bg2="lt2" tx2="dk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 id="2147483763" r:id="rId5"/>
    <p:sldLayoutId id="2147483764" r:id="rId6"/>
  </p:sldLayoutIdLst>
  <p:hf hdr="0" ftr="0" dt="0"/>
  <p:txStyles>
    <p:titleStyle>
      <a:lvl1pPr algn="ctr" defTabSz="914400" rtl="0" eaLnBrk="1" latinLnBrk="0" hangingPunct="1">
        <a:spcBef>
          <a:spcPct val="0"/>
        </a:spcBef>
        <a:buNone/>
        <a:defRPr sz="3600" kern="1200">
          <a:solidFill>
            <a:schemeClr val="tx1"/>
          </a:solidFill>
          <a:latin typeface="Arial" pitchFamily="34" charset="0"/>
          <a:ea typeface="+mj-ea"/>
          <a:cs typeface="Arial" pitchFamily="34" charset="0"/>
        </a:defRPr>
      </a:lvl1pPr>
    </p:titleStyle>
    <p:bodyStyle>
      <a:lvl1pPr marL="342900" indent="-342900" algn="l" defTabSz="914400" rtl="0" eaLnBrk="1" latinLnBrk="0" hangingPunct="1">
        <a:spcBef>
          <a:spcPct val="20000"/>
        </a:spcBef>
        <a:buClr>
          <a:srgbClr val="364162"/>
        </a:buClr>
        <a:buFont typeface="Arial" pitchFamily="34" charset="0"/>
        <a:buChar char="•"/>
        <a:defRPr sz="2600" kern="1200">
          <a:solidFill>
            <a:schemeClr val="tx1"/>
          </a:solidFill>
          <a:latin typeface="Arial" pitchFamily="34" charset="0"/>
          <a:ea typeface="Verdana" pitchFamily="34" charset="0"/>
          <a:cs typeface="Arial" pitchFamily="34" charset="0"/>
        </a:defRPr>
      </a:lvl1pPr>
      <a:lvl2pPr marL="742950" indent="-285750" algn="l" defTabSz="914400" rtl="0" eaLnBrk="1" latinLnBrk="0" hangingPunct="1">
        <a:spcBef>
          <a:spcPct val="20000"/>
        </a:spcBef>
        <a:buClr>
          <a:srgbClr val="364162"/>
        </a:buClr>
        <a:buFont typeface="Arial" pitchFamily="34" charset="0"/>
        <a:buChar char="–"/>
        <a:defRPr sz="2400" kern="1200">
          <a:solidFill>
            <a:schemeClr val="tx1"/>
          </a:solidFill>
          <a:latin typeface="Arial" pitchFamily="34" charset="0"/>
          <a:ea typeface="Verdana" pitchFamily="34" charset="0"/>
          <a:cs typeface="Arial" pitchFamily="34" charset="0"/>
        </a:defRPr>
      </a:lvl2pPr>
      <a:lvl3pPr marL="1143000" indent="-228600" algn="l" defTabSz="914400" rtl="0" eaLnBrk="1" latinLnBrk="0" hangingPunct="1">
        <a:spcBef>
          <a:spcPct val="20000"/>
        </a:spcBef>
        <a:buClr>
          <a:srgbClr val="364162"/>
        </a:buClr>
        <a:buFont typeface="Wingdings" pitchFamily="2" charset="2"/>
        <a:buChar char="§"/>
        <a:defRPr sz="2200" kern="1200">
          <a:solidFill>
            <a:schemeClr val="tx1"/>
          </a:solidFill>
          <a:latin typeface="Arial" pitchFamily="34" charset="0"/>
          <a:ea typeface="Verdana" pitchFamily="34" charset="0"/>
          <a:cs typeface="Arial" pitchFamily="34" charset="0"/>
        </a:defRPr>
      </a:lvl3pPr>
      <a:lvl4pPr marL="1600200" indent="-228600" algn="l" defTabSz="914400" rtl="0" eaLnBrk="1" latinLnBrk="0" hangingPunct="1">
        <a:spcBef>
          <a:spcPct val="20000"/>
        </a:spcBef>
        <a:buClr>
          <a:srgbClr val="364162"/>
        </a:buClr>
        <a:buFont typeface="Courier New" pitchFamily="49" charset="0"/>
        <a:buChar char="o"/>
        <a:defRPr sz="2000" kern="1200">
          <a:solidFill>
            <a:schemeClr val="tx1"/>
          </a:solidFill>
          <a:latin typeface="Arial" pitchFamily="34" charset="0"/>
          <a:ea typeface="Verdana" pitchFamily="34" charset="0"/>
          <a:cs typeface="Arial" pitchFamily="34" charset="0"/>
        </a:defRPr>
      </a:lvl4pPr>
      <a:lvl5pPr marL="2057400" indent="-228600" algn="l" defTabSz="914400" rtl="0" eaLnBrk="1" latinLnBrk="0" hangingPunct="1">
        <a:spcBef>
          <a:spcPct val="20000"/>
        </a:spcBef>
        <a:buClr>
          <a:srgbClr val="364162"/>
        </a:buClr>
        <a:buFont typeface="Arial" pitchFamily="34" charset="0"/>
        <a:buChar char="»"/>
        <a:defRPr sz="2000" kern="1200">
          <a:solidFill>
            <a:schemeClr val="tx1"/>
          </a:solidFill>
          <a:latin typeface="Arial" pitchFamily="34" charset="0"/>
          <a:ea typeface="Verdana" pitchFamily="34" charset="0"/>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arlene.campbell@uwtsd.ac.uk" TargetMode="External"/><Relationship Id="rId2" Type="http://schemas.openxmlformats.org/officeDocument/2006/relationships/image" Target="../media/image10.png"/><Relationship Id="rId1" Type="http://schemas.openxmlformats.org/officeDocument/2006/relationships/slideLayout" Target="../slideLayouts/slideLayout6.xml"/><Relationship Id="rId4" Type="http://schemas.openxmlformats.org/officeDocument/2006/relationships/hyperlink" Target="https://www.knowledgewithprofit.com/"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609344"/>
            <a:ext cx="8229600" cy="622828"/>
          </a:xfrm>
        </p:spPr>
        <p:txBody>
          <a:bodyPr/>
          <a:lstStyle/>
          <a:p>
            <a:r>
              <a:rPr lang="en-US" dirty="0"/>
              <a:t>Information Security Maintenance</a:t>
            </a:r>
            <a:br>
              <a:rPr lang="en-US" dirty="0"/>
            </a:br>
            <a:br>
              <a:rPr lang="en-US" dirty="0"/>
            </a:br>
            <a:br>
              <a:rPr lang="en-US" dirty="0"/>
            </a:br>
            <a:endParaRPr lang="en-US" dirty="0"/>
          </a:p>
        </p:txBody>
      </p:sp>
      <p:sp>
        <p:nvSpPr>
          <p:cNvPr id="6" name="Text Placeholder 5"/>
          <p:cNvSpPr>
            <a:spLocks noGrp="1"/>
          </p:cNvSpPr>
          <p:nvPr>
            <p:ph type="body" sz="quarter" idx="14"/>
          </p:nvPr>
        </p:nvSpPr>
        <p:spPr>
          <a:xfrm>
            <a:off x="2667000" y="2474488"/>
            <a:ext cx="3962400" cy="958520"/>
          </a:xfrm>
        </p:spPr>
        <p:txBody>
          <a:bodyPr/>
          <a:lstStyle/>
          <a:p>
            <a:pPr algn="ctr"/>
            <a:r>
              <a:rPr lang="en-US" sz="4000" b="1" dirty="0"/>
              <a:t>Lecture 12</a:t>
            </a:r>
          </a:p>
        </p:txBody>
      </p:sp>
      <p:grpSp>
        <p:nvGrpSpPr>
          <p:cNvPr id="9" name="Group 8"/>
          <p:cNvGrpSpPr/>
          <p:nvPr/>
        </p:nvGrpSpPr>
        <p:grpSpPr>
          <a:xfrm>
            <a:off x="228600" y="2057401"/>
            <a:ext cx="1828800" cy="2617924"/>
            <a:chOff x="152400" y="1828800"/>
            <a:chExt cx="1676400" cy="2354235"/>
          </a:xfrm>
        </p:grpSpPr>
        <p:pic>
          <p:nvPicPr>
            <p:cNvPr id="1026" name="Picture 2" descr="Book cover reads book name, title, edition number, and name of the author as follows: &quot;Information Security,&quot; &quot;Principles of Information Security,&quot; “Sixth Edition,&quot; and &quot;Michael E. Whitman&quot; and  &quot;Herbert J. Mattord.&quot; A photo on the cover page shows a screenshot with the close up view of digital cod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8867" y="1828800"/>
              <a:ext cx="1413497" cy="1994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152400" y="3813703"/>
              <a:ext cx="1676400" cy="369332"/>
            </a:xfrm>
            <a:prstGeom prst="rect">
              <a:avLst/>
            </a:prstGeom>
            <a:noFill/>
          </p:spPr>
          <p:txBody>
            <a:bodyPr wrap="square" rtlCol="0">
              <a:spAutoFit/>
            </a:bodyPr>
            <a:lstStyle/>
            <a:p>
              <a:r>
                <a:rPr lang="en-GB" sz="1800" dirty="0"/>
                <a:t>Adapted Text</a:t>
              </a:r>
            </a:p>
          </p:txBody>
        </p:sp>
      </p:grpSp>
      <p:sp>
        <p:nvSpPr>
          <p:cNvPr id="8" name="Text Placeholder 1">
            <a:extLst>
              <a:ext uri="{FF2B5EF4-FFF2-40B4-BE49-F238E27FC236}">
                <a16:creationId xmlns:a16="http://schemas.microsoft.com/office/drawing/2014/main" id="{460F7814-8B80-860E-6EF8-A03A4B7C1AC3}"/>
              </a:ext>
            </a:extLst>
          </p:cNvPr>
          <p:cNvSpPr txBox="1">
            <a:spLocks/>
          </p:cNvSpPr>
          <p:nvPr/>
        </p:nvSpPr>
        <p:spPr>
          <a:xfrm>
            <a:off x="2980688" y="4275217"/>
            <a:ext cx="5934711" cy="1191376"/>
          </a:xfrm>
          <a:prstGeom prst="rect">
            <a:avLst/>
          </a:prstGeom>
        </p:spPr>
        <p:txBody>
          <a:bodyPr vert="horz" lIns="91440" tIns="45720" rIns="91440" bIns="45720" rtlCol="0">
            <a:noAutofit/>
          </a:bodyPr>
          <a:lstStyle>
            <a:lvl1pPr marL="0" indent="0" algn="l" defTabSz="914400" rtl="0" eaLnBrk="1" latinLnBrk="0" hangingPunct="1">
              <a:spcBef>
                <a:spcPts val="0"/>
              </a:spcBef>
              <a:buClr>
                <a:srgbClr val="364162"/>
              </a:buClr>
              <a:buFont typeface="Arial" pitchFamily="34" charset="0"/>
              <a:buNone/>
              <a:defRPr sz="2800" kern="1200">
                <a:solidFill>
                  <a:schemeClr val="tx1"/>
                </a:solidFill>
                <a:latin typeface="Arial" pitchFamily="34" charset="0"/>
                <a:ea typeface="Verdana" pitchFamily="34" charset="0"/>
                <a:cs typeface="Arial" pitchFamily="34" charset="0"/>
              </a:defRPr>
            </a:lvl1pPr>
            <a:lvl2pPr marL="0" indent="0" algn="l" defTabSz="914400" rtl="0" eaLnBrk="1" latinLnBrk="0" hangingPunct="1">
              <a:spcBef>
                <a:spcPts val="0"/>
              </a:spcBef>
              <a:buClr>
                <a:srgbClr val="364162"/>
              </a:buClr>
              <a:buFont typeface="Arial" pitchFamily="34" charset="0"/>
              <a:buNone/>
              <a:defRPr sz="2400" kern="1200">
                <a:solidFill>
                  <a:schemeClr val="tx1"/>
                </a:solidFill>
                <a:latin typeface="Arial" pitchFamily="34" charset="0"/>
                <a:ea typeface="Verdana" pitchFamily="34" charset="0"/>
                <a:cs typeface="Arial" pitchFamily="34" charset="0"/>
              </a:defRPr>
            </a:lvl2pPr>
            <a:lvl3pPr marL="0" indent="0" algn="l" defTabSz="914400" rtl="0" eaLnBrk="1" latinLnBrk="0" hangingPunct="1">
              <a:spcBef>
                <a:spcPts val="0"/>
              </a:spcBef>
              <a:buClr>
                <a:srgbClr val="364162"/>
              </a:buClr>
              <a:buFont typeface="Wingdings" pitchFamily="2" charset="2"/>
              <a:buNone/>
              <a:defRPr sz="2200" kern="1200">
                <a:solidFill>
                  <a:schemeClr val="tx1"/>
                </a:solidFill>
                <a:latin typeface="Arial" pitchFamily="34" charset="0"/>
                <a:ea typeface="Verdana" pitchFamily="34" charset="0"/>
                <a:cs typeface="Arial" pitchFamily="34" charset="0"/>
              </a:defRPr>
            </a:lvl3pPr>
            <a:lvl4pPr marL="0" indent="0" algn="l" defTabSz="914400" rtl="0" eaLnBrk="1" latinLnBrk="0" hangingPunct="1">
              <a:spcBef>
                <a:spcPts val="0"/>
              </a:spcBef>
              <a:buClr>
                <a:srgbClr val="364162"/>
              </a:buClr>
              <a:buFont typeface="Courier New" pitchFamily="49" charset="0"/>
              <a:buNone/>
              <a:defRPr sz="2000" kern="1200">
                <a:solidFill>
                  <a:schemeClr val="tx1"/>
                </a:solidFill>
                <a:latin typeface="Arial" pitchFamily="34" charset="0"/>
                <a:ea typeface="Verdana" pitchFamily="34" charset="0"/>
                <a:cs typeface="Arial" pitchFamily="34" charset="0"/>
              </a:defRPr>
            </a:lvl4pPr>
            <a:lvl5pPr marL="0" indent="0" algn="l" defTabSz="914400" rtl="0" eaLnBrk="1" latinLnBrk="0" hangingPunct="1">
              <a:spcBef>
                <a:spcPts val="0"/>
              </a:spcBef>
              <a:buClr>
                <a:srgbClr val="364162"/>
              </a:buClr>
              <a:buFont typeface="Arial" pitchFamily="34" charset="0"/>
              <a:buNone/>
              <a:defRPr sz="2000" kern="1200">
                <a:solidFill>
                  <a:schemeClr val="tx1"/>
                </a:solidFill>
                <a:latin typeface="Arial" pitchFamily="34" charset="0"/>
                <a:ea typeface="Verdana" pitchFamily="34" charset="0"/>
                <a:cs typeface="Arial" pitchFamily="34" charset="0"/>
              </a:defRPr>
            </a:lvl5pPr>
            <a:lvl6pPr marL="0" indent="0" algn="l" defTabSz="914400" rtl="0" eaLnBrk="1" latinLnBrk="0" hangingPunct="1">
              <a:spcBef>
                <a:spcPts val="0"/>
              </a:spcBef>
              <a:buFont typeface="Arial" pitchFamily="34" charset="0"/>
              <a:buNone/>
              <a:defRPr sz="2000" kern="1200">
                <a:solidFill>
                  <a:schemeClr val="tx1"/>
                </a:solidFill>
                <a:latin typeface="+mn-lt"/>
                <a:ea typeface="+mn-ea"/>
                <a:cs typeface="+mn-cs"/>
              </a:defRPr>
            </a:lvl6pPr>
            <a:lvl7pPr marL="0" indent="0" algn="l" defTabSz="914400" rtl="0" eaLnBrk="1" latinLnBrk="0" hangingPunct="1">
              <a:spcBef>
                <a:spcPts val="0"/>
              </a:spcBef>
              <a:buFont typeface="Arial" pitchFamily="34" charset="0"/>
              <a:buNone/>
              <a:defRPr sz="2000" kern="1200">
                <a:solidFill>
                  <a:schemeClr val="tx1"/>
                </a:solidFill>
                <a:latin typeface="+mn-lt"/>
                <a:ea typeface="+mn-ea"/>
                <a:cs typeface="+mn-cs"/>
              </a:defRPr>
            </a:lvl7pPr>
            <a:lvl8pPr marL="0" indent="0" algn="l" defTabSz="914400" rtl="0" eaLnBrk="1" latinLnBrk="0" hangingPunct="1">
              <a:spcBef>
                <a:spcPts val="0"/>
              </a:spcBef>
              <a:buFont typeface="Arial" pitchFamily="34" charset="0"/>
              <a:buNone/>
              <a:defRPr sz="2000" kern="1200">
                <a:solidFill>
                  <a:schemeClr val="tx1"/>
                </a:solidFill>
                <a:latin typeface="+mn-lt"/>
                <a:ea typeface="+mn-ea"/>
                <a:cs typeface="+mn-cs"/>
              </a:defRPr>
            </a:lvl8pPr>
            <a:lvl9pPr marL="0" indent="0" algn="l" defTabSz="914400" rtl="0" eaLnBrk="1" latinLnBrk="0" hangingPunct="1">
              <a:spcBef>
                <a:spcPts val="0"/>
              </a:spcBef>
              <a:buFont typeface="Arial" pitchFamily="34" charset="0"/>
              <a:buNone/>
              <a:defRPr sz="2000" kern="1200">
                <a:solidFill>
                  <a:schemeClr val="tx1"/>
                </a:solidFill>
                <a:latin typeface="+mn-lt"/>
                <a:ea typeface="+mn-ea"/>
                <a:cs typeface="+mn-cs"/>
              </a:defRPr>
            </a:lvl9pPr>
          </a:lstStyle>
          <a:p>
            <a:pPr fontAlgn="auto">
              <a:spcAft>
                <a:spcPts val="0"/>
              </a:spcAft>
            </a:pPr>
            <a:r>
              <a:rPr lang="en-GB" sz="2000"/>
              <a:t>Lecturer: Assoc. Prof. Carlene Campbell</a:t>
            </a:r>
          </a:p>
          <a:p>
            <a:pPr fontAlgn="auto">
              <a:spcAft>
                <a:spcPts val="0"/>
              </a:spcAft>
            </a:pPr>
            <a:r>
              <a:rPr lang="en-GB" sz="2000"/>
              <a:t>Email: </a:t>
            </a:r>
            <a:r>
              <a:rPr lang="en-GB" sz="2000">
                <a:hlinkClick r:id="rId3"/>
              </a:rPr>
              <a:t>carlene.campbell@uwtsd.ac.uk</a:t>
            </a:r>
            <a:endParaRPr lang="en-GB" sz="2000"/>
          </a:p>
          <a:p>
            <a:pPr fontAlgn="auto">
              <a:spcAft>
                <a:spcPts val="0"/>
              </a:spcAft>
            </a:pPr>
            <a:r>
              <a:rPr lang="en-GB" sz="2000"/>
              <a:t>Website: </a:t>
            </a:r>
            <a:r>
              <a:rPr lang="en-GB" sz="2000">
                <a:hlinkClick r:id="rId4"/>
              </a:rPr>
              <a:t>https://www.knowledgewithprofit.com/</a:t>
            </a:r>
            <a:r>
              <a:rPr lang="en-GB" sz="2000"/>
              <a:t> </a:t>
            </a:r>
            <a:endParaRPr lang="en-GB" sz="2000" dirty="0"/>
          </a:p>
        </p:txBody>
      </p:sp>
    </p:spTree>
    <p:extLst>
      <p:ext uri="{BB962C8B-B14F-4D97-AF65-F5344CB8AC3E}">
        <p14:creationId xmlns:p14="http://schemas.microsoft.com/office/powerpoint/2010/main" val="1028298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a:xfrm>
            <a:off x="91440" y="1"/>
            <a:ext cx="9052560" cy="533400"/>
          </a:xfrm>
        </p:spPr>
        <p:txBody>
          <a:bodyPr anchor="ctr">
            <a:normAutofit fontScale="90000"/>
          </a:bodyPr>
          <a:lstStyle/>
          <a:p>
            <a:r>
              <a:rPr lang="en-GB" altLang="en-US" dirty="0"/>
              <a:t>Learning Objectives</a:t>
            </a:r>
          </a:p>
        </p:txBody>
      </p:sp>
      <p:sp>
        <p:nvSpPr>
          <p:cNvPr id="12291" name="Content Placeholder 5"/>
          <p:cNvSpPr>
            <a:spLocks noGrp="1" noChangeArrowheads="1"/>
          </p:cNvSpPr>
          <p:nvPr>
            <p:ph idx="1"/>
          </p:nvPr>
        </p:nvSpPr>
        <p:spPr>
          <a:xfrm>
            <a:off x="381000" y="609600"/>
            <a:ext cx="8763000" cy="4830763"/>
          </a:xfrm>
        </p:spPr>
        <p:txBody>
          <a:bodyPr>
            <a:normAutofit fontScale="85000" lnSpcReduction="20000"/>
          </a:bodyPr>
          <a:lstStyle/>
          <a:p>
            <a:pPr>
              <a:lnSpc>
                <a:spcPct val="110000"/>
              </a:lnSpc>
              <a:spcBef>
                <a:spcPts val="600"/>
              </a:spcBef>
            </a:pPr>
            <a:r>
              <a:rPr lang="en-US" altLang="en-US" dirty="0"/>
              <a:t>Upon completion of this material, you should be able to:</a:t>
            </a:r>
          </a:p>
          <a:p>
            <a:pPr lvl="1">
              <a:lnSpc>
                <a:spcPct val="110000"/>
              </a:lnSpc>
              <a:spcBef>
                <a:spcPts val="600"/>
              </a:spcBef>
            </a:pPr>
            <a:r>
              <a:rPr lang="en-US" altLang="en-US" dirty="0"/>
              <a:t>Discuss the need for ongoing maintenance of the information security program</a:t>
            </a:r>
          </a:p>
          <a:p>
            <a:pPr lvl="1">
              <a:lnSpc>
                <a:spcPct val="110000"/>
              </a:lnSpc>
              <a:spcBef>
                <a:spcPts val="600"/>
              </a:spcBef>
            </a:pPr>
            <a:r>
              <a:rPr lang="en-US" altLang="en-US" dirty="0"/>
              <a:t>List the recommended security management models</a:t>
            </a:r>
          </a:p>
          <a:p>
            <a:pPr lvl="1">
              <a:lnSpc>
                <a:spcPct val="110000"/>
              </a:lnSpc>
              <a:spcBef>
                <a:spcPts val="600"/>
              </a:spcBef>
            </a:pPr>
            <a:r>
              <a:rPr lang="en-US" altLang="en-US" dirty="0"/>
              <a:t>Define a model for a full maintenance program</a:t>
            </a:r>
          </a:p>
          <a:p>
            <a:pPr lvl="1">
              <a:lnSpc>
                <a:spcPct val="110000"/>
              </a:lnSpc>
              <a:spcBef>
                <a:spcPts val="600"/>
              </a:spcBef>
            </a:pPr>
            <a:r>
              <a:rPr lang="en-US" altLang="en-US" dirty="0"/>
              <a:t>Identify the key factors involved in monitoring the external and internal environment</a:t>
            </a:r>
          </a:p>
          <a:p>
            <a:pPr lvl="1">
              <a:lnSpc>
                <a:spcPct val="110000"/>
              </a:lnSpc>
              <a:spcBef>
                <a:spcPts val="600"/>
              </a:spcBef>
            </a:pPr>
            <a:r>
              <a:rPr lang="en-US" altLang="en-US" dirty="0"/>
              <a:t>Describe how planning, risk assessment, vulnerability assessment, and remediation tie into information security maintenance</a:t>
            </a:r>
          </a:p>
          <a:p>
            <a:pPr lvl="1">
              <a:lnSpc>
                <a:spcPct val="120000"/>
              </a:lnSpc>
              <a:spcBef>
                <a:spcPts val="600"/>
              </a:spcBef>
            </a:pPr>
            <a:r>
              <a:rPr lang="en-US" altLang="en-US" dirty="0"/>
              <a:t>Explain how to build readiness and review procedures into information security maintenance</a:t>
            </a:r>
          </a:p>
          <a:p>
            <a:pPr lvl="1">
              <a:lnSpc>
                <a:spcPct val="120000"/>
              </a:lnSpc>
              <a:spcBef>
                <a:spcPts val="600"/>
              </a:spcBef>
            </a:pPr>
            <a:r>
              <a:rPr lang="en-US" altLang="en-US" dirty="0"/>
              <a:t>Discuss digital forensics and describe how to manage it</a:t>
            </a:r>
          </a:p>
          <a:p>
            <a:pPr lvl="1">
              <a:lnSpc>
                <a:spcPct val="120000"/>
              </a:lnSpc>
              <a:spcBef>
                <a:spcPts val="600"/>
              </a:spcBef>
            </a:pPr>
            <a:r>
              <a:rPr lang="en-US" altLang="en-US" dirty="0"/>
              <a:t>Describe the process of acquiring, analyzing, and maintaining potential evidentiary material</a:t>
            </a:r>
          </a:p>
        </p:txBody>
      </p:sp>
    </p:spTree>
    <p:extLst>
      <p:ext uri="{BB962C8B-B14F-4D97-AF65-F5344CB8AC3E}">
        <p14:creationId xmlns:p14="http://schemas.microsoft.com/office/powerpoint/2010/main" val="3426476567"/>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a:xfrm>
            <a:off x="45720" y="27709"/>
            <a:ext cx="9052560" cy="505691"/>
          </a:xfrm>
        </p:spPr>
        <p:txBody>
          <a:bodyPr anchor="ctr">
            <a:normAutofit fontScale="90000"/>
          </a:bodyPr>
          <a:lstStyle/>
          <a:p>
            <a:r>
              <a:rPr lang="en-GB" altLang="en-US" dirty="0"/>
              <a:t>Introduction</a:t>
            </a:r>
          </a:p>
        </p:txBody>
      </p:sp>
      <p:sp>
        <p:nvSpPr>
          <p:cNvPr id="12291" name="Content Placeholder 5"/>
          <p:cNvSpPr>
            <a:spLocks noGrp="1" noChangeArrowheads="1"/>
          </p:cNvSpPr>
          <p:nvPr>
            <p:ph idx="1"/>
          </p:nvPr>
        </p:nvSpPr>
        <p:spPr>
          <a:xfrm>
            <a:off x="190500" y="533400"/>
            <a:ext cx="8763000" cy="4830763"/>
          </a:xfrm>
        </p:spPr>
        <p:txBody>
          <a:bodyPr>
            <a:normAutofit/>
          </a:bodyPr>
          <a:lstStyle/>
          <a:p>
            <a:pPr algn="just">
              <a:spcBef>
                <a:spcPts val="600"/>
              </a:spcBef>
            </a:pPr>
            <a:r>
              <a:rPr lang="en-US" altLang="en-US" dirty="0"/>
              <a:t>Organizations should avoid overconfidence after improving their information security profile.</a:t>
            </a:r>
          </a:p>
          <a:p>
            <a:pPr algn="just">
              <a:spcBef>
                <a:spcPts val="600"/>
              </a:spcBef>
            </a:pPr>
            <a:r>
              <a:rPr lang="en-US" altLang="en-US" dirty="0"/>
              <a:t>Organizational changes that may occur include:</a:t>
            </a:r>
          </a:p>
          <a:p>
            <a:pPr lvl="1" algn="just">
              <a:spcBef>
                <a:spcPts val="600"/>
              </a:spcBef>
            </a:pPr>
            <a:r>
              <a:rPr lang="en-US" altLang="en-US" dirty="0"/>
              <a:t>Acquisition of new assets, emergence of new vulnerabilities, shifting business priorities, partnerships form or dissolve, employee hire and turnover</a:t>
            </a:r>
          </a:p>
          <a:p>
            <a:pPr algn="just">
              <a:spcBef>
                <a:spcPts val="600"/>
              </a:spcBef>
            </a:pPr>
            <a:r>
              <a:rPr lang="en-US" altLang="en-US" dirty="0"/>
              <a:t>If a program is not adequately adjusting, it may be necessary to begin the cycle again.</a:t>
            </a:r>
          </a:p>
          <a:p>
            <a:pPr algn="just">
              <a:spcBef>
                <a:spcPts val="600"/>
              </a:spcBef>
            </a:pPr>
            <a:r>
              <a:rPr lang="en-US" altLang="en-US" dirty="0"/>
              <a:t>If an organization creates adjustable procedures and systems, the existing security improvement program can continue to work well.</a:t>
            </a:r>
          </a:p>
        </p:txBody>
      </p:sp>
    </p:spTree>
    <p:extLst>
      <p:ext uri="{BB962C8B-B14F-4D97-AF65-F5344CB8AC3E}">
        <p14:creationId xmlns:p14="http://schemas.microsoft.com/office/powerpoint/2010/main" val="4188495920"/>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29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p:txBody>
          <a:bodyPr anchor="ctr"/>
          <a:lstStyle/>
          <a:p>
            <a:r>
              <a:rPr lang="en-US" altLang="en-US" dirty="0"/>
              <a:t>Security Management Maintenance Models</a:t>
            </a:r>
            <a:endParaRPr lang="en-GB" altLang="en-US" dirty="0"/>
          </a:p>
        </p:txBody>
      </p:sp>
      <p:sp>
        <p:nvSpPr>
          <p:cNvPr id="12291" name="Content Placeholder 5"/>
          <p:cNvSpPr>
            <a:spLocks noGrp="1" noChangeArrowheads="1"/>
          </p:cNvSpPr>
          <p:nvPr>
            <p:ph idx="1"/>
          </p:nvPr>
        </p:nvSpPr>
        <p:spPr>
          <a:xfrm>
            <a:off x="190500" y="990600"/>
            <a:ext cx="8763000" cy="4830763"/>
          </a:xfrm>
        </p:spPr>
        <p:txBody>
          <a:bodyPr>
            <a:normAutofit/>
          </a:bodyPr>
          <a:lstStyle/>
          <a:p>
            <a:pPr>
              <a:spcBef>
                <a:spcPts val="600"/>
              </a:spcBef>
            </a:pPr>
            <a:r>
              <a:rPr lang="en-US" altLang="en-US" dirty="0"/>
              <a:t>Management model must be adopted to manage and operate the ongoing security program.</a:t>
            </a:r>
          </a:p>
          <a:p>
            <a:pPr>
              <a:spcBef>
                <a:spcPts val="600"/>
              </a:spcBef>
            </a:pPr>
            <a:r>
              <a:rPr lang="en-US" altLang="en-US" dirty="0"/>
              <a:t>Models are frameworks that structure the tasks of managing particular set of activities or business functions.</a:t>
            </a:r>
          </a:p>
          <a:p>
            <a:pPr>
              <a:spcBef>
                <a:spcPts val="600"/>
              </a:spcBef>
            </a:pPr>
            <a:r>
              <a:rPr lang="en-GB" altLang="en-US" dirty="0"/>
              <a:t>NIST SP 800-100 Information Security Handbook: A Guide for Managers </a:t>
            </a:r>
          </a:p>
          <a:p>
            <a:pPr>
              <a:spcBef>
                <a:spcPts val="600"/>
              </a:spcBef>
            </a:pPr>
            <a:r>
              <a:rPr lang="en-US" altLang="en-US" dirty="0"/>
              <a:t>The Security Maintenance Model</a:t>
            </a:r>
          </a:p>
        </p:txBody>
      </p:sp>
    </p:spTree>
    <p:extLst>
      <p:ext uri="{BB962C8B-B14F-4D97-AF65-F5344CB8AC3E}">
        <p14:creationId xmlns:p14="http://schemas.microsoft.com/office/powerpoint/2010/main" val="1531890910"/>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90501" y="8709"/>
            <a:ext cx="8839200" cy="981891"/>
          </a:xfrm>
        </p:spPr>
        <p:txBody>
          <a:bodyPr anchor="ctr">
            <a:noAutofit/>
          </a:bodyPr>
          <a:lstStyle/>
          <a:p>
            <a:pPr marL="0" indent="0">
              <a:lnSpc>
                <a:spcPct val="100000"/>
              </a:lnSpc>
              <a:spcBef>
                <a:spcPts val="0"/>
              </a:spcBef>
              <a:tabLst>
                <a:tab pos="4397375" algn="l"/>
              </a:tabLst>
            </a:pPr>
            <a:r>
              <a:rPr lang="en-US" dirty="0"/>
              <a:t>Information security measurement program implementation</a:t>
            </a:r>
            <a:endParaRPr lang="en-US" i="1" baseline="30000" dirty="0"/>
          </a:p>
        </p:txBody>
      </p:sp>
      <p:pic>
        <p:nvPicPr>
          <p:cNvPr id="8" name="Picture 7" descr="A figure shows an illustration, a call out like image has the label, “Prepare for data collection” numbered as 1. Pointing to an oval labeled as, “Collect data and analyze results” marked as 2 with an image of a lens at its right. This oval points to the next oval with an arrow and it is labeled as, “Identify corrective actions.” This is numbered as 3 and further points with an arrow to the oval labeled as, “Develop business case” numbered as 4, along with an image of man discussing with few business professionals. The fourth oval points down to another oval at the bottom labeled as, “Obtain resources” numbered as 5. Below it is the text that reads as, “Budget allocated” and “resources assigned.” This further points to another oval labeled as, “Apply corrective actions” numbered as, “6” which again points to the oval numbered as 2. The oval numbered as 6 has the text below that reads as, “Management, technical and operational.” The text on the left-bottom corner of the illustration is shown and it reads as, “Track progress and ROI.” A text on the top of the illustration is shown as four columns. The first column text reads as, “Identify stakeholders, Determine goals/objectives, Review existing measurements, Develop new measurements, Identify data collection methods and tools and Collect measurements.” The second column text reads as, “Analyze collected data, Conduct gap analysis– Identify gaps between actual and desired performance, Identify reasons for undesired results and Identify areas requiring improvement.” The third column text reads as, “Determine range of corrective actions, Select most appropriate corrective actions, and Prioritize corrective actions based on overall risk mitigation goals.” The fourth column reads the text as, “Develop cost model – Project cost for each corrective action, Perform sensitivity analysis, Develop business case and Prepare budget Submission.”&#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8378" y="1018903"/>
            <a:ext cx="7481455" cy="4127269"/>
          </a:xfrm>
          <a:prstGeom prst="rect">
            <a:avLst/>
          </a:prstGeom>
        </p:spPr>
      </p:pic>
      <p:sp>
        <p:nvSpPr>
          <p:cNvPr id="5" name="Content Placeholder 4"/>
          <p:cNvSpPr>
            <a:spLocks noGrp="1"/>
          </p:cNvSpPr>
          <p:nvPr>
            <p:ph sz="quarter" idx="10"/>
          </p:nvPr>
        </p:nvSpPr>
        <p:spPr>
          <a:xfrm>
            <a:off x="739832" y="5257800"/>
            <a:ext cx="7758545" cy="400078"/>
          </a:xfrm>
        </p:spPr>
        <p:txBody>
          <a:bodyPr>
            <a:normAutofit/>
          </a:bodyPr>
          <a:lstStyle/>
          <a:p>
            <a:pPr marL="0" indent="0">
              <a:buNone/>
            </a:pPr>
            <a:r>
              <a:rPr lang="en-US" sz="2000" dirty="0"/>
              <a:t>Source: NIST SP 800-55 Rev. 1.</a:t>
            </a:r>
          </a:p>
        </p:txBody>
      </p:sp>
    </p:spTree>
    <p:extLst>
      <p:ext uri="{BB962C8B-B14F-4D97-AF65-F5344CB8AC3E}">
        <p14:creationId xmlns:p14="http://schemas.microsoft.com/office/powerpoint/2010/main" val="26896243"/>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15637" y="228600"/>
            <a:ext cx="8312727" cy="838200"/>
          </a:xfrm>
        </p:spPr>
        <p:txBody>
          <a:bodyPr anchor="ctr">
            <a:normAutofit/>
          </a:bodyPr>
          <a:lstStyle/>
          <a:p>
            <a:pPr marL="0" indent="0">
              <a:lnSpc>
                <a:spcPct val="100000"/>
              </a:lnSpc>
              <a:spcBef>
                <a:spcPts val="0"/>
              </a:spcBef>
              <a:tabLst>
                <a:tab pos="4397375" algn="l"/>
              </a:tabLst>
            </a:pPr>
            <a:r>
              <a:rPr lang="en-US" dirty="0"/>
              <a:t>Conversion strategies </a:t>
            </a:r>
            <a:endParaRPr lang="en-US" i="1" baseline="30000" dirty="0"/>
          </a:p>
        </p:txBody>
      </p:sp>
      <p:pic>
        <p:nvPicPr>
          <p:cNvPr id="6" name="Picture 5" descr="An illustration shows a flowchart with blocks numbered until six. The first block on the top is named as, “Initiation phase – Determining the need.” The block points down with an arrow to a cloud within with four blocks are illustrated. The first block with number 2 inside cloud is named as, “Assessment Phase – Identifying viable solutions.” Then an arrow points to the right to a block numbered 3 named as, “Solution Phase – Specifying the right solution.” This block points to next block number four with an arrow and block named as, “Implementation Phase – engaging the right source.” This block further points to the block numbered as five, inside the cloud named as, “Operations Phase – Ensuring operational success.” The overall cloud points down with an arrow to a block numbered six and the block is named as, “Closeout Phase – Ensuring successful closure.”&#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2345" y="1066800"/>
            <a:ext cx="5031314" cy="3999895"/>
          </a:xfrm>
          <a:prstGeom prst="rect">
            <a:avLst/>
          </a:prstGeom>
        </p:spPr>
      </p:pic>
      <p:sp>
        <p:nvSpPr>
          <p:cNvPr id="5" name="Content Placeholder 4"/>
          <p:cNvSpPr>
            <a:spLocks noGrp="1"/>
          </p:cNvSpPr>
          <p:nvPr>
            <p:ph sz="quarter" idx="10"/>
          </p:nvPr>
        </p:nvSpPr>
        <p:spPr>
          <a:xfrm>
            <a:off x="37381" y="5079635"/>
            <a:ext cx="8534400" cy="484095"/>
          </a:xfrm>
        </p:spPr>
        <p:txBody>
          <a:bodyPr>
            <a:normAutofit/>
          </a:bodyPr>
          <a:lstStyle/>
          <a:p>
            <a:pPr marL="0" indent="0">
              <a:buNone/>
            </a:pPr>
            <a:r>
              <a:rPr lang="en-US" sz="2000" dirty="0"/>
              <a:t>Source: NIST SP 800-35</a:t>
            </a:r>
          </a:p>
        </p:txBody>
      </p:sp>
    </p:spTree>
    <p:extLst>
      <p:ext uri="{BB962C8B-B14F-4D97-AF65-F5344CB8AC3E}">
        <p14:creationId xmlns:p14="http://schemas.microsoft.com/office/powerpoint/2010/main" val="953500945"/>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87203" y="76200"/>
            <a:ext cx="8305800" cy="512445"/>
          </a:xfrm>
        </p:spPr>
        <p:txBody>
          <a:bodyPr anchor="ctr">
            <a:normAutofit fontScale="90000"/>
          </a:bodyPr>
          <a:lstStyle/>
          <a:p>
            <a:pPr marL="0" indent="0">
              <a:lnSpc>
                <a:spcPct val="100000"/>
              </a:lnSpc>
              <a:spcBef>
                <a:spcPts val="0"/>
              </a:spcBef>
              <a:tabLst>
                <a:tab pos="4397375" algn="l"/>
              </a:tabLst>
            </a:pPr>
            <a:r>
              <a:rPr lang="en-US" dirty="0"/>
              <a:t>The maintenance model</a:t>
            </a:r>
            <a:endParaRPr lang="en-US" baseline="30000" dirty="0"/>
          </a:p>
        </p:txBody>
      </p:sp>
      <p:pic>
        <p:nvPicPr>
          <p:cNvPr id="1026" name="Picture 2" descr="An illustration shows three blocks pointing to pointing to a hollow cylinder labeled as, “Risk, threat, and attack database.” The first block is labeled as, “internal monitoring” (left), the second is labeled as, “External monitoring” (left top) and the third block as, “Planning and risk assessment” (top). The cylinder is pointed to a block with an arrow and labeled as, “Vulnerability assessment and remediation” which is then pointed to another hollow cylinder labeled as, “Vulnerability database.” It is pointed to a block labeled as, “Readiness and review.” The arrows used in the illustration are broad and double layered.&#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762000"/>
            <a:ext cx="6569393" cy="4610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94998355"/>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a:xfrm>
            <a:off x="609600" y="-15005"/>
            <a:ext cx="8001000" cy="548405"/>
          </a:xfrm>
        </p:spPr>
        <p:txBody>
          <a:bodyPr anchor="ctr">
            <a:noAutofit/>
          </a:bodyPr>
          <a:lstStyle/>
          <a:p>
            <a:r>
              <a:rPr lang="en-US" altLang="en-US" dirty="0"/>
              <a:t>Monitoring the External Environment</a:t>
            </a:r>
            <a:endParaRPr lang="en-GB" altLang="en-US" dirty="0"/>
          </a:p>
        </p:txBody>
      </p:sp>
      <p:sp>
        <p:nvSpPr>
          <p:cNvPr id="12291" name="Content Placeholder 5"/>
          <p:cNvSpPr>
            <a:spLocks noGrp="1" noChangeArrowheads="1"/>
          </p:cNvSpPr>
          <p:nvPr>
            <p:ph idx="1"/>
          </p:nvPr>
        </p:nvSpPr>
        <p:spPr>
          <a:xfrm>
            <a:off x="228600" y="685800"/>
            <a:ext cx="8763000" cy="4830763"/>
          </a:xfrm>
        </p:spPr>
        <p:txBody>
          <a:bodyPr>
            <a:normAutofit/>
          </a:bodyPr>
          <a:lstStyle/>
          <a:p>
            <a:pPr>
              <a:spcBef>
                <a:spcPts val="600"/>
              </a:spcBef>
            </a:pPr>
            <a:r>
              <a:rPr lang="en-US" altLang="en-US" dirty="0"/>
              <a:t>Objective to provide early awareness of new and emerging threats, threat agents, vulnerabilities, and attacks so the organization can mount an effective defense.</a:t>
            </a:r>
          </a:p>
          <a:p>
            <a:pPr>
              <a:spcBef>
                <a:spcPts val="600"/>
              </a:spcBef>
            </a:pPr>
            <a:r>
              <a:rPr lang="en-US" altLang="en-US" dirty="0"/>
              <a:t>Entails collecting intelligence from data sources and giving that intelligence context and meaning for use by organizational decision makers.</a:t>
            </a:r>
          </a:p>
          <a:p>
            <a:pPr>
              <a:spcBef>
                <a:spcPts val="600"/>
              </a:spcBef>
            </a:pPr>
            <a:r>
              <a:rPr lang="en-US" altLang="en-US" dirty="0"/>
              <a:t>Data sources</a:t>
            </a:r>
          </a:p>
          <a:p>
            <a:pPr lvl="1">
              <a:spcBef>
                <a:spcPts val="600"/>
              </a:spcBef>
            </a:pPr>
            <a:r>
              <a:rPr lang="en-US" altLang="en-US" dirty="0"/>
              <a:t>Acquiring threat and vulnerability data is not difficult</a:t>
            </a:r>
          </a:p>
          <a:p>
            <a:pPr lvl="1">
              <a:spcBef>
                <a:spcPts val="600"/>
              </a:spcBef>
            </a:pPr>
            <a:r>
              <a:rPr lang="en-US" altLang="en-US" dirty="0"/>
              <a:t>Turning data into information decision makers can use is the challenge</a:t>
            </a:r>
          </a:p>
        </p:txBody>
      </p:sp>
    </p:spTree>
    <p:extLst>
      <p:ext uri="{BB962C8B-B14F-4D97-AF65-F5344CB8AC3E}">
        <p14:creationId xmlns:p14="http://schemas.microsoft.com/office/powerpoint/2010/main" val="2598587637"/>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29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81000" y="106681"/>
            <a:ext cx="8534400" cy="579120"/>
          </a:xfrm>
        </p:spPr>
        <p:txBody>
          <a:bodyPr anchor="ctr">
            <a:noAutofit/>
          </a:bodyPr>
          <a:lstStyle/>
          <a:p>
            <a:pPr marL="0" indent="0">
              <a:lnSpc>
                <a:spcPct val="100000"/>
              </a:lnSpc>
              <a:spcBef>
                <a:spcPts val="0"/>
              </a:spcBef>
              <a:tabLst>
                <a:tab pos="4397375" algn="l"/>
              </a:tabLst>
            </a:pPr>
            <a:r>
              <a:rPr lang="en-US" dirty="0"/>
              <a:t>Planning and risk assessment</a:t>
            </a:r>
            <a:r>
              <a:rPr lang="en-US" b="1" dirty="0"/>
              <a:t> </a:t>
            </a:r>
            <a:endParaRPr lang="en-US" baseline="30000" dirty="0"/>
          </a:p>
        </p:txBody>
      </p:sp>
      <p:pic>
        <p:nvPicPr>
          <p:cNvPr id="4098" name="Picture 2" descr="A figure shows an illustration with three roué board like blocks pointing to a major block at the center. The three blocks are named as, “Security team assesses its own program”, Evaluates risks introduced by new IT projects” and “Assess operational risks.” These three are pointed to the block named as, “Security team evaluates current risks within the organization and develops plans and processes.” This block points with an arrow to the right to a text that reads as, “Team feeds data to organization’s database” which further points to a hollow cylinder labeled as, “Risk, threat, and attack database.” The major block further points to another two blocks separately with arrows and the blocks are labeled as, “Risk Assessment process for IT projects and Program review process for security department.” This overall illustration in a box has sharp ending at left corner pointing to a small block. Several boxes pointing to a cylinder is shown as a short illustration near it.&#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685801"/>
            <a:ext cx="7112233" cy="4931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70490482"/>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a:xfrm>
            <a:off x="45720" y="27709"/>
            <a:ext cx="9052560" cy="505691"/>
          </a:xfrm>
        </p:spPr>
        <p:txBody>
          <a:bodyPr anchor="ctr">
            <a:noAutofit/>
          </a:bodyPr>
          <a:lstStyle/>
          <a:p>
            <a:r>
              <a:rPr lang="en-US" altLang="en-US" dirty="0"/>
              <a:t>Vulnerability Assessment and Remediation</a:t>
            </a:r>
            <a:endParaRPr lang="en-GB" altLang="en-US" dirty="0"/>
          </a:p>
        </p:txBody>
      </p:sp>
      <p:sp>
        <p:nvSpPr>
          <p:cNvPr id="12291" name="Content Placeholder 5"/>
          <p:cNvSpPr>
            <a:spLocks noGrp="1" noChangeArrowheads="1"/>
          </p:cNvSpPr>
          <p:nvPr>
            <p:ph idx="1"/>
          </p:nvPr>
        </p:nvSpPr>
        <p:spPr>
          <a:xfrm>
            <a:off x="317863" y="685800"/>
            <a:ext cx="8763000" cy="4830763"/>
          </a:xfrm>
        </p:spPr>
        <p:txBody>
          <a:bodyPr>
            <a:normAutofit/>
          </a:bodyPr>
          <a:lstStyle/>
          <a:p>
            <a:pPr>
              <a:spcBef>
                <a:spcPts val="600"/>
              </a:spcBef>
            </a:pPr>
            <a:r>
              <a:rPr lang="en-US" altLang="en-US" dirty="0"/>
              <a:t>Primary goal: identification of specific, documented vulnerabilities and their timely remediation</a:t>
            </a:r>
          </a:p>
          <a:p>
            <a:pPr>
              <a:spcBef>
                <a:spcPts val="600"/>
              </a:spcBef>
            </a:pPr>
            <a:r>
              <a:rPr lang="en-US" altLang="en-US" dirty="0"/>
              <a:t>Accomplished by:</a:t>
            </a:r>
          </a:p>
          <a:p>
            <a:pPr lvl="1">
              <a:spcBef>
                <a:spcPts val="600"/>
              </a:spcBef>
            </a:pPr>
            <a:r>
              <a:rPr lang="en-US" altLang="en-US" dirty="0"/>
              <a:t>Using vulnerability assessment procedures</a:t>
            </a:r>
          </a:p>
          <a:p>
            <a:pPr lvl="1">
              <a:spcBef>
                <a:spcPts val="600"/>
              </a:spcBef>
            </a:pPr>
            <a:r>
              <a:rPr lang="en-US" altLang="en-US" dirty="0"/>
              <a:t>Documenting background information and providing tested remediation procedures for vulnerabilities</a:t>
            </a:r>
          </a:p>
          <a:p>
            <a:pPr lvl="1">
              <a:spcBef>
                <a:spcPts val="600"/>
              </a:spcBef>
            </a:pPr>
            <a:r>
              <a:rPr lang="en-US" altLang="en-US" dirty="0"/>
              <a:t>Tracking vulnerabilities from the time they are identified</a:t>
            </a:r>
          </a:p>
          <a:p>
            <a:pPr lvl="1">
              <a:spcBef>
                <a:spcPts val="600"/>
              </a:spcBef>
            </a:pPr>
            <a:r>
              <a:rPr lang="en-US" altLang="en-US" dirty="0"/>
              <a:t>Communicating vulnerability information to owners of vulnerable systems</a:t>
            </a:r>
          </a:p>
          <a:p>
            <a:pPr lvl="1">
              <a:spcBef>
                <a:spcPts val="600"/>
              </a:spcBef>
            </a:pPr>
            <a:r>
              <a:rPr lang="en-US" altLang="en-US" dirty="0"/>
              <a:t>Reporting on the status of vulnerabilities</a:t>
            </a:r>
          </a:p>
          <a:p>
            <a:pPr lvl="1">
              <a:spcBef>
                <a:spcPts val="600"/>
              </a:spcBef>
            </a:pPr>
            <a:r>
              <a:rPr lang="en-US" altLang="en-US" dirty="0"/>
              <a:t>Ensuring that the proper level of management is involved</a:t>
            </a:r>
          </a:p>
        </p:txBody>
      </p:sp>
    </p:spTree>
    <p:extLst>
      <p:ext uri="{BB962C8B-B14F-4D97-AF65-F5344CB8AC3E}">
        <p14:creationId xmlns:p14="http://schemas.microsoft.com/office/powerpoint/2010/main" val="1324430897"/>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29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291">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2291">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229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p:txBody>
          <a:bodyPr anchor="ctr">
            <a:noAutofit/>
          </a:bodyPr>
          <a:lstStyle/>
          <a:p>
            <a:r>
              <a:rPr lang="en-US" altLang="en-US" dirty="0"/>
              <a:t>Vulnerability Assessment and Remediation </a:t>
            </a:r>
            <a:r>
              <a:rPr lang="en-US" sz="3600" kern="1200" dirty="0">
                <a:solidFill>
                  <a:schemeClr val="bg1"/>
                </a:solidFill>
                <a:effectLst/>
                <a:latin typeface="Arial" pitchFamily="34" charset="0"/>
                <a:ea typeface="Verdana" pitchFamily="34" charset="0"/>
                <a:cs typeface="Arial" pitchFamily="34" charset="0"/>
              </a:rPr>
              <a:t>(11 of 11)</a:t>
            </a:r>
            <a:endParaRPr lang="en-GB" altLang="en-US" dirty="0"/>
          </a:p>
        </p:txBody>
      </p:sp>
      <p:sp>
        <p:nvSpPr>
          <p:cNvPr id="12291" name="Content Placeholder 5"/>
          <p:cNvSpPr>
            <a:spLocks noGrp="1" noChangeArrowheads="1"/>
          </p:cNvSpPr>
          <p:nvPr>
            <p:ph idx="1"/>
          </p:nvPr>
        </p:nvSpPr>
        <p:spPr/>
        <p:txBody>
          <a:bodyPr>
            <a:normAutofit/>
          </a:bodyPr>
          <a:lstStyle/>
          <a:p>
            <a:pPr>
              <a:spcBef>
                <a:spcPts val="600"/>
              </a:spcBef>
            </a:pPr>
            <a:r>
              <a:rPr lang="en-US" altLang="en-US" dirty="0"/>
              <a:t>Primary goal is to keep the information security program functioning as designed and continuously improving.</a:t>
            </a:r>
          </a:p>
          <a:p>
            <a:pPr>
              <a:spcBef>
                <a:spcPts val="600"/>
              </a:spcBef>
            </a:pPr>
            <a:r>
              <a:rPr lang="en-US" altLang="en-US" dirty="0"/>
              <a:t>Accomplished by:</a:t>
            </a:r>
          </a:p>
          <a:p>
            <a:pPr lvl="1">
              <a:spcBef>
                <a:spcPts val="600"/>
              </a:spcBef>
            </a:pPr>
            <a:r>
              <a:rPr lang="en-US" altLang="en-US" dirty="0"/>
              <a:t>Policy review</a:t>
            </a:r>
          </a:p>
          <a:p>
            <a:pPr lvl="1">
              <a:spcBef>
                <a:spcPts val="600"/>
              </a:spcBef>
            </a:pPr>
            <a:r>
              <a:rPr lang="en-US" altLang="en-US" dirty="0"/>
              <a:t>Program review</a:t>
            </a:r>
          </a:p>
          <a:p>
            <a:pPr lvl="1">
              <a:spcBef>
                <a:spcPts val="600"/>
              </a:spcBef>
            </a:pPr>
            <a:r>
              <a:rPr lang="en-US" altLang="en-US" dirty="0"/>
              <a:t>Rehearsals</a:t>
            </a:r>
          </a:p>
        </p:txBody>
      </p:sp>
    </p:spTree>
    <p:extLst>
      <p:ext uri="{BB962C8B-B14F-4D97-AF65-F5344CB8AC3E}">
        <p14:creationId xmlns:p14="http://schemas.microsoft.com/office/powerpoint/2010/main" val="2268042232"/>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29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 y="228601"/>
            <a:ext cx="8728364" cy="533400"/>
          </a:xfrm>
        </p:spPr>
        <p:txBody>
          <a:bodyPr anchor="ctr">
            <a:noAutofit/>
          </a:bodyPr>
          <a:lstStyle/>
          <a:p>
            <a:pPr marL="0" indent="0">
              <a:lnSpc>
                <a:spcPct val="100000"/>
              </a:lnSpc>
              <a:spcBef>
                <a:spcPts val="0"/>
              </a:spcBef>
              <a:tabLst>
                <a:tab pos="4397375" algn="l"/>
              </a:tabLst>
            </a:pPr>
            <a:r>
              <a:rPr lang="en-US" dirty="0"/>
              <a:t>Vulnerability assessment and remediation</a:t>
            </a:r>
          </a:p>
        </p:txBody>
      </p:sp>
      <p:pic>
        <p:nvPicPr>
          <p:cNvPr id="1026" name="Picture 2" descr="An illustration shows a hollow cylinder with a text that reads as, “Extract vulnerabilities from the risk, threat, and attack database.” This is pointed to another hollow cylinder toward the right with an arrow. The text in-between the arrow reads as, “Internet vulnerability assessment”, intranet vulnerability assessment”, “Platform security validation” and “Wireless vulnerability assessment.” The second hollow cylinder has the text that reads as, “Vulnerability database.” This points to a block with an arrow which s labeled as, “Extract relevant data.” The block is labeled as, “Develop remediation plan.” The arrow is labeled as, “Extract relevant data.”This illustration is in a box and it has a sharp at the right bottom corner pointing a small box. A small illustration of several blocks connected to a hollow cylinder is shown near it.&#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914400"/>
            <a:ext cx="6822948" cy="43450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03443951"/>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15637" y="273010"/>
            <a:ext cx="8312727" cy="565190"/>
          </a:xfrm>
        </p:spPr>
        <p:txBody>
          <a:bodyPr anchor="ctr">
            <a:noAutofit/>
          </a:bodyPr>
          <a:lstStyle/>
          <a:p>
            <a:pPr marL="0" indent="0">
              <a:lnSpc>
                <a:spcPct val="100000"/>
              </a:lnSpc>
              <a:spcBef>
                <a:spcPts val="0"/>
              </a:spcBef>
              <a:tabLst>
                <a:tab pos="4397375" algn="l"/>
              </a:tabLst>
            </a:pPr>
            <a:r>
              <a:rPr lang="en-US" dirty="0"/>
              <a:t>Readiness and review</a:t>
            </a:r>
            <a:endParaRPr lang="en-US" baseline="30000" dirty="0"/>
          </a:p>
        </p:txBody>
      </p:sp>
      <p:pic>
        <p:nvPicPr>
          <p:cNvPr id="2050" name="Picture 2" descr="An illustration shows three small route board blocks pointed to a major block. The small blocks are labeled as, “Policy review”, “Plan review for IRP, DRP, and BCP” and “Rehearsals and war games.” The major block is named as, “Security team maintains security programs and stays ready.” This overall illustration is marked like a call out and points to a small illustration of boxes connected to hollow cylinders.&#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990600"/>
            <a:ext cx="7416499" cy="46527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47208715"/>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a:xfrm>
            <a:off x="45720" y="27709"/>
            <a:ext cx="9052560" cy="581891"/>
          </a:xfrm>
        </p:spPr>
        <p:txBody>
          <a:bodyPr anchor="ctr">
            <a:noAutofit/>
          </a:bodyPr>
          <a:lstStyle/>
          <a:p>
            <a:r>
              <a:rPr lang="en-US" altLang="en-US" dirty="0"/>
              <a:t>Digital Forensics</a:t>
            </a:r>
            <a:endParaRPr lang="en-GB" altLang="en-US" dirty="0"/>
          </a:p>
        </p:txBody>
      </p:sp>
      <p:sp>
        <p:nvSpPr>
          <p:cNvPr id="12291" name="Content Placeholder 5"/>
          <p:cNvSpPr>
            <a:spLocks noGrp="1" noChangeArrowheads="1"/>
          </p:cNvSpPr>
          <p:nvPr>
            <p:ph idx="1"/>
          </p:nvPr>
        </p:nvSpPr>
        <p:spPr>
          <a:xfrm>
            <a:off x="335280" y="762000"/>
            <a:ext cx="8763000" cy="4830763"/>
          </a:xfrm>
        </p:spPr>
        <p:txBody>
          <a:bodyPr>
            <a:normAutofit/>
          </a:bodyPr>
          <a:lstStyle/>
          <a:p>
            <a:pPr>
              <a:spcBef>
                <a:spcPts val="600"/>
              </a:spcBef>
            </a:pPr>
            <a:r>
              <a:rPr lang="en-US" altLang="en-US" dirty="0"/>
              <a:t>Used to document what happened during attack on assets and how attack occurred</a:t>
            </a:r>
          </a:p>
          <a:p>
            <a:pPr>
              <a:spcBef>
                <a:spcPts val="600"/>
              </a:spcBef>
            </a:pPr>
            <a:r>
              <a:rPr lang="en-US" altLang="en-US" dirty="0"/>
              <a:t>Based on the field of traditional forensics</a:t>
            </a:r>
          </a:p>
          <a:p>
            <a:pPr>
              <a:spcBef>
                <a:spcPts val="600"/>
              </a:spcBef>
            </a:pPr>
            <a:r>
              <a:rPr lang="en-US" altLang="en-US" dirty="0"/>
              <a:t>Involves preservation, identification, extraction, documentation, and interpretation of digital media for evidentiary and/or root-cause analysis</a:t>
            </a:r>
          </a:p>
          <a:p>
            <a:pPr>
              <a:spcBef>
                <a:spcPts val="600"/>
              </a:spcBef>
            </a:pPr>
            <a:r>
              <a:rPr lang="en-US" altLang="en-US" dirty="0"/>
              <a:t>Evidentiary material (EM): any item or information that applies to an organization’s legal or policy-based case</a:t>
            </a:r>
          </a:p>
        </p:txBody>
      </p:sp>
    </p:spTree>
    <p:extLst>
      <p:ext uri="{BB962C8B-B14F-4D97-AF65-F5344CB8AC3E}">
        <p14:creationId xmlns:p14="http://schemas.microsoft.com/office/powerpoint/2010/main" val="2892378814"/>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p:txBody>
          <a:bodyPr anchor="ctr">
            <a:noAutofit/>
          </a:bodyPr>
          <a:lstStyle/>
          <a:p>
            <a:r>
              <a:rPr lang="en-US" altLang="en-US" dirty="0"/>
              <a:t>The Digital Forensics Team</a:t>
            </a:r>
            <a:endParaRPr lang="en-GB" altLang="en-US" dirty="0"/>
          </a:p>
        </p:txBody>
      </p:sp>
      <p:sp>
        <p:nvSpPr>
          <p:cNvPr id="12291" name="Content Placeholder 5"/>
          <p:cNvSpPr>
            <a:spLocks noGrp="1" noChangeArrowheads="1"/>
          </p:cNvSpPr>
          <p:nvPr>
            <p:ph idx="1"/>
          </p:nvPr>
        </p:nvSpPr>
        <p:spPr/>
        <p:txBody>
          <a:bodyPr>
            <a:normAutofit/>
          </a:bodyPr>
          <a:lstStyle/>
          <a:p>
            <a:pPr>
              <a:spcBef>
                <a:spcPts val="600"/>
              </a:spcBef>
            </a:pPr>
            <a:r>
              <a:rPr lang="en-US" altLang="en-US" dirty="0"/>
              <a:t>Most organizations </a:t>
            </a:r>
          </a:p>
          <a:p>
            <a:pPr lvl="1">
              <a:spcBef>
                <a:spcPts val="600"/>
              </a:spcBef>
            </a:pPr>
            <a:r>
              <a:rPr lang="en-US" altLang="en-US" dirty="0"/>
              <a:t>Cannot sustain a permanent digital forensics team</a:t>
            </a:r>
          </a:p>
          <a:p>
            <a:pPr lvl="1">
              <a:spcBef>
                <a:spcPts val="600"/>
              </a:spcBef>
            </a:pPr>
            <a:r>
              <a:rPr lang="en-US" altLang="en-US" dirty="0"/>
              <a:t>Collect data and outsource analysis</a:t>
            </a:r>
          </a:p>
          <a:p>
            <a:pPr>
              <a:spcBef>
                <a:spcPts val="600"/>
              </a:spcBef>
            </a:pPr>
            <a:r>
              <a:rPr lang="en-US" altLang="en-US" dirty="0"/>
              <a:t>Information security group personnel should be trained to understand and manage the forensics process to avoid contamination of potential EM.</a:t>
            </a:r>
          </a:p>
          <a:p>
            <a:pPr>
              <a:spcBef>
                <a:spcPts val="600"/>
              </a:spcBef>
            </a:pPr>
            <a:r>
              <a:rPr lang="en-US" altLang="en-US" dirty="0"/>
              <a:t>Expertise can be obtained by training.</a:t>
            </a:r>
          </a:p>
        </p:txBody>
      </p:sp>
    </p:spTree>
    <p:extLst>
      <p:ext uri="{BB962C8B-B14F-4D97-AF65-F5344CB8AC3E}">
        <p14:creationId xmlns:p14="http://schemas.microsoft.com/office/powerpoint/2010/main" val="808402802"/>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29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p:txBody>
          <a:bodyPr anchor="ctr">
            <a:noAutofit/>
          </a:bodyPr>
          <a:lstStyle/>
          <a:p>
            <a:r>
              <a:rPr lang="en-US" altLang="en-US" dirty="0"/>
              <a:t>Affidavits and Search Warrants</a:t>
            </a:r>
            <a:endParaRPr lang="en-GB" altLang="en-US" dirty="0"/>
          </a:p>
        </p:txBody>
      </p:sp>
      <p:sp>
        <p:nvSpPr>
          <p:cNvPr id="12291" name="Content Placeholder 5"/>
          <p:cNvSpPr>
            <a:spLocks noGrp="1" noChangeArrowheads="1"/>
          </p:cNvSpPr>
          <p:nvPr>
            <p:ph idx="1"/>
          </p:nvPr>
        </p:nvSpPr>
        <p:spPr>
          <a:xfrm>
            <a:off x="190500" y="1066800"/>
            <a:ext cx="8763000" cy="4830763"/>
          </a:xfrm>
        </p:spPr>
        <p:txBody>
          <a:bodyPr>
            <a:normAutofit/>
          </a:bodyPr>
          <a:lstStyle/>
          <a:p>
            <a:pPr>
              <a:spcBef>
                <a:spcPts val="600"/>
              </a:spcBef>
            </a:pPr>
            <a:r>
              <a:rPr lang="en-US" altLang="en-US" dirty="0"/>
              <a:t>Affidavit</a:t>
            </a:r>
          </a:p>
          <a:p>
            <a:pPr lvl="1">
              <a:spcBef>
                <a:spcPts val="600"/>
              </a:spcBef>
            </a:pPr>
            <a:r>
              <a:rPr lang="en-US" altLang="en-US" dirty="0"/>
              <a:t>Sworn testimony that certain facts are in the possession of the investigating officer; can be used to request a search warrant</a:t>
            </a:r>
          </a:p>
          <a:p>
            <a:pPr lvl="1">
              <a:spcBef>
                <a:spcPts val="600"/>
              </a:spcBef>
            </a:pPr>
            <a:r>
              <a:rPr lang="en-US" altLang="en-US" dirty="0"/>
              <a:t>The facts, the items, and the place must be specified</a:t>
            </a:r>
          </a:p>
          <a:p>
            <a:pPr>
              <a:spcBef>
                <a:spcPts val="600"/>
              </a:spcBef>
            </a:pPr>
            <a:r>
              <a:rPr lang="en-US" altLang="en-US" dirty="0"/>
              <a:t>When an approving authority signs the affidavit, it becomes a search warrant, giving permission to </a:t>
            </a:r>
          </a:p>
          <a:p>
            <a:pPr lvl="1">
              <a:spcBef>
                <a:spcPts val="600"/>
              </a:spcBef>
            </a:pPr>
            <a:r>
              <a:rPr lang="en-US" altLang="en-US" dirty="0"/>
              <a:t>Search for evidentiary material (EM) at a specified location</a:t>
            </a:r>
          </a:p>
          <a:p>
            <a:pPr lvl="1">
              <a:spcBef>
                <a:spcPts val="600"/>
              </a:spcBef>
            </a:pPr>
            <a:r>
              <a:rPr lang="en-US" altLang="en-US" dirty="0"/>
              <a:t>Seize specific items for official examination</a:t>
            </a:r>
          </a:p>
        </p:txBody>
      </p:sp>
    </p:spTree>
    <p:extLst>
      <p:ext uri="{BB962C8B-B14F-4D97-AF65-F5344CB8AC3E}">
        <p14:creationId xmlns:p14="http://schemas.microsoft.com/office/powerpoint/2010/main" val="2408737017"/>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29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29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p:txBody>
          <a:bodyPr anchor="ctr">
            <a:noAutofit/>
          </a:bodyPr>
          <a:lstStyle/>
          <a:p>
            <a:r>
              <a:rPr lang="en-US" altLang="en-US" dirty="0"/>
              <a:t>Digital Forensics Methodology</a:t>
            </a:r>
            <a:endParaRPr lang="en-GB" altLang="en-US" dirty="0"/>
          </a:p>
        </p:txBody>
      </p:sp>
      <p:sp>
        <p:nvSpPr>
          <p:cNvPr id="12291" name="Content Placeholder 5"/>
          <p:cNvSpPr>
            <a:spLocks noGrp="1" noChangeArrowheads="1"/>
          </p:cNvSpPr>
          <p:nvPr>
            <p:ph idx="1"/>
          </p:nvPr>
        </p:nvSpPr>
        <p:spPr>
          <a:xfrm>
            <a:off x="228600" y="1295401"/>
            <a:ext cx="8763000" cy="4343400"/>
          </a:xfrm>
        </p:spPr>
        <p:txBody>
          <a:bodyPr>
            <a:normAutofit/>
          </a:bodyPr>
          <a:lstStyle/>
          <a:p>
            <a:pPr>
              <a:spcBef>
                <a:spcPts val="600"/>
              </a:spcBef>
            </a:pPr>
            <a:r>
              <a:rPr lang="en-US" altLang="en-US" dirty="0"/>
              <a:t>All investigations follow the same basic methodology</a:t>
            </a:r>
          </a:p>
          <a:p>
            <a:pPr lvl="1">
              <a:spcBef>
                <a:spcPts val="600"/>
              </a:spcBef>
            </a:pPr>
            <a:r>
              <a:rPr lang="en-US" altLang="en-US" dirty="0"/>
              <a:t>Identify relevant EM</a:t>
            </a:r>
          </a:p>
          <a:p>
            <a:pPr lvl="1">
              <a:spcBef>
                <a:spcPts val="600"/>
              </a:spcBef>
            </a:pPr>
            <a:r>
              <a:rPr lang="en-US" altLang="en-US" dirty="0"/>
              <a:t>Acquire (seize) the evidence without alteration or damage</a:t>
            </a:r>
          </a:p>
          <a:p>
            <a:pPr lvl="1">
              <a:spcBef>
                <a:spcPts val="600"/>
              </a:spcBef>
            </a:pPr>
            <a:r>
              <a:rPr lang="en-US" altLang="en-US" dirty="0"/>
              <a:t>Take steps to assure that the evidence is at every step verifiably authentic and is unchanged from the time it was seized</a:t>
            </a:r>
          </a:p>
          <a:p>
            <a:pPr lvl="1">
              <a:spcBef>
                <a:spcPts val="600"/>
              </a:spcBef>
            </a:pPr>
            <a:r>
              <a:rPr lang="en-US" altLang="en-US" dirty="0"/>
              <a:t>Analyze the data without risking modification or unauthorized access</a:t>
            </a:r>
          </a:p>
          <a:p>
            <a:pPr lvl="1">
              <a:spcBef>
                <a:spcPts val="600"/>
              </a:spcBef>
            </a:pPr>
            <a:r>
              <a:rPr lang="en-US" altLang="en-US" dirty="0"/>
              <a:t>Report the findings to the proper authority</a:t>
            </a:r>
          </a:p>
        </p:txBody>
      </p:sp>
    </p:spTree>
    <p:extLst>
      <p:ext uri="{BB962C8B-B14F-4D97-AF65-F5344CB8AC3E}">
        <p14:creationId xmlns:p14="http://schemas.microsoft.com/office/powerpoint/2010/main" val="1978010000"/>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29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29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88373" y="144393"/>
            <a:ext cx="8243455" cy="770007"/>
          </a:xfrm>
        </p:spPr>
        <p:txBody>
          <a:bodyPr anchor="ctr">
            <a:noAutofit/>
          </a:bodyPr>
          <a:lstStyle/>
          <a:p>
            <a:pPr marL="0" indent="0">
              <a:lnSpc>
                <a:spcPct val="100000"/>
              </a:lnSpc>
              <a:spcBef>
                <a:spcPts val="0"/>
              </a:spcBef>
              <a:tabLst>
                <a:tab pos="4397375" algn="l"/>
              </a:tabLst>
            </a:pPr>
            <a:r>
              <a:rPr lang="en-US" dirty="0"/>
              <a:t>The digital forensics process</a:t>
            </a:r>
            <a:endParaRPr lang="en-US" baseline="30000" dirty="0"/>
          </a:p>
        </p:txBody>
      </p:sp>
      <p:pic>
        <p:nvPicPr>
          <p:cNvPr id="3074" name="Picture 2" descr="An illustration shows several blocks connected starting with a block on the left named as, “Policy violation or crime detected.” This points with an arrow to the next block on the right, named as, “Prepare affidavit seeking authorization to investigate.” This further points to another block named as Investigation authorized?” the first block and the current block is marked as, “Either internal or external to the organization.”If this condition is yes then it points to next block as, “Collect evidence.” If it is no, it is points to the block named as, “Archive.” A block pointing to collect evidence reads as, “Security incident triggers incident response process.” Then the collect evidence points to “Analyze evidence.” This further point to the block named as, “produce report and submit for disposition.” Then it points to the block “archive.”&#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1066800"/>
            <a:ext cx="7180231" cy="4563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9026100"/>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p:txBody>
          <a:bodyPr anchor="ctr">
            <a:noAutofit/>
          </a:bodyPr>
          <a:lstStyle/>
          <a:p>
            <a:r>
              <a:rPr lang="en-US" altLang="en-US" dirty="0"/>
              <a:t>Evidentiary Procedures</a:t>
            </a:r>
            <a:endParaRPr lang="en-GB" altLang="en-US" dirty="0"/>
          </a:p>
        </p:txBody>
      </p:sp>
      <p:sp>
        <p:nvSpPr>
          <p:cNvPr id="12291" name="Content Placeholder 5"/>
          <p:cNvSpPr>
            <a:spLocks noGrp="1" noChangeArrowheads="1"/>
          </p:cNvSpPr>
          <p:nvPr>
            <p:ph idx="1"/>
          </p:nvPr>
        </p:nvSpPr>
        <p:spPr>
          <a:xfrm>
            <a:off x="228600" y="1295401"/>
            <a:ext cx="8763000" cy="4191000"/>
          </a:xfrm>
        </p:spPr>
        <p:txBody>
          <a:bodyPr>
            <a:normAutofit/>
          </a:bodyPr>
          <a:lstStyle/>
          <a:p>
            <a:pPr>
              <a:spcBef>
                <a:spcPts val="600"/>
              </a:spcBef>
            </a:pPr>
            <a:r>
              <a:rPr lang="en-US" altLang="en-US" dirty="0"/>
              <a:t>Strong procedures for handling potential evidentiary material can minimize the probability of an organization losing a legal challenge.</a:t>
            </a:r>
          </a:p>
          <a:p>
            <a:pPr>
              <a:spcBef>
                <a:spcPts val="600"/>
              </a:spcBef>
            </a:pPr>
            <a:r>
              <a:rPr lang="en-US" altLang="en-US" dirty="0"/>
              <a:t>Organizations should develop specific procedures, along with guidance for effective use.</a:t>
            </a:r>
          </a:p>
          <a:p>
            <a:pPr>
              <a:spcBef>
                <a:spcPts val="600"/>
              </a:spcBef>
            </a:pPr>
            <a:r>
              <a:rPr lang="en-US" dirty="0"/>
              <a:t>The policy document s</a:t>
            </a:r>
            <a:r>
              <a:rPr lang="en-US" altLang="en-US" dirty="0"/>
              <a:t>hould be supported by a procedures manual.</a:t>
            </a:r>
          </a:p>
        </p:txBody>
      </p:sp>
    </p:spTree>
    <p:extLst>
      <p:ext uri="{BB962C8B-B14F-4D97-AF65-F5344CB8AC3E}">
        <p14:creationId xmlns:p14="http://schemas.microsoft.com/office/powerpoint/2010/main" val="1828226498"/>
      </p:ext>
    </p:extLst>
  </p:cSld>
  <p:clrMapOvr>
    <a:masterClrMapping/>
  </p:clrMapOvr>
  <p:transition spd="med"/>
  <p:timing>
    <p:tnLst>
      <p:par>
        <p:cTn id="1" dur="indefinite" restart="never" nodeType="tmRoot">
          <p:childTnLst>
            <p:seq concurrent="1" nextAc="seek">
              <p:cTn id="2" dur="0"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noChangeArrowheads="1"/>
          </p:cNvSpPr>
          <p:nvPr>
            <p:ph type="title"/>
          </p:nvPr>
        </p:nvSpPr>
        <p:spPr/>
        <p:txBody>
          <a:bodyPr anchor="ctr">
            <a:noAutofit/>
          </a:bodyPr>
          <a:lstStyle/>
          <a:p>
            <a:r>
              <a:rPr lang="en-US" altLang="en-US" dirty="0"/>
              <a:t>Summary</a:t>
            </a:r>
            <a:endParaRPr lang="en-GB" altLang="en-US" dirty="0"/>
          </a:p>
        </p:txBody>
      </p:sp>
      <p:sp>
        <p:nvSpPr>
          <p:cNvPr id="12291" name="Content Placeholder 5"/>
          <p:cNvSpPr>
            <a:spLocks noGrp="1" noChangeArrowheads="1"/>
          </p:cNvSpPr>
          <p:nvPr>
            <p:ph idx="1"/>
          </p:nvPr>
        </p:nvSpPr>
        <p:spPr>
          <a:xfrm>
            <a:off x="335280" y="762000"/>
            <a:ext cx="8763000" cy="4830763"/>
          </a:xfrm>
        </p:spPr>
        <p:txBody>
          <a:bodyPr>
            <a:normAutofit fontScale="92500" lnSpcReduction="10000"/>
          </a:bodyPr>
          <a:lstStyle/>
          <a:p>
            <a:pPr>
              <a:spcBef>
                <a:spcPts val="600"/>
              </a:spcBef>
            </a:pPr>
            <a:r>
              <a:rPr lang="en-US" altLang="en-US" dirty="0"/>
              <a:t>Maintenance of the information security program is essential</a:t>
            </a:r>
          </a:p>
          <a:p>
            <a:pPr>
              <a:spcBef>
                <a:spcPts val="600"/>
              </a:spcBef>
            </a:pPr>
            <a:r>
              <a:rPr lang="en-US" altLang="en-US" dirty="0"/>
              <a:t>Security management models assist in planning for ongoing operations</a:t>
            </a:r>
          </a:p>
          <a:p>
            <a:pPr>
              <a:spcBef>
                <a:spcPts val="600"/>
              </a:spcBef>
            </a:pPr>
            <a:r>
              <a:rPr lang="en-US" altLang="en-US" dirty="0"/>
              <a:t>It is necessary to monitor the external and internal environment</a:t>
            </a:r>
          </a:p>
          <a:p>
            <a:pPr>
              <a:spcBef>
                <a:spcPts val="600"/>
              </a:spcBef>
            </a:pPr>
            <a:r>
              <a:rPr lang="en-US" altLang="en-US" dirty="0"/>
              <a:t>Planning and risk assessment are the essential parts of information security maintenance</a:t>
            </a:r>
          </a:p>
          <a:p>
            <a:pPr>
              <a:spcBef>
                <a:spcPts val="600"/>
              </a:spcBef>
            </a:pPr>
            <a:r>
              <a:rPr lang="en-US" altLang="en-US" dirty="0"/>
              <a:t>Need to understand how vulnerability assessment and remediation tie into information security maintenance</a:t>
            </a:r>
          </a:p>
          <a:p>
            <a:pPr>
              <a:spcBef>
                <a:spcPts val="600"/>
              </a:spcBef>
            </a:pPr>
            <a:r>
              <a:rPr lang="en-US" altLang="en-US" dirty="0"/>
              <a:t>Need to understand how to build readiness and review procedures into information security maintenance</a:t>
            </a:r>
          </a:p>
          <a:p>
            <a:pPr>
              <a:spcBef>
                <a:spcPts val="600"/>
              </a:spcBef>
            </a:pPr>
            <a:r>
              <a:rPr lang="en-US" altLang="en-US" dirty="0"/>
              <a:t>Digital forensics and management of digital forensics function</a:t>
            </a:r>
          </a:p>
        </p:txBody>
      </p:sp>
    </p:spTree>
    <p:extLst>
      <p:ext uri="{BB962C8B-B14F-4D97-AF65-F5344CB8AC3E}">
        <p14:creationId xmlns:p14="http://schemas.microsoft.com/office/powerpoint/2010/main" val="2042392089"/>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Sampl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6964</TotalTime>
  <Words>4207</Words>
  <Application>Microsoft Office PowerPoint</Application>
  <PresentationFormat>On-screen Show (4:3)</PresentationFormat>
  <Paragraphs>397</Paragraphs>
  <Slides>20</Slides>
  <Notes>19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Arial</vt:lpstr>
      <vt:lpstr>Calibri</vt:lpstr>
      <vt:lpstr>Courier New</vt:lpstr>
      <vt:lpstr>Lucida Sans Unicode</vt:lpstr>
      <vt:lpstr>Times New Roman</vt:lpstr>
      <vt:lpstr>Wingdings</vt:lpstr>
      <vt:lpstr>Sample</vt:lpstr>
      <vt:lpstr>Information Security Maintenance   </vt:lpstr>
      <vt:lpstr>Learning Objectives</vt:lpstr>
      <vt:lpstr>Introduction</vt:lpstr>
      <vt:lpstr>Security Management Maintenance Models</vt:lpstr>
      <vt:lpstr>Information security measurement program implementation</vt:lpstr>
      <vt:lpstr>Conversion strategies </vt:lpstr>
      <vt:lpstr>The maintenance model</vt:lpstr>
      <vt:lpstr>Monitoring the External Environment</vt:lpstr>
      <vt:lpstr>Planning and risk assessment </vt:lpstr>
      <vt:lpstr>Vulnerability Assessment and Remediation</vt:lpstr>
      <vt:lpstr>Vulnerability Assessment and Remediation (11 of 11)</vt:lpstr>
      <vt:lpstr>Vulnerability assessment and remediation</vt:lpstr>
      <vt:lpstr>Readiness and review</vt:lpstr>
      <vt:lpstr>Digital Forensics</vt:lpstr>
      <vt:lpstr>The Digital Forensics Team</vt:lpstr>
      <vt:lpstr>Affidavits and Search Warrants</vt:lpstr>
      <vt:lpstr>Digital Forensics Methodology</vt:lpstr>
      <vt:lpstr>The digital forensics process</vt:lpstr>
      <vt:lpstr>Evidentiary Procedures</vt:lpstr>
      <vt:lpstr>Summary</vt:lpstr>
    </vt:vector>
  </TitlesOfParts>
  <Company>Course Technology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12: Information Security Maintenance</dc:title>
  <dc:creator>Whitman</dc:creator>
  <cp:lastModifiedBy>Carlene</cp:lastModifiedBy>
  <cp:revision>372</cp:revision>
  <cp:lastPrinted>2017-03-09T12:30:14Z</cp:lastPrinted>
  <dcterms:created xsi:type="dcterms:W3CDTF">2007-02-15T20:50:52Z</dcterms:created>
  <dcterms:modified xsi:type="dcterms:W3CDTF">2024-05-21T00:15:23Z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732539425</vt:i4>
  </property>
  <property fmtid="{D5CDD505-2E9C-101B-9397-08002B2CF9AE}" pid="3" name="_NewReviewCycle">
    <vt:lpwstr/>
  </property>
  <property fmtid="{D5CDD505-2E9C-101B-9397-08002B2CF9AE}" pid="4" name="_EmailSubject">
    <vt:lpwstr>Cengage Branding/Accessibility </vt:lpwstr>
  </property>
  <property fmtid="{D5CDD505-2E9C-101B-9397-08002B2CF9AE}" pid="5" name="_AuthorEmail">
    <vt:lpwstr>maria.garguilo@cengage.com</vt:lpwstr>
  </property>
  <property fmtid="{D5CDD505-2E9C-101B-9397-08002B2CF9AE}" pid="6" name="_AuthorEmailDisplayName">
    <vt:lpwstr>Garguilo, Maria</vt:lpwstr>
  </property>
  <property fmtid="{D5CDD505-2E9C-101B-9397-08002B2CF9AE}" pid="7" name="_PreviousAdHocReviewCycleID">
    <vt:i4>1933890983</vt:i4>
  </property>
</Properties>
</file>