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75" r:id="rId8"/>
    <p:sldId id="291" r:id="rId9"/>
    <p:sldId id="264" r:id="rId10"/>
    <p:sldId id="293" r:id="rId11"/>
    <p:sldId id="277" r:id="rId12"/>
    <p:sldId id="280" r:id="rId1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73" autoAdjust="0"/>
    <p:restoredTop sz="93891" autoAdjust="0"/>
  </p:normalViewPr>
  <p:slideViewPr>
    <p:cSldViewPr>
      <p:cViewPr varScale="1">
        <p:scale>
          <a:sx n="44" d="100"/>
          <a:sy n="44" d="100"/>
        </p:scale>
        <p:origin x="570"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10</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91481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11</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259325D9-C7C0-42EB-AEBB-E19A63C4F488}" type="datetime1">
              <a:rPr lang="en-GB" altLang="en-US" smtClean="0"/>
              <a:pPr>
                <a:defRPr/>
              </a:pPr>
              <a:t>09/01/2019</a:t>
            </a:fld>
            <a:endParaRPr lang="en-GB" altLang="en-US"/>
          </a:p>
        </p:txBody>
      </p:sp>
      <p:sp>
        <p:nvSpPr>
          <p:cNvPr id="5" name="Footer Placeholder 4"/>
          <p:cNvSpPr>
            <a:spLocks noGrp="1"/>
          </p:cNvSpPr>
          <p:nvPr>
            <p:ph type="ftr" sz="quarter" idx="11"/>
          </p:nvPr>
        </p:nvSpPr>
        <p:spPr>
          <a:xfrm>
            <a:off x="2396319" y="329308"/>
            <a:ext cx="3086292" cy="309201"/>
          </a:xfrm>
        </p:spPr>
        <p:txBody>
          <a:bodyPr/>
          <a:lstStyle/>
          <a:p>
            <a:pPr>
              <a:defRPr/>
            </a:pPr>
            <a:r>
              <a:rPr lang="en-GB" altLang="en-US"/>
              <a:t>Mary March</a:t>
            </a:r>
          </a:p>
        </p:txBody>
      </p:sp>
      <p:sp>
        <p:nvSpPr>
          <p:cNvPr id="6" name="Slide Number Placeholder 5"/>
          <p:cNvSpPr>
            <a:spLocks noGrp="1"/>
          </p:cNvSpPr>
          <p:nvPr>
            <p:ph type="sldNum" sz="quarter" idx="12"/>
          </p:nvPr>
        </p:nvSpPr>
        <p:spPr>
          <a:xfrm>
            <a:off x="1434703" y="798973"/>
            <a:ext cx="802005" cy="503578"/>
          </a:xfrm>
        </p:spPr>
        <p:txBody>
          <a:bodyPr/>
          <a:lstStyle/>
          <a:p>
            <a:pPr>
              <a:defRPr/>
            </a:pPr>
            <a:fld id="{2F733F99-5C49-4C7A-AF84-B7546E8A6B51}" type="slidenum">
              <a:rPr lang="en-GB" altLang="en-US" smtClean="0"/>
              <a:pPr>
                <a:defRPr/>
              </a:pPr>
              <a:t>‹#›</a:t>
            </a:fld>
            <a:endParaRPr lang="en-GB" alt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93258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197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2811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09/01/2019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6394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09/01/2019</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2362731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09/01/2019</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31858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09/01/2019</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2165234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09/01/2019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708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fld id="{B9188D40-EA84-4741-A93C-333A7A4EA90F}" type="datetime1">
              <a:rPr lang="en-GB" altLang="en-US" smtClean="0"/>
              <a:pPr>
                <a:defRPr/>
              </a:pPr>
              <a:t>09/01/2019</a:t>
            </a:fld>
            <a:endParaRPr lang="en-GB" altLang="en-US"/>
          </a:p>
        </p:txBody>
      </p:sp>
      <p:sp>
        <p:nvSpPr>
          <p:cNvPr id="6" name="Footer Placeholder 5"/>
          <p:cNvSpPr>
            <a:spLocks noGrp="1"/>
          </p:cNvSpPr>
          <p:nvPr>
            <p:ph type="ftr" sz="quarter" idx="11"/>
          </p:nvPr>
        </p:nvSpPr>
        <p:spPr>
          <a:xfrm>
            <a:off x="1437530" y="318641"/>
            <a:ext cx="3251553" cy="320931"/>
          </a:xfrm>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762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4232844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09/01/2019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3602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fld id="{59B12514-B2BD-43EE-BCBD-7E23DB886ACD}" type="datetime1">
              <a:rPr lang="en-GB" altLang="en-US" smtClean="0"/>
              <a:pPr>
                <a:defRPr/>
              </a:pPr>
              <a:t>09/01/2019</a:t>
            </a:fld>
            <a:endParaRPr lang="en-GB" alt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pPr>
              <a:defRPr/>
            </a:pPr>
            <a:fld id="{99394249-8463-4BC8-8578-8F2970A0B96D}" type="slidenum">
              <a:rPr lang="en-GB" altLang="en-US" smtClean="0"/>
              <a:pPr>
                <a:defRPr/>
              </a:pPr>
              <a:t>‹#›</a:t>
            </a:fld>
            <a:endParaRPr lang="en-GB" altLang="en-US"/>
          </a:p>
        </p:txBody>
      </p:sp>
    </p:spTree>
    <p:extLst>
      <p:ext uri="{BB962C8B-B14F-4D97-AF65-F5344CB8AC3E}">
        <p14:creationId xmlns:p14="http://schemas.microsoft.com/office/powerpoint/2010/main" val="2638993524"/>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hf sldNum="0" hdr="0"/>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ing.com/images/search?view=detailV2&amp;ccid=NyHfoL1B&amp;id=5962338764B9235A587AF6A3BCAB4BB4387511F8&amp;thid=OIP.NyHfoL1B-z3giOveTA9dJQHaDS&amp;mediaurl=http://www.interfacebusinesses.co.za/20100049/files/2015/06/banner_dervices.png&amp;exph=800&amp;expw=1800&amp;q=services&amp;simid=608028163429564887&amp;selectedIndex=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https://www.bing.com/images/search?view=detailV2&amp;ccid=NyHfoL1B&amp;id=5962338764B9235A587AF6A3BCAB4BB4387511F8&amp;thid=OIP.NyHfoL1B-z3giOveTA9dJQHaDS&amp;mediaurl=http%3a%2f%2fwww.interfacebusinesses.co.za%2f20100049%2ffiles%2f2015%2f06%2fbanner_dervices.png&amp;exph=800&amp;expw=1800&amp;q=services&amp;simid=608028163429564887&amp;selectedIndex=2"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images/search?view=detailV2&amp;ccid=P2aWH0I3&amp;id=457B6110C1875EE2129416FA003A176D1E01CCED&amp;thid=OIP.P2aWH0I3lIRLhtiO1XBaRQHaHa&amp;mediaurl=http%3a%2f%2fwww.sarahdbailey.com%2fwp-content%2fuploads%2f2016%2f02%2ftarget-market-home-business.png&amp;exph=956&amp;expw=956&amp;q=target+market&amp;simid=607998154520659140&amp;selectedIndex=5"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ing.com/images/search?view=detailV2&amp;ccid=Aho7fuK9&amp;id=1BD0E5FDA3D3CA78DEF6B2DAEB02756B1BF097E8&amp;thid=OIP.Aho7fuK9XWM5kUfUa5gXOwHaEg&amp;mediaurl=https%3a%2f%2f6ce7249d60697cecb233-c2e8d057e491f208ac0828a45bc359e1.ssl.cf1.rackcdn.com%2fwp-content%2fuploads%2f2014%2f11%2fLead_Handoff_Image.png&amp;exph=409&amp;expw=673&amp;q=marketing+sales&amp;simid=608000336364963458&amp;selectedIndex=7&amp;cbir=sbi"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7.emf"/><Relationship Id="rId4" Type="http://schemas.openxmlformats.org/officeDocument/2006/relationships/package" Target="../embeddings/Microsoft_Word_Document.docx"/></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3" name="Straight Connector 192">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344852" y="565152"/>
            <a:ext cx="2640275" cy="1049235"/>
          </a:xfrm>
        </p:spPr>
        <p:txBody>
          <a:bodyPr>
            <a:normAutofit/>
          </a:bodyPr>
          <a:lstStyle/>
          <a:p>
            <a:r>
              <a:rPr lang="en-GB" altLang="en-US" sz="3000" b="1" dirty="0"/>
              <a:t>Reach and Teach </a:t>
            </a:r>
          </a:p>
        </p:txBody>
      </p:sp>
      <p:sp>
        <p:nvSpPr>
          <p:cNvPr id="194" name="Rectangle 193">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5" name="Group 194">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7463259" y="583365"/>
            <a:chExt cx="6104330" cy="5181928"/>
          </a:xfrm>
        </p:grpSpPr>
        <p:sp>
          <p:nvSpPr>
            <p:cNvPr id="196" name="Rectangle 195">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7" name="Rectangle 196">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1" name="Picture 10">
            <a:extLst>
              <a:ext uri="{FF2B5EF4-FFF2-40B4-BE49-F238E27FC236}">
                <a16:creationId xmlns:a16="http://schemas.microsoft.com/office/drawing/2014/main" id="{E0BECD37-BF53-45F0-94CD-603A94986DEC}"/>
              </a:ext>
            </a:extLst>
          </p:cNvPr>
          <p:cNvPicPr>
            <a:picLocks noChangeAspect="1"/>
          </p:cNvPicPr>
          <p:nvPr/>
        </p:nvPicPr>
        <p:blipFill rotWithShape="1">
          <a:blip r:embed="rId2">
            <a:extLst>
              <a:ext uri="{28A0092B-C50C-407E-A947-70E740481C1C}">
                <a14:useLocalDpi xmlns:a14="http://schemas.microsoft.com/office/drawing/2010/main" val="0"/>
              </a:ext>
            </a:extLst>
          </a:blip>
          <a:srcRect l="24510" r="13242" b="-3"/>
          <a:stretch/>
        </p:blipFill>
        <p:spPr>
          <a:xfrm>
            <a:off x="884747" y="876977"/>
            <a:ext cx="3618861" cy="3866172"/>
          </a:xfrm>
          <a:prstGeom prst="rect">
            <a:avLst/>
          </a:prstGeom>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44851" y="1776364"/>
            <a:ext cx="2640276" cy="3450613"/>
          </a:xfrm>
        </p:spPr>
        <p:txBody>
          <a:bodyPr>
            <a:normAutofit/>
          </a:bodyPr>
          <a:lstStyle/>
          <a:p>
            <a:pPr eaLnBrk="1" hangingPunct="1">
              <a:buFont typeface="Arial" panose="020B0604020202020204" pitchFamily="34" charset="0"/>
              <a:buNone/>
            </a:pPr>
            <a:r>
              <a:rPr lang="en-GB" altLang="en-US"/>
              <a:t>Title: REACH &amp; TEACH</a:t>
            </a:r>
          </a:p>
          <a:p>
            <a:pPr eaLnBrk="1" hangingPunct="1">
              <a:buFont typeface="Arial" panose="020B0604020202020204" pitchFamily="34" charset="0"/>
              <a:buNone/>
            </a:pPr>
            <a:r>
              <a:rPr lang="en-GB" altLang="en-US"/>
              <a:t>Name of the Students and ID Number</a:t>
            </a:r>
          </a:p>
          <a:p>
            <a:pPr eaLnBrk="1" hangingPunct="1">
              <a:buFont typeface="Arial" panose="020B0604020202020204" pitchFamily="34" charset="0"/>
              <a:buNone/>
            </a:pPr>
            <a:r>
              <a:rPr lang="en-GB" altLang="en-US"/>
              <a:t>Group: 5</a:t>
            </a:r>
          </a:p>
          <a:p>
            <a:pPr eaLnBrk="1" hangingPunct="1">
              <a:buFont typeface="Arial" panose="020B0604020202020204" pitchFamily="34" charset="0"/>
              <a:buNone/>
            </a:pPr>
            <a:r>
              <a:rPr lang="en-GB" altLang="en-US"/>
              <a:t>Lecturer  Name: ERNIST </a:t>
            </a:r>
          </a:p>
          <a:p>
            <a:pPr eaLnBrk="1" hangingPunct="1">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344851" y="5238100"/>
            <a:ext cx="2640276" cy="309201"/>
          </a:xfrm>
        </p:spPr>
        <p:txBody>
          <a:bodyPr>
            <a:normAutofit/>
          </a:bodyPr>
          <a:lstStyle/>
          <a:p>
            <a:pPr algn="l">
              <a:spcAft>
                <a:spcPts val="600"/>
              </a:spcAft>
              <a:defRPr/>
            </a:pPr>
            <a:fld id="{73B07335-0E4B-4830-9DA1-499DF5ED18FC}" type="datetime1">
              <a:rPr lang="en-GB" altLang="en-US"/>
              <a:pPr algn="l">
                <a:spcAft>
                  <a:spcPts val="600"/>
                </a:spcAft>
                <a:defRPr/>
              </a:pPr>
              <a:t>09/01/2019</a:t>
            </a:fld>
            <a:endParaRPr lang="en-GB" altLang="en-US"/>
          </a:p>
        </p:txBody>
      </p:sp>
      <p:pic>
        <p:nvPicPr>
          <p:cNvPr id="198" name="Picture 197">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99" name="Straight Connector 198">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marL="0" indent="0" algn="ctr">
              <a:lnSpc>
                <a:spcPct val="107000"/>
              </a:lnSpc>
              <a:spcAft>
                <a:spcPts val="0"/>
              </a:spcAft>
              <a:buNone/>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Reach and Teach is a business Formed by four parents coming together and realising what they need in terms of after school education options for their children. With relevant work experience ranging from child care to project management we have a great team that will facilitate and organise activities and tuition for a wide range of age groups from 7-17 offering:</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After school care</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Tuition packages</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Pick up and drop of service</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Central location near to Schools and local transport.</a:t>
            </a: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Experienced staff and management team</a:t>
            </a:r>
          </a:p>
          <a:p>
            <a:pPr>
              <a:lnSpc>
                <a:spcPct val="107000"/>
              </a:lnSpc>
              <a:spcAft>
                <a:spcPts val="0"/>
              </a:spcAft>
            </a:pPr>
            <a:r>
              <a:rPr lang="en-GB" sz="12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Wide rang of learning activities</a:t>
            </a:r>
          </a:p>
          <a:p>
            <a:pPr marL="0" indent="0">
              <a:lnSpc>
                <a:spcPct val="107000"/>
              </a:lnSpc>
              <a:spcAft>
                <a:spcPts val="0"/>
              </a:spcAft>
              <a:buNone/>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eaLnBrk="1" hangingPunct="1">
              <a:buFontTx/>
              <a:buNone/>
            </a:pP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09/01/2019</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251896"/>
            <a:ext cx="8229600" cy="4060825"/>
          </a:xfrm>
        </p:spPr>
        <p:txBody>
          <a:bodyPr/>
          <a:lstStyle/>
          <a:p>
            <a:pPr eaLnBrk="1" hangingPunct="1"/>
            <a:r>
              <a:rPr lang="en-GB" altLang="en-US" sz="1600" dirty="0"/>
              <a:t>The company Reach and Teach will offer Tuition and child care services in the form of packages Gold, Silver and Bronze. These packages will be tailored for different child care needs. </a:t>
            </a:r>
          </a:p>
          <a:p>
            <a:pPr eaLnBrk="1" hangingPunct="1"/>
            <a:r>
              <a:rPr lang="en-GB" altLang="en-US" sz="1600" dirty="0"/>
              <a:t>The Company will be run by a four member management team of directors/owners (Joan </a:t>
            </a:r>
            <a:r>
              <a:rPr lang="en-GB" altLang="en-US" sz="1600" dirty="0" err="1"/>
              <a:t>Mcdonald</a:t>
            </a:r>
            <a:r>
              <a:rPr lang="en-GB" altLang="en-US" sz="1600" dirty="0"/>
              <a:t>, Mark Smith, </a:t>
            </a:r>
            <a:r>
              <a:rPr lang="en-GB" altLang="en-US" sz="1600" dirty="0" err="1"/>
              <a:t>Surruj</a:t>
            </a:r>
            <a:r>
              <a:rPr lang="en-GB" altLang="en-US" sz="1600" dirty="0"/>
              <a:t> Ullah</a:t>
            </a:r>
          </a:p>
          <a:p>
            <a:pPr eaLnBrk="1" hangingPunct="1"/>
            <a:r>
              <a:rPr lang="en-GB" altLang="en-US" sz="1600" dirty="0"/>
              <a:t>We have chosen a central location which is very close to schools and public transport with easy access and onsite parking.</a:t>
            </a:r>
          </a:p>
          <a:p>
            <a:pPr eaLnBrk="1" hangingPunct="1"/>
            <a:r>
              <a:rPr lang="en-GB" altLang="en-US" sz="1600" dirty="0"/>
              <a:t>One of our USP’S is the Pick up and drop of services which offer the client peace of mind knowing their child has been collected from school, done their homework and also had something to eat then dropped home. Reach &amp; Teach is a Partnership with a fully equipped childcare facility abiding by all health safety and childcare regulations with high skilled and qualified Drivers, Care workers and Teaching staff alongside a driven directorship in the form of the management team of owners.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09/01/2019</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088684" y="804519"/>
            <a:ext cx="7202456" cy="1049235"/>
          </a:xfrm>
        </p:spPr>
        <p:txBody>
          <a:bodyPr>
            <a:normAutofit/>
          </a:bodyPr>
          <a:lstStyle/>
          <a:p>
            <a:pPr eaLnBrk="1" hangingPunct="1"/>
            <a:r>
              <a:rPr lang="en-GB" altLang="en-US" b="1" i="1"/>
              <a:t>Products and Services</a:t>
            </a:r>
            <a:endParaRPr lang="en-GB" altLang="en-US"/>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665603" y="330370"/>
            <a:ext cx="2625536" cy="309201"/>
          </a:xfrm>
        </p:spPr>
        <p:txBody>
          <a:bodyPr>
            <a:normAutofit/>
          </a:bodyPr>
          <a:lstStyle/>
          <a:p>
            <a:pPr>
              <a:spcAft>
                <a:spcPts val="600"/>
              </a:spcAft>
              <a:defRPr/>
            </a:pPr>
            <a:fld id="{C42646B4-1ADF-47AE-B486-D5D6E23B0A98}" type="datetime1">
              <a:rPr lang="en-GB" altLang="en-US"/>
              <a:pPr>
                <a:spcAft>
                  <a:spcPts val="600"/>
                </a:spcAft>
                <a:defRPr/>
              </a:pPr>
              <a:t>09/01/2019</a:t>
            </a:fld>
            <a:endParaRPr lang="en-GB" altLang="en-US"/>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1088684" y="2015734"/>
            <a:ext cx="3121916" cy="3450613"/>
          </a:xfrm>
        </p:spPr>
        <p:txBody>
          <a:bodyPr>
            <a:normAutofit/>
          </a:bodyPr>
          <a:lstStyle/>
          <a:p>
            <a:pPr>
              <a:lnSpc>
                <a:spcPct val="110000"/>
              </a:lnSpc>
              <a:spcAft>
                <a:spcPts val="0"/>
              </a:spcAft>
            </a:pPr>
            <a:r>
              <a:rPr lang="en-GB" sz="1400">
                <a:latin typeface="Arial" panose="020B0604020202020204" pitchFamily="34" charset="0"/>
                <a:ea typeface="Times New Roman" panose="02020603050405020304" pitchFamily="18" charset="0"/>
                <a:cs typeface="Times New Roman" panose="02020603050405020304" pitchFamily="18" charset="0"/>
              </a:rPr>
              <a:t>Product and services  </a:t>
            </a:r>
            <a:endParaRPr lang="en-GB" sz="140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1400">
                <a:latin typeface="Arial" panose="020B0604020202020204" pitchFamily="34" charset="0"/>
                <a:ea typeface="Times New Roman" panose="02020603050405020304" pitchFamily="18" charset="0"/>
                <a:cs typeface="Times New Roman" panose="02020603050405020304" pitchFamily="18" charset="0"/>
              </a:rPr>
              <a:t>Our programmes have been designed to further your child's potential academically by creating a fun and exciting atmosphere to learn in therefore we have structured and designed affordable packages suitable for all, for that extra peace of mind we can include safe transportation of your child from home to our grounds and vice versa.   </a:t>
            </a:r>
            <a:endParaRPr lang="en-GB" sz="1400">
              <a:latin typeface="Calibri" panose="020F0502020204030204" pitchFamily="34" charset="0"/>
              <a:ea typeface="Calibri" panose="020F0502020204030204" pitchFamily="34" charset="0"/>
              <a:cs typeface="Times New Roman" panose="02020603050405020304" pitchFamily="18" charset="0"/>
            </a:endParaRPr>
          </a:p>
          <a:p>
            <a:pPr marL="0" indent="0">
              <a:lnSpc>
                <a:spcPct val="110000"/>
              </a:lnSpc>
              <a:buNone/>
            </a:pPr>
            <a:endParaRPr lang="en-GB" sz="1400" u="sng">
              <a:latin typeface="Arial" panose="020B0604020202020204" pitchFamily="34" charset="0"/>
              <a:hlinkClick r:id="rId3"/>
            </a:endParaRPr>
          </a:p>
          <a:p>
            <a:pPr marL="0" indent="0">
              <a:lnSpc>
                <a:spcPct val="110000"/>
              </a:lnSpc>
              <a:spcAft>
                <a:spcPts val="0"/>
              </a:spcAft>
              <a:buNone/>
            </a:pPr>
            <a:endParaRPr lang="en-GB" sz="1400">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Image result for services">
            <a:hlinkClick r:id="rId4"/>
            <a:extLst>
              <a:ext uri="{FF2B5EF4-FFF2-40B4-BE49-F238E27FC236}">
                <a16:creationId xmlns:a16="http://schemas.microsoft.com/office/drawing/2014/main" id="{93B7EBD8-E614-4881-8E9B-93B421CB42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0808" y="2908037"/>
            <a:ext cx="3720332" cy="16660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1088685" y="804520"/>
            <a:ext cx="3132383" cy="1049235"/>
          </a:xfrm>
        </p:spPr>
        <p:txBody>
          <a:bodyPr>
            <a:normAutofit/>
          </a:bodyPr>
          <a:lstStyle/>
          <a:p>
            <a:pPr eaLnBrk="1" hangingPunct="1"/>
            <a:r>
              <a:rPr lang="en-GB" altLang="en-US" b="1" i="1"/>
              <a:t> Target Market</a:t>
            </a:r>
            <a:endParaRPr lang="en-GB" altLang="en-US"/>
          </a:p>
        </p:txBody>
      </p:sp>
      <p:sp>
        <p:nvSpPr>
          <p:cNvPr id="78" name="Rectangle 77">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1088685" y="2015732"/>
            <a:ext cx="3129159" cy="3450613"/>
          </a:xfrm>
        </p:spPr>
        <p:txBody>
          <a:bodyPr>
            <a:normAutofit/>
          </a:bodyPr>
          <a:lstStyle/>
          <a:p>
            <a:pPr lvl="0">
              <a:lnSpc>
                <a:spcPct val="110000"/>
              </a:lnSpc>
              <a:spcAft>
                <a:spcPts val="0"/>
              </a:spcAft>
            </a:pPr>
            <a:r>
              <a:rPr lang="en-GB" sz="1300">
                <a:latin typeface="Arial" panose="020B0604020202020204" pitchFamily="34" charset="0"/>
                <a:ea typeface="Times New Roman" panose="02020603050405020304" pitchFamily="18" charset="0"/>
                <a:cs typeface="Times New Roman" panose="02020603050405020304" pitchFamily="18" charset="0"/>
              </a:rPr>
              <a:t>Target market </a:t>
            </a:r>
            <a:endParaRPr lang="en-GB" sz="1300">
              <a:latin typeface="Calibri" panose="020F0502020204030204" pitchFamily="34" charset="0"/>
              <a:ea typeface="Calibri" panose="020F0502020204030204" pitchFamily="34" charset="0"/>
              <a:cs typeface="Times New Roman" panose="02020603050405020304" pitchFamily="18" charset="0"/>
            </a:endParaRPr>
          </a:p>
          <a:p>
            <a:pPr lvl="0">
              <a:lnSpc>
                <a:spcPct val="110000"/>
              </a:lnSpc>
              <a:spcAft>
                <a:spcPts val="0"/>
              </a:spcAft>
            </a:pPr>
            <a:r>
              <a:rPr lang="en-GB" sz="1300">
                <a:latin typeface="Arial" panose="020B0604020202020204" pitchFamily="34" charset="0"/>
                <a:ea typeface="Times New Roman" panose="02020603050405020304" pitchFamily="18" charset="0"/>
                <a:cs typeface="Times New Roman" panose="02020603050405020304" pitchFamily="18" charset="0"/>
              </a:rPr>
              <a:t>Reach and Teach will run its organisation from premises that meet the relevant health and safety regulations along with fire and buildings regulations.  With its current location and size Reach and Teach can accommodate up to 200 students in the Birmingham area but the demand for learning with childcare and the government aim to decrease unemployment will allow us to seek additional or larger premises.        </a:t>
            </a:r>
            <a:endParaRPr lang="en-GB" sz="1300">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endParaRPr lang="en-US" altLang="en-US" sz="1300"/>
          </a:p>
        </p:txBody>
      </p:sp>
      <p:pic>
        <p:nvPicPr>
          <p:cNvPr id="3074" name="Picture 2" descr="Image result for target market">
            <a:hlinkClick r:id="rId3"/>
            <a:extLst>
              <a:ext uri="{FF2B5EF4-FFF2-40B4-BE49-F238E27FC236}">
                <a16:creationId xmlns:a16="http://schemas.microsoft.com/office/drawing/2014/main" id="{C8B9471B-F4D1-4338-940B-10D9575DCC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0808" y="1275798"/>
            <a:ext cx="3720331" cy="3720331"/>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1088685" y="5477468"/>
            <a:ext cx="3129159" cy="309201"/>
          </a:xfrm>
        </p:spPr>
        <p:txBody>
          <a:bodyPr>
            <a:normAutofit/>
          </a:bodyPr>
          <a:lstStyle/>
          <a:p>
            <a:pPr algn="l">
              <a:spcAft>
                <a:spcPts val="600"/>
              </a:spcAft>
              <a:defRPr/>
            </a:pPr>
            <a:fld id="{BFEA8610-70C2-48F7-AED7-5F19D16F3191}" type="datetime1">
              <a:rPr lang="en-GB" altLang="en-US"/>
              <a:pPr algn="l">
                <a:spcAft>
                  <a:spcPts val="600"/>
                </a:spcAft>
                <a:defRPr/>
              </a:pPr>
              <a:t>09/01/2019</a:t>
            </a:fld>
            <a:endParaRPr lang="en-GB" altLang="en-US"/>
          </a:p>
        </p:txBody>
      </p:sp>
      <p:pic>
        <p:nvPicPr>
          <p:cNvPr id="80" name="Picture 79">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 name="Straight Connector 81">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a:t> Competitors</a:t>
            </a:r>
            <a:endParaRPr lang="en-GB" altLang="en-US" sz="360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628800"/>
            <a:ext cx="8229600" cy="3917950"/>
          </a:xfrm>
        </p:spPr>
        <p:txBody>
          <a:bodyPr>
            <a:normAutofit lnSpcReduction="10000"/>
          </a:bodyPr>
          <a:lstStyle/>
          <a:p>
            <a:pPr>
              <a:lnSpc>
                <a:spcPct val="107000"/>
              </a:lnSpc>
              <a:spcAft>
                <a:spcPts val="0"/>
              </a:spcAft>
            </a:pPr>
            <a:r>
              <a:rPr lang="en-GB" sz="900" b="1"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US"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provide an online and in person tutorial service, learning one to one at any level in any location (UK currently).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is a web plus call centre orientated organisation that connects the client to the tutor.  All transactions then go through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24 hours later from the registered client card details.  The initial communication is done through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who forward on any questions or concerns to the tutor, in turn the tutor responds through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With being able to offer up to 10,000 tutors nationwide, </a:t>
            </a:r>
            <a:r>
              <a:rPr lang="en-GB" sz="9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Tutorful</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are growing their business heading toward the route of success by offering one to one tuition in person or online.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Explore Learning</a:t>
            </a:r>
            <a:r>
              <a:rPr lang="en-US"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A learning facility for 4-14-year olds whose parents want the best possible chance of pushing their children to reach their true potential goals but also keeps them safe and secure around busy hectic jobs and schedules.  Explore Learning have a 1:6 ratio for tutors teaching children attending the centres to maximise and fully support the child’s learning.  As Explore Learning only take on children between the age group of 4 to 14, they can develop further over time with experience and knowledge to create and advance their existing teaching practices.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Kumon</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When I first came across Kumon, my first impression was it's a very robotic website compared to the others but that soon turned to inspiration after reading Toru Kumon’s method of teaching.  Toru Kumon designed a route for his son to accelerate in learning by making him do short incremental assignments mastering a concept at a time before moving onto learning a new skill.  This gathered the attention of other parents who noticed the step by step self-learning method was successful and grew onto helping millions of people over 50 different countries.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Reach and Teach</a:t>
            </a: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9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Reach and Teach is a new concept, it has been created with all the qualities of the above-mentioned learning establishments, but also has more to offer. With qualified down to earth tutors who understand the busy hectic life of varied working hours and the stresses parents face in this demanding fast paced world, Reach and Teach is fully equipped, qualified and safe to transport your children to our friendly grounds and of course back home too, if you prefer driving your little ones fantastic, it gives you the chance to spend some quality bonding family time with your children in our family onsite restaurants.  Either way we believe taking some of the stress off your head allows you to enjoy your child's progress a little more.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09/01/2019</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1088684" y="804519"/>
            <a:ext cx="7202456" cy="1049235"/>
          </a:xfrm>
        </p:spPr>
        <p:txBody>
          <a:bodyPr>
            <a:normAutofit/>
          </a:bodyPr>
          <a:lstStyle/>
          <a:p>
            <a:pPr eaLnBrk="1" hangingPunct="1"/>
            <a:r>
              <a:rPr lang="en-GB" altLang="en-US" b="1" i="1"/>
              <a:t>Marketing and Sales Plan</a:t>
            </a:r>
            <a:endParaRPr lang="en-GB" altLang="en-US"/>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5665603" y="330370"/>
            <a:ext cx="2625536" cy="309201"/>
          </a:xfrm>
        </p:spPr>
        <p:txBody>
          <a:bodyPr>
            <a:normAutofit/>
          </a:bodyPr>
          <a:lstStyle/>
          <a:p>
            <a:pPr>
              <a:spcAft>
                <a:spcPts val="600"/>
              </a:spcAft>
              <a:defRPr/>
            </a:pPr>
            <a:fld id="{47CF5F8D-6B2D-471D-B7DD-11AA335A9608}" type="datetime1">
              <a:rPr lang="en-GB" altLang="en-US"/>
              <a:pPr>
                <a:spcAft>
                  <a:spcPts val="600"/>
                </a:spcAft>
                <a:defRPr/>
              </a:pPr>
              <a:t>09/01/2019</a:t>
            </a:fld>
            <a:endParaRPr lang="en-GB" altLang="en-US"/>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1088684" y="2015734"/>
            <a:ext cx="3121916" cy="3450613"/>
          </a:xfrm>
        </p:spPr>
        <p:txBody>
          <a:bodyPr>
            <a:normAutofit fontScale="77500" lnSpcReduction="20000"/>
          </a:bodyPr>
          <a:lstStyle/>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Marketing Strategies</a:t>
            </a:r>
            <a:r>
              <a:rPr lang="en-US" sz="900" dirty="0">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A marketing plan may be part of an overall business plan.  Solid marketing strategy is the foundation of a well-written marketing plan.  While a marketing plan contains a list of actions, without a sound strategic foundation, it is of little use to a business.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rPr>
              <a:t>Marketing strategy is a long-term, forward-looking approach to planning with the fundamental goal of achieving a sustainable competitive advantage.  Strategic planning involves an analysis of the company's strategic initial situation prior to the formulation, </a:t>
            </a:r>
            <a:r>
              <a:rPr lang="en-GB" sz="900" dirty="0">
                <a:latin typeface="Arial" panose="020B0604020202020204" pitchFamily="34" charset="0"/>
                <a:ea typeface="Times New Roman" panose="02020603050405020304" pitchFamily="18" charset="0"/>
                <a:cs typeface="Times New Roman" panose="02020603050405020304" pitchFamily="18" charset="0"/>
              </a:rPr>
              <a:t>evaluation and selection of market-oriented competitive position that contributes to the company's goals and marketing objectives.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These are some of the marketing strategies we will use to make our brand and company successful.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b="1" dirty="0">
                <a:latin typeface="Arial" panose="020B0604020202020204" pitchFamily="34" charset="0"/>
                <a:ea typeface="Times New Roman" panose="02020603050405020304" pitchFamily="18" charset="0"/>
                <a:cs typeface="Times New Roman" panose="02020603050405020304" pitchFamily="18" charset="0"/>
              </a:rPr>
              <a:t>Product</a:t>
            </a:r>
            <a:r>
              <a:rPr lang="en-GB" sz="900" dirty="0">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Teaching and Learning.  We are committed to improving the quality of tuition sessions at every level.  Our Goal is to build confident, fearless learners who are hungry for knowledge.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b="1" dirty="0">
                <a:latin typeface="Arial" panose="020B0604020202020204" pitchFamily="34" charset="0"/>
                <a:ea typeface="Times New Roman" panose="02020603050405020304" pitchFamily="18" charset="0"/>
                <a:cs typeface="Times New Roman" panose="02020603050405020304" pitchFamily="18" charset="0"/>
              </a:rPr>
              <a:t>Community marketing</a:t>
            </a:r>
            <a:r>
              <a:rPr lang="en-GB" sz="900" dirty="0">
                <a:latin typeface="Arial" panose="020B0604020202020204" pitchFamily="34" charset="0"/>
                <a:ea typeface="Times New Roman" panose="02020603050405020304" pitchFamily="18" charset="0"/>
                <a:cs typeface="Times New Roman" panose="02020603050405020304" pitchFamily="18" charset="0"/>
              </a:rPr>
              <a:t>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0"/>
              </a:spcAft>
            </a:pPr>
            <a:r>
              <a:rPr lang="en-GB" sz="900" dirty="0">
                <a:latin typeface="Arial" panose="020B0604020202020204" pitchFamily="34" charset="0"/>
                <a:ea typeface="Times New Roman" panose="02020603050405020304" pitchFamily="18" charset="0"/>
                <a:cs typeface="Times New Roman" panose="02020603050405020304" pitchFamily="18" charset="0"/>
              </a:rPr>
              <a:t>Community marketing is a strategy to engage an audience in an active, non-intrusive prospect and customer conversation. Whereas marketing communication strategies such as advertising, promotion, PR, and sales all focus on attaining customers, Community Marketing focuses on the perceived needs of existing customers.  </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endParaRPr lang="en-GB" altLang="en-US" sz="500" dirty="0"/>
          </a:p>
        </p:txBody>
      </p:sp>
      <p:pic>
        <p:nvPicPr>
          <p:cNvPr id="4098" name="Picture 2" descr="Image result for marketing sales">
            <a:hlinkClick r:id="rId3"/>
            <a:extLst>
              <a:ext uri="{FF2B5EF4-FFF2-40B4-BE49-F238E27FC236}">
                <a16:creationId xmlns:a16="http://schemas.microsoft.com/office/drawing/2014/main" id="{43C59D88-8884-48BB-9FD0-BF8F883A0C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0808" y="2600709"/>
            <a:ext cx="3720332" cy="22806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89248" y="1628800"/>
            <a:ext cx="8229600" cy="4032250"/>
          </a:xfrm>
        </p:spPr>
        <p:txBody>
          <a:bodyPr>
            <a:normAutofit fontScale="92500"/>
          </a:bodyPr>
          <a:lstStyle/>
          <a:p>
            <a:pPr>
              <a:lnSpc>
                <a:spcPct val="107000"/>
              </a:lnSpc>
              <a:spcAft>
                <a:spcPts val="0"/>
              </a:spcAft>
            </a:pPr>
            <a:r>
              <a:rPr lang="en-GB" sz="1000" dirty="0">
                <a:solidFill>
                  <a:srgbClr val="4A86E8"/>
                </a:solidFill>
                <a:latin typeface="Arial" panose="020B0604020202020204" pitchFamily="34" charset="0"/>
                <a:ea typeface="Times New Roman" panose="02020603050405020304" pitchFamily="18" charset="0"/>
                <a:cs typeface="Times New Roman" panose="02020603050405020304" pitchFamily="18" charset="0"/>
              </a:rPr>
              <a:t>Management Team</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Our team consists of: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Joan McDonald (Care Manager).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Joan has experience in child care and safeguarding of children with a long work experience of working with children from age groups of 3-17.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Mark Smith (HR Manager/Staff supervisor).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Mark has experience in Project management and Staff supervision. He also has a long history of working with young offenders in a rehabilitation centre and being a project manager on numerous international musical events.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Lisa Miles (Activity co-ordinator)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Lisa has a long history of Project managing and promoting festivals and big international events across the country. With qualification and experience in the field of Child learning and development which makes her the best candidate to plan and coordinate the weekly activities and learning schedules.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err="1">
                <a:solidFill>
                  <a:srgbClr val="333333"/>
                </a:solidFill>
                <a:latin typeface="Arial" panose="020B0604020202020204" pitchFamily="34" charset="0"/>
                <a:ea typeface="Times New Roman" panose="02020603050405020304" pitchFamily="18" charset="0"/>
                <a:cs typeface="Times New Roman" panose="02020603050405020304" pitchFamily="18" charset="0"/>
              </a:rPr>
              <a:t>Uanjuma</a:t>
            </a: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Thompson (Sales/Marketing Manager).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err="1">
                <a:solidFill>
                  <a:srgbClr val="333333"/>
                </a:solidFill>
                <a:latin typeface="Arial" panose="020B0604020202020204" pitchFamily="34" charset="0"/>
                <a:ea typeface="Times New Roman" panose="02020603050405020304" pitchFamily="18" charset="0"/>
                <a:cs typeface="Times New Roman" panose="02020603050405020304" pitchFamily="18" charset="0"/>
              </a:rPr>
              <a:t>Uanjuma</a:t>
            </a: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has a long history within Sales working for leading companies within the UK pushing sales for services ranging from Higher education online packages to High end clothing and jewellery. Using this experience to promote advertise and push sales we have very strong team with this addition.</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err="1">
                <a:solidFill>
                  <a:srgbClr val="333333"/>
                </a:solidFill>
                <a:latin typeface="Arial" panose="020B0604020202020204" pitchFamily="34" charset="0"/>
                <a:ea typeface="Times New Roman" panose="02020603050405020304" pitchFamily="18" charset="0"/>
                <a:cs typeface="Times New Roman" panose="02020603050405020304" pitchFamily="18" charset="0"/>
              </a:rPr>
              <a:t>Suruj</a:t>
            </a:r>
            <a:r>
              <a:rPr lang="en-GB" sz="10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Ullah (Accounts Manager/Financial coordinator)</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0" indent="0" algn="just" eaLnBrk="1" hangingPunct="1">
              <a:lnSpc>
                <a:spcPct val="90000"/>
              </a:lnSpc>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09/01/2019</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09/01/2019</a:t>
            </a:fld>
            <a:endParaRPr lang="en-GB" altLang="en-US"/>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914900"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a:t>Start-up Cost:</a:t>
            </a:r>
          </a:p>
          <a:p>
            <a:pPr>
              <a:buFont typeface="Wingdings" panose="05000000000000000000" pitchFamily="2" charset="2"/>
              <a:buChar char="§"/>
            </a:pPr>
            <a:r>
              <a:rPr lang="en-GB" altLang="en-US" sz="2400"/>
              <a:t>Total Income:</a:t>
            </a:r>
          </a:p>
          <a:p>
            <a:pPr>
              <a:buFont typeface="Wingdings" panose="05000000000000000000" pitchFamily="2" charset="2"/>
              <a:buChar char="§"/>
            </a:pPr>
            <a:r>
              <a:rPr lang="en-GB" altLang="en-US" sz="2400"/>
              <a:t>Total Expenses:</a:t>
            </a:r>
          </a:p>
          <a:p>
            <a:pPr>
              <a:buFont typeface="Wingdings" panose="05000000000000000000" pitchFamily="2" charset="2"/>
              <a:buChar char="§"/>
            </a:pPr>
            <a:r>
              <a:rPr lang="en-GB" altLang="en-US" sz="2400"/>
              <a:t>Gross Profit:</a:t>
            </a:r>
          </a:p>
          <a:p>
            <a:pPr>
              <a:buFont typeface="Wingdings" panose="05000000000000000000" pitchFamily="2" charset="2"/>
              <a:buChar char="§"/>
            </a:pPr>
            <a:r>
              <a:rPr lang="en-GB" altLang="en-US" sz="2400"/>
              <a:t>Net Profit:</a:t>
            </a:r>
          </a:p>
        </p:txBody>
      </p:sp>
      <p:pic>
        <p:nvPicPr>
          <p:cNvPr id="6" name="Picture 5" descr="C:\Users\joanm\AppData\Local\Microsoft\Windows\INetCache\Content.MSO\B60F176B.tmp">
            <a:extLst>
              <a:ext uri="{FF2B5EF4-FFF2-40B4-BE49-F238E27FC236}">
                <a16:creationId xmlns:a16="http://schemas.microsoft.com/office/drawing/2014/main" id="{D26DD660-3F83-4100-A3B7-91718332FE7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82600" y="1052737"/>
            <a:ext cx="8178800" cy="40247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09/01/2019</a:t>
            </a:fld>
            <a:endParaRPr lang="en-GB" altLang="en-US"/>
          </a:p>
        </p:txBody>
      </p:sp>
      <p:sp>
        <p:nvSpPr>
          <p:cNvPr id="2" name="Rectangle 1">
            <a:extLst>
              <a:ext uri="{FF2B5EF4-FFF2-40B4-BE49-F238E27FC236}">
                <a16:creationId xmlns:a16="http://schemas.microsoft.com/office/drawing/2014/main" id="{E3DA9689-0760-4B41-BAE3-52B8540C79C1}"/>
              </a:ext>
            </a:extLst>
          </p:cNvPr>
          <p:cNvSpPr/>
          <p:nvPr/>
        </p:nvSpPr>
        <p:spPr>
          <a:xfrm>
            <a:off x="490155" y="1545070"/>
            <a:ext cx="8678862" cy="4634273"/>
          </a:xfrm>
          <a:prstGeom prst="rect">
            <a:avLst/>
          </a:prstGeom>
        </p:spPr>
        <p:txBody>
          <a:bodyPr wrap="square">
            <a:spAutoFit/>
          </a:bodyPr>
          <a:lstStyle/>
          <a:p>
            <a:pPr fontAlgn="base">
              <a:lnSpc>
                <a:spcPct val="107000"/>
              </a:lnSpc>
              <a:spcAft>
                <a:spcPts val="0"/>
              </a:spcAft>
            </a:pPr>
            <a:r>
              <a:rPr lang="en-GB" dirty="0">
                <a:solidFill>
                  <a:srgbClr val="4A86E8"/>
                </a:solidFill>
                <a:latin typeface="Arial" panose="020B0604020202020204" pitchFamily="34" charset="0"/>
                <a:ea typeface="Times New Roman" panose="02020603050405020304" pitchFamily="18" charset="0"/>
                <a:cs typeface="Times New Roman" panose="02020603050405020304" pitchFamily="18" charset="0"/>
              </a:rPr>
              <a:t>Financial plan cash flow financial policy </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Clients will have a registration process and have a 30-day limit for invoices to be paid ideally via direct debit but will have the choice of paper billing for a fee of £2.00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3 stage warning process before late fees applied first being e-mail, then a written warning followed by a final written warning (10% of invoice fee this can be waived due to managers discretion based on fairness)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Monthly review of accounts with accountant to keep on track and to forecast for crucial analytical data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Review pay structure once per quarter and monitor and seek further ways of reducing outgoing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Cover monthly overheads promptly so no unnecessary build-up of overhead cost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Wages paid monthly directly into staff personal bank account at the end of the month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0"/>
              </a:spcAft>
            </a:pPr>
            <a:r>
              <a:rPr lang="en-US"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2445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half" idx="10"/>
          </p:nvPr>
        </p:nvSpPr>
        <p:spPr/>
        <p:txBody>
          <a:bodyPr/>
          <a:lstStyle/>
          <a:p>
            <a:pPr>
              <a:defRPr/>
            </a:pPr>
            <a:fld id="{AA2A7C81-35C9-4945-A4CE-7561AA5A8777}" type="datetime1">
              <a:rPr lang="en-GB" altLang="en-US"/>
              <a:pPr>
                <a:defRPr/>
              </a:pPr>
              <a:t>09/01/2019</a:t>
            </a:fld>
            <a:endParaRPr lang="en-GB" altLang="en-US"/>
          </a:p>
        </p:txBody>
      </p:sp>
      <p:graphicFrame>
        <p:nvGraphicFramePr>
          <p:cNvPr id="2" name="Object 1">
            <a:extLst>
              <a:ext uri="{FF2B5EF4-FFF2-40B4-BE49-F238E27FC236}">
                <a16:creationId xmlns:a16="http://schemas.microsoft.com/office/drawing/2014/main" id="{BC9AAF63-5BB2-4BC4-B4CE-F739BDEEE85C}"/>
              </a:ext>
            </a:extLst>
          </p:cNvPr>
          <p:cNvGraphicFramePr>
            <a:graphicFrameLocks noChangeAspect="1"/>
          </p:cNvGraphicFramePr>
          <p:nvPr>
            <p:extLst>
              <p:ext uri="{D42A27DB-BD31-4B8C-83A1-F6EECF244321}">
                <p14:modId xmlns:p14="http://schemas.microsoft.com/office/powerpoint/2010/main" val="889609156"/>
              </p:ext>
            </p:extLst>
          </p:nvPr>
        </p:nvGraphicFramePr>
        <p:xfrm>
          <a:off x="2051720" y="1628801"/>
          <a:ext cx="4715153" cy="5172174"/>
        </p:xfrm>
        <a:graphic>
          <a:graphicData uri="http://schemas.openxmlformats.org/presentationml/2006/ole">
            <mc:AlternateContent xmlns:mc="http://schemas.openxmlformats.org/markup-compatibility/2006">
              <mc:Choice xmlns:v="urn:schemas-microsoft-com:vml" Requires="v">
                <p:oleObj spid="_x0000_s1030" name="Document" r:id="rId4" imgW="5731988" imgH="6287986" progId="Word.Document.12">
                  <p:embed/>
                </p:oleObj>
              </mc:Choice>
              <mc:Fallback>
                <p:oleObj name="Document" r:id="rId4" imgW="5731988" imgH="6287986" progId="Word.Document.12">
                  <p:embed/>
                  <p:pic>
                    <p:nvPicPr>
                      <p:cNvPr id="0" name=""/>
                      <p:cNvPicPr/>
                      <p:nvPr/>
                    </p:nvPicPr>
                    <p:blipFill>
                      <a:blip r:embed="rId5"/>
                      <a:stretch>
                        <a:fillRect/>
                      </a:stretch>
                    </p:blipFill>
                    <p:spPr>
                      <a:xfrm>
                        <a:off x="2051720" y="1628801"/>
                        <a:ext cx="4715153" cy="5172174"/>
                      </a:xfrm>
                      <a:prstGeom prst="rect">
                        <a:avLst/>
                      </a:prstGeom>
                    </p:spPr>
                  </p:pic>
                </p:oleObj>
              </mc:Fallback>
            </mc:AlternateContent>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a:t>PESTLE Analysis</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282940" y="1988840"/>
            <a:ext cx="2458616" cy="3917950"/>
          </a:xfrm>
        </p:spPr>
        <p:txBody>
          <a:bodyPr>
            <a:normAutofit fontScale="62500" lnSpcReduction="20000"/>
          </a:bodyPr>
          <a:lstStyle/>
          <a:p>
            <a:pPr>
              <a:lnSpc>
                <a:spcPct val="107000"/>
              </a:lnSpc>
              <a:spcAft>
                <a:spcPts val="0"/>
              </a:spcAft>
            </a:pPr>
            <a:r>
              <a:rPr lang="en-GB" sz="1000" dirty="0">
                <a:solidFill>
                  <a:srgbClr val="4A86E8"/>
                </a:solidFill>
                <a:latin typeface="Arial" panose="020B0604020202020204" pitchFamily="34" charset="0"/>
                <a:ea typeface="Times New Roman" panose="02020603050405020304" pitchFamily="18" charset="0"/>
                <a:cs typeface="Times New Roman" panose="02020603050405020304" pitchFamily="18" charset="0"/>
              </a:rPr>
              <a:t>PESTLE </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PESTLE:</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171450">
              <a:lnSpc>
                <a:spcPct val="107000"/>
              </a:lnSpc>
              <a:spcAft>
                <a:spcPts val="0"/>
              </a:spcAft>
            </a:pPr>
            <a:r>
              <a:rPr lang="en-GB" sz="1000" dirty="0">
                <a:solidFill>
                  <a:srgbClr val="212121"/>
                </a:solidFill>
                <a:latin typeface="Arial" panose="020B0604020202020204" pitchFamily="34" charset="0"/>
                <a:ea typeface="Times New Roman" panose="02020603050405020304" pitchFamily="18" charset="0"/>
                <a:cs typeface="Times New Roman" panose="02020603050405020304" pitchFamily="18" charset="0"/>
              </a:rPr>
              <a:t>Political</a:t>
            </a: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EU rules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Government policies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3"/>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Local authority cuts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Government change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Economic,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5"/>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House prices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Unemployment benefit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7"/>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Interest rates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Child benefit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Petrol prices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Tax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Societal,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Language barrier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12"/>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Immigration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13"/>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Lifestyle trends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0"/>
              </a:spcAft>
              <a:buFont typeface="+mj-lt"/>
              <a:buAutoNum type="arabicPeriod" startAt="14"/>
              <a:tabLst>
                <a:tab pos="457200" algn="l"/>
              </a:tabLs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Childcare cost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228600">
              <a:lnSpc>
                <a:spcPct val="107000"/>
              </a:lnSpc>
              <a:spcAft>
                <a:spcPts val="0"/>
              </a:spcAft>
              <a:tabLst>
                <a:tab pos="457200" algn="l"/>
              </a:tabLst>
            </a:pPr>
            <a:endParaRPr lang="en-GB" altLang="en-US" sz="1000" dirty="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09/01/2019</a:t>
            </a:fld>
            <a:endParaRPr lang="en-GB" altLang="en-US"/>
          </a:p>
        </p:txBody>
      </p:sp>
      <p:sp>
        <p:nvSpPr>
          <p:cNvPr id="2" name="TextBox 1">
            <a:extLst>
              <a:ext uri="{FF2B5EF4-FFF2-40B4-BE49-F238E27FC236}">
                <a16:creationId xmlns:a16="http://schemas.microsoft.com/office/drawing/2014/main" id="{5B370AAD-D824-41E1-9E7C-CF69D80F9A78}"/>
              </a:ext>
            </a:extLst>
          </p:cNvPr>
          <p:cNvSpPr txBox="1"/>
          <p:nvPr/>
        </p:nvSpPr>
        <p:spPr>
          <a:xfrm>
            <a:off x="2675858" y="1988840"/>
            <a:ext cx="2736304" cy="4300601"/>
          </a:xfrm>
          <a:prstGeom prst="rect">
            <a:avLst/>
          </a:prstGeom>
          <a:noFill/>
        </p:spPr>
        <p:txBody>
          <a:bodyPr wrap="square" rtlCol="0">
            <a:spAutoFit/>
          </a:bodyPr>
          <a:lstStyle/>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Birth rates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Lone parents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ea typeface="Times New Roman" panose="02020603050405020304" pitchFamily="18" charset="0"/>
                <a:cs typeface="Times New Roman" panose="02020603050405020304" pitchFamily="18" charset="0"/>
              </a:rPr>
              <a:t>          Technological,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mj-lt"/>
              <a:buAutoNum type="arabicPeriod" startAt="17"/>
              <a:tabLst>
                <a:tab pos="457200" algn="l"/>
              </a:tabLst>
            </a:pPr>
            <a:r>
              <a:rPr lang="en-GB" sz="1000" dirty="0">
                <a:solidFill>
                  <a:srgbClr val="000000"/>
                </a:solidFill>
                <a:ea typeface="Times New Roman" panose="02020603050405020304" pitchFamily="18" charset="0"/>
                <a:cs typeface="Times New Roman" panose="02020603050405020304" pitchFamily="18" charset="0"/>
              </a:rPr>
              <a:t>Social networking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mj-lt"/>
              <a:buAutoNum type="arabicPeriod" startAt="18"/>
              <a:tabLst>
                <a:tab pos="457200" algn="l"/>
              </a:tabLst>
            </a:pPr>
            <a:r>
              <a:rPr lang="en-GB" sz="1000" dirty="0">
                <a:solidFill>
                  <a:srgbClr val="000000"/>
                </a:solidFill>
                <a:ea typeface="Times New Roman" panose="02020603050405020304" pitchFamily="18" charset="0"/>
                <a:cs typeface="Times New Roman" panose="02020603050405020304" pitchFamily="18" charset="0"/>
              </a:rPr>
              <a:t>Broadband access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Availability of ICT resources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Affordability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mj-lt"/>
              <a:buAutoNum type="arabicPeriod" startAt="21"/>
              <a:tabLst>
                <a:tab pos="457200" algn="l"/>
              </a:tabLst>
            </a:pPr>
            <a:r>
              <a:rPr lang="en-GB" sz="1000" dirty="0">
                <a:solidFill>
                  <a:srgbClr val="000000"/>
                </a:solidFill>
                <a:ea typeface="Times New Roman" panose="02020603050405020304" pitchFamily="18" charset="0"/>
                <a:cs typeface="Times New Roman" panose="02020603050405020304" pitchFamily="18" charset="0"/>
              </a:rPr>
              <a:t>Competency of ICT use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ea typeface="Times New Roman" panose="02020603050405020304" pitchFamily="18" charset="0"/>
                <a:cs typeface="Times New Roman" panose="02020603050405020304" pitchFamily="18" charset="0"/>
              </a:rPr>
              <a:t>      Legal: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Minimum wage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Local authority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Free entitlement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Funding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Employment law regulations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SEN funding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ea typeface="Times New Roman" panose="02020603050405020304" pitchFamily="18" charset="0"/>
                <a:cs typeface="Times New Roman" panose="02020603050405020304" pitchFamily="18" charset="0"/>
              </a:rPr>
              <a:t>      Environment: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Buying patterns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Planning laws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Carbon footprint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ct val="20000"/>
              </a:spcBef>
              <a:spcAft>
                <a:spcPts val="0"/>
              </a:spcAft>
              <a:buFont typeface="+mj-lt"/>
              <a:buAutoNum type="arabicPeriod" startAt="31"/>
              <a:tabLst>
                <a:tab pos="457200" algn="l"/>
              </a:tabLst>
            </a:pPr>
            <a:r>
              <a:rPr lang="en-GB" sz="1000" dirty="0">
                <a:solidFill>
                  <a:srgbClr val="000000"/>
                </a:solidFill>
                <a:ea typeface="Times New Roman" panose="02020603050405020304" pitchFamily="18" charset="0"/>
                <a:cs typeface="Times New Roman" panose="02020603050405020304" pitchFamily="18" charset="0"/>
              </a:rPr>
              <a:t>Waste disposal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endParaRPr lang="en-GB" dirty="0"/>
          </a:p>
        </p:txBody>
      </p:sp>
      <p:sp>
        <p:nvSpPr>
          <p:cNvPr id="3" name="TextBox 2">
            <a:extLst>
              <a:ext uri="{FF2B5EF4-FFF2-40B4-BE49-F238E27FC236}">
                <a16:creationId xmlns:a16="http://schemas.microsoft.com/office/drawing/2014/main" id="{A13EA842-0DCE-4EE5-9C5A-A438CC44C0FE}"/>
              </a:ext>
            </a:extLst>
          </p:cNvPr>
          <p:cNvSpPr txBox="1"/>
          <p:nvPr/>
        </p:nvSpPr>
        <p:spPr>
          <a:xfrm>
            <a:off x="5785585" y="1964634"/>
            <a:ext cx="2339752" cy="1364989"/>
          </a:xfrm>
          <a:prstGeom prst="rect">
            <a:avLst/>
          </a:prstGeom>
          <a:noFill/>
        </p:spPr>
        <p:txBody>
          <a:bodyPr wrap="square" rtlCol="0">
            <a:spAutoFit/>
          </a:bodyPr>
          <a:lstStyle/>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ea typeface="Times New Roman" panose="02020603050405020304" pitchFamily="18" charset="0"/>
                <a:cs typeface="Times New Roman" panose="02020603050405020304" pitchFamily="18" charset="0"/>
              </a:rPr>
              <a:t>Transport links </a:t>
            </a:r>
            <a:endParaRPr lang="en-GB" sz="10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Political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Economical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Social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Technological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Legal</a:t>
            </a:r>
          </a:p>
          <a:p>
            <a:pPr marL="342900" lvl="0" indent="-342900">
              <a:spcBef>
                <a:spcPct val="20000"/>
              </a:spcBef>
              <a:buFont typeface="Wingdings" panose="05000000000000000000" pitchFamily="2" charset="2"/>
              <a:buChar char="§"/>
            </a:pPr>
            <a:r>
              <a:rPr lang="en-GB" altLang="en-US" sz="1000" dirty="0">
                <a:solidFill>
                  <a:prstClr val="black"/>
                </a:solidFill>
                <a:latin typeface="Myriad Pro"/>
              </a:rPr>
              <a:t>Environmental</a:t>
            </a:r>
            <a:endParaRPr lang="en-GB"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281</Words>
  <Application>Microsoft Office PowerPoint</Application>
  <PresentationFormat>On-screen Show (4:3)</PresentationFormat>
  <Paragraphs>145</Paragraphs>
  <Slides>12</Slides>
  <Notes>11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9" baseType="lpstr">
      <vt:lpstr>Arial</vt:lpstr>
      <vt:lpstr>Calibri</vt:lpstr>
      <vt:lpstr>Gill Sans MT</vt:lpstr>
      <vt:lpstr>Myriad Pro</vt:lpstr>
      <vt:lpstr>Wingdings</vt:lpstr>
      <vt:lpstr>Gallery</vt:lpstr>
      <vt:lpstr>Microsoft Word Document</vt:lpstr>
      <vt:lpstr>Reach and Teach </vt:lpstr>
      <vt:lpstr>Executive Summary</vt:lpstr>
      <vt:lpstr>Business / Company Overview</vt:lpstr>
      <vt:lpstr>Products and Services</vt:lpstr>
      <vt:lpstr> Target Market</vt:lpstr>
      <vt:lpstr> Competitors</vt:lpstr>
      <vt:lpstr>Marketing and Sales Plan</vt:lpstr>
      <vt:lpstr>Management Team</vt:lpstr>
      <vt:lpstr>Financial plan</vt:lpstr>
      <vt:lpstr>Financial plan</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Reach and Teach </dc:title>
  <dc:creator>Joan McDonald</dc:creator>
  <cp:lastModifiedBy>Joan McDonald</cp:lastModifiedBy>
  <cp:revision>2</cp:revision>
  <dcterms:created xsi:type="dcterms:W3CDTF">2019-01-09T15:18:23Z</dcterms:created>
  <dcterms:modified xsi:type="dcterms:W3CDTF">2019-01-09T15:24:52Z</dcterms:modified>
</cp:coreProperties>
</file>