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21"/>
  </p:notesMasterIdLst>
  <p:handoutMasterIdLst>
    <p:handoutMasterId r:id="rId22"/>
  </p:handoutMasterIdLst>
  <p:sldIdLst>
    <p:sldId id="344" r:id="rId2"/>
    <p:sldId id="345" r:id="rId3"/>
    <p:sldId id="346" r:id="rId4"/>
    <p:sldId id="347" r:id="rId5"/>
    <p:sldId id="348" r:id="rId6"/>
    <p:sldId id="358" r:id="rId7"/>
    <p:sldId id="359" r:id="rId8"/>
    <p:sldId id="360" r:id="rId9"/>
    <p:sldId id="361" r:id="rId10"/>
    <p:sldId id="349" r:id="rId11"/>
    <p:sldId id="362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1" autoAdjust="0"/>
    <p:restoredTop sz="52065" autoAdjust="0"/>
  </p:normalViewPr>
  <p:slideViewPr>
    <p:cSldViewPr>
      <p:cViewPr>
        <p:scale>
          <a:sx n="47" d="100"/>
          <a:sy n="47" d="100"/>
        </p:scale>
        <p:origin x="1881" y="3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6663995-8822-47D2-B86D-7610B2618D5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893703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1D9B4F2-BDC0-4579-BD76-EAD4711A8E5B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230414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659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715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0316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aseline="0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7EBE909-E22D-40D4-A52A-3FCE95D92B57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202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191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4117BB-56F2-4DDA-A171-CE25573F34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334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0069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71816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23819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03336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5648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39FFE4-0185-4F9B-862B-44548B0E4463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5657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89221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E51ADB1-BA9A-42E8-8BA7-49595DC8073F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563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6907410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A2A60B0-CBFA-42FC-88BB-AB03C8F35012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8529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887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630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871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263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784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162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359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01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116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752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867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656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782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344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176925/mod_resource/content/1/Harvard-proofread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 smtClean="0">
                <a:latin typeface="Lucida Sans" panose="020B0602030504020204" pitchFamily="34" charset="0"/>
              </a:rPr>
              <a:t>ECGE4003P/C</a:t>
            </a:r>
            <a:endParaRPr lang="cy-GB" sz="3600" b="1" dirty="0" smtClean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Cyfeirnodi a TURNITIN</a:t>
            </a: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ECGE4003P/c</a:t>
            </a:r>
            <a:endParaRPr lang="cy-GB" sz="3600" b="1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</a:t>
            </a: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and</a:t>
            </a: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TURNITIN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71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      Cynnwys</a:t>
            </a:r>
            <a:r>
              <a:rPr lang="en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		        </a:t>
            </a:r>
            <a:r>
              <a:rPr lang="en-GB" altLang="en-US" sz="32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Content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Beth yw </a:t>
            </a: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cyfeirnodi?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Llên-</a:t>
            </a: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ladrad</a:t>
            </a:r>
          </a:p>
          <a:p>
            <a:pPr>
              <a:buFontTx/>
              <a:buChar char="•"/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TURNITIN</a:t>
            </a:r>
            <a:endParaRPr lang="cy-GB" altLang="en-US" sz="2800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Llawlyfr cyfeirnodi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Fformatio rhestr o gyfeiriadau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What is referencing?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Plagiarism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TURNITIN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Referencing handbook</a:t>
            </a:r>
          </a:p>
          <a:p>
            <a:pPr>
              <a:buFontTx/>
              <a:buChar char="•"/>
              <a:defRPr/>
            </a:pPr>
            <a:r>
              <a:rPr lang="en-GB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Formatting a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74595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Adnoddau</a:t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2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Resources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Cyflwyniad</a:t>
            </a:r>
            <a:r>
              <a:rPr lang="en-GB" dirty="0" smtClean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Rhestrau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cyfeirnodi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TURNITIN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Gweithgareddau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ymarferol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 lists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TURNITIN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Practical activities</a:t>
            </a:r>
            <a:b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</a:b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endParaRPr lang="cy-GB" altLang="en-US" sz="2800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endParaRPr lang="en-GB" sz="2800" kern="0" dirty="0" smtClean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2140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Beth yw cyfeirnodi?</a:t>
            </a:r>
            <a:r>
              <a:rPr lang="en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/>
            </a:r>
            <a:br>
              <a:rPr lang="en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What is referencing?</a:t>
            </a:r>
            <a:endParaRPr lang="cy-GB" sz="36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Cydnabod ffynonellau</a:t>
            </a:r>
          </a:p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Dyfyniadau</a:t>
            </a:r>
          </a:p>
          <a:p>
            <a:pPr>
              <a:buFontTx/>
              <a:buChar char="•"/>
              <a:defRPr/>
            </a:pPr>
            <a:r>
              <a:rPr lang="cy-GB" altLang="en-US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Aralleirio</a:t>
            </a:r>
            <a:endParaRPr lang="cy-GB" altLang="en-US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Rhestr gyfeiriadau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Acknowledge sources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Quotations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Paraphrasing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Reference list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3620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Pam?			</a:t>
            </a:r>
            <a:r>
              <a:rPr lang="en-GB" altLang="en-US" sz="36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Why?</a:t>
            </a:r>
            <a:endParaRPr lang="cy-GB" sz="36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Cydnabod ffynonellau</a:t>
            </a:r>
          </a:p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Dod o hyd i’r wybodaeth </a:t>
            </a:r>
            <a:r>
              <a:rPr lang="cy-GB" altLang="en-US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eto</a:t>
            </a:r>
          </a:p>
          <a:p>
            <a:pPr>
              <a:buFontTx/>
              <a:buChar char="•"/>
              <a:defRPr/>
            </a:pPr>
            <a:r>
              <a:rPr lang="cy-GB" altLang="en-US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Helpu osgoi llên-ladrata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Acknowledge sources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Find information </a:t>
            </a:r>
            <a:r>
              <a:rPr lang="en-GB" altLang="en-US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again</a:t>
            </a:r>
          </a:p>
          <a:p>
            <a:pPr>
              <a:buFontTx/>
              <a:buChar char="•"/>
              <a:defRPr/>
            </a:pPr>
            <a:r>
              <a:rPr lang="en-GB" altLang="en-US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Help avoid plagiarism</a:t>
            </a:r>
            <a:endParaRPr lang="en-GB" altLang="en-US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9890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00FF"/>
                </a:solidFill>
              </a:rPr>
              <a:t/>
            </a:r>
            <a:br>
              <a:rPr lang="en-GB" dirty="0" smtClean="0">
                <a:solidFill>
                  <a:srgbClr val="0000FF"/>
                </a:solidFill>
              </a:rPr>
            </a:br>
            <a:r>
              <a:rPr lang="en-GB" dirty="0" smtClean="0">
                <a:solidFill>
                  <a:srgbClr val="0000FF"/>
                </a:solidFill>
              </a:rPr>
              <a:t>Have you ever had anything stolen?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30080" y="1566907"/>
            <a:ext cx="3886200" cy="4351338"/>
          </a:xfrm>
        </p:spPr>
        <p:txBody>
          <a:bodyPr>
            <a:normAutofit fontScale="25000" lnSpcReduction="20000"/>
          </a:bodyPr>
          <a:lstStyle/>
          <a:p>
            <a:endParaRPr lang="en-GB" dirty="0" smtClean="0"/>
          </a:p>
          <a:p>
            <a:r>
              <a:rPr lang="en-GB" sz="10800" dirty="0" smtClean="0">
                <a:solidFill>
                  <a:srgbClr val="0000FF"/>
                </a:solidFill>
              </a:rPr>
              <a:t>Mobile phone </a:t>
            </a:r>
          </a:p>
          <a:p>
            <a:r>
              <a:rPr lang="en-GB" sz="10800" dirty="0" smtClean="0">
                <a:solidFill>
                  <a:srgbClr val="0000FF"/>
                </a:solidFill>
              </a:rPr>
              <a:t>Money</a:t>
            </a:r>
          </a:p>
          <a:p>
            <a:r>
              <a:rPr lang="en-GB" sz="10800" dirty="0" smtClean="0">
                <a:solidFill>
                  <a:srgbClr val="0000FF"/>
                </a:solidFill>
              </a:rPr>
              <a:t>Identity</a:t>
            </a:r>
          </a:p>
          <a:p>
            <a:r>
              <a:rPr lang="en-GB" sz="10800" dirty="0" smtClean="0">
                <a:solidFill>
                  <a:srgbClr val="0000FF"/>
                </a:solidFill>
              </a:rPr>
              <a:t>Authorship </a:t>
            </a:r>
          </a:p>
          <a:p>
            <a:pPr marL="0" indent="0">
              <a:buNone/>
            </a:pPr>
            <a:r>
              <a:rPr lang="en-GB" sz="8400" dirty="0" smtClean="0">
                <a:solidFill>
                  <a:srgbClr val="0000FF"/>
                </a:solidFill>
              </a:rPr>
              <a:t>    ‘refers to the production and ownership of ideas and </a:t>
            </a:r>
          </a:p>
          <a:p>
            <a:pPr marL="0" indent="0">
              <a:buNone/>
            </a:pPr>
            <a:r>
              <a:rPr lang="en-GB" sz="8400" dirty="0" smtClean="0">
                <a:solidFill>
                  <a:srgbClr val="0000FF"/>
                </a:solidFill>
              </a:rPr>
              <a:t>     intellectual material, such as books, articles, images, </a:t>
            </a:r>
            <a:r>
              <a:rPr lang="en-GB" sz="8400" dirty="0" err="1" smtClean="0">
                <a:solidFill>
                  <a:srgbClr val="0000FF"/>
                </a:solidFill>
              </a:rPr>
              <a:t>etc</a:t>
            </a:r>
            <a:r>
              <a:rPr lang="en-GB" sz="8400" dirty="0" smtClean="0">
                <a:solidFill>
                  <a:srgbClr val="0000FF"/>
                </a:solidFill>
              </a:rPr>
              <a:t>‘</a:t>
            </a:r>
          </a:p>
          <a:p>
            <a:pPr marL="0" indent="0">
              <a:buNone/>
            </a:pPr>
            <a:endParaRPr lang="en-GB" sz="6000" dirty="0" smtClean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en-GB" sz="6000" dirty="0" smtClean="0">
                <a:solidFill>
                  <a:srgbClr val="0000FF"/>
                </a:solidFill>
              </a:rPr>
              <a:t>(University of Essex, </a:t>
            </a:r>
            <a:r>
              <a:rPr lang="en-GB" sz="6000" dirty="0" err="1" smtClean="0">
                <a:solidFill>
                  <a:srgbClr val="0000FF"/>
                </a:solidFill>
              </a:rPr>
              <a:t>n.d.</a:t>
            </a:r>
            <a:r>
              <a:rPr lang="en-GB" sz="6000" dirty="0" smtClean="0">
                <a:solidFill>
                  <a:srgbClr val="0000FF"/>
                </a:solidFill>
              </a:rPr>
              <a:t>, p. 4)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sz="825" dirty="0">
                <a:solidFill>
                  <a:srgbClr val="FF0000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http://crime-security.org/71-thief/001-thief.html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28650" y="1566907"/>
            <a:ext cx="3886200" cy="435133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5085610"/>
            <a:ext cx="2171177" cy="17723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95726" y="3742576"/>
            <a:ext cx="191588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28487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0000FF"/>
                </a:solidFill>
              </a:rPr>
              <a:t/>
            </a:r>
            <a:br>
              <a:rPr lang="en-GB" sz="3600" b="1" dirty="0">
                <a:solidFill>
                  <a:srgbClr val="0000FF"/>
                </a:solidFill>
              </a:rPr>
            </a:br>
            <a:r>
              <a:rPr lang="en-GB" sz="3600" b="1" dirty="0">
                <a:solidFill>
                  <a:srgbClr val="0000FF"/>
                </a:solidFill>
              </a:rPr>
              <a:t>So what exactly is plagiarism?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716016" y="1690689"/>
            <a:ext cx="4320480" cy="385286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300" b="1" i="1" dirty="0">
                <a:solidFill>
                  <a:schemeClr val="bg1"/>
                </a:solidFill>
              </a:rPr>
              <a:t>‘Using or copying the work of others (whether written, printed or in any other form) without proper acknowledgement in any coursework’ </a:t>
            </a:r>
            <a:r>
              <a:rPr lang="en-GB" b="1" i="1" dirty="0">
                <a:solidFill>
                  <a:schemeClr val="bg1"/>
                </a:solidFill>
              </a:rPr>
              <a:t>(UWTSD, </a:t>
            </a:r>
            <a:r>
              <a:rPr lang="en-GB" b="1" i="1" dirty="0" err="1">
                <a:solidFill>
                  <a:schemeClr val="bg1"/>
                </a:solidFill>
              </a:rPr>
              <a:t>n.d.</a:t>
            </a:r>
            <a:r>
              <a:rPr lang="en-GB" b="1" i="1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4499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524" y="4221088"/>
            <a:ext cx="7886700" cy="1325563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spcBef>
                <a:spcPts val="750"/>
              </a:spcBef>
            </a:pPr>
            <a:r>
              <a:rPr lang="en-GB" sz="2400" dirty="0">
                <a:solidFill>
                  <a:prstClr val="white"/>
                </a:solidFill>
              </a:rPr>
              <a:t>‘Respecting authorship through good academic practice is one of the key values of higher education in the UK.’ </a:t>
            </a:r>
            <a:r>
              <a:rPr lang="en-GB" sz="1500" dirty="0">
                <a:solidFill>
                  <a:prstClr val="white"/>
                </a:solidFill>
              </a:rPr>
              <a:t>(University of Essex, </a:t>
            </a:r>
            <a:r>
              <a:rPr lang="en-GB" sz="1500" dirty="0" err="1">
                <a:solidFill>
                  <a:prstClr val="white"/>
                </a:solidFill>
              </a:rPr>
              <a:t>n.d.</a:t>
            </a:r>
            <a:r>
              <a:rPr lang="en-GB" sz="1500" dirty="0">
                <a:solidFill>
                  <a:prstClr val="white"/>
                </a:solidFill>
              </a:rPr>
              <a:t>)</a:t>
            </a:r>
            <a:r>
              <a:rPr lang="en-GB" sz="2400" dirty="0">
                <a:solidFill>
                  <a:prstClr val="white"/>
                </a:solidFill>
              </a:rPr>
              <a:t/>
            </a:r>
            <a:br>
              <a:rPr lang="en-GB" sz="2400" dirty="0">
                <a:solidFill>
                  <a:prstClr val="white"/>
                </a:solidFill>
              </a:rPr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88024" y="620689"/>
            <a:ext cx="3886200" cy="3168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</a:rPr>
              <a:t>Plagiarism</a:t>
            </a:r>
            <a:r>
              <a:rPr lang="en-GB" sz="2100" dirty="0">
                <a:solidFill>
                  <a:srgbClr val="0000FF"/>
                </a:solidFill>
              </a:rPr>
              <a:t> </a:t>
            </a:r>
          </a:p>
          <a:p>
            <a:r>
              <a:rPr lang="en-GB" sz="2100" dirty="0">
                <a:solidFill>
                  <a:srgbClr val="0000FF"/>
                </a:solidFill>
              </a:rPr>
              <a:t>term used to describe the misuse of authorship. </a:t>
            </a:r>
          </a:p>
          <a:p>
            <a:r>
              <a:rPr lang="en-GB" sz="2100" dirty="0">
                <a:solidFill>
                  <a:srgbClr val="0000FF"/>
                </a:solidFill>
              </a:rPr>
              <a:t>a serious academic offence and is treated as such by the University of Wales Trinity Saint David.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620689"/>
            <a:ext cx="3886200" cy="3384375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37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8515350" cy="68761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00FF"/>
                </a:solidFill>
              </a:rPr>
              <a:t>Awareness </a:t>
            </a:r>
            <a:r>
              <a:rPr lang="en-GB" dirty="0" smtClean="0">
                <a:solidFill>
                  <a:srgbClr val="0000FF"/>
                </a:solidFill>
              </a:rPr>
              <a:t>of the reasons for </a:t>
            </a:r>
            <a:r>
              <a:rPr lang="en-GB" dirty="0" smtClean="0">
                <a:solidFill>
                  <a:srgbClr val="0000FF"/>
                </a:solidFill>
              </a:rPr>
              <a:t>plagiarism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6016" y="1052737"/>
            <a:ext cx="4056509" cy="4639369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Being unclear about what plagiarism is</a:t>
            </a:r>
          </a:p>
          <a:p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Poor time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management skills </a:t>
            </a:r>
          </a:p>
          <a:p>
            <a:r>
              <a:rPr lang="en-GB" dirty="0">
                <a:solidFill>
                  <a:srgbClr val="0000FF"/>
                </a:solidFill>
                <a:latin typeface="ZapfDingbats"/>
              </a:rPr>
              <a:t>I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neffective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method of note-taking – e.g. not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always recording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the source of information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Feeling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under extreme pressure to pass or succeed </a:t>
            </a:r>
          </a:p>
          <a:p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Having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different cultural values / practising different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academic conventions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ZapfDingbats"/>
              </a:rPr>
              <a:t>B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elieving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that it will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not be detected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Knowing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that the syllabus has stayed the same each year –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e.g. having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access to work from previous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students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ZapfDingbats"/>
              </a:rPr>
              <a:t>L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ack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of academic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confidence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</a:rPr>
              <a:t>Being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conditioned from secondary schooling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058601"/>
            <a:ext cx="3886200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50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600" dirty="0" smtClean="0">
                <a:latin typeface="Lucida Sans" panose="020B0602030504020204" pitchFamily="34" charset="0"/>
              </a:rPr>
              <a:t>Turnitin</a:t>
            </a:r>
            <a:endParaRPr lang="cy-GB" sz="3600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Adnodd ar-lein sy'n helpu staff i ganfod llên-ladrad posib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C</a:t>
            </a:r>
            <a:r>
              <a:rPr lang="cy-GB" dirty="0" smtClean="0">
                <a:latin typeface="Lucida Sans" panose="020B0602030504020204" pitchFamily="34" charset="0"/>
              </a:rPr>
              <a:t>ymharu </a:t>
            </a:r>
            <a:r>
              <a:rPr lang="cy-GB" dirty="0">
                <a:latin typeface="Lucida Sans" panose="020B0602030504020204" pitchFamily="34" charset="0"/>
              </a:rPr>
              <a:t>gwaith myfyrwyr yn erbyn cronfa ddata fawr iawn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Yn helpu myfyrwyr i leihau canran </a:t>
            </a:r>
            <a:r>
              <a:rPr lang="cy-GB" dirty="0" smtClean="0">
                <a:latin typeface="Lucida Sans" panose="020B0602030504020204" pitchFamily="34" charset="0"/>
              </a:rPr>
              <a:t>tebygrwydd</a:t>
            </a: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/>
          <a:lstStyle/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Online resource which helps staff detect potential plagiarism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Compares students’ work against very large database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Helps students reduce percentage of similarity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4779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Detecting Plagiarism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3"/>
          <a:srcRect l="831" t="10344" r="1784" b="9261"/>
          <a:stretch/>
        </p:blipFill>
        <p:spPr bwMode="auto">
          <a:xfrm>
            <a:off x="484583" y="2351962"/>
            <a:ext cx="7053264" cy="328022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105150" y="2543175"/>
            <a:ext cx="166687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  <p:sp>
        <p:nvSpPr>
          <p:cNvPr id="6" name="TextBox 5"/>
          <p:cNvSpPr txBox="1"/>
          <p:nvPr/>
        </p:nvSpPr>
        <p:spPr>
          <a:xfrm>
            <a:off x="3105150" y="2543174"/>
            <a:ext cx="1666875" cy="3000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  <p:sp>
        <p:nvSpPr>
          <p:cNvPr id="7" name="TextBox 6"/>
          <p:cNvSpPr txBox="1"/>
          <p:nvPr/>
        </p:nvSpPr>
        <p:spPr>
          <a:xfrm>
            <a:off x="1143000" y="5724525"/>
            <a:ext cx="280987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(</a:t>
            </a:r>
            <a:r>
              <a:rPr lang="en-GB" sz="1350" dirty="0" err="1"/>
              <a:t>Turnitin</a:t>
            </a:r>
            <a:r>
              <a:rPr lang="en-GB" sz="1350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399601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sz="3600" dirty="0" smtClean="0">
                <a:latin typeface="Lucida Sans" panose="020B0602030504020204" pitchFamily="34" charset="0"/>
              </a:rPr>
              <a:t>Turnitin</a:t>
            </a:r>
            <a:endParaRPr lang="cy-GB" sz="36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https://moodle.uwtsd.ac.uk/course/view.php?id=3441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0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600" dirty="0" smtClean="0">
                <a:latin typeface="Lucida Sans" panose="020B0602030504020204" pitchFamily="34" charset="0"/>
              </a:rPr>
              <a:t>Turnitin – Aseiniadau/</a:t>
            </a:r>
            <a:r>
              <a:rPr lang="cy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Assignments</a:t>
            </a:r>
            <a:endParaRPr lang="cy-GB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680520" cy="4857403"/>
          </a:xfrm>
        </p:spPr>
        <p:txBody>
          <a:bodyPr/>
          <a:lstStyle/>
          <a:p>
            <a:pPr>
              <a:defRPr/>
            </a:pPr>
            <a:r>
              <a:rPr lang="cy-GB" dirty="0" smtClean="0">
                <a:latin typeface="Lucida Sans" panose="020B0602030504020204" pitchFamily="34" charset="0"/>
              </a:rPr>
              <a:t>Llwythwch </a:t>
            </a:r>
            <a:r>
              <a:rPr lang="cy-GB" dirty="0">
                <a:latin typeface="Lucida Sans" panose="020B0602030504020204" pitchFamily="34" charset="0"/>
              </a:rPr>
              <a:t>aseiniad ar ddolen DRAFFT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Edrychwch ar </a:t>
            </a:r>
            <a:r>
              <a:rPr lang="cy-GB" dirty="0" smtClean="0">
                <a:latin typeface="Lucida Sans" panose="020B0602030504020204" pitchFamily="34" charset="0"/>
              </a:rPr>
              <a:t>yr adroddiad </a:t>
            </a:r>
            <a:r>
              <a:rPr lang="cy-GB" dirty="0">
                <a:latin typeface="Lucida Sans" panose="020B0602030504020204" pitchFamily="34" charset="0"/>
              </a:rPr>
              <a:t>tebygrwydd (MEWN </a:t>
            </a:r>
            <a:r>
              <a:rPr lang="cy-GB" dirty="0" smtClean="0">
                <a:latin typeface="Lucida Sans" panose="020B0602030504020204" pitchFamily="34" charset="0"/>
              </a:rPr>
              <a:t>LLIW)</a:t>
            </a:r>
            <a:endParaRPr lang="cy-GB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Hyd yn oed os yw canran isel, rhaid i chi wirio pob </a:t>
            </a:r>
            <a:r>
              <a:rPr lang="cy-GB" dirty="0" smtClean="0">
                <a:latin typeface="Lucida Sans" panose="020B0602030504020204" pitchFamily="34" charset="0"/>
              </a:rPr>
              <a:t>darn lliwgar</a:t>
            </a: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1268760"/>
            <a:ext cx="4283968" cy="4857403"/>
          </a:xfrm>
        </p:spPr>
        <p:txBody>
          <a:bodyPr/>
          <a:lstStyle/>
          <a:p>
            <a:pPr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Upload assignment onto DRAFT link</a:t>
            </a:r>
          </a:p>
          <a:p>
            <a:pPr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Check similarity report (IN COLOUR)</a:t>
            </a:r>
          </a:p>
          <a:p>
            <a:pPr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Even if low percentage, you must check every coloured segment</a:t>
            </a:r>
          </a:p>
        </p:txBody>
      </p:sp>
    </p:spTree>
    <p:extLst>
      <p:ext uri="{BB962C8B-B14F-4D97-AF65-F5344CB8AC3E}">
        <p14:creationId xmlns:p14="http://schemas.microsoft.com/office/powerpoint/2010/main" val="1749406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600" dirty="0" smtClean="0">
                <a:latin typeface="Lucida Sans" panose="020B0602030504020204" pitchFamily="34" charset="0"/>
              </a:rPr>
              <a:t>Turnitin</a:t>
            </a:r>
            <a:endParaRPr lang="cy-GB" sz="3600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EWCH AMDANI ...</a:t>
            </a:r>
          </a:p>
          <a:p>
            <a:pPr>
              <a:defRPr/>
            </a:pPr>
            <a:r>
              <a:rPr lang="cy-GB" dirty="0" smtClean="0">
                <a:latin typeface="Lucida Sans" panose="020B0602030504020204" pitchFamily="34" charset="0"/>
              </a:rPr>
              <a:t>A </a:t>
            </a:r>
            <a:r>
              <a:rPr lang="cy-GB" dirty="0">
                <a:latin typeface="Lucida Sans" panose="020B0602030504020204" pitchFamily="34" charset="0"/>
              </a:rPr>
              <a:t>oes llawer o liw?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Efallai </a:t>
            </a:r>
            <a:r>
              <a:rPr lang="cy-GB" dirty="0" smtClean="0">
                <a:latin typeface="Lucida Sans" panose="020B0602030504020204" pitchFamily="34" charset="0"/>
              </a:rPr>
              <a:t>bod angen fwy o aralleirio?</a:t>
            </a:r>
            <a:endParaRPr lang="cy-GB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Efallai </a:t>
            </a:r>
            <a:r>
              <a:rPr lang="cy-GB" dirty="0" smtClean="0">
                <a:latin typeface="Lucida Sans" panose="020B0602030504020204" pitchFamily="34" charset="0"/>
              </a:rPr>
              <a:t>bod angen lleihau’r nifer o dyfyniadau </a:t>
            </a:r>
            <a:r>
              <a:rPr lang="cy-GB" dirty="0">
                <a:latin typeface="Lucida Sans" panose="020B0602030504020204" pitchFamily="34" charset="0"/>
              </a:rPr>
              <a:t>uniongyrchol?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/>
          <a:lstStyle/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HAVE A GO...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Is 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there a lot of </a:t>
            </a:r>
            <a:r>
              <a:rPr lang="en-US" dirty="0" err="1">
                <a:solidFill>
                  <a:srgbClr val="0000FF"/>
                </a:solidFill>
                <a:latin typeface="Lucida Sans" panose="020B0602030504020204" pitchFamily="34" charset="0"/>
              </a:rPr>
              <a:t>colour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Perhaps more paraphrasing is required?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Perhaps amount of direct quotations need to be </a:t>
            </a: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reduced?</a:t>
            </a:r>
            <a:endParaRPr lang="cy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05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15602"/>
          </a:xfrm>
        </p:spPr>
        <p:txBody>
          <a:bodyPr>
            <a:normAutofit fontScale="90000"/>
          </a:bodyPr>
          <a:lstStyle/>
          <a:p>
            <a:r>
              <a:rPr lang="en-GB" altLang="en-US" sz="3200" dirty="0" err="1" smtClean="0">
                <a:latin typeface="Lucida Sans" panose="020B0602030504020204" pitchFamily="34" charset="0"/>
              </a:rPr>
              <a:t>Cyfeirnodi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uniongyrchol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Direct referencing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/>
          </a:bodyPr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Awgryma Knight (2011) fod chwarae yn yr awyr agored yn rhoi sgiliau cymdeithasol pwysig i blant.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sz="2400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Mae chwarae yn yr awyr agored yn darparu nifer o sgiliau cymdeithasol pwysig. Cefnogir y farn hon gan Knight (2011).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Knight (2011) suggests that outdoor play provides children with important social skills.</a:t>
            </a:r>
          </a:p>
          <a:p>
            <a:pPr>
              <a:defRPr/>
            </a:pPr>
            <a:endParaRPr lang="en-US" sz="24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Outdoor play provides several important social skills. This view is supported by Knight (2011).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9039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sz="3600" dirty="0" smtClean="0">
                <a:latin typeface="Lucida Sans" panose="020B0602030504020204" pitchFamily="34" charset="0"/>
              </a:rPr>
              <a:t>Yn y rhestr o gyfeiriadau...</a:t>
            </a:r>
            <a:br>
              <a:rPr lang="cy-GB" sz="3600" dirty="0" smtClean="0">
                <a:latin typeface="Lucida Sans" panose="020B0602030504020204" pitchFamily="34" charset="0"/>
              </a:rPr>
            </a:br>
            <a:r>
              <a:rPr lang="cy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 the reference list...</a:t>
            </a:r>
            <a:endParaRPr lang="cy-GB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Knight, S. (2011) </a:t>
            </a:r>
            <a:r>
              <a:rPr lang="en-US" i="1" dirty="0">
                <a:latin typeface="Lucida Sans" panose="020B0602030504020204" pitchFamily="34" charset="0"/>
              </a:rPr>
              <a:t>Risk and Adventure in Early Years Outdoor Play: Learning from Forest </a:t>
            </a:r>
            <a:r>
              <a:rPr lang="en-US" i="1" dirty="0" smtClean="0">
                <a:latin typeface="Lucida Sans" panose="020B0602030504020204" pitchFamily="34" charset="0"/>
              </a:rPr>
              <a:t>Schools.</a:t>
            </a:r>
            <a:r>
              <a:rPr lang="en-US" dirty="0" smtClean="0">
                <a:latin typeface="Lucida Sans" panose="020B0602030504020204" pitchFamily="34" charset="0"/>
              </a:rPr>
              <a:t> London: SAGE Publications Ltd.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925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y-GB" altLang="en-US" sz="3600" dirty="0" smtClean="0">
                <a:latin typeface="Lucida Sans" panose="020B0602030504020204" pitchFamily="34" charset="0"/>
              </a:rPr>
              <a:t>Cofiwch!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Remember!</a:t>
            </a:r>
            <a:endParaRPr lang="cy-GB" altLang="en-US" sz="3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536504" cy="478539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dirty="0" smtClean="0">
                <a:latin typeface="Lucida Sans" panose="020B0602040502020204" pitchFamily="34" charset="0"/>
              </a:rPr>
              <a:t>Manylion y ffynhonnell yn y drefn gywir.</a:t>
            </a:r>
          </a:p>
          <a:p>
            <a:pPr>
              <a:defRPr/>
            </a:pPr>
            <a:r>
              <a:rPr lang="cy-GB" dirty="0" smtClean="0">
                <a:latin typeface="Lucida Sans" panose="020B0602040502020204" pitchFamily="34" charset="0"/>
              </a:rPr>
              <a:t>Defnydd cywir o atalnodi.</a:t>
            </a:r>
          </a:p>
          <a:p>
            <a:pPr>
              <a:defRPr/>
            </a:pPr>
            <a:r>
              <a:rPr lang="cy-GB" dirty="0" smtClean="0">
                <a:latin typeface="Lucida Sans" panose="020B0602040502020204" pitchFamily="34" charset="0"/>
              </a:rPr>
              <a:t>Dylai manylion y ffynhonnell gyfateb yn union gyda’r rhestr o gyfeiriadau.</a:t>
            </a:r>
          </a:p>
          <a:p>
            <a:pPr>
              <a:defRPr/>
            </a:pPr>
            <a:r>
              <a:rPr lang="cy-GB" dirty="0" smtClean="0">
                <a:latin typeface="Lucida Sans" panose="020B0602040502020204" pitchFamily="34" charset="0"/>
              </a:rPr>
              <a:t>Trefn yr wyddor.</a:t>
            </a:r>
            <a:endParaRPr lang="cy-GB" dirty="0">
              <a:latin typeface="Lucida Sans" panose="020B06020405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1340768"/>
            <a:ext cx="4396680" cy="478539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Correct order of the sources’ details.</a:t>
            </a: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Correct use of punctuation.</a:t>
            </a: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Details should correspond exactly with reference list.</a:t>
            </a:r>
          </a:p>
          <a:p>
            <a:pPr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Alphabetical order</a:t>
            </a:r>
            <a:r>
              <a:rPr lang="en-GB" dirty="0" smtClean="0">
                <a:latin typeface="Lucida Sans" panose="020B0602040502020204" pitchFamily="34" charset="0"/>
              </a:rPr>
              <a:t>.</a:t>
            </a:r>
            <a:endParaRPr lang="cy-GB" dirty="0"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009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>
                <a:latin typeface="Lucida Sans" panose="020B0602030504020204" pitchFamily="34" charset="0"/>
              </a:rPr>
              <a:t>HARVARD</a:t>
            </a:r>
            <a:endParaRPr lang="en-US" sz="3600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468688" cy="4171603"/>
          </a:xfrm>
        </p:spPr>
        <p:txBody>
          <a:bodyPr/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Cofiwch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gyfeirio</a:t>
            </a:r>
            <a:r>
              <a:rPr lang="en-GB" sz="3200" dirty="0" smtClean="0">
                <a:latin typeface="Lucida Sans" panose="020B0602030504020204" pitchFamily="34" charset="0"/>
              </a:rPr>
              <a:t> at y </a:t>
            </a:r>
            <a:r>
              <a:rPr lang="en-GB" sz="3200" dirty="0" err="1" smtClean="0">
                <a:latin typeface="Lucida Sans" panose="020B0602030504020204" pitchFamily="34" charset="0"/>
              </a:rPr>
              <a:t>llawlyfr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cyfeirnodi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sydd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ar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gael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ar</a:t>
            </a:r>
            <a:r>
              <a:rPr lang="en-GB" sz="3200" dirty="0" smtClean="0">
                <a:latin typeface="Lucida Sans" panose="020B0602030504020204" pitchFamily="34" charset="0"/>
              </a:rPr>
              <a:t> Moodle.</a:t>
            </a:r>
          </a:p>
          <a:p>
            <a:r>
              <a:rPr 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Remember to refer to the referencing handbook available on Moodle.</a:t>
            </a:r>
          </a:p>
          <a:p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495800" cy="4171603"/>
          </a:xfrm>
        </p:spPr>
        <p:txBody>
          <a:bodyPr/>
          <a:lstStyle/>
          <a:p>
            <a:r>
              <a:rPr lang="en-GB" sz="3200">
                <a:hlinkClick r:id="rId3"/>
              </a:rPr>
              <a:t>https://moodle.uwtsd.ac.uk/pluginfile.php/176925/mod_resource/content/1/Harvard-proofread.pdf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0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 dirty="0" smtClean="0"/>
              <a:t/>
            </a:r>
            <a:br>
              <a:rPr lang="en-GB" altLang="en-US" sz="3600" dirty="0" smtClean="0"/>
            </a:br>
            <a:r>
              <a:rPr lang="en-GB" altLang="en-US" sz="3600" dirty="0" err="1" smtClean="0">
                <a:latin typeface="Lucida Sans" panose="020B0602030504020204" pitchFamily="34" charset="0"/>
              </a:rPr>
              <a:t>Tasg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Task</a:t>
            </a:r>
            <a:r>
              <a:rPr lang="en-GB" altLang="en-US" sz="3600" dirty="0" smtClean="0"/>
              <a:t/>
            </a:r>
            <a:br>
              <a:rPr lang="en-GB" altLang="en-US" sz="3600" dirty="0" smtClean="0"/>
            </a:br>
            <a:endParaRPr lang="en-GB" altLang="en-US" sz="3600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dirty="0" smtClean="0">
                <a:latin typeface="Lucida Sans" panose="020B0602030504020204" pitchFamily="34" charset="0"/>
                <a:cs typeface="Arial" panose="020B0604020202020204" pitchFamily="34" charset="0"/>
              </a:rPr>
              <a:t>Gyda’r llyfrau a ddarperir, dilynwch y cyfarwyddiadau (o’r ddarlith a’r llawlyfr cyfeirnodi) a fformatiwch rhestr o gyfeiriadau o 10 ffynhonnell</a:t>
            </a:r>
            <a:endParaRPr lang="cy-GB" altLang="en-US" dirty="0"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000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With the books provided, follow the guidance (from the lecture and referencing handbook) and format a reference list of 10 sources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4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2333</TotalTime>
  <Words>773</Words>
  <Application>Microsoft Office PowerPoint</Application>
  <PresentationFormat>On-screen Show (4:3)</PresentationFormat>
  <Paragraphs>147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MS PGothic</vt:lpstr>
      <vt:lpstr>MS PGothic</vt:lpstr>
      <vt:lpstr>Arial</vt:lpstr>
      <vt:lpstr>Calibri</vt:lpstr>
      <vt:lpstr>Calibri Light</vt:lpstr>
      <vt:lpstr>Lucida Sans</vt:lpstr>
      <vt:lpstr>Myriad Pro</vt:lpstr>
      <vt:lpstr>Times</vt:lpstr>
      <vt:lpstr>ZapfDingbats</vt:lpstr>
      <vt:lpstr>Office Theme</vt:lpstr>
      <vt:lpstr>PowerPoint Presentation</vt:lpstr>
      <vt:lpstr>      Cynnwys          Content</vt:lpstr>
      <vt:lpstr>Adnoddau Resources</vt:lpstr>
      <vt:lpstr>Beth yw cyfeirnodi? What is referencing?</vt:lpstr>
      <vt:lpstr>Pam?   Why?</vt:lpstr>
      <vt:lpstr> Have you ever had anything stolen?</vt:lpstr>
      <vt:lpstr> So what exactly is plagiarism?</vt:lpstr>
      <vt:lpstr>‘Respecting authorship through good academic practice is one of the key values of higher education in the UK.’ (University of Essex, n.d.) </vt:lpstr>
      <vt:lpstr>Awareness of the reasons for plagiarism</vt:lpstr>
      <vt:lpstr>Turnitin</vt:lpstr>
      <vt:lpstr>Detecting Plagiarism</vt:lpstr>
      <vt:lpstr>Turnitin</vt:lpstr>
      <vt:lpstr>Turnitin – Aseiniadau/Assignments</vt:lpstr>
      <vt:lpstr>Turnitin</vt:lpstr>
      <vt:lpstr>Cyfeirnodi uniongyrchol Direct referencing</vt:lpstr>
      <vt:lpstr>Yn y rhestr o gyfeiriadau... In the reference list...</vt:lpstr>
      <vt:lpstr>Cofiwch! Remember!</vt:lpstr>
      <vt:lpstr>HARVARD</vt:lpstr>
      <vt:lpstr> Tasg Task 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106</cp:revision>
  <dcterms:created xsi:type="dcterms:W3CDTF">2004-04-06T15:50:52Z</dcterms:created>
  <dcterms:modified xsi:type="dcterms:W3CDTF">2020-08-10T12:23:05Z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