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41"/>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Lst>
  <p:sldSz cx="18288000" cy="10287000"/>
  <p:notesSz cx="6858000" cy="9144000"/>
  <p:embeddedFontLst>
    <p:embeddedFont>
      <p:font typeface="Obra Letra Bold" charset="1" panose="00000000000000000000"/>
      <p:regular r:id="rId39"/>
    </p:embeddedFont>
    <p:embeddedFont>
      <p:font typeface="Monterchi Sans Bold" charset="1" panose="02000503060000020004"/>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notesMasters/notesMaster1.xml" Type="http://schemas.openxmlformats.org/officeDocument/2006/relationships/notesMaster"/><Relationship Id="rId42" Target="theme/theme2.xml" Type="http://schemas.openxmlformats.org/officeDocument/2006/relationships/theme"/><Relationship Id="rId43" Target="notesSlides/notesSlide1.xml" Type="http://schemas.openxmlformats.org/officeDocument/2006/relationships/notesSlide"/><Relationship Id="rId44" Target="notesSlides/notesSlide2.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Also a duty to protect life </a:t>
            </a:r>
          </a:p>
          <a:p>
            <a:r>
              <a:rPr lang="en-US"/>
              <a:t/>
            </a:r>
          </a:p>
          <a:p>
            <a:r>
              <a:rPr lang="en-US"/>
              <a:t>State also has a duty to investigate death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is a positive duty to protect people.</a:t>
            </a:r>
          </a:p>
          <a:p>
            <a:r>
              <a:rPr lang="en-US"/>
              <a:t/>
            </a:r>
          </a:p>
          <a:p>
            <a:r>
              <a:rPr lang="en-US"/>
              <a:t>Another case is SD and Another v Commissioner of the Police for the Metropolis [2014] </a:t>
            </a:r>
          </a:p>
          <a:p>
            <a:r>
              <a:rPr lang="en-US"/>
              <a:t/>
            </a:r>
          </a:p>
          <a:p>
            <a:r>
              <a:rPr lang="en-US"/>
              <a:t>Art 3 also imposes obligations on the state as regards treatment by third party states - Soering v Uk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3.png" Type="http://schemas.openxmlformats.org/officeDocument/2006/relationships/image"/><Relationship Id="rId11" Target="../media/image1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5.png" Type="http://schemas.openxmlformats.org/officeDocument/2006/relationships/image"/><Relationship Id="rId5" Target="../media/image16.svg" Type="http://schemas.openxmlformats.org/officeDocument/2006/relationships/image"/><Relationship Id="rId6" Target="../media/image7.png" Type="http://schemas.openxmlformats.org/officeDocument/2006/relationships/image"/><Relationship Id="rId7" Target="../media/image17.png" Type="http://schemas.openxmlformats.org/officeDocument/2006/relationships/image"/><Relationship Id="rId8" Target="../media/image11.png" Type="http://schemas.openxmlformats.org/officeDocument/2006/relationships/image"/><Relationship Id="rId9" Target="../media/image12.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png" Type="http://schemas.openxmlformats.org/officeDocument/2006/relationships/image"/><Relationship Id="rId11" Target="../media/image9.svg" Type="http://schemas.openxmlformats.org/officeDocument/2006/relationships/image"/><Relationship Id="rId12" Target="../media/image23.png" Type="http://schemas.openxmlformats.org/officeDocument/2006/relationships/image"/><Relationship Id="rId13" Target="../media/image24.svg" Type="http://schemas.openxmlformats.org/officeDocument/2006/relationships/image"/><Relationship Id="rId2" Target="../notesSlides/notesSlide1.xml" Type="http://schemas.openxmlformats.org/officeDocument/2006/relationships/notesSlide"/><Relationship Id="rId3" Target="../media/image1.jpeg" Type="http://schemas.openxmlformats.org/officeDocument/2006/relationships/image"/><Relationship Id="rId4" Target="../media/image4.png" Type="http://schemas.openxmlformats.org/officeDocument/2006/relationships/image"/><Relationship Id="rId5" Target="../media/image18.png" Type="http://schemas.openxmlformats.org/officeDocument/2006/relationships/image"/><Relationship Id="rId6" Target="../media/image19.svg" Type="http://schemas.openxmlformats.org/officeDocument/2006/relationships/image"/><Relationship Id="rId7" Target="../media/image20.png" Type="http://schemas.openxmlformats.org/officeDocument/2006/relationships/image"/><Relationship Id="rId8" Target="../media/image21.svg" Type="http://schemas.openxmlformats.org/officeDocument/2006/relationships/image"/><Relationship Id="rId9" Target="../media/image22.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png" Type="http://schemas.openxmlformats.org/officeDocument/2006/relationships/image"/><Relationship Id="rId11" Target="../media/image9.svg" Type="http://schemas.openxmlformats.org/officeDocument/2006/relationships/image"/><Relationship Id="rId12" Target="../media/image23.png" Type="http://schemas.openxmlformats.org/officeDocument/2006/relationships/image"/><Relationship Id="rId13" Target="../media/image24.svg" Type="http://schemas.openxmlformats.org/officeDocument/2006/relationships/image"/><Relationship Id="rId2" Target="../notesSlides/notesSlide2.xml" Type="http://schemas.openxmlformats.org/officeDocument/2006/relationships/notesSlide"/><Relationship Id="rId3" Target="../media/image1.jpeg" Type="http://schemas.openxmlformats.org/officeDocument/2006/relationships/image"/><Relationship Id="rId4" Target="../media/image4.png" Type="http://schemas.openxmlformats.org/officeDocument/2006/relationships/image"/><Relationship Id="rId5" Target="../media/image18.png" Type="http://schemas.openxmlformats.org/officeDocument/2006/relationships/image"/><Relationship Id="rId6" Target="../media/image19.svg" Type="http://schemas.openxmlformats.org/officeDocument/2006/relationships/image"/><Relationship Id="rId7" Target="../media/image20.png" Type="http://schemas.openxmlformats.org/officeDocument/2006/relationships/image"/><Relationship Id="rId8" Target="../media/image21.svg" Type="http://schemas.openxmlformats.org/officeDocument/2006/relationships/image"/><Relationship Id="rId9" Target="../media/image22.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8.png" Type="http://schemas.openxmlformats.org/officeDocument/2006/relationships/image"/><Relationship Id="rId4" Target="../media/image19.svg" Type="http://schemas.openxmlformats.org/officeDocument/2006/relationships/image"/><Relationship Id="rId5" Target="../media/image8.png" Type="http://schemas.openxmlformats.org/officeDocument/2006/relationships/image"/><Relationship Id="rId6" Target="../media/image9.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8.png" Type="http://schemas.openxmlformats.org/officeDocument/2006/relationships/image"/><Relationship Id="rId4" Target="../media/image19.svg" Type="http://schemas.openxmlformats.org/officeDocument/2006/relationships/image"/><Relationship Id="rId5" Target="../media/image8.png" Type="http://schemas.openxmlformats.org/officeDocument/2006/relationships/image"/><Relationship Id="rId6" Target="../media/image9.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2.png" Type="http://schemas.openxmlformats.org/officeDocument/2006/relationships/image"/><Relationship Id="rId7" Target="../media/image8.png" Type="http://schemas.openxmlformats.org/officeDocument/2006/relationships/image"/><Relationship Id="rId8" Target="../media/image9.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23.png" Type="http://schemas.openxmlformats.org/officeDocument/2006/relationships/image"/><Relationship Id="rId12" Target="../media/image24.svg" Type="http://schemas.openxmlformats.org/officeDocument/2006/relationships/image"/><Relationship Id="rId2" Target="../media/image1.jpeg" Type="http://schemas.openxmlformats.org/officeDocument/2006/relationships/image"/><Relationship Id="rId3" Target="../media/image4.pn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8.png" Type="http://schemas.openxmlformats.org/officeDocument/2006/relationships/imag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png" Type="http://schemas.openxmlformats.org/officeDocument/2006/relationships/image"/><Relationship Id="rId11" Target="../media/image9.svg" Type="http://schemas.openxmlformats.org/officeDocument/2006/relationships/image"/><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22.png" Type="http://schemas.openxmlformats.org/officeDocument/2006/relationships/image"/><Relationship Id="rId7" Target="../media/image25.png" Type="http://schemas.openxmlformats.org/officeDocument/2006/relationships/image"/><Relationship Id="rId8" Target="../media/image5.png" Type="http://schemas.openxmlformats.org/officeDocument/2006/relationships/image"/><Relationship Id="rId9" Target="../media/image6.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sp>
        <p:nvSpPr>
          <p:cNvPr name="Freeform 3" id="3"/>
          <p:cNvSpPr/>
          <p:nvPr/>
        </p:nvSpPr>
        <p:spPr>
          <a:xfrm flipH="false" flipV="false" rot="-10800000">
            <a:off x="2922672" y="599614"/>
            <a:ext cx="12364270" cy="9261962"/>
          </a:xfrm>
          <a:custGeom>
            <a:avLst/>
            <a:gdLst/>
            <a:ahLst/>
            <a:cxnLst/>
            <a:rect r="r" b="b" t="t" l="l"/>
            <a:pathLst>
              <a:path h="9261962" w="12364270">
                <a:moveTo>
                  <a:pt x="0" y="0"/>
                </a:moveTo>
                <a:lnTo>
                  <a:pt x="12364270" y="0"/>
                </a:lnTo>
                <a:lnTo>
                  <a:pt x="12364270" y="9261962"/>
                </a:lnTo>
                <a:lnTo>
                  <a:pt x="0" y="926196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778953" y="-1335955"/>
            <a:ext cx="4285771" cy="12790609"/>
            <a:chOff x="0" y="0"/>
            <a:chExt cx="3263900" cy="9740900"/>
          </a:xfrm>
        </p:grpSpPr>
        <p:sp>
          <p:nvSpPr>
            <p:cNvPr name="Freeform 5" id="5"/>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5"/>
              <a:stretch>
                <a:fillRect l="-99892" t="0" r="-99892" b="0"/>
              </a:stretch>
            </a:blipFill>
          </p:spPr>
        </p:sp>
      </p:gr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5"/>
              <a:stretch>
                <a:fillRect l="-99892" t="0" r="-99892" b="0"/>
              </a:stretch>
            </a:blipFill>
          </p:spPr>
        </p:sp>
      </p:grpSp>
      <p:sp>
        <p:nvSpPr>
          <p:cNvPr name="TextBox 8" id="8"/>
          <p:cNvSpPr txBox="true"/>
          <p:nvPr/>
        </p:nvSpPr>
        <p:spPr>
          <a:xfrm rot="0">
            <a:off x="2687793" y="2932773"/>
            <a:ext cx="12599149" cy="4261331"/>
          </a:xfrm>
          <a:prstGeom prst="rect">
            <a:avLst/>
          </a:prstGeom>
        </p:spPr>
        <p:txBody>
          <a:bodyPr anchor="t" rtlCol="false" tIns="0" lIns="0" bIns="0" rIns="0">
            <a:spAutoFit/>
          </a:bodyPr>
          <a:lstStyle/>
          <a:p>
            <a:pPr algn="ctr">
              <a:lnSpc>
                <a:spcPts val="10819"/>
              </a:lnSpc>
            </a:pPr>
            <a:r>
              <a:rPr lang="en-US" b="true" sz="11039" u="sng">
                <a:solidFill>
                  <a:srgbClr val="493423"/>
                </a:solidFill>
                <a:latin typeface="Obra Letra Bold"/>
                <a:ea typeface="Obra Letra Bold"/>
                <a:cs typeface="Obra Letra Bold"/>
                <a:sym typeface="Obra Letra Bold"/>
              </a:rPr>
              <a:t>Human Rights, Diversity and Equality</a:t>
            </a:r>
            <a:r>
              <a:rPr lang="en-US" sz="11039" b="true">
                <a:solidFill>
                  <a:srgbClr val="493423"/>
                </a:solidFill>
                <a:latin typeface="Obra Letra Bold"/>
                <a:ea typeface="Obra Letra Bold"/>
                <a:cs typeface="Obra Letra Bold"/>
                <a:sym typeface="Obra Letra Bold"/>
              </a:rPr>
              <a:t> </a:t>
            </a:r>
          </a:p>
        </p:txBody>
      </p:sp>
      <p:sp>
        <p:nvSpPr>
          <p:cNvPr name="Freeform 9" id="9"/>
          <p:cNvSpPr/>
          <p:nvPr/>
        </p:nvSpPr>
        <p:spPr>
          <a:xfrm flipH="false" flipV="false" rot="0">
            <a:off x="10693732" y="2072720"/>
            <a:ext cx="2454707" cy="522183"/>
          </a:xfrm>
          <a:custGeom>
            <a:avLst/>
            <a:gdLst/>
            <a:ahLst/>
            <a:cxnLst/>
            <a:rect r="r" b="b" t="t" l="l"/>
            <a:pathLst>
              <a:path h="522183" w="2454707">
                <a:moveTo>
                  <a:pt x="0" y="0"/>
                </a:moveTo>
                <a:lnTo>
                  <a:pt x="2454707" y="0"/>
                </a:lnTo>
                <a:lnTo>
                  <a:pt x="2454707" y="522183"/>
                </a:lnTo>
                <a:lnTo>
                  <a:pt x="0" y="52218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true" rot="-10800000">
            <a:off x="4857693" y="2013818"/>
            <a:ext cx="2731595" cy="581085"/>
          </a:xfrm>
          <a:custGeom>
            <a:avLst/>
            <a:gdLst/>
            <a:ahLst/>
            <a:cxnLst/>
            <a:rect r="r" b="b" t="t" l="l"/>
            <a:pathLst>
              <a:path h="581085" w="2731595">
                <a:moveTo>
                  <a:pt x="0" y="581085"/>
                </a:moveTo>
                <a:lnTo>
                  <a:pt x="2731595" y="581085"/>
                </a:lnTo>
                <a:lnTo>
                  <a:pt x="2731595" y="0"/>
                </a:lnTo>
                <a:lnTo>
                  <a:pt x="0" y="0"/>
                </a:lnTo>
                <a:lnTo>
                  <a:pt x="0" y="581085"/>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1" id="11"/>
          <p:cNvSpPr/>
          <p:nvPr/>
        </p:nvSpPr>
        <p:spPr>
          <a:xfrm flipH="false" flipV="false" rot="0">
            <a:off x="-995610" y="6033532"/>
            <a:ext cx="5853303" cy="8229600"/>
          </a:xfrm>
          <a:custGeom>
            <a:avLst/>
            <a:gdLst/>
            <a:ahLst/>
            <a:cxnLst/>
            <a:rect r="r" b="b" t="t" l="l"/>
            <a:pathLst>
              <a:path h="8229600" w="5853303">
                <a:moveTo>
                  <a:pt x="0" y="0"/>
                </a:moveTo>
                <a:lnTo>
                  <a:pt x="5853303" y="0"/>
                </a:lnTo>
                <a:lnTo>
                  <a:pt x="5853303" y="8229600"/>
                </a:lnTo>
                <a:lnTo>
                  <a:pt x="0" y="8229600"/>
                </a:lnTo>
                <a:lnTo>
                  <a:pt x="0" y="0"/>
                </a:lnTo>
                <a:close/>
              </a:path>
            </a:pathLst>
          </a:custGeom>
          <a:blipFill>
            <a:blip r:embed="rId8"/>
            <a:stretch>
              <a:fillRect l="0" t="0" r="0" b="0"/>
            </a:stretch>
          </a:blipFill>
        </p:spPr>
      </p:sp>
      <p:sp>
        <p:nvSpPr>
          <p:cNvPr name="Freeform 12" id="12"/>
          <p:cNvSpPr/>
          <p:nvPr/>
        </p:nvSpPr>
        <p:spPr>
          <a:xfrm flipH="true" flipV="false" rot="-9606859">
            <a:off x="14738055" y="-3515186"/>
            <a:ext cx="5853303" cy="8229600"/>
          </a:xfrm>
          <a:custGeom>
            <a:avLst/>
            <a:gdLst/>
            <a:ahLst/>
            <a:cxnLst/>
            <a:rect r="r" b="b" t="t" l="l"/>
            <a:pathLst>
              <a:path h="8229600" w="5853303">
                <a:moveTo>
                  <a:pt x="5853303" y="0"/>
                </a:moveTo>
                <a:lnTo>
                  <a:pt x="0" y="0"/>
                </a:lnTo>
                <a:lnTo>
                  <a:pt x="0" y="8229600"/>
                </a:lnTo>
                <a:lnTo>
                  <a:pt x="5853303" y="8229600"/>
                </a:lnTo>
                <a:lnTo>
                  <a:pt x="5853303" y="0"/>
                </a:lnTo>
                <a:close/>
              </a:path>
            </a:pathLst>
          </a:custGeom>
          <a:blipFill>
            <a:blip r:embed="rId8"/>
            <a:stretch>
              <a:fillRect l="0" t="0" r="0" b="0"/>
            </a:stretch>
          </a:blipFill>
        </p:spPr>
      </p:sp>
      <p:sp>
        <p:nvSpPr>
          <p:cNvPr name="Freeform 13" id="13"/>
          <p:cNvSpPr/>
          <p:nvPr/>
        </p:nvSpPr>
        <p:spPr>
          <a:xfrm flipH="false" flipV="false" rot="0">
            <a:off x="15790671" y="5007114"/>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4" id="14"/>
          <p:cNvSpPr/>
          <p:nvPr/>
        </p:nvSpPr>
        <p:spPr>
          <a:xfrm flipH="false" flipV="false" rot="0">
            <a:off x="15274171" y="4195924"/>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764804" y="3590941"/>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654792" y="4604261"/>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grpSp>
        <p:nvGrpSpPr>
          <p:cNvPr name="Group 17" id="17"/>
          <p:cNvGrpSpPr/>
          <p:nvPr/>
        </p:nvGrpSpPr>
        <p:grpSpPr>
          <a:xfrm rot="0">
            <a:off x="1931042" y="1028700"/>
            <a:ext cx="2926652" cy="2865432"/>
            <a:chOff x="0" y="0"/>
            <a:chExt cx="3902202" cy="3820576"/>
          </a:xfrm>
        </p:grpSpPr>
        <p:sp>
          <p:nvSpPr>
            <p:cNvPr name="Freeform 18" id="18"/>
            <p:cNvSpPr/>
            <p:nvPr/>
          </p:nvSpPr>
          <p:spPr>
            <a:xfrm flipH="false" flipV="false" rot="-3636955">
              <a:off x="587174" y="439152"/>
              <a:ext cx="2727855" cy="2942271"/>
            </a:xfrm>
            <a:custGeom>
              <a:avLst/>
              <a:gdLst/>
              <a:ahLst/>
              <a:cxnLst/>
              <a:rect r="r" b="b" t="t" l="l"/>
              <a:pathLst>
                <a:path h="2942271" w="2727855">
                  <a:moveTo>
                    <a:pt x="0" y="0"/>
                  </a:moveTo>
                  <a:lnTo>
                    <a:pt x="2727854" y="0"/>
                  </a:lnTo>
                  <a:lnTo>
                    <a:pt x="2727854" y="2942272"/>
                  </a:lnTo>
                  <a:lnTo>
                    <a:pt x="0" y="2942272"/>
                  </a:lnTo>
                  <a:lnTo>
                    <a:pt x="0" y="0"/>
                  </a:lnTo>
                  <a:close/>
                </a:path>
              </a:pathLst>
            </a:custGeom>
            <a:blipFill>
              <a:blip r:embed="rId11"/>
              <a:stretch>
                <a:fillRect l="0" t="0" r="0" b="0"/>
              </a:stretch>
            </a:blipFill>
          </p:spPr>
        </p:sp>
        <p:sp>
          <p:nvSpPr>
            <p:cNvPr name="Freeform 19" id="19"/>
            <p:cNvSpPr/>
            <p:nvPr/>
          </p:nvSpPr>
          <p:spPr>
            <a:xfrm flipH="false" flipV="false" rot="0">
              <a:off x="810223" y="964749"/>
              <a:ext cx="1997673" cy="2005192"/>
            </a:xfrm>
            <a:custGeom>
              <a:avLst/>
              <a:gdLst/>
              <a:ahLst/>
              <a:cxnLst/>
              <a:rect r="r" b="b" t="t" l="l"/>
              <a:pathLst>
                <a:path h="2005192" w="1997673">
                  <a:moveTo>
                    <a:pt x="0" y="0"/>
                  </a:moveTo>
                  <a:lnTo>
                    <a:pt x="1997673" y="0"/>
                  </a:lnTo>
                  <a:lnTo>
                    <a:pt x="1997673" y="2005193"/>
                  </a:lnTo>
                  <a:lnTo>
                    <a:pt x="0" y="2005193"/>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20" id="20"/>
            <p:cNvSpPr/>
            <p:nvPr/>
          </p:nvSpPr>
          <p:spPr>
            <a:xfrm flipH="false" flipV="false" rot="0">
              <a:off x="338077" y="1469127"/>
              <a:ext cx="2333783" cy="1169809"/>
            </a:xfrm>
            <a:custGeom>
              <a:avLst/>
              <a:gdLst/>
              <a:ahLst/>
              <a:cxnLst/>
              <a:rect r="r" b="b" t="t" l="l"/>
              <a:pathLst>
                <a:path h="1169809" w="2333783">
                  <a:moveTo>
                    <a:pt x="0" y="0"/>
                  </a:moveTo>
                  <a:lnTo>
                    <a:pt x="2333782" y="0"/>
                  </a:lnTo>
                  <a:lnTo>
                    <a:pt x="2333782" y="1169809"/>
                  </a:lnTo>
                  <a:lnTo>
                    <a:pt x="0" y="1169809"/>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grpSp>
      <p:sp>
        <p:nvSpPr>
          <p:cNvPr name="TextBox 21" id="21"/>
          <p:cNvSpPr txBox="true"/>
          <p:nvPr/>
        </p:nvSpPr>
        <p:spPr>
          <a:xfrm rot="0">
            <a:off x="7075588" y="2045873"/>
            <a:ext cx="4136823" cy="549030"/>
          </a:xfrm>
          <a:prstGeom prst="rect">
            <a:avLst/>
          </a:prstGeom>
        </p:spPr>
        <p:txBody>
          <a:bodyPr anchor="t" rtlCol="false" tIns="0" lIns="0" bIns="0" rIns="0">
            <a:spAutoFit/>
          </a:bodyPr>
          <a:lstStyle/>
          <a:p>
            <a:pPr algn="ctr">
              <a:lnSpc>
                <a:spcPts val="4515"/>
              </a:lnSpc>
            </a:pPr>
            <a:r>
              <a:rPr lang="en-US" sz="2990" b="true">
                <a:solidFill>
                  <a:srgbClr val="493423"/>
                </a:solidFill>
                <a:latin typeface="Monterchi Sans Bold"/>
                <a:ea typeface="Monterchi Sans Bold"/>
                <a:cs typeface="Monterchi Sans Bold"/>
                <a:sym typeface="Monterchi Sans Bold"/>
              </a:rPr>
              <a:t>By Zita Draper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grpSp>
        <p:nvGrpSpPr>
          <p:cNvPr name="Group 5" id="5"/>
          <p:cNvGrpSpPr/>
          <p:nvPr/>
        </p:nvGrpSpPr>
        <p:grpSpPr>
          <a:xfrm rot="-10800000">
            <a:off x="15521821" y="-1106493"/>
            <a:ext cx="4285771" cy="12790609"/>
            <a:chOff x="0" y="0"/>
            <a:chExt cx="3263900" cy="9740900"/>
          </a:xfrm>
        </p:grpSpPr>
        <p:sp>
          <p:nvSpPr>
            <p:cNvPr name="Freeform 6" id="6"/>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7" id="7"/>
          <p:cNvSpPr/>
          <p:nvPr/>
        </p:nvSpPr>
        <p:spPr>
          <a:xfrm flipH="false" flipV="false" rot="-10664829">
            <a:off x="1802671" y="425320"/>
            <a:ext cx="13654553" cy="21642663"/>
          </a:xfrm>
          <a:custGeom>
            <a:avLst/>
            <a:gdLst/>
            <a:ahLst/>
            <a:cxnLst/>
            <a:rect r="r" b="b" t="t" l="l"/>
            <a:pathLst>
              <a:path h="21642663" w="13654553">
                <a:moveTo>
                  <a:pt x="0" y="0"/>
                </a:moveTo>
                <a:lnTo>
                  <a:pt x="13654553" y="0"/>
                </a:lnTo>
                <a:lnTo>
                  <a:pt x="13654553" y="21642663"/>
                </a:lnTo>
                <a:lnTo>
                  <a:pt x="0" y="2164266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3058271" y="3545512"/>
            <a:ext cx="11536704" cy="1966705"/>
          </a:xfrm>
          <a:prstGeom prst="rect">
            <a:avLst/>
          </a:prstGeom>
        </p:spPr>
        <p:txBody>
          <a:bodyPr anchor="t" rtlCol="false" tIns="0" lIns="0" bIns="0" rIns="0">
            <a:spAutoFit/>
          </a:bodyPr>
          <a:lstStyle/>
          <a:p>
            <a:pPr algn="ctr">
              <a:lnSpc>
                <a:spcPts val="14409"/>
              </a:lnSpc>
            </a:pPr>
            <a:r>
              <a:rPr lang="en-US" sz="14703" b="true">
                <a:solidFill>
                  <a:srgbClr val="493423"/>
                </a:solidFill>
                <a:latin typeface="Obra Letra Bold"/>
                <a:ea typeface="Obra Letra Bold"/>
                <a:cs typeface="Obra Letra Bold"/>
                <a:sym typeface="Obra Letra Bold"/>
              </a:rPr>
              <a:t>Agenda</a:t>
            </a:r>
          </a:p>
        </p:txBody>
      </p:sp>
      <p:sp>
        <p:nvSpPr>
          <p:cNvPr name="TextBox 9" id="9"/>
          <p:cNvSpPr txBox="true"/>
          <p:nvPr/>
        </p:nvSpPr>
        <p:spPr>
          <a:xfrm rot="0">
            <a:off x="7683508" y="5641348"/>
            <a:ext cx="6316461" cy="777955"/>
          </a:xfrm>
          <a:prstGeom prst="rect">
            <a:avLst/>
          </a:prstGeom>
        </p:spPr>
        <p:txBody>
          <a:bodyPr anchor="t" rtlCol="false" tIns="0" lIns="0" bIns="0" rIns="0">
            <a:spAutoFit/>
          </a:bodyPr>
          <a:lstStyle/>
          <a:p>
            <a:pPr algn="l">
              <a:lnSpc>
                <a:spcPts val="6387"/>
              </a:lnSpc>
            </a:pPr>
            <a:r>
              <a:rPr lang="en-US" sz="4802" b="true">
                <a:solidFill>
                  <a:srgbClr val="CB58CD"/>
                </a:solidFill>
                <a:latin typeface="Monterchi Sans Bold"/>
                <a:ea typeface="Monterchi Sans Bold"/>
                <a:cs typeface="Monterchi Sans Bold"/>
                <a:sym typeface="Monterchi Sans Bold"/>
              </a:rPr>
              <a:t>Aim and Objectives</a:t>
            </a:r>
          </a:p>
        </p:txBody>
      </p:sp>
      <p:sp>
        <p:nvSpPr>
          <p:cNvPr name="Freeform 10" id="10"/>
          <p:cNvSpPr/>
          <p:nvPr/>
        </p:nvSpPr>
        <p:spPr>
          <a:xfrm flipH="false" flipV="false" rot="0">
            <a:off x="-914638" y="5059349"/>
            <a:ext cx="5853303" cy="8229600"/>
          </a:xfrm>
          <a:custGeom>
            <a:avLst/>
            <a:gdLst/>
            <a:ahLst/>
            <a:cxnLst/>
            <a:rect r="r" b="b" t="t" l="l"/>
            <a:pathLst>
              <a:path h="8229600" w="5853303">
                <a:moveTo>
                  <a:pt x="0" y="0"/>
                </a:moveTo>
                <a:lnTo>
                  <a:pt x="5853303" y="0"/>
                </a:lnTo>
                <a:lnTo>
                  <a:pt x="5853303" y="8229600"/>
                </a:lnTo>
                <a:lnTo>
                  <a:pt x="0" y="8229600"/>
                </a:lnTo>
                <a:lnTo>
                  <a:pt x="0" y="0"/>
                </a:lnTo>
                <a:close/>
              </a:path>
            </a:pathLst>
          </a:custGeom>
          <a:blipFill>
            <a:blip r:embed="rId6"/>
            <a:stretch>
              <a:fillRect l="0" t="0" r="0" b="0"/>
            </a:stretch>
          </a:blipFill>
        </p:spPr>
      </p:sp>
      <p:sp>
        <p:nvSpPr>
          <p:cNvPr name="TextBox 11" id="11"/>
          <p:cNvSpPr txBox="true"/>
          <p:nvPr/>
        </p:nvSpPr>
        <p:spPr>
          <a:xfrm rot="0">
            <a:off x="6041833" y="5655092"/>
            <a:ext cx="1406165" cy="3685530"/>
          </a:xfrm>
          <a:prstGeom prst="rect">
            <a:avLst/>
          </a:prstGeom>
        </p:spPr>
        <p:txBody>
          <a:bodyPr anchor="t" rtlCol="false" tIns="0" lIns="0" bIns="0" rIns="0">
            <a:spAutoFit/>
          </a:bodyPr>
          <a:lstStyle/>
          <a:p>
            <a:pPr algn="r">
              <a:lnSpc>
                <a:spcPts val="5651"/>
              </a:lnSpc>
            </a:pPr>
            <a:r>
              <a:rPr lang="en-US" sz="6142" b="true">
                <a:solidFill>
                  <a:srgbClr val="493423"/>
                </a:solidFill>
                <a:latin typeface="Obra Letra Bold"/>
                <a:ea typeface="Obra Letra Bold"/>
                <a:cs typeface="Obra Letra Bold"/>
                <a:sym typeface="Obra Letra Bold"/>
              </a:rPr>
              <a:t>01.</a:t>
            </a:r>
          </a:p>
          <a:p>
            <a:pPr algn="r">
              <a:lnSpc>
                <a:spcPts val="5651"/>
              </a:lnSpc>
            </a:pPr>
            <a:r>
              <a:rPr lang="en-US" sz="6142" b="true">
                <a:solidFill>
                  <a:srgbClr val="493423"/>
                </a:solidFill>
                <a:latin typeface="Obra Letra Bold"/>
                <a:ea typeface="Obra Letra Bold"/>
                <a:cs typeface="Obra Letra Bold"/>
                <a:sym typeface="Obra Letra Bold"/>
              </a:rPr>
              <a:t>02.</a:t>
            </a:r>
          </a:p>
          <a:p>
            <a:pPr algn="r">
              <a:lnSpc>
                <a:spcPts val="5651"/>
              </a:lnSpc>
            </a:pPr>
            <a:r>
              <a:rPr lang="en-US" sz="6142" b="true">
                <a:solidFill>
                  <a:srgbClr val="493423"/>
                </a:solidFill>
                <a:latin typeface="Obra Letra Bold"/>
                <a:ea typeface="Obra Letra Bold"/>
                <a:cs typeface="Obra Letra Bold"/>
                <a:sym typeface="Obra Letra Bold"/>
              </a:rPr>
              <a:t>03.</a:t>
            </a:r>
          </a:p>
          <a:p>
            <a:pPr algn="r">
              <a:lnSpc>
                <a:spcPts val="5651"/>
              </a:lnSpc>
            </a:pPr>
            <a:r>
              <a:rPr lang="en-US" sz="6142" b="true">
                <a:solidFill>
                  <a:srgbClr val="493423"/>
                </a:solidFill>
                <a:latin typeface="Obra Letra Bold"/>
                <a:ea typeface="Obra Letra Bold"/>
                <a:cs typeface="Obra Letra Bold"/>
                <a:sym typeface="Obra Letra Bold"/>
              </a:rPr>
              <a:t>04.</a:t>
            </a:r>
          </a:p>
          <a:p>
            <a:pPr algn="r">
              <a:lnSpc>
                <a:spcPts val="5651"/>
              </a:lnSpc>
            </a:pPr>
            <a:r>
              <a:rPr lang="en-US" sz="6142" b="true">
                <a:solidFill>
                  <a:srgbClr val="493423"/>
                </a:solidFill>
                <a:latin typeface="Obra Letra Bold"/>
                <a:ea typeface="Obra Letra Bold"/>
                <a:cs typeface="Obra Letra Bold"/>
                <a:sym typeface="Obra Letra Bold"/>
              </a:rPr>
              <a:t>05.</a:t>
            </a:r>
          </a:p>
        </p:txBody>
      </p:sp>
      <p:sp>
        <p:nvSpPr>
          <p:cNvPr name="TextBox 12" id="12"/>
          <p:cNvSpPr txBox="true"/>
          <p:nvPr/>
        </p:nvSpPr>
        <p:spPr>
          <a:xfrm rot="0">
            <a:off x="7683508" y="6371678"/>
            <a:ext cx="6316461" cy="777955"/>
          </a:xfrm>
          <a:prstGeom prst="rect">
            <a:avLst/>
          </a:prstGeom>
        </p:spPr>
        <p:txBody>
          <a:bodyPr anchor="t" rtlCol="false" tIns="0" lIns="0" bIns="0" rIns="0">
            <a:spAutoFit/>
          </a:bodyPr>
          <a:lstStyle/>
          <a:p>
            <a:pPr algn="l">
              <a:lnSpc>
                <a:spcPts val="6387"/>
              </a:lnSpc>
            </a:pPr>
            <a:r>
              <a:rPr lang="en-US" sz="4802" b="true">
                <a:solidFill>
                  <a:srgbClr val="CB58CD"/>
                </a:solidFill>
                <a:latin typeface="Monterchi Sans Bold"/>
                <a:ea typeface="Monterchi Sans Bold"/>
                <a:cs typeface="Monterchi Sans Bold"/>
                <a:sym typeface="Monterchi Sans Bold"/>
              </a:rPr>
              <a:t>Human Rights</a:t>
            </a:r>
          </a:p>
        </p:txBody>
      </p:sp>
      <p:sp>
        <p:nvSpPr>
          <p:cNvPr name="TextBox 13" id="13"/>
          <p:cNvSpPr txBox="true"/>
          <p:nvPr/>
        </p:nvSpPr>
        <p:spPr>
          <a:xfrm rot="0">
            <a:off x="7683508" y="7102007"/>
            <a:ext cx="6316461" cy="777955"/>
          </a:xfrm>
          <a:prstGeom prst="rect">
            <a:avLst/>
          </a:prstGeom>
        </p:spPr>
        <p:txBody>
          <a:bodyPr anchor="t" rtlCol="false" tIns="0" lIns="0" bIns="0" rIns="0">
            <a:spAutoFit/>
          </a:bodyPr>
          <a:lstStyle/>
          <a:p>
            <a:pPr algn="l">
              <a:lnSpc>
                <a:spcPts val="6387"/>
              </a:lnSpc>
            </a:pPr>
            <a:r>
              <a:rPr lang="en-US" sz="4802" b="true">
                <a:solidFill>
                  <a:srgbClr val="CB58CD"/>
                </a:solidFill>
                <a:latin typeface="Monterchi Sans Bold"/>
                <a:ea typeface="Monterchi Sans Bold"/>
                <a:cs typeface="Monterchi Sans Bold"/>
                <a:sym typeface="Monterchi Sans Bold"/>
              </a:rPr>
              <a:t>Equality </a:t>
            </a:r>
          </a:p>
        </p:txBody>
      </p:sp>
      <p:sp>
        <p:nvSpPr>
          <p:cNvPr name="TextBox 14" id="14"/>
          <p:cNvSpPr txBox="true"/>
          <p:nvPr/>
        </p:nvSpPr>
        <p:spPr>
          <a:xfrm rot="0">
            <a:off x="7683508" y="7832337"/>
            <a:ext cx="6316461" cy="777955"/>
          </a:xfrm>
          <a:prstGeom prst="rect">
            <a:avLst/>
          </a:prstGeom>
        </p:spPr>
        <p:txBody>
          <a:bodyPr anchor="t" rtlCol="false" tIns="0" lIns="0" bIns="0" rIns="0">
            <a:spAutoFit/>
          </a:bodyPr>
          <a:lstStyle/>
          <a:p>
            <a:pPr algn="l">
              <a:lnSpc>
                <a:spcPts val="6387"/>
              </a:lnSpc>
            </a:pPr>
            <a:r>
              <a:rPr lang="en-US" sz="4802" b="true">
                <a:solidFill>
                  <a:srgbClr val="CB58CD"/>
                </a:solidFill>
                <a:latin typeface="Monterchi Sans Bold"/>
                <a:ea typeface="Monterchi Sans Bold"/>
                <a:cs typeface="Monterchi Sans Bold"/>
                <a:sym typeface="Monterchi Sans Bold"/>
              </a:rPr>
              <a:t>Diversity </a:t>
            </a:r>
          </a:p>
        </p:txBody>
      </p:sp>
      <p:sp>
        <p:nvSpPr>
          <p:cNvPr name="TextBox 15" id="15"/>
          <p:cNvSpPr txBox="true"/>
          <p:nvPr/>
        </p:nvSpPr>
        <p:spPr>
          <a:xfrm rot="0">
            <a:off x="7683508" y="8562667"/>
            <a:ext cx="6316461" cy="777955"/>
          </a:xfrm>
          <a:prstGeom prst="rect">
            <a:avLst/>
          </a:prstGeom>
        </p:spPr>
        <p:txBody>
          <a:bodyPr anchor="t" rtlCol="false" tIns="0" lIns="0" bIns="0" rIns="0">
            <a:spAutoFit/>
          </a:bodyPr>
          <a:lstStyle/>
          <a:p>
            <a:pPr algn="l">
              <a:lnSpc>
                <a:spcPts val="6387"/>
              </a:lnSpc>
            </a:pPr>
            <a:r>
              <a:rPr lang="en-US" sz="4802" b="true">
                <a:solidFill>
                  <a:srgbClr val="CB58CD"/>
                </a:solidFill>
                <a:latin typeface="Monterchi Sans Bold"/>
                <a:ea typeface="Monterchi Sans Bold"/>
                <a:cs typeface="Monterchi Sans Bold"/>
                <a:sym typeface="Monterchi Sans Bold"/>
              </a:rPr>
              <a:t>UNCRC and UNCRPD</a:t>
            </a:r>
          </a:p>
        </p:txBody>
      </p:sp>
      <p:grpSp>
        <p:nvGrpSpPr>
          <p:cNvPr name="Group 16" id="16"/>
          <p:cNvGrpSpPr/>
          <p:nvPr/>
        </p:nvGrpSpPr>
        <p:grpSpPr>
          <a:xfrm rot="10284092">
            <a:off x="12816502" y="2639955"/>
            <a:ext cx="3556947" cy="3482543"/>
            <a:chOff x="0" y="0"/>
            <a:chExt cx="4742596" cy="4643390"/>
          </a:xfrm>
        </p:grpSpPr>
        <p:sp>
          <p:nvSpPr>
            <p:cNvPr name="Freeform 17" id="17"/>
            <p:cNvSpPr/>
            <p:nvPr/>
          </p:nvSpPr>
          <p:spPr>
            <a:xfrm flipH="false" flipV="false" rot="-3636955">
              <a:off x="713630" y="533730"/>
              <a:ext cx="3315336" cy="3575930"/>
            </a:xfrm>
            <a:custGeom>
              <a:avLst/>
              <a:gdLst/>
              <a:ahLst/>
              <a:cxnLst/>
              <a:rect r="r" b="b" t="t" l="l"/>
              <a:pathLst>
                <a:path h="3575930" w="3315336">
                  <a:moveTo>
                    <a:pt x="0" y="0"/>
                  </a:moveTo>
                  <a:lnTo>
                    <a:pt x="3315336" y="0"/>
                  </a:lnTo>
                  <a:lnTo>
                    <a:pt x="3315336" y="3575930"/>
                  </a:lnTo>
                  <a:lnTo>
                    <a:pt x="0" y="3575930"/>
                  </a:lnTo>
                  <a:lnTo>
                    <a:pt x="0" y="0"/>
                  </a:lnTo>
                  <a:close/>
                </a:path>
              </a:pathLst>
            </a:custGeom>
            <a:blipFill>
              <a:blip r:embed="rId7"/>
              <a:stretch>
                <a:fillRect l="0" t="0" r="0" b="0"/>
              </a:stretch>
            </a:blipFill>
          </p:spPr>
        </p:sp>
        <p:sp>
          <p:nvSpPr>
            <p:cNvPr name="Freeform 18" id="18"/>
            <p:cNvSpPr/>
            <p:nvPr/>
          </p:nvSpPr>
          <p:spPr>
            <a:xfrm flipH="false" flipV="false" rot="0">
              <a:off x="984716" y="1172521"/>
              <a:ext cx="2427900" cy="2437039"/>
            </a:xfrm>
            <a:custGeom>
              <a:avLst/>
              <a:gdLst/>
              <a:ahLst/>
              <a:cxnLst/>
              <a:rect r="r" b="b" t="t" l="l"/>
              <a:pathLst>
                <a:path h="2437039" w="2427900">
                  <a:moveTo>
                    <a:pt x="0" y="0"/>
                  </a:moveTo>
                  <a:lnTo>
                    <a:pt x="2427899" y="0"/>
                  </a:lnTo>
                  <a:lnTo>
                    <a:pt x="2427899" y="2437039"/>
                  </a:lnTo>
                  <a:lnTo>
                    <a:pt x="0" y="243703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9" id="19"/>
            <p:cNvSpPr/>
            <p:nvPr/>
          </p:nvSpPr>
          <p:spPr>
            <a:xfrm flipH="false" flipV="false" rot="0">
              <a:off x="410886" y="1785524"/>
              <a:ext cx="2836396" cy="1421743"/>
            </a:xfrm>
            <a:custGeom>
              <a:avLst/>
              <a:gdLst/>
              <a:ahLst/>
              <a:cxnLst/>
              <a:rect r="r" b="b" t="t" l="l"/>
              <a:pathLst>
                <a:path h="1421743" w="2836396">
                  <a:moveTo>
                    <a:pt x="0" y="0"/>
                  </a:moveTo>
                  <a:lnTo>
                    <a:pt x="2836396" y="0"/>
                  </a:lnTo>
                  <a:lnTo>
                    <a:pt x="2836396" y="1421744"/>
                  </a:lnTo>
                  <a:lnTo>
                    <a:pt x="0" y="1421744"/>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989041"/>
            <a:ext cx="12169622" cy="3160906"/>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Aims and Objectives </a:t>
            </a:r>
          </a:p>
        </p:txBody>
      </p:sp>
      <p:sp>
        <p:nvSpPr>
          <p:cNvPr name="TextBox 13" id="13"/>
          <p:cNvSpPr txBox="true"/>
          <p:nvPr/>
        </p:nvSpPr>
        <p:spPr>
          <a:xfrm rot="0">
            <a:off x="4840046" y="4798733"/>
            <a:ext cx="8348547" cy="35335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Lorem ipsum dolor sit amet, consectetur adipiscing elit, sed do eiusmod tempor incididunt ut labore et dolore magna aliqua. Ut enim ad minim veniam, quis nostrud exercitation ullamco laboris nisi ut aliquip ex ea commodo consequat.</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2060673"/>
            <a:ext cx="12169622" cy="1626946"/>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Human Rights</a:t>
            </a:r>
          </a:p>
        </p:txBody>
      </p:sp>
      <p:sp>
        <p:nvSpPr>
          <p:cNvPr name="TextBox 13" id="13"/>
          <p:cNvSpPr txBox="true"/>
          <p:nvPr/>
        </p:nvSpPr>
        <p:spPr>
          <a:xfrm rot="0">
            <a:off x="4840046" y="4798733"/>
            <a:ext cx="8348547" cy="17618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European Convention on Human Rights 1950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Human Rights Act 1998</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3"/>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4"/>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4"/>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9"/>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9"/>
            <a:stretch>
              <a:fillRect l="0" t="0" r="0" b="0"/>
            </a:stretch>
          </a:blipFill>
        </p:spPr>
      </p:sp>
      <p:sp>
        <p:nvSpPr>
          <p:cNvPr name="TextBox 12" id="12"/>
          <p:cNvSpPr txBox="true"/>
          <p:nvPr/>
        </p:nvSpPr>
        <p:spPr>
          <a:xfrm rot="0">
            <a:off x="3059189" y="2060673"/>
            <a:ext cx="12169622" cy="1626946"/>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Article 2 </a:t>
            </a:r>
          </a:p>
        </p:txBody>
      </p:sp>
      <p:sp>
        <p:nvSpPr>
          <p:cNvPr name="TextBox 13" id="13"/>
          <p:cNvSpPr txBox="true"/>
          <p:nvPr/>
        </p:nvSpPr>
        <p:spPr>
          <a:xfrm rot="0">
            <a:off x="4840046" y="4798733"/>
            <a:ext cx="8348547" cy="29429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Note that Article 1 protocol 13 - Uk no longer has death penalty.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Case example; McCann and Others v United Kingdom [1995]</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2">
              <a:extLst>
                <a:ext uri="{96DAC541-7B7A-43D3-8B79-37D633B846F1}">
                  <asvg:svgBlip xmlns:asvg="http://schemas.microsoft.com/office/drawing/2016/SVG/main" r:embed="rId13"/>
                </a:ext>
              </a:extLst>
            </a:blip>
            <a:stretch>
              <a:fillRect l="-101042" t="-84932" r="0" b="-11017"/>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989041"/>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Article 3</a:t>
            </a:r>
          </a:p>
        </p:txBody>
      </p:sp>
      <p:sp>
        <p:nvSpPr>
          <p:cNvPr name="TextBox 13" id="13"/>
          <p:cNvSpPr txBox="true"/>
          <p:nvPr/>
        </p:nvSpPr>
        <p:spPr>
          <a:xfrm rot="0">
            <a:off x="4840046" y="4798733"/>
            <a:ext cx="8348547" cy="29429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Article 3;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No one shall be subjected to torture or to inhuman or degrading treatment or punishment.</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3"/>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4"/>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4"/>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9"/>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9"/>
            <a:stretch>
              <a:fillRect l="0" t="0" r="0" b="0"/>
            </a:stretch>
          </a:blipFill>
        </p:spPr>
      </p:sp>
      <p:sp>
        <p:nvSpPr>
          <p:cNvPr name="TextBox 12" id="12"/>
          <p:cNvSpPr txBox="true"/>
          <p:nvPr/>
        </p:nvSpPr>
        <p:spPr>
          <a:xfrm rot="0">
            <a:off x="3059189" y="1552492"/>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Case example</a:t>
            </a:r>
          </a:p>
        </p:txBody>
      </p:sp>
      <p:sp>
        <p:nvSpPr>
          <p:cNvPr name="TextBox 13" id="13"/>
          <p:cNvSpPr txBox="true"/>
          <p:nvPr/>
        </p:nvSpPr>
        <p:spPr>
          <a:xfrm rot="0">
            <a:off x="4840046" y="4798733"/>
            <a:ext cx="8348547" cy="29429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Ireland v United Kingdom 1978- </a:t>
            </a:r>
          </a:p>
          <a:p>
            <a:pPr algn="ctr">
              <a:lnSpc>
                <a:spcPts val="4715"/>
              </a:lnSpc>
            </a:pPr>
            <a:r>
              <a:rPr lang="en-US" sz="3802" b="true">
                <a:solidFill>
                  <a:srgbClr val="5E4840"/>
                </a:solidFill>
                <a:latin typeface="Monterchi Sans Bold"/>
                <a:ea typeface="Monterchi Sans Bold"/>
                <a:cs typeface="Monterchi Sans Bold"/>
                <a:sym typeface="Monterchi Sans Bold"/>
              </a:rPr>
              <a:t>The treatment carried out towards the individual was not enough to constitute torture. </a:t>
            </a:r>
          </a:p>
          <a:p>
            <a:pPr algn="ctr">
              <a:lnSpc>
                <a:spcPts val="4715"/>
              </a:lnSpc>
            </a:pPr>
            <a:r>
              <a:rPr lang="en-US" sz="3802" b="true">
                <a:solidFill>
                  <a:srgbClr val="5E4840"/>
                </a:solidFill>
                <a:latin typeface="Monterchi Sans Bold"/>
                <a:ea typeface="Monterchi Sans Bold"/>
                <a:cs typeface="Monterchi Sans Bold"/>
                <a:sym typeface="Monterchi Sans Bold"/>
              </a:rPr>
              <a:t>This would constitute torture today.</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2">
              <a:extLst>
                <a:ext uri="{96DAC541-7B7A-43D3-8B79-37D633B846F1}">
                  <asvg:svgBlip xmlns:asvg="http://schemas.microsoft.com/office/drawing/2016/SVG/main" r:embed="rId13"/>
                </a:ext>
              </a:extLst>
            </a:blip>
            <a:stretch>
              <a:fillRect l="-101042" t="-84932" r="0" b="-11017"/>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22632" y="1943795"/>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Article 8</a:t>
            </a:r>
          </a:p>
        </p:txBody>
      </p:sp>
      <p:sp>
        <p:nvSpPr>
          <p:cNvPr name="TextBox 13" id="13"/>
          <p:cNvSpPr txBox="true"/>
          <p:nvPr/>
        </p:nvSpPr>
        <p:spPr>
          <a:xfrm rot="0">
            <a:off x="4840046" y="4798733"/>
            <a:ext cx="8348547" cy="17618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Right to a private and family life.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This is one of the more complex human rights</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22632" y="1755585"/>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Article 11</a:t>
            </a:r>
          </a:p>
        </p:txBody>
      </p:sp>
      <p:sp>
        <p:nvSpPr>
          <p:cNvPr name="TextBox 13" id="13"/>
          <p:cNvSpPr txBox="true"/>
          <p:nvPr/>
        </p:nvSpPr>
        <p:spPr>
          <a:xfrm rot="0">
            <a:off x="4840046" y="4798733"/>
            <a:ext cx="8348547" cy="35335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Right to freedom of assembly and association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Mostly found in public law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Case example; Young, James and Webster v United Kingdom [1981]</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22632" y="1755585"/>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Article 12 </a:t>
            </a:r>
          </a:p>
        </p:txBody>
      </p:sp>
      <p:sp>
        <p:nvSpPr>
          <p:cNvPr name="TextBox 13" id="13"/>
          <p:cNvSpPr txBox="true"/>
          <p:nvPr/>
        </p:nvSpPr>
        <p:spPr>
          <a:xfrm rot="0">
            <a:off x="4840046" y="4798733"/>
            <a:ext cx="8348547" cy="17618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Right to marry and found a family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Key case: B v United Kingdom [2006]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1755585"/>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Assignment</a:t>
            </a:r>
          </a:p>
        </p:txBody>
      </p:sp>
      <p:sp>
        <p:nvSpPr>
          <p:cNvPr name="TextBox 13" id="13"/>
          <p:cNvSpPr txBox="true"/>
          <p:nvPr/>
        </p:nvSpPr>
        <p:spPr>
          <a:xfrm rot="0">
            <a:off x="4840046" y="4798733"/>
            <a:ext cx="8348547" cy="23524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You are to choose two of those we have discussed to include your poster.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Take 5 minutes to choose!</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299149" y="1266825"/>
            <a:ext cx="12169622" cy="3064005"/>
          </a:xfrm>
          <a:prstGeom prst="rect">
            <a:avLst/>
          </a:prstGeom>
        </p:spPr>
        <p:txBody>
          <a:bodyPr anchor="t" rtlCol="false" tIns="0" lIns="0" bIns="0" rIns="0">
            <a:spAutoFit/>
          </a:bodyPr>
          <a:lstStyle/>
          <a:p>
            <a:pPr algn="ctr">
              <a:lnSpc>
                <a:spcPts val="11586"/>
              </a:lnSpc>
            </a:pPr>
            <a:r>
              <a:rPr lang="en-US" b="true" sz="11822" u="sng">
                <a:solidFill>
                  <a:srgbClr val="CB58CD"/>
                </a:solidFill>
                <a:latin typeface="Obra Letra Bold"/>
                <a:ea typeface="Obra Letra Bold"/>
                <a:cs typeface="Obra Letra Bold"/>
                <a:sym typeface="Obra Letra Bold"/>
              </a:rPr>
              <a:t>Being mindful </a:t>
            </a:r>
          </a:p>
          <a:p>
            <a:pPr algn="ctr">
              <a:lnSpc>
                <a:spcPts val="11586"/>
              </a:lnSpc>
            </a:pPr>
            <a:r>
              <a:rPr lang="en-US" b="true" sz="11822" u="sng">
                <a:solidFill>
                  <a:srgbClr val="CB58CD"/>
                </a:solidFill>
                <a:latin typeface="Obra Letra Bold"/>
                <a:ea typeface="Obra Letra Bold"/>
                <a:cs typeface="Obra Letra Bold"/>
                <a:sym typeface="Obra Letra Bold"/>
              </a:rPr>
              <a:t>of !</a:t>
            </a:r>
          </a:p>
        </p:txBody>
      </p:sp>
      <p:sp>
        <p:nvSpPr>
          <p:cNvPr name="TextBox 13" id="13"/>
          <p:cNvSpPr txBox="true"/>
          <p:nvPr/>
        </p:nvSpPr>
        <p:spPr>
          <a:xfrm rot="0">
            <a:off x="4840046" y="4798733"/>
            <a:ext cx="8348547" cy="23524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  Your Target Audience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Pictures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Referencing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Structure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sp>
        <p:nvSpPr>
          <p:cNvPr name="Freeform 3" id="3"/>
          <p:cNvSpPr/>
          <p:nvPr/>
        </p:nvSpPr>
        <p:spPr>
          <a:xfrm flipH="false" flipV="false" rot="0">
            <a:off x="1148163" y="0"/>
            <a:ext cx="15991675" cy="12008294"/>
          </a:xfrm>
          <a:custGeom>
            <a:avLst/>
            <a:gdLst/>
            <a:ahLst/>
            <a:cxnLst/>
            <a:rect r="r" b="b" t="t" l="l"/>
            <a:pathLst>
              <a:path h="12008294" w="15991675">
                <a:moveTo>
                  <a:pt x="0" y="0"/>
                </a:moveTo>
                <a:lnTo>
                  <a:pt x="15991674" y="0"/>
                </a:lnTo>
                <a:lnTo>
                  <a:pt x="15991674" y="12008294"/>
                </a:lnTo>
                <a:lnTo>
                  <a:pt x="0" y="1200829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
        <p:nvSpPr>
          <p:cNvPr name="Freeform 5" id="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
        <p:nvSpPr>
          <p:cNvPr name="Freeform 6" id="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
        <p:nvSpPr>
          <p:cNvPr name="Freeform 7" id="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sp>
        <p:nvSpPr>
          <p:cNvPr name="Freeform 3" id="3"/>
          <p:cNvSpPr/>
          <p:nvPr/>
        </p:nvSpPr>
        <p:spPr>
          <a:xfrm flipH="false" flipV="false" rot="0">
            <a:off x="1028700" y="0"/>
            <a:ext cx="15779781" cy="11849181"/>
          </a:xfrm>
          <a:custGeom>
            <a:avLst/>
            <a:gdLst/>
            <a:ahLst/>
            <a:cxnLst/>
            <a:rect r="r" b="b" t="t" l="l"/>
            <a:pathLst>
              <a:path h="11849181" w="15779781">
                <a:moveTo>
                  <a:pt x="0" y="0"/>
                </a:moveTo>
                <a:lnTo>
                  <a:pt x="15779781" y="0"/>
                </a:lnTo>
                <a:lnTo>
                  <a:pt x="15779781" y="11849181"/>
                </a:lnTo>
                <a:lnTo>
                  <a:pt x="0" y="118491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
        <p:nvSpPr>
          <p:cNvPr name="Freeform 5" id="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
        <p:nvSpPr>
          <p:cNvPr name="Freeform 6" id="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
        <p:nvSpPr>
          <p:cNvPr name="Freeform 7" id="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5">
              <a:extLst>
                <a:ext uri="{96DAC541-7B7A-43D3-8B79-37D633B846F1}">
                  <asvg:svgBlip xmlns:asvg="http://schemas.microsoft.com/office/drawing/2016/SVG/main" r:embed="rId6"/>
                </a:ext>
              </a:extLst>
            </a:blip>
            <a:stretch>
              <a:fillRect l="-101042" t="-84932" r="0" b="-11017"/>
            </a:stretch>
          </a:blipFill>
        </p:spPr>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6"/>
            <a:stretch>
              <a:fillRect l="0" t="0" r="0" b="0"/>
            </a:stretch>
          </a:blipFill>
        </p:spPr>
      </p:sp>
      <p:sp>
        <p:nvSpPr>
          <p:cNvPr name="Freeform 9" id="9"/>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6"/>
            <a:stretch>
              <a:fillRect l="0" t="0" r="0" b="0"/>
            </a:stretch>
          </a:blipFill>
        </p:spPr>
      </p:sp>
      <p:sp>
        <p:nvSpPr>
          <p:cNvPr name="TextBox 10" id="10"/>
          <p:cNvSpPr txBox="true"/>
          <p:nvPr/>
        </p:nvSpPr>
        <p:spPr>
          <a:xfrm rot="0">
            <a:off x="3059189" y="3427087"/>
            <a:ext cx="12169622" cy="3160035"/>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Let’s take a break! </a:t>
            </a:r>
          </a:p>
        </p:txBody>
      </p:sp>
      <p:sp>
        <p:nvSpPr>
          <p:cNvPr name="Freeform 11" id="11"/>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7">
              <a:extLst>
                <a:ext uri="{96DAC541-7B7A-43D3-8B79-37D633B846F1}">
                  <asvg:svgBlip xmlns:asvg="http://schemas.microsoft.com/office/drawing/2016/SVG/main" r:embed="rId8"/>
                </a:ext>
              </a:extLst>
            </a:blip>
            <a:stretch>
              <a:fillRect l="-101042" t="-84932" r="0" b="-11017"/>
            </a:stretch>
          </a:blipFill>
        </p:spPr>
      </p:sp>
      <p:sp>
        <p:nvSpPr>
          <p:cNvPr name="Freeform 12" id="12"/>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7">
              <a:extLst>
                <a:ext uri="{96DAC541-7B7A-43D3-8B79-37D633B846F1}">
                  <asvg:svgBlip xmlns:asvg="http://schemas.microsoft.com/office/drawing/2016/SVG/main" r:embed="rId8"/>
                </a:ext>
              </a:extLst>
            </a:blip>
            <a:stretch>
              <a:fillRect l="-101042" t="-84932" r="0" b="-11017"/>
            </a:stretch>
          </a:blipFill>
        </p:spPr>
      </p:sp>
      <p:sp>
        <p:nvSpPr>
          <p:cNvPr name="Freeform 13" id="13"/>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7">
              <a:extLst>
                <a:ext uri="{96DAC541-7B7A-43D3-8B79-37D633B846F1}">
                  <asvg:svgBlip xmlns:asvg="http://schemas.microsoft.com/office/drawing/2016/SVG/main" r:embed="rId8"/>
                </a:ext>
              </a:extLst>
            </a:blip>
            <a:stretch>
              <a:fillRect l="-101042" t="-84932" r="0" b="-11017"/>
            </a:stretch>
          </a:blipFill>
        </p:spPr>
      </p:sp>
      <p:sp>
        <p:nvSpPr>
          <p:cNvPr name="Freeform 14" id="14"/>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7">
              <a:extLst>
                <a:ext uri="{96DAC541-7B7A-43D3-8B79-37D633B846F1}">
                  <asvg:svgBlip xmlns:asvg="http://schemas.microsoft.com/office/drawing/2016/SVG/main" r:embed="rId8"/>
                </a:ext>
              </a:extLst>
            </a:blip>
            <a:stretch>
              <a:fillRect l="-101042" t="-84932" r="0" b="-11017"/>
            </a:stretch>
          </a:blipFill>
        </p:spPr>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2929508" y="1755368"/>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Equality</a:t>
            </a:r>
          </a:p>
        </p:txBody>
      </p:sp>
      <p:sp>
        <p:nvSpPr>
          <p:cNvPr name="TextBox 13" id="13"/>
          <p:cNvSpPr txBox="true"/>
          <p:nvPr/>
        </p:nvSpPr>
        <p:spPr>
          <a:xfrm rot="0">
            <a:off x="4840046" y="4798733"/>
            <a:ext cx="8348547" cy="41240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One key issue with the Human Rights Act 1998 is that it does not afford protection to protected groups.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There are 9 under the Equality Act 2010</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Can you name any of them?</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635397" y="3221087"/>
            <a:ext cx="2608815" cy="554966"/>
          </a:xfrm>
          <a:custGeom>
            <a:avLst/>
            <a:gdLst/>
            <a:ahLst/>
            <a:cxnLst/>
            <a:rect r="r" b="b" t="t" l="l"/>
            <a:pathLst>
              <a:path h="554966" w="2608815">
                <a:moveTo>
                  <a:pt x="0" y="0"/>
                </a:moveTo>
                <a:lnTo>
                  <a:pt x="2608815" y="0"/>
                </a:lnTo>
                <a:lnTo>
                  <a:pt x="2608815" y="554967"/>
                </a:lnTo>
                <a:lnTo>
                  <a:pt x="0" y="5549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217454"/>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1325254"/>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The 9</a:t>
            </a:r>
          </a:p>
        </p:txBody>
      </p:sp>
      <p:sp>
        <p:nvSpPr>
          <p:cNvPr name="TextBox 13" id="13"/>
          <p:cNvSpPr txBox="true"/>
          <p:nvPr/>
        </p:nvSpPr>
        <p:spPr>
          <a:xfrm rot="0">
            <a:off x="4904556" y="3953144"/>
            <a:ext cx="8348547" cy="5305156"/>
          </a:xfrm>
          <a:prstGeom prst="rect">
            <a:avLst/>
          </a:prstGeom>
        </p:spPr>
        <p:txBody>
          <a:bodyPr anchor="t" rtlCol="false" tIns="0" lIns="0" bIns="0" rIns="0">
            <a:spAutoFit/>
          </a:bodyPr>
          <a:lstStyle/>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Age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Disability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Gender reassignment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Marriage and Civil partnership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Race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Pregnancy and maternity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Religion and belief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Sex</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Sexual Orientation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83102" y="3127113"/>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2836385" y="897395"/>
            <a:ext cx="12169622" cy="3160906"/>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What is protected?</a:t>
            </a:r>
          </a:p>
        </p:txBody>
      </p:sp>
      <p:sp>
        <p:nvSpPr>
          <p:cNvPr name="TextBox 13" id="13"/>
          <p:cNvSpPr txBox="true"/>
          <p:nvPr/>
        </p:nvSpPr>
        <p:spPr>
          <a:xfrm rot="0">
            <a:off x="4840046" y="4798733"/>
            <a:ext cx="8348547" cy="29429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Direct discrimination </a:t>
            </a:r>
          </a:p>
          <a:p>
            <a:pPr algn="ctr">
              <a:lnSpc>
                <a:spcPts val="4715"/>
              </a:lnSpc>
            </a:pPr>
            <a:r>
              <a:rPr lang="en-US" sz="3802" b="true">
                <a:solidFill>
                  <a:srgbClr val="5E4840"/>
                </a:solidFill>
                <a:latin typeface="Monterchi Sans Bold"/>
                <a:ea typeface="Monterchi Sans Bold"/>
                <a:cs typeface="Monterchi Sans Bold"/>
                <a:sym typeface="Monterchi Sans Bold"/>
              </a:rPr>
              <a:t>Associate direct discrimination </a:t>
            </a:r>
          </a:p>
          <a:p>
            <a:pPr algn="ctr">
              <a:lnSpc>
                <a:spcPts val="4715"/>
              </a:lnSpc>
            </a:pPr>
            <a:r>
              <a:rPr lang="en-US" sz="3802" b="true">
                <a:solidFill>
                  <a:srgbClr val="5E4840"/>
                </a:solidFill>
                <a:latin typeface="Monterchi Sans Bold"/>
                <a:ea typeface="Monterchi Sans Bold"/>
                <a:cs typeface="Monterchi Sans Bold"/>
                <a:sym typeface="Monterchi Sans Bold"/>
              </a:rPr>
              <a:t>Indirect discrimination </a:t>
            </a:r>
          </a:p>
          <a:p>
            <a:pPr algn="ctr">
              <a:lnSpc>
                <a:spcPts val="4715"/>
              </a:lnSpc>
            </a:pPr>
            <a:r>
              <a:rPr lang="en-US" sz="3802" b="true">
                <a:solidFill>
                  <a:srgbClr val="5E4840"/>
                </a:solidFill>
                <a:latin typeface="Monterchi Sans Bold"/>
                <a:ea typeface="Monterchi Sans Bold"/>
                <a:cs typeface="Monterchi Sans Bold"/>
                <a:sym typeface="Monterchi Sans Bold"/>
              </a:rPr>
              <a:t>Victimisation </a:t>
            </a:r>
          </a:p>
          <a:p>
            <a:pPr algn="ctr">
              <a:lnSpc>
                <a:spcPts val="4715"/>
              </a:lnSpc>
            </a:pPr>
            <a:r>
              <a:rPr lang="en-US" sz="3802" b="true">
                <a:solidFill>
                  <a:srgbClr val="5E4840"/>
                </a:solidFill>
                <a:latin typeface="Monterchi Sans Bold"/>
                <a:ea typeface="Monterchi Sans Bold"/>
                <a:cs typeface="Monterchi Sans Bold"/>
                <a:sym typeface="Monterchi Sans Bold"/>
              </a:rPr>
              <a:t>Harassment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2836385" y="1755585"/>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Continued</a:t>
            </a:r>
          </a:p>
        </p:txBody>
      </p:sp>
      <p:sp>
        <p:nvSpPr>
          <p:cNvPr name="TextBox 13" id="13"/>
          <p:cNvSpPr txBox="true"/>
          <p:nvPr/>
        </p:nvSpPr>
        <p:spPr>
          <a:xfrm rot="0">
            <a:off x="4840046" y="4798733"/>
            <a:ext cx="8348547" cy="11713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S.149 of the Equality Act 2010 </a:t>
            </a:r>
          </a:p>
          <a:p>
            <a:pPr algn="ctr">
              <a:lnSpc>
                <a:spcPts val="4715"/>
              </a:lnSpc>
            </a:pPr>
            <a:r>
              <a:rPr lang="en-US" sz="3802" b="true">
                <a:solidFill>
                  <a:srgbClr val="5E4840"/>
                </a:solidFill>
                <a:latin typeface="Monterchi Sans Bold"/>
                <a:ea typeface="Monterchi Sans Bold"/>
                <a:cs typeface="Monterchi Sans Bold"/>
                <a:sym typeface="Monterchi Sans Bold"/>
              </a:rPr>
              <a:t>Equality and Human Rights Comission</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2929508" y="1755585"/>
            <a:ext cx="12169622" cy="1626946"/>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Activity</a:t>
            </a:r>
          </a:p>
        </p:txBody>
      </p:sp>
      <p:sp>
        <p:nvSpPr>
          <p:cNvPr name="TextBox 13" id="13"/>
          <p:cNvSpPr txBox="true"/>
          <p:nvPr/>
        </p:nvSpPr>
        <p:spPr>
          <a:xfrm rot="0">
            <a:off x="4840046" y="4798733"/>
            <a:ext cx="8348547" cy="11713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Consider; Are there any others that should be included under the protected characteristics?</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413157" y="1552056"/>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Diversity </a:t>
            </a:r>
          </a:p>
        </p:txBody>
      </p:sp>
      <p:sp>
        <p:nvSpPr>
          <p:cNvPr name="TextBox 13" id="13"/>
          <p:cNvSpPr txBox="true"/>
          <p:nvPr/>
        </p:nvSpPr>
        <p:spPr>
          <a:xfrm rot="0">
            <a:off x="4840046" y="4798733"/>
            <a:ext cx="8348547" cy="41240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How would you define it?</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Why is diversity so important?</a:t>
            </a:r>
          </a:p>
          <a:p>
            <a:pPr algn="ctr">
              <a:lnSpc>
                <a:spcPts val="4715"/>
              </a:lnSpc>
            </a:pPr>
          </a:p>
          <a:p>
            <a:pPr algn="ctr">
              <a:lnSpc>
                <a:spcPts val="4715"/>
              </a:lnSpc>
            </a:pPr>
          </a:p>
          <a:p>
            <a:pPr algn="ctr">
              <a:lnSpc>
                <a:spcPts val="4715"/>
              </a:lnSpc>
            </a:pPr>
          </a:p>
          <a:p>
            <a:pPr algn="ctr">
              <a:lnSpc>
                <a:spcPts val="4715"/>
              </a:lnSpc>
            </a:pP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1889223"/>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UNCRC</a:t>
            </a:r>
          </a:p>
        </p:txBody>
      </p:sp>
      <p:sp>
        <p:nvSpPr>
          <p:cNvPr name="TextBox 13" id="13"/>
          <p:cNvSpPr txBox="true"/>
          <p:nvPr/>
        </p:nvSpPr>
        <p:spPr>
          <a:xfrm rot="0">
            <a:off x="4840046" y="4798733"/>
            <a:ext cx="8348547" cy="41240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Agreement signed by countries which includes the fundamental rights of all children.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It has 54 Articles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Includes Civil, political, economic, social and many more rights.</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989041"/>
            <a:ext cx="12169622" cy="1626946"/>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UNCRC</a:t>
            </a:r>
          </a:p>
        </p:txBody>
      </p:sp>
      <p:sp>
        <p:nvSpPr>
          <p:cNvPr name="TextBox 13" id="13"/>
          <p:cNvSpPr txBox="true"/>
          <p:nvPr/>
        </p:nvSpPr>
        <p:spPr>
          <a:xfrm rot="0">
            <a:off x="4840046" y="4798733"/>
            <a:ext cx="8348547" cy="23524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Came into force in the Uk in 1992.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The vast majority of countries have ratified it expect for the United States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1755585"/>
            <a:ext cx="12169622" cy="1626946"/>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UNCRC</a:t>
            </a:r>
          </a:p>
        </p:txBody>
      </p:sp>
      <p:sp>
        <p:nvSpPr>
          <p:cNvPr name="TextBox 13" id="13"/>
          <p:cNvSpPr txBox="true"/>
          <p:nvPr/>
        </p:nvSpPr>
        <p:spPr>
          <a:xfrm rot="0">
            <a:off x="4840046" y="4798733"/>
            <a:ext cx="8348547" cy="29429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General Principles; </a:t>
            </a:r>
          </a:p>
          <a:p>
            <a:pPr algn="ctr">
              <a:lnSpc>
                <a:spcPts val="4715"/>
              </a:lnSpc>
            </a:pPr>
            <a:r>
              <a:rPr lang="en-US" sz="3802" b="true">
                <a:solidFill>
                  <a:srgbClr val="5E4840"/>
                </a:solidFill>
                <a:latin typeface="Monterchi Sans Bold"/>
                <a:ea typeface="Monterchi Sans Bold"/>
                <a:cs typeface="Monterchi Sans Bold"/>
                <a:sym typeface="Monterchi Sans Bold"/>
              </a:rPr>
              <a:t>Article 2 </a:t>
            </a:r>
          </a:p>
          <a:p>
            <a:pPr algn="ctr">
              <a:lnSpc>
                <a:spcPts val="4715"/>
              </a:lnSpc>
            </a:pPr>
            <a:r>
              <a:rPr lang="en-US" sz="3802" b="true">
                <a:solidFill>
                  <a:srgbClr val="5E4840"/>
                </a:solidFill>
                <a:latin typeface="Monterchi Sans Bold"/>
                <a:ea typeface="Monterchi Sans Bold"/>
                <a:cs typeface="Monterchi Sans Bold"/>
                <a:sym typeface="Monterchi Sans Bold"/>
              </a:rPr>
              <a:t>Article 3 </a:t>
            </a:r>
          </a:p>
          <a:p>
            <a:pPr algn="ctr">
              <a:lnSpc>
                <a:spcPts val="4715"/>
              </a:lnSpc>
            </a:pPr>
            <a:r>
              <a:rPr lang="en-US" sz="3802" b="true">
                <a:solidFill>
                  <a:srgbClr val="5E4840"/>
                </a:solidFill>
                <a:latin typeface="Monterchi Sans Bold"/>
                <a:ea typeface="Monterchi Sans Bold"/>
                <a:cs typeface="Monterchi Sans Bold"/>
                <a:sym typeface="Monterchi Sans Bold"/>
              </a:rPr>
              <a:t>Article 6 </a:t>
            </a:r>
          </a:p>
          <a:p>
            <a:pPr algn="ctr">
              <a:lnSpc>
                <a:spcPts val="4715"/>
              </a:lnSpc>
            </a:pPr>
            <a:r>
              <a:rPr lang="en-US" sz="3802" b="true">
                <a:solidFill>
                  <a:srgbClr val="5E4840"/>
                </a:solidFill>
                <a:latin typeface="Monterchi Sans Bold"/>
                <a:ea typeface="Monterchi Sans Bold"/>
                <a:cs typeface="Monterchi Sans Bold"/>
                <a:sym typeface="Monterchi Sans Bold"/>
              </a:rPr>
              <a:t>Article 12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2836385" y="1953320"/>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UNCRC</a:t>
            </a:r>
          </a:p>
        </p:txBody>
      </p:sp>
      <p:sp>
        <p:nvSpPr>
          <p:cNvPr name="TextBox 13" id="13"/>
          <p:cNvSpPr txBox="true"/>
          <p:nvPr/>
        </p:nvSpPr>
        <p:spPr>
          <a:xfrm rot="0">
            <a:off x="4840046" y="4798733"/>
            <a:ext cx="8348547" cy="17618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Activity; </a:t>
            </a:r>
          </a:p>
          <a:p>
            <a:pPr algn="ctr">
              <a:lnSpc>
                <a:spcPts val="4715"/>
              </a:lnSpc>
            </a:pPr>
            <a:r>
              <a:rPr lang="en-US" sz="3802" b="true">
                <a:solidFill>
                  <a:srgbClr val="5E4840"/>
                </a:solidFill>
                <a:latin typeface="Monterchi Sans Bold"/>
                <a:ea typeface="Monterchi Sans Bold"/>
                <a:cs typeface="Monterchi Sans Bold"/>
                <a:sym typeface="Monterchi Sans Bold"/>
              </a:rPr>
              <a:t>Go through the Convention and Identify 3 rights and then feed them back to the class.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2836385" y="1953320"/>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UNCRC</a:t>
            </a:r>
          </a:p>
        </p:txBody>
      </p:sp>
      <p:sp>
        <p:nvSpPr>
          <p:cNvPr name="TextBox 13" id="13"/>
          <p:cNvSpPr txBox="true"/>
          <p:nvPr/>
        </p:nvSpPr>
        <p:spPr>
          <a:xfrm rot="0">
            <a:off x="4840046" y="4798733"/>
            <a:ext cx="8348547" cy="17618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Let’s go and have a look at the rest of them!</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None are more important than the other!</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2929508" y="2079723"/>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UNCRC</a:t>
            </a:r>
          </a:p>
        </p:txBody>
      </p:sp>
      <p:sp>
        <p:nvSpPr>
          <p:cNvPr name="TextBox 13" id="13"/>
          <p:cNvSpPr txBox="true"/>
          <p:nvPr/>
        </p:nvSpPr>
        <p:spPr>
          <a:xfrm rot="0">
            <a:off x="4840046" y="4798733"/>
            <a:ext cx="8348547" cy="17618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Are there any extra that you would add?</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Take 10 minutes to consider this question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59189" y="1889223"/>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UNCRPD</a:t>
            </a:r>
          </a:p>
        </p:txBody>
      </p:sp>
      <p:sp>
        <p:nvSpPr>
          <p:cNvPr name="TextBox 13" id="13"/>
          <p:cNvSpPr txBox="true"/>
          <p:nvPr/>
        </p:nvSpPr>
        <p:spPr>
          <a:xfrm rot="0">
            <a:off x="4840046" y="4798733"/>
            <a:ext cx="8348547" cy="41240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International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Human Rights Treaty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Adopted in 2006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Uk Ratified it in 2009 </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4840046" y="4798733"/>
            <a:ext cx="8348547" cy="35335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Protect the rights of those with disabilities.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Ensuring things like Equality and eradicating exclusion.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There are reviews on the states application.</a:t>
            </a:r>
          </a:p>
        </p:txBody>
      </p:sp>
      <p:sp>
        <p:nvSpPr>
          <p:cNvPr name="Freeform 13" id="13"/>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4" id="14"/>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
        <p:nvSpPr>
          <p:cNvPr name="TextBox 18" id="18"/>
          <p:cNvSpPr txBox="true"/>
          <p:nvPr/>
        </p:nvSpPr>
        <p:spPr>
          <a:xfrm rot="0">
            <a:off x="3059189" y="1736823"/>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UNCRPD</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4840046" y="4798733"/>
            <a:ext cx="8348547" cy="176185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Key General Principles.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Let’s take a look at the CRPD. </a:t>
            </a:r>
          </a:p>
        </p:txBody>
      </p:sp>
      <p:sp>
        <p:nvSpPr>
          <p:cNvPr name="Freeform 13" id="13"/>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4" id="14"/>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
        <p:nvSpPr>
          <p:cNvPr name="TextBox 18" id="18"/>
          <p:cNvSpPr txBox="true"/>
          <p:nvPr/>
        </p:nvSpPr>
        <p:spPr>
          <a:xfrm rot="0">
            <a:off x="3059189" y="1889223"/>
            <a:ext cx="12169622" cy="1627381"/>
          </a:xfrm>
          <a:prstGeom prst="rect">
            <a:avLst/>
          </a:prstGeom>
        </p:spPr>
        <p:txBody>
          <a:bodyPr anchor="t" rtlCol="false" tIns="0" lIns="0" bIns="0" rIns="0">
            <a:spAutoFit/>
          </a:bodyPr>
          <a:lstStyle/>
          <a:p>
            <a:pPr algn="ctr">
              <a:lnSpc>
                <a:spcPts val="11978"/>
              </a:lnSpc>
            </a:pPr>
            <a:r>
              <a:rPr lang="en-US" b="true" sz="12222" u="sng">
                <a:solidFill>
                  <a:srgbClr val="CB58CD"/>
                </a:solidFill>
                <a:latin typeface="Obra Letra Bold"/>
                <a:ea typeface="Obra Letra Bold"/>
                <a:cs typeface="Obra Letra Bold"/>
                <a:sym typeface="Obra Letra Bold"/>
              </a:rPr>
              <a:t>UNCRPD</a:t>
            </a:r>
          </a:p>
        </p:txBody>
      </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315450" y="2549717"/>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606976" y="2546083"/>
            <a:ext cx="2625895" cy="558600"/>
          </a:xfrm>
          <a:custGeom>
            <a:avLst/>
            <a:gdLst/>
            <a:ahLst/>
            <a:cxnLst/>
            <a:rect r="r" b="b" t="t" l="l"/>
            <a:pathLst>
              <a:path h="558600" w="2625895">
                <a:moveTo>
                  <a:pt x="0" y="558600"/>
                </a:moveTo>
                <a:lnTo>
                  <a:pt x="2625895" y="558600"/>
                </a:lnTo>
                <a:lnTo>
                  <a:pt x="2625895"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022632" y="1198438"/>
            <a:ext cx="12169622" cy="1626946"/>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Activity</a:t>
            </a:r>
          </a:p>
        </p:txBody>
      </p:sp>
      <p:sp>
        <p:nvSpPr>
          <p:cNvPr name="TextBox 13" id="13"/>
          <p:cNvSpPr txBox="true"/>
          <p:nvPr/>
        </p:nvSpPr>
        <p:spPr>
          <a:xfrm rot="0">
            <a:off x="4969727" y="3491831"/>
            <a:ext cx="8348547" cy="2352406"/>
          </a:xfrm>
          <a:prstGeom prst="rect">
            <a:avLst/>
          </a:prstGeom>
        </p:spPr>
        <p:txBody>
          <a:bodyPr anchor="t" rtlCol="false" tIns="0" lIns="0" bIns="0" rIns="0">
            <a:spAutoFit/>
          </a:bodyPr>
          <a:lstStyle/>
          <a:p>
            <a:pPr algn="ctr">
              <a:lnSpc>
                <a:spcPts val="4715"/>
              </a:lnSpc>
            </a:pPr>
            <a:r>
              <a:rPr lang="en-US" sz="3802" b="true">
                <a:solidFill>
                  <a:srgbClr val="5E4840"/>
                </a:solidFill>
                <a:latin typeface="Monterchi Sans Bold"/>
                <a:ea typeface="Monterchi Sans Bold"/>
                <a:cs typeface="Monterchi Sans Bold"/>
                <a:sym typeface="Monterchi Sans Bold"/>
              </a:rPr>
              <a:t>Is anything missing? </a:t>
            </a:r>
          </a:p>
          <a:p>
            <a:pPr algn="ctr">
              <a:lnSpc>
                <a:spcPts val="4715"/>
              </a:lnSpc>
            </a:pPr>
          </a:p>
          <a:p>
            <a:pPr algn="ctr">
              <a:lnSpc>
                <a:spcPts val="4715"/>
              </a:lnSpc>
            </a:pPr>
            <a:r>
              <a:rPr lang="en-US" sz="3802" b="true">
                <a:solidFill>
                  <a:srgbClr val="5E4840"/>
                </a:solidFill>
                <a:latin typeface="Monterchi Sans Bold"/>
                <a:ea typeface="Monterchi Sans Bold"/>
                <a:cs typeface="Monterchi Sans Bold"/>
                <a:sym typeface="Monterchi Sans Bold"/>
              </a:rPr>
              <a:t>Think about 2026 - is there more legislation and conventions that are needed?</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420305" y="2530496"/>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grpSp>
        <p:nvGrpSpPr>
          <p:cNvPr name="Group 3" id="3"/>
          <p:cNvGrpSpPr/>
          <p:nvPr/>
        </p:nvGrpSpPr>
        <p:grpSpPr>
          <a:xfrm rot="0">
            <a:off x="-1778953" y="-1335955"/>
            <a:ext cx="4285771" cy="12790609"/>
            <a:chOff x="0" y="0"/>
            <a:chExt cx="3263900" cy="9740900"/>
          </a:xfrm>
        </p:grpSpPr>
        <p:sp>
          <p:nvSpPr>
            <p:cNvPr name="Freeform 4" id="4"/>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5" id="5"/>
          <p:cNvSpPr/>
          <p:nvPr/>
        </p:nvSpPr>
        <p:spPr>
          <a:xfrm flipH="false" flipV="false" rot="0">
            <a:off x="2836385" y="649745"/>
            <a:ext cx="12355869" cy="9278134"/>
          </a:xfrm>
          <a:custGeom>
            <a:avLst/>
            <a:gdLst/>
            <a:ahLst/>
            <a:cxnLst/>
            <a:rect r="r" b="b" t="t" l="l"/>
            <a:pathLst>
              <a:path h="9278134" w="12355869">
                <a:moveTo>
                  <a:pt x="0" y="0"/>
                </a:moveTo>
                <a:lnTo>
                  <a:pt x="12355869" y="0"/>
                </a:lnTo>
                <a:lnTo>
                  <a:pt x="12355869" y="9278134"/>
                </a:lnTo>
                <a:lnTo>
                  <a:pt x="0" y="927813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3"/>
              <a:stretch>
                <a:fillRect l="-99892" t="0" r="-99892" b="0"/>
              </a:stretch>
            </a:blipFill>
          </p:spPr>
        </p:sp>
      </p:grpSp>
      <p:sp>
        <p:nvSpPr>
          <p:cNvPr name="Freeform 8" id="8"/>
          <p:cNvSpPr/>
          <p:nvPr/>
        </p:nvSpPr>
        <p:spPr>
          <a:xfrm flipH="false" flipV="false" rot="0">
            <a:off x="9589354" y="3913641"/>
            <a:ext cx="2608815" cy="554966"/>
          </a:xfrm>
          <a:custGeom>
            <a:avLst/>
            <a:gdLst/>
            <a:ahLst/>
            <a:cxnLst/>
            <a:rect r="r" b="b" t="t" l="l"/>
            <a:pathLst>
              <a:path h="554966" w="2608815">
                <a:moveTo>
                  <a:pt x="0" y="0"/>
                </a:moveTo>
                <a:lnTo>
                  <a:pt x="2608815" y="0"/>
                </a:lnTo>
                <a:lnTo>
                  <a:pt x="2608815" y="554966"/>
                </a:lnTo>
                <a:lnTo>
                  <a:pt x="0" y="55496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true" rot="-10800000">
            <a:off x="5816488" y="3913641"/>
            <a:ext cx="2625895" cy="558600"/>
          </a:xfrm>
          <a:custGeom>
            <a:avLst/>
            <a:gdLst/>
            <a:ahLst/>
            <a:cxnLst/>
            <a:rect r="r" b="b" t="t" l="l"/>
            <a:pathLst>
              <a:path h="558600" w="2625895">
                <a:moveTo>
                  <a:pt x="0" y="558600"/>
                </a:moveTo>
                <a:lnTo>
                  <a:pt x="2625896" y="558600"/>
                </a:lnTo>
                <a:lnTo>
                  <a:pt x="2625896" y="0"/>
                </a:lnTo>
                <a:lnTo>
                  <a:pt x="0" y="0"/>
                </a:lnTo>
                <a:lnTo>
                  <a:pt x="0" y="55860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1314390">
            <a:off x="16053445" y="-1516125"/>
            <a:ext cx="2900762" cy="3009869"/>
          </a:xfrm>
          <a:custGeom>
            <a:avLst/>
            <a:gdLst/>
            <a:ahLst/>
            <a:cxnLst/>
            <a:rect r="r" b="b" t="t" l="l"/>
            <a:pathLst>
              <a:path h="3009869" w="2900762">
                <a:moveTo>
                  <a:pt x="0" y="0"/>
                </a:moveTo>
                <a:lnTo>
                  <a:pt x="2900762" y="0"/>
                </a:lnTo>
                <a:lnTo>
                  <a:pt x="2900762" y="3009869"/>
                </a:lnTo>
                <a:lnTo>
                  <a:pt x="0" y="3009869"/>
                </a:lnTo>
                <a:lnTo>
                  <a:pt x="0" y="0"/>
                </a:lnTo>
                <a:close/>
              </a:path>
            </a:pathLst>
          </a:custGeom>
          <a:blipFill>
            <a:blip r:embed="rId8"/>
            <a:stretch>
              <a:fillRect l="0" t="0" r="0" b="0"/>
            </a:stretch>
          </a:blipFill>
        </p:spPr>
      </p:sp>
      <p:sp>
        <p:nvSpPr>
          <p:cNvPr name="Freeform 11" id="11"/>
          <p:cNvSpPr/>
          <p:nvPr/>
        </p:nvSpPr>
        <p:spPr>
          <a:xfrm flipH="false" flipV="false" rot="10178534">
            <a:off x="-1200889" y="8586103"/>
            <a:ext cx="3535729" cy="3668720"/>
          </a:xfrm>
          <a:custGeom>
            <a:avLst/>
            <a:gdLst/>
            <a:ahLst/>
            <a:cxnLst/>
            <a:rect r="r" b="b" t="t" l="l"/>
            <a:pathLst>
              <a:path h="3668720" w="3535729">
                <a:moveTo>
                  <a:pt x="0" y="0"/>
                </a:moveTo>
                <a:lnTo>
                  <a:pt x="3535729" y="0"/>
                </a:lnTo>
                <a:lnTo>
                  <a:pt x="3535729" y="3668720"/>
                </a:lnTo>
                <a:lnTo>
                  <a:pt x="0" y="3668720"/>
                </a:lnTo>
                <a:lnTo>
                  <a:pt x="0" y="0"/>
                </a:lnTo>
                <a:close/>
              </a:path>
            </a:pathLst>
          </a:custGeom>
          <a:blipFill>
            <a:blip r:embed="rId8"/>
            <a:stretch>
              <a:fillRect l="0" t="0" r="0" b="0"/>
            </a:stretch>
          </a:blipFill>
        </p:spPr>
      </p:sp>
      <p:sp>
        <p:nvSpPr>
          <p:cNvPr name="TextBox 12" id="12"/>
          <p:cNvSpPr txBox="true"/>
          <p:nvPr/>
        </p:nvSpPr>
        <p:spPr>
          <a:xfrm rot="0">
            <a:off x="3299149" y="2173856"/>
            <a:ext cx="12169622" cy="1626946"/>
          </a:xfrm>
          <a:prstGeom prst="rect">
            <a:avLst/>
          </a:prstGeom>
        </p:spPr>
        <p:txBody>
          <a:bodyPr anchor="t" rtlCol="false" tIns="0" lIns="0" bIns="0" rIns="0">
            <a:spAutoFit/>
          </a:bodyPr>
          <a:lstStyle/>
          <a:p>
            <a:pPr algn="ctr">
              <a:lnSpc>
                <a:spcPts val="11978"/>
              </a:lnSpc>
            </a:pPr>
            <a:r>
              <a:rPr lang="en-US" b="true" sz="12222">
                <a:solidFill>
                  <a:srgbClr val="CB58CD"/>
                </a:solidFill>
                <a:latin typeface="Obra Letra Bold"/>
                <a:ea typeface="Obra Letra Bold"/>
                <a:cs typeface="Obra Letra Bold"/>
                <a:sym typeface="Obra Letra Bold"/>
              </a:rPr>
              <a:t>Summary</a:t>
            </a:r>
          </a:p>
        </p:txBody>
      </p:sp>
      <p:sp>
        <p:nvSpPr>
          <p:cNvPr name="TextBox 13" id="13"/>
          <p:cNvSpPr txBox="true"/>
          <p:nvPr/>
        </p:nvSpPr>
        <p:spPr>
          <a:xfrm rot="0">
            <a:off x="4840046" y="4798733"/>
            <a:ext cx="8348547" cy="2942956"/>
          </a:xfrm>
          <a:prstGeom prst="rect">
            <a:avLst/>
          </a:prstGeom>
        </p:spPr>
        <p:txBody>
          <a:bodyPr anchor="t" rtlCol="false" tIns="0" lIns="0" bIns="0" rIns="0">
            <a:spAutoFit/>
          </a:bodyPr>
          <a:lstStyle/>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Human Rights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Equality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Diversity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UNCRC </a:t>
            </a:r>
          </a:p>
          <a:p>
            <a:pPr algn="ctr" marL="821044" indent="-410522" lvl="1">
              <a:lnSpc>
                <a:spcPts val="4715"/>
              </a:lnSpc>
              <a:buFont typeface="Arial"/>
              <a:buChar char="•"/>
            </a:pPr>
            <a:r>
              <a:rPr lang="en-US" b="true" sz="3802">
                <a:solidFill>
                  <a:srgbClr val="5E4840"/>
                </a:solidFill>
                <a:latin typeface="Monterchi Sans Bold"/>
                <a:ea typeface="Monterchi Sans Bold"/>
                <a:cs typeface="Monterchi Sans Bold"/>
                <a:sym typeface="Monterchi Sans Bold"/>
              </a:rPr>
              <a:t>UNCRPD</a:t>
            </a:r>
          </a:p>
        </p:txBody>
      </p:sp>
      <p:sp>
        <p:nvSpPr>
          <p:cNvPr name="Freeform 14" id="14"/>
          <p:cNvSpPr/>
          <p:nvPr/>
        </p:nvSpPr>
        <p:spPr>
          <a:xfrm flipH="false" flipV="false" rot="0">
            <a:off x="703325" y="5556929"/>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5" id="15"/>
          <p:cNvSpPr/>
          <p:nvPr/>
        </p:nvSpPr>
        <p:spPr>
          <a:xfrm flipH="false" flipV="false" rot="0">
            <a:off x="1593312" y="6570249"/>
            <a:ext cx="1033001" cy="1078478"/>
          </a:xfrm>
          <a:custGeom>
            <a:avLst/>
            <a:gdLst/>
            <a:ahLst/>
            <a:cxnLst/>
            <a:rect r="r" b="b" t="t" l="l"/>
            <a:pathLst>
              <a:path h="1078478" w="1033001">
                <a:moveTo>
                  <a:pt x="0" y="0"/>
                </a:moveTo>
                <a:lnTo>
                  <a:pt x="1033002" y="0"/>
                </a:lnTo>
                <a:lnTo>
                  <a:pt x="1033002"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6" id="16"/>
          <p:cNvSpPr/>
          <p:nvPr/>
        </p:nvSpPr>
        <p:spPr>
          <a:xfrm flipH="false" flipV="false" rot="0">
            <a:off x="15582779" y="2445233"/>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7" id="17"/>
          <p:cNvSpPr/>
          <p:nvPr/>
        </p:nvSpPr>
        <p:spPr>
          <a:xfrm flipH="false" flipV="false" rot="0">
            <a:off x="15225217" y="3706668"/>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9">
              <a:extLst>
                <a:ext uri="{96DAC541-7B7A-43D3-8B79-37D633B846F1}">
                  <asvg:svgBlip xmlns:asvg="http://schemas.microsoft.com/office/drawing/2016/SVG/main" r:embed="rId10"/>
                </a:ext>
              </a:extLst>
            </a:blip>
            <a:stretch>
              <a:fillRect l="-101042" t="-84932" r="0" b="-11017"/>
            </a:stretch>
          </a:blipFill>
        </p:spPr>
      </p:sp>
      <p:sp>
        <p:nvSpPr>
          <p:cNvPr name="Freeform 18" id="18"/>
          <p:cNvSpPr/>
          <p:nvPr/>
        </p:nvSpPr>
        <p:spPr>
          <a:xfrm flipH="false" flipV="false" rot="-5400000">
            <a:off x="8660265" y="3898054"/>
            <a:ext cx="708108" cy="739282"/>
          </a:xfrm>
          <a:custGeom>
            <a:avLst/>
            <a:gdLst/>
            <a:ahLst/>
            <a:cxnLst/>
            <a:rect r="r" b="b" t="t" l="l"/>
            <a:pathLst>
              <a:path h="739282" w="708108">
                <a:moveTo>
                  <a:pt x="0" y="0"/>
                </a:moveTo>
                <a:lnTo>
                  <a:pt x="708108" y="0"/>
                </a:lnTo>
                <a:lnTo>
                  <a:pt x="708108" y="739282"/>
                </a:lnTo>
                <a:lnTo>
                  <a:pt x="0" y="739282"/>
                </a:lnTo>
                <a:lnTo>
                  <a:pt x="0" y="0"/>
                </a:lnTo>
                <a:close/>
              </a:path>
            </a:pathLst>
          </a:custGeom>
          <a:blipFill>
            <a:blip r:embed="rId11">
              <a:extLst>
                <a:ext uri="{96DAC541-7B7A-43D3-8B79-37D633B846F1}">
                  <asvg:svgBlip xmlns:asvg="http://schemas.microsoft.com/office/drawing/2016/SVG/main" r:embed="rId12"/>
                </a:ext>
              </a:extLst>
            </a:blip>
            <a:stretch>
              <a:fillRect l="-101042" t="-84932" r="0" b="-11017"/>
            </a:stretch>
          </a:blipFill>
        </p:spPr>
      </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209990">
            <a:off x="-296935" y="-548610"/>
            <a:ext cx="18881871" cy="11384220"/>
          </a:xfrm>
          <a:custGeom>
            <a:avLst/>
            <a:gdLst/>
            <a:ahLst/>
            <a:cxnLst/>
            <a:rect r="r" b="b" t="t" l="l"/>
            <a:pathLst>
              <a:path h="11384220" w="18881871">
                <a:moveTo>
                  <a:pt x="0" y="1116406"/>
                </a:moveTo>
                <a:lnTo>
                  <a:pt x="18253892" y="0"/>
                </a:lnTo>
                <a:lnTo>
                  <a:pt x="18881870" y="10267814"/>
                </a:lnTo>
                <a:lnTo>
                  <a:pt x="627978" y="11384220"/>
                </a:lnTo>
                <a:lnTo>
                  <a:pt x="0" y="1116406"/>
                </a:lnTo>
                <a:close/>
              </a:path>
            </a:pathLst>
          </a:custGeom>
          <a:blipFill>
            <a:blip r:embed="rId2"/>
            <a:stretch>
              <a:fillRect l="0" t="-78077" r="-1486" b="-81883"/>
            </a:stretch>
          </a:blipFill>
        </p:spPr>
      </p:sp>
      <p:sp>
        <p:nvSpPr>
          <p:cNvPr name="Freeform 3" id="3"/>
          <p:cNvSpPr/>
          <p:nvPr/>
        </p:nvSpPr>
        <p:spPr>
          <a:xfrm flipH="false" flipV="false" rot="-10800000">
            <a:off x="2754468" y="599614"/>
            <a:ext cx="12519703" cy="9378395"/>
          </a:xfrm>
          <a:custGeom>
            <a:avLst/>
            <a:gdLst/>
            <a:ahLst/>
            <a:cxnLst/>
            <a:rect r="r" b="b" t="t" l="l"/>
            <a:pathLst>
              <a:path h="9378395" w="12519703">
                <a:moveTo>
                  <a:pt x="0" y="0"/>
                </a:moveTo>
                <a:lnTo>
                  <a:pt x="12519703" y="0"/>
                </a:lnTo>
                <a:lnTo>
                  <a:pt x="12519703" y="9378395"/>
                </a:lnTo>
                <a:lnTo>
                  <a:pt x="0" y="937839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778953" y="-1335955"/>
            <a:ext cx="4285771" cy="12790609"/>
            <a:chOff x="0" y="0"/>
            <a:chExt cx="3263900" cy="9740900"/>
          </a:xfrm>
        </p:grpSpPr>
        <p:sp>
          <p:nvSpPr>
            <p:cNvPr name="Freeform 5" id="5"/>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5"/>
              <a:stretch>
                <a:fillRect l="-99892" t="0" r="-99892" b="0"/>
              </a:stretch>
            </a:blipFill>
          </p:spPr>
        </p:sp>
      </p:grpSp>
      <p:grpSp>
        <p:nvGrpSpPr>
          <p:cNvPr name="Group 6" id="6"/>
          <p:cNvGrpSpPr/>
          <p:nvPr/>
        </p:nvGrpSpPr>
        <p:grpSpPr>
          <a:xfrm rot="-10800000">
            <a:off x="15521821" y="-1106493"/>
            <a:ext cx="4285771" cy="12790609"/>
            <a:chOff x="0" y="0"/>
            <a:chExt cx="3263900" cy="9740900"/>
          </a:xfrm>
        </p:grpSpPr>
        <p:sp>
          <p:nvSpPr>
            <p:cNvPr name="Freeform 7" id="7"/>
            <p:cNvSpPr/>
            <p:nvPr/>
          </p:nvSpPr>
          <p:spPr>
            <a:xfrm flipH="false" flipV="false" rot="0">
              <a:off x="651" y="2475"/>
              <a:ext cx="3244656" cy="9726995"/>
            </a:xfrm>
            <a:custGeom>
              <a:avLst/>
              <a:gdLst/>
              <a:ahLst/>
              <a:cxnLst/>
              <a:rect r="r" b="b" t="t" l="l"/>
              <a:pathLst>
                <a:path h="9726995" w="3244656">
                  <a:moveTo>
                    <a:pt x="1914509" y="7109525"/>
                  </a:moveTo>
                  <a:cubicBezTo>
                    <a:pt x="1861169" y="7241605"/>
                    <a:pt x="1924669" y="7684835"/>
                    <a:pt x="1927209" y="7716585"/>
                  </a:cubicBezTo>
                  <a:cubicBezTo>
                    <a:pt x="1895459" y="7960425"/>
                    <a:pt x="1882759" y="9029765"/>
                    <a:pt x="1903079" y="9076755"/>
                  </a:cubicBezTo>
                  <a:cubicBezTo>
                    <a:pt x="1905619" y="9083105"/>
                    <a:pt x="1877679" y="9187245"/>
                    <a:pt x="1870059" y="9231695"/>
                  </a:cubicBezTo>
                  <a:cubicBezTo>
                    <a:pt x="1867519" y="9244395"/>
                    <a:pt x="1914509" y="9588565"/>
                    <a:pt x="1927209" y="9643175"/>
                  </a:cubicBezTo>
                  <a:cubicBezTo>
                    <a:pt x="1934829" y="9672385"/>
                    <a:pt x="1877679" y="9726995"/>
                    <a:pt x="1864979" y="9726995"/>
                  </a:cubicBezTo>
                  <a:cubicBezTo>
                    <a:pt x="1760839" y="9726995"/>
                    <a:pt x="86979" y="9719375"/>
                    <a:pt x="14589" y="9716835"/>
                  </a:cubicBezTo>
                  <a:cubicBezTo>
                    <a:pt x="9509" y="9716835"/>
                    <a:pt x="4429" y="9715565"/>
                    <a:pt x="619" y="9714295"/>
                  </a:cubicBezTo>
                  <a:cubicBezTo>
                    <a:pt x="-8271" y="9697785"/>
                    <a:pt x="81899" y="9387905"/>
                    <a:pt x="60309" y="9329485"/>
                  </a:cubicBezTo>
                  <a:cubicBezTo>
                    <a:pt x="66659" y="9300275"/>
                    <a:pt x="133969" y="8867205"/>
                    <a:pt x="135239" y="8858315"/>
                  </a:cubicBezTo>
                  <a:cubicBezTo>
                    <a:pt x="142859" y="8816405"/>
                    <a:pt x="78089" y="8605585"/>
                    <a:pt x="76819" y="8599235"/>
                  </a:cubicBezTo>
                  <a:cubicBezTo>
                    <a:pt x="74279" y="8582725"/>
                    <a:pt x="183499" y="8360475"/>
                    <a:pt x="192389" y="8347775"/>
                  </a:cubicBezTo>
                  <a:cubicBezTo>
                    <a:pt x="198739" y="8337615"/>
                    <a:pt x="177149" y="8233475"/>
                    <a:pt x="169529" y="8214425"/>
                  </a:cubicBezTo>
                  <a:cubicBezTo>
                    <a:pt x="159369" y="8189025"/>
                    <a:pt x="217789" y="7968045"/>
                    <a:pt x="216519" y="7964235"/>
                  </a:cubicBezTo>
                  <a:cubicBezTo>
                    <a:pt x="205089" y="7937565"/>
                    <a:pt x="93329" y="7604825"/>
                    <a:pt x="94599" y="7575615"/>
                  </a:cubicBezTo>
                  <a:cubicBezTo>
                    <a:pt x="95869" y="7538785"/>
                    <a:pt x="132699" y="7120955"/>
                    <a:pt x="135239" y="7093015"/>
                  </a:cubicBezTo>
                  <a:cubicBezTo>
                    <a:pt x="136509" y="7082855"/>
                    <a:pt x="38719" y="6798375"/>
                    <a:pt x="48879" y="6753925"/>
                  </a:cubicBezTo>
                  <a:cubicBezTo>
                    <a:pt x="57769" y="6715825"/>
                    <a:pt x="154289" y="6466905"/>
                    <a:pt x="151749" y="6437695"/>
                  </a:cubicBezTo>
                  <a:cubicBezTo>
                    <a:pt x="147939" y="6408485"/>
                    <a:pt x="122539" y="5911915"/>
                    <a:pt x="125079" y="5904295"/>
                  </a:cubicBezTo>
                  <a:cubicBezTo>
                    <a:pt x="127619" y="5895405"/>
                    <a:pt x="177149" y="5635055"/>
                    <a:pt x="191119" y="5595685"/>
                  </a:cubicBezTo>
                  <a:cubicBezTo>
                    <a:pt x="196199" y="5581715"/>
                    <a:pt x="141589" y="5362005"/>
                    <a:pt x="127619" y="5322635"/>
                  </a:cubicBezTo>
                  <a:cubicBezTo>
                    <a:pt x="119999" y="5301045"/>
                    <a:pt x="144129" y="4936555"/>
                    <a:pt x="144129" y="4932745"/>
                  </a:cubicBezTo>
                  <a:cubicBezTo>
                    <a:pt x="149209" y="4890835"/>
                    <a:pt x="224139" y="4805745"/>
                    <a:pt x="225409" y="4789235"/>
                  </a:cubicBezTo>
                  <a:cubicBezTo>
                    <a:pt x="226679" y="4772725"/>
                    <a:pt x="371459" y="4226625"/>
                    <a:pt x="365109" y="4201225"/>
                  </a:cubicBezTo>
                  <a:cubicBezTo>
                    <a:pt x="363839" y="4196145"/>
                    <a:pt x="437499" y="4119945"/>
                    <a:pt x="440039" y="4095815"/>
                  </a:cubicBezTo>
                  <a:cubicBezTo>
                    <a:pt x="440039" y="4092005"/>
                    <a:pt x="417179" y="3594165"/>
                    <a:pt x="419719" y="3591625"/>
                  </a:cubicBezTo>
                  <a:cubicBezTo>
                    <a:pt x="438769" y="3563685"/>
                    <a:pt x="504809" y="3107755"/>
                    <a:pt x="440039" y="2912175"/>
                  </a:cubicBezTo>
                  <a:cubicBezTo>
                    <a:pt x="438769" y="2908365"/>
                    <a:pt x="659749" y="2289875"/>
                    <a:pt x="666099" y="2272095"/>
                  </a:cubicBezTo>
                  <a:cubicBezTo>
                    <a:pt x="688959" y="2029525"/>
                    <a:pt x="959469" y="1088455"/>
                    <a:pt x="959469" y="1060515"/>
                  </a:cubicBezTo>
                  <a:cubicBezTo>
                    <a:pt x="959469" y="1036385"/>
                    <a:pt x="1083929" y="830645"/>
                    <a:pt x="1071229" y="767145"/>
                  </a:cubicBezTo>
                  <a:cubicBezTo>
                    <a:pt x="1068689" y="753175"/>
                    <a:pt x="1137269" y="600775"/>
                    <a:pt x="1151239" y="563945"/>
                  </a:cubicBezTo>
                  <a:cubicBezTo>
                    <a:pt x="1161399" y="534735"/>
                    <a:pt x="1208389" y="19115"/>
                    <a:pt x="1229979" y="19115"/>
                  </a:cubicBezTo>
                  <a:cubicBezTo>
                    <a:pt x="1403969" y="16575"/>
                    <a:pt x="2990199" y="-1205"/>
                    <a:pt x="3105769" y="65"/>
                  </a:cubicBezTo>
                  <a:cubicBezTo>
                    <a:pt x="3143869" y="65"/>
                    <a:pt x="3151489" y="312485"/>
                    <a:pt x="3151489" y="313755"/>
                  </a:cubicBezTo>
                  <a:cubicBezTo>
                    <a:pt x="3095609" y="543625"/>
                    <a:pt x="3094339" y="685865"/>
                    <a:pt x="3098149" y="697295"/>
                  </a:cubicBezTo>
                  <a:cubicBezTo>
                    <a:pt x="3105769" y="720155"/>
                    <a:pt x="3115929" y="740475"/>
                    <a:pt x="3124819" y="760795"/>
                  </a:cubicBezTo>
                  <a:cubicBezTo>
                    <a:pt x="3089259" y="1204025"/>
                    <a:pt x="3221339" y="1778065"/>
                    <a:pt x="3223879" y="1793305"/>
                  </a:cubicBezTo>
                  <a:cubicBezTo>
                    <a:pt x="3225149" y="1804735"/>
                    <a:pt x="3204829" y="2321625"/>
                    <a:pt x="3207369" y="2340675"/>
                  </a:cubicBezTo>
                  <a:cubicBezTo>
                    <a:pt x="3211179" y="2373695"/>
                    <a:pt x="3245469" y="2471485"/>
                    <a:pt x="3234039" y="2493075"/>
                  </a:cubicBezTo>
                  <a:cubicBezTo>
                    <a:pt x="3227689" y="2505775"/>
                    <a:pt x="3253089" y="3029015"/>
                    <a:pt x="3241659" y="3032825"/>
                  </a:cubicBezTo>
                  <a:cubicBezTo>
                    <a:pt x="3221339" y="3037905"/>
                    <a:pt x="2929239" y="3525585"/>
                    <a:pt x="2929239" y="3537015"/>
                  </a:cubicBezTo>
                  <a:cubicBezTo>
                    <a:pt x="2930509" y="3550985"/>
                    <a:pt x="2938129" y="3599245"/>
                    <a:pt x="2933049" y="3606865"/>
                  </a:cubicBezTo>
                  <a:cubicBezTo>
                    <a:pt x="2925429" y="3620835"/>
                    <a:pt x="2940669" y="3961195"/>
                    <a:pt x="2896219" y="4048825"/>
                  </a:cubicBezTo>
                  <a:cubicBezTo>
                    <a:pt x="2897489" y="4062795"/>
                    <a:pt x="2778109" y="4160585"/>
                    <a:pt x="2778109" y="4164395"/>
                  </a:cubicBezTo>
                  <a:cubicBezTo>
                    <a:pt x="2778109" y="4198685"/>
                    <a:pt x="2564749" y="4498405"/>
                    <a:pt x="2555859" y="4527615"/>
                  </a:cubicBezTo>
                  <a:cubicBezTo>
                    <a:pt x="2546969" y="4553015"/>
                    <a:pt x="2301859" y="4752405"/>
                    <a:pt x="2298049" y="4757485"/>
                  </a:cubicBezTo>
                  <a:cubicBezTo>
                    <a:pt x="2280269" y="4787965"/>
                    <a:pt x="1970389" y="5163885"/>
                    <a:pt x="1975469" y="5176585"/>
                  </a:cubicBezTo>
                  <a:cubicBezTo>
                    <a:pt x="2030079" y="5522025"/>
                    <a:pt x="1909429" y="5956365"/>
                    <a:pt x="1908159" y="5957635"/>
                  </a:cubicBezTo>
                  <a:cubicBezTo>
                    <a:pt x="1886569" y="5979225"/>
                    <a:pt x="1870059" y="6579935"/>
                    <a:pt x="1866249" y="6592635"/>
                  </a:cubicBezTo>
                  <a:cubicBezTo>
                    <a:pt x="1864979" y="6595175"/>
                    <a:pt x="1919589" y="7101905"/>
                    <a:pt x="1914509" y="7109525"/>
                  </a:cubicBezTo>
                  <a:close/>
                </a:path>
              </a:pathLst>
            </a:custGeom>
            <a:blipFill>
              <a:blip r:embed="rId5"/>
              <a:stretch>
                <a:fillRect l="-99892" t="0" r="-99892" b="0"/>
              </a:stretch>
            </a:blipFill>
          </p:spPr>
        </p:sp>
      </p:grpSp>
      <p:sp>
        <p:nvSpPr>
          <p:cNvPr name="Freeform 8" id="8"/>
          <p:cNvSpPr/>
          <p:nvPr/>
        </p:nvSpPr>
        <p:spPr>
          <a:xfrm flipH="false" flipV="false" rot="3901450">
            <a:off x="13846173" y="7566319"/>
            <a:ext cx="2284159" cy="2370074"/>
          </a:xfrm>
          <a:custGeom>
            <a:avLst/>
            <a:gdLst/>
            <a:ahLst/>
            <a:cxnLst/>
            <a:rect r="r" b="b" t="t" l="l"/>
            <a:pathLst>
              <a:path h="2370074" w="2284159">
                <a:moveTo>
                  <a:pt x="0" y="0"/>
                </a:moveTo>
                <a:lnTo>
                  <a:pt x="2284159" y="0"/>
                </a:lnTo>
                <a:lnTo>
                  <a:pt x="2284159" y="2370074"/>
                </a:lnTo>
                <a:lnTo>
                  <a:pt x="0" y="2370074"/>
                </a:lnTo>
                <a:lnTo>
                  <a:pt x="0" y="0"/>
                </a:lnTo>
                <a:close/>
              </a:path>
            </a:pathLst>
          </a:custGeom>
          <a:blipFill>
            <a:blip r:embed="rId6"/>
            <a:stretch>
              <a:fillRect l="0" t="0" r="0" b="0"/>
            </a:stretch>
          </a:blipFill>
        </p:spPr>
      </p:sp>
      <p:sp>
        <p:nvSpPr>
          <p:cNvPr name="TextBox 9" id="9"/>
          <p:cNvSpPr txBox="true"/>
          <p:nvPr/>
        </p:nvSpPr>
        <p:spPr>
          <a:xfrm rot="0">
            <a:off x="2836055" y="3512956"/>
            <a:ext cx="12152198" cy="4419219"/>
          </a:xfrm>
          <a:prstGeom prst="rect">
            <a:avLst/>
          </a:prstGeom>
        </p:spPr>
        <p:txBody>
          <a:bodyPr anchor="t" rtlCol="false" tIns="0" lIns="0" bIns="0" rIns="0">
            <a:spAutoFit/>
          </a:bodyPr>
          <a:lstStyle/>
          <a:p>
            <a:pPr algn="ctr">
              <a:lnSpc>
                <a:spcPts val="16758"/>
              </a:lnSpc>
            </a:pPr>
            <a:r>
              <a:rPr lang="en-US" sz="17100" b="true">
                <a:solidFill>
                  <a:srgbClr val="493423"/>
                </a:solidFill>
                <a:latin typeface="Obra Letra Bold"/>
                <a:ea typeface="Obra Letra Bold"/>
                <a:cs typeface="Obra Letra Bold"/>
                <a:sym typeface="Obra Letra Bold"/>
              </a:rPr>
              <a:t>Thank</a:t>
            </a:r>
          </a:p>
          <a:p>
            <a:pPr algn="ctr">
              <a:lnSpc>
                <a:spcPts val="16758"/>
              </a:lnSpc>
            </a:pPr>
            <a:r>
              <a:rPr lang="en-US" sz="17100" b="true">
                <a:solidFill>
                  <a:srgbClr val="493423"/>
                </a:solidFill>
                <a:latin typeface="Obra Letra Bold"/>
                <a:ea typeface="Obra Letra Bold"/>
                <a:cs typeface="Obra Letra Bold"/>
                <a:sym typeface="Obra Letra Bold"/>
              </a:rPr>
              <a:t>you</a:t>
            </a:r>
          </a:p>
        </p:txBody>
      </p:sp>
      <p:sp>
        <p:nvSpPr>
          <p:cNvPr name="Freeform 10" id="10"/>
          <p:cNvSpPr/>
          <p:nvPr/>
        </p:nvSpPr>
        <p:spPr>
          <a:xfrm flipH="true" flipV="false" rot="-8555375">
            <a:off x="13952307" y="-2785349"/>
            <a:ext cx="5428145" cy="6401743"/>
          </a:xfrm>
          <a:custGeom>
            <a:avLst/>
            <a:gdLst/>
            <a:ahLst/>
            <a:cxnLst/>
            <a:rect r="r" b="b" t="t" l="l"/>
            <a:pathLst>
              <a:path h="6401743" w="5428145">
                <a:moveTo>
                  <a:pt x="5428144" y="0"/>
                </a:moveTo>
                <a:lnTo>
                  <a:pt x="0" y="0"/>
                </a:lnTo>
                <a:lnTo>
                  <a:pt x="0" y="6401744"/>
                </a:lnTo>
                <a:lnTo>
                  <a:pt x="5428144" y="6401744"/>
                </a:lnTo>
                <a:lnTo>
                  <a:pt x="5428144" y="0"/>
                </a:lnTo>
                <a:close/>
              </a:path>
            </a:pathLst>
          </a:custGeom>
          <a:blipFill>
            <a:blip r:embed="rId7"/>
            <a:stretch>
              <a:fillRect l="0" t="0" r="0" b="0"/>
            </a:stretch>
          </a:blipFill>
        </p:spPr>
      </p:sp>
      <p:sp>
        <p:nvSpPr>
          <p:cNvPr name="Freeform 11" id="11"/>
          <p:cNvSpPr/>
          <p:nvPr/>
        </p:nvSpPr>
        <p:spPr>
          <a:xfrm flipH="false" flipV="false" rot="0">
            <a:off x="10374084" y="1939680"/>
            <a:ext cx="3638549" cy="774019"/>
          </a:xfrm>
          <a:custGeom>
            <a:avLst/>
            <a:gdLst/>
            <a:ahLst/>
            <a:cxnLst/>
            <a:rect r="r" b="b" t="t" l="l"/>
            <a:pathLst>
              <a:path h="774019" w="3638549">
                <a:moveTo>
                  <a:pt x="0" y="0"/>
                </a:moveTo>
                <a:lnTo>
                  <a:pt x="3638550" y="0"/>
                </a:lnTo>
                <a:lnTo>
                  <a:pt x="3638550" y="774018"/>
                </a:lnTo>
                <a:lnTo>
                  <a:pt x="0" y="774018"/>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2" id="12"/>
          <p:cNvSpPr/>
          <p:nvPr/>
        </p:nvSpPr>
        <p:spPr>
          <a:xfrm flipH="false" flipV="true" rot="-10800000">
            <a:off x="4403048" y="1939680"/>
            <a:ext cx="3638549" cy="774019"/>
          </a:xfrm>
          <a:custGeom>
            <a:avLst/>
            <a:gdLst/>
            <a:ahLst/>
            <a:cxnLst/>
            <a:rect r="r" b="b" t="t" l="l"/>
            <a:pathLst>
              <a:path h="774019" w="3638549">
                <a:moveTo>
                  <a:pt x="0" y="774018"/>
                </a:moveTo>
                <a:lnTo>
                  <a:pt x="3638549" y="774018"/>
                </a:lnTo>
                <a:lnTo>
                  <a:pt x="3638549" y="0"/>
                </a:lnTo>
                <a:lnTo>
                  <a:pt x="0" y="0"/>
                </a:lnTo>
                <a:lnTo>
                  <a:pt x="0" y="774018"/>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3" id="13"/>
          <p:cNvSpPr/>
          <p:nvPr/>
        </p:nvSpPr>
        <p:spPr>
          <a:xfrm flipH="true" flipV="false" rot="1318415">
            <a:off x="-542780" y="6057428"/>
            <a:ext cx="5428145" cy="6401743"/>
          </a:xfrm>
          <a:custGeom>
            <a:avLst/>
            <a:gdLst/>
            <a:ahLst/>
            <a:cxnLst/>
            <a:rect r="r" b="b" t="t" l="l"/>
            <a:pathLst>
              <a:path h="6401743" w="5428145">
                <a:moveTo>
                  <a:pt x="5428145" y="0"/>
                </a:moveTo>
                <a:lnTo>
                  <a:pt x="0" y="0"/>
                </a:lnTo>
                <a:lnTo>
                  <a:pt x="0" y="6401744"/>
                </a:lnTo>
                <a:lnTo>
                  <a:pt x="5428145" y="6401744"/>
                </a:lnTo>
                <a:lnTo>
                  <a:pt x="5428145" y="0"/>
                </a:lnTo>
                <a:close/>
              </a:path>
            </a:pathLst>
          </a:custGeom>
          <a:blipFill>
            <a:blip r:embed="rId7"/>
            <a:stretch>
              <a:fillRect l="0" t="0" r="0" b="0"/>
            </a:stretch>
          </a:blipFill>
        </p:spPr>
      </p:sp>
      <p:sp>
        <p:nvSpPr>
          <p:cNvPr name="TextBox 14" id="14"/>
          <p:cNvSpPr txBox="true"/>
          <p:nvPr/>
        </p:nvSpPr>
        <p:spPr>
          <a:xfrm rot="0">
            <a:off x="6717363" y="2110477"/>
            <a:ext cx="4853275" cy="441949"/>
          </a:xfrm>
          <a:prstGeom prst="rect">
            <a:avLst/>
          </a:prstGeom>
        </p:spPr>
        <p:txBody>
          <a:bodyPr anchor="t" rtlCol="false" tIns="0" lIns="0" bIns="0" rIns="0">
            <a:spAutoFit/>
          </a:bodyPr>
          <a:lstStyle/>
          <a:p>
            <a:pPr algn="ctr">
              <a:lnSpc>
                <a:spcPts val="3438"/>
              </a:lnSpc>
            </a:pPr>
            <a:r>
              <a:rPr lang="en-US" sz="2990" b="true">
                <a:solidFill>
                  <a:srgbClr val="7E483B"/>
                </a:solidFill>
                <a:latin typeface="Monterchi Sans Bold"/>
                <a:ea typeface="Monterchi Sans Bold"/>
                <a:cs typeface="Monterchi Sans Bold"/>
                <a:sym typeface="Monterchi Sans Bold"/>
              </a:rPr>
              <a:t>Any Questions?</a:t>
            </a:r>
          </a:p>
        </p:txBody>
      </p:sp>
      <p:sp>
        <p:nvSpPr>
          <p:cNvPr name="Freeform 15" id="15"/>
          <p:cNvSpPr/>
          <p:nvPr/>
        </p:nvSpPr>
        <p:spPr>
          <a:xfrm flipH="false" flipV="false" rot="0">
            <a:off x="15790671" y="5007114"/>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6" id="16"/>
          <p:cNvSpPr/>
          <p:nvPr/>
        </p:nvSpPr>
        <p:spPr>
          <a:xfrm flipH="false" flipV="false" rot="-7467844">
            <a:off x="1911345" y="354652"/>
            <a:ext cx="2284159" cy="2370074"/>
          </a:xfrm>
          <a:custGeom>
            <a:avLst/>
            <a:gdLst/>
            <a:ahLst/>
            <a:cxnLst/>
            <a:rect r="r" b="b" t="t" l="l"/>
            <a:pathLst>
              <a:path h="2370074" w="2284159">
                <a:moveTo>
                  <a:pt x="0" y="0"/>
                </a:moveTo>
                <a:lnTo>
                  <a:pt x="2284159" y="0"/>
                </a:lnTo>
                <a:lnTo>
                  <a:pt x="2284159" y="2370074"/>
                </a:lnTo>
                <a:lnTo>
                  <a:pt x="0" y="2370074"/>
                </a:lnTo>
                <a:lnTo>
                  <a:pt x="0" y="0"/>
                </a:lnTo>
                <a:close/>
              </a:path>
            </a:pathLst>
          </a:custGeom>
          <a:blipFill>
            <a:blip r:embed="rId6"/>
            <a:stretch>
              <a:fillRect l="0" t="0" r="0" b="0"/>
            </a:stretch>
          </a:blipFill>
        </p:spPr>
      </p:sp>
      <p:sp>
        <p:nvSpPr>
          <p:cNvPr name="Freeform 17" id="17"/>
          <p:cNvSpPr/>
          <p:nvPr/>
        </p:nvSpPr>
        <p:spPr>
          <a:xfrm flipH="false" flipV="false" rot="0">
            <a:off x="15274171" y="4195924"/>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8" id="18"/>
          <p:cNvSpPr/>
          <p:nvPr/>
        </p:nvSpPr>
        <p:spPr>
          <a:xfrm flipH="false" flipV="false" rot="0">
            <a:off x="1028700" y="3151912"/>
            <a:ext cx="1406488" cy="1468408"/>
          </a:xfrm>
          <a:custGeom>
            <a:avLst/>
            <a:gdLst/>
            <a:ahLst/>
            <a:cxnLst/>
            <a:rect r="r" b="b" t="t" l="l"/>
            <a:pathLst>
              <a:path h="1468408" w="1406488">
                <a:moveTo>
                  <a:pt x="0" y="0"/>
                </a:moveTo>
                <a:lnTo>
                  <a:pt x="1406488" y="0"/>
                </a:lnTo>
                <a:lnTo>
                  <a:pt x="1406488" y="1468408"/>
                </a:lnTo>
                <a:lnTo>
                  <a:pt x="0" y="146840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
        <p:nvSpPr>
          <p:cNvPr name="Freeform 19" id="19"/>
          <p:cNvSpPr/>
          <p:nvPr/>
        </p:nvSpPr>
        <p:spPr>
          <a:xfrm flipH="false" flipV="false" rot="0">
            <a:off x="1654792" y="4467875"/>
            <a:ext cx="1033001" cy="1078478"/>
          </a:xfrm>
          <a:custGeom>
            <a:avLst/>
            <a:gdLst/>
            <a:ahLst/>
            <a:cxnLst/>
            <a:rect r="r" b="b" t="t" l="l"/>
            <a:pathLst>
              <a:path h="1078478" w="1033001">
                <a:moveTo>
                  <a:pt x="0" y="0"/>
                </a:moveTo>
                <a:lnTo>
                  <a:pt x="1033001" y="0"/>
                </a:lnTo>
                <a:lnTo>
                  <a:pt x="1033001" y="1078478"/>
                </a:lnTo>
                <a:lnTo>
                  <a:pt x="0" y="1078478"/>
                </a:lnTo>
                <a:lnTo>
                  <a:pt x="0" y="0"/>
                </a:lnTo>
                <a:close/>
              </a:path>
            </a:pathLst>
          </a:custGeom>
          <a:blipFill>
            <a:blip r:embed="rId10">
              <a:extLst>
                <a:ext uri="{96DAC541-7B7A-43D3-8B79-37D633B846F1}">
                  <asvg:svgBlip xmlns:asvg="http://schemas.microsoft.com/office/drawing/2016/SVG/main" r:embed="rId11"/>
                </a:ext>
              </a:extLst>
            </a:blip>
            <a:stretch>
              <a:fillRect l="-101042" t="-84932" r="0" b="-11017"/>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DAHAAtSDmAo</dc:identifier>
  <dcterms:modified xsi:type="dcterms:W3CDTF">2011-08-01T06:04:30Z</dcterms:modified>
  <cp:revision>1</cp:revision>
  <dc:title>Human Rights, Diversity and Equality</dc:title>
</cp:coreProperties>
</file>