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Lst>
  <p:notesMasterIdLst>
    <p:notesMasterId r:id="rId16"/>
  </p:notesMasterIdLst>
  <p:sldIdLst>
    <p:sldId id="259" r:id="rId5"/>
    <p:sldId id="262" r:id="rId6"/>
    <p:sldId id="263" r:id="rId7"/>
    <p:sldId id="264" r:id="rId8"/>
    <p:sldId id="261" r:id="rId9"/>
    <p:sldId id="265" r:id="rId10"/>
    <p:sldId id="266" r:id="rId11"/>
    <p:sldId id="267" r:id="rId12"/>
    <p:sldId id="268" r:id="rId13"/>
    <p:sldId id="269" r:id="rId14"/>
    <p:sldId id="270"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7025" autoAdjust="0"/>
    <p:restoredTop sz="53725" autoAdjust="0"/>
  </p:normalViewPr>
  <p:slideViewPr>
    <p:cSldViewPr snapToGrid="0">
      <p:cViewPr varScale="1">
        <p:scale>
          <a:sx n="44" d="100"/>
          <a:sy n="44" d="100"/>
        </p:scale>
        <p:origin x="2098" y="53"/>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viewProps" Target="viewProps.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10" Type="http://schemas.openxmlformats.org/officeDocument/2006/relationships/slide" Target="slides/slide6.xml"/><Relationship Id="rId19"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47202DA-57C3-44DE-9CD2-BFF3CE1813AA}" type="datetimeFigureOut">
              <a:rPr lang="en-IN" smtClean="0"/>
              <a:t>03-04-2023</a:t>
            </a:fld>
            <a:endParaRPr lang="en-IN"/>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14DEED2-84C3-4D16-861B-FD230E847D5D}" type="slidenum">
              <a:rPr lang="en-IN" smtClean="0"/>
              <a:t>‹#›</a:t>
            </a:fld>
            <a:endParaRPr lang="en-IN"/>
          </a:p>
        </p:txBody>
      </p:sp>
    </p:spTree>
    <p:extLst>
      <p:ext uri="{BB962C8B-B14F-4D97-AF65-F5344CB8AC3E}">
        <p14:creationId xmlns:p14="http://schemas.microsoft.com/office/powerpoint/2010/main" val="140229053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0000"/>
              </a:lnSpc>
            </a:pPr>
            <a:r>
              <a:rPr lang="en-IN" dirty="0"/>
              <a:t>Good morning,</a:t>
            </a:r>
          </a:p>
          <a:p>
            <a:pPr>
              <a:lnSpc>
                <a:spcPct val="100000"/>
              </a:lnSpc>
            </a:pPr>
            <a:r>
              <a:rPr lang="en-IN" dirty="0"/>
              <a:t>My name is Ritwik Baruah and I’m from MSC Motorsport Engineering, student number 2204462.</a:t>
            </a:r>
          </a:p>
          <a:p>
            <a:pPr>
              <a:lnSpc>
                <a:spcPct val="100000"/>
              </a:lnSpc>
            </a:pPr>
            <a:r>
              <a:rPr lang="en-IN" dirty="0"/>
              <a:t>The topic for today’s presentation is Vehicle Handling Optimisation Through Simulation.</a:t>
            </a:r>
          </a:p>
        </p:txBody>
      </p:sp>
      <p:sp>
        <p:nvSpPr>
          <p:cNvPr id="4" name="Slide Number Placeholder 3"/>
          <p:cNvSpPr>
            <a:spLocks noGrp="1"/>
          </p:cNvSpPr>
          <p:nvPr>
            <p:ph type="sldNum" sz="quarter" idx="5"/>
          </p:nvPr>
        </p:nvSpPr>
        <p:spPr/>
        <p:txBody>
          <a:bodyPr/>
          <a:lstStyle/>
          <a:p>
            <a:fld id="{A14DEED2-84C3-4D16-861B-FD230E847D5D}" type="slidenum">
              <a:rPr lang="en-IN" smtClean="0"/>
              <a:t>1</a:t>
            </a:fld>
            <a:endParaRPr lang="en-IN"/>
          </a:p>
        </p:txBody>
      </p:sp>
    </p:spTree>
    <p:extLst>
      <p:ext uri="{BB962C8B-B14F-4D97-AF65-F5344CB8AC3E}">
        <p14:creationId xmlns:p14="http://schemas.microsoft.com/office/powerpoint/2010/main" val="424645242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IN" dirty="0"/>
              <a:t>Starting with the introduction, we know that in order for a race car to be quick, it is very important to have the best possible setup. Only then it can extract the vehicle’s full potential. As a result, optimisation of the vehicle’s setup has always been an integral part of motorsport. Earlier, this was done with a lot of testing. But in the recent decades, because of increase in testing restrictions across different motorsport series and high costs associated with testing, along with improvement in computational power and simulation tools (Patton, 2013), the optimisation process can be carried out using different simulation tools and softwares (Mohajer et al., 2015).</a:t>
            </a:r>
          </a:p>
          <a:p>
            <a:pPr algn="just"/>
            <a:endParaRPr lang="en-IN" dirty="0"/>
          </a:p>
          <a:p>
            <a:pPr algn="just"/>
            <a:r>
              <a:rPr lang="en-IN" dirty="0"/>
              <a:t>In this assignment, the aim was to use VI CarRealTime in order to improve the dynamic handling response of a vehicle. This was done by optimisation of the vehicle’s suspension system (Woods and Jawad, 1999). The vehicle that was used for this process was the default preloaded Race Car vehicle model. This circuit that was chosen for this optimisation process was Llandow in South Wales.</a:t>
            </a:r>
          </a:p>
          <a:p>
            <a:pPr algn="just"/>
            <a:endParaRPr lang="en-IN" dirty="0"/>
          </a:p>
          <a:p>
            <a:pPr algn="just"/>
            <a:r>
              <a:rPr lang="en-IN" dirty="0"/>
              <a:t>For the optimisation of the suspension, no hardpoints of the suspension were varied. The parameters that were investigated for the optimisation process were- spring rates, damper characteristics and anti-roll bar rates.</a:t>
            </a:r>
          </a:p>
        </p:txBody>
      </p:sp>
      <p:sp>
        <p:nvSpPr>
          <p:cNvPr id="4" name="Slide Number Placeholder 3"/>
          <p:cNvSpPr>
            <a:spLocks noGrp="1"/>
          </p:cNvSpPr>
          <p:nvPr>
            <p:ph type="sldNum" sz="quarter" idx="5"/>
          </p:nvPr>
        </p:nvSpPr>
        <p:spPr/>
        <p:txBody>
          <a:bodyPr/>
          <a:lstStyle/>
          <a:p>
            <a:fld id="{A14DEED2-84C3-4D16-861B-FD230E847D5D}" type="slidenum">
              <a:rPr lang="en-IN" smtClean="0"/>
              <a:t>2</a:t>
            </a:fld>
            <a:endParaRPr lang="en-IN"/>
          </a:p>
        </p:txBody>
      </p:sp>
    </p:spTree>
    <p:extLst>
      <p:ext uri="{BB962C8B-B14F-4D97-AF65-F5344CB8AC3E}">
        <p14:creationId xmlns:p14="http://schemas.microsoft.com/office/powerpoint/2010/main" val="68783730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00000"/>
              </a:lnSpc>
            </a:pPr>
            <a:r>
              <a:rPr lang="en-IN" dirty="0"/>
              <a:t>Moving on to the methodology used, firstly, the default Race Car model was loaded. Initially, no changes were made to the setup of the vehicle. Then in the Test Mode, a new fingerprint for MaxPerformance was created and the options for ‘Flying Lap’ and ‘Use Suspension Data’ were chosen. The ‘Max Allowable Path Distance’ was set along with ‘Long. Accel. Performance Factor’,’ Long. Brake Performance Factor’ and ’ Lateral Performance Factor’. Lastly, the Path File and the Road Data File for the chosen circuit, i.e., Llandow was selected. This event was then run in order to obtain the lap time of the car around the circuit.</a:t>
            </a:r>
          </a:p>
          <a:p>
            <a:pPr algn="just"/>
            <a:endParaRPr lang="en-IN" dirty="0"/>
          </a:p>
          <a:p>
            <a:pPr algn="just"/>
            <a:r>
              <a:rPr lang="en-IN" dirty="0"/>
              <a:t>Next, the DOE approaches were applied to the event (</a:t>
            </a:r>
            <a:r>
              <a:rPr lang="en-IN" dirty="0">
                <a:highlight>
                  <a:srgbClr val="FFFF00"/>
                </a:highlight>
              </a:rPr>
              <a:t>Byam et al.). </a:t>
            </a:r>
            <a:r>
              <a:rPr lang="en-IN" dirty="0"/>
              <a:t>This was done by using the ‘Investigation Mode’. Here, full factorial DOE was applied (Law, 2017). Six factors that were looked into here namely spring rates, damper characteristics and anti-roll bar rates, for both front and rear. Each factor was looked into for three different settings based on relative percentage variation to the original default setup. The responses that were assessed were lap time, longitudinal acceleration, velocity and yaw of the vehicle. The model was simulated again to identify the best setup with all the factors varying independently. In the end, the best setups were identified mainly based on lap times, but also the other three responses of acceleration, velocity and yaw. Lastly, the most ideally optimised setup was chosen.</a:t>
            </a:r>
          </a:p>
          <a:p>
            <a:pPr algn="just"/>
            <a:endParaRPr lang="en-IN" dirty="0"/>
          </a:p>
          <a:p>
            <a:pPr algn="just"/>
            <a:r>
              <a:rPr lang="en-IN" dirty="0"/>
              <a:t>But this process only gave the most ideal setup based on the limits of allowable variation to the different factor. Hence, to understand how each factor is influencing the output values, full factorial DOE was applied again for the same responses but by just varying two factors at a time as pairs. The three pairs tested were front and rear spring rates, front and rear damper characteristics and front and rear anti-roll bar rates. The rest of the factors that were not varied were kept to the original values of the default vehicle, in order to see how each factor contributes to the improvement in the vehicle’s responses.</a:t>
            </a:r>
          </a:p>
          <a:p>
            <a:pPr algn="just"/>
            <a:endParaRPr lang="en-IN" dirty="0"/>
          </a:p>
          <a:p>
            <a:pPr algn="just"/>
            <a:endParaRPr lang="en-IN" dirty="0"/>
          </a:p>
        </p:txBody>
      </p:sp>
      <p:sp>
        <p:nvSpPr>
          <p:cNvPr id="4" name="Slide Number Placeholder 3"/>
          <p:cNvSpPr>
            <a:spLocks noGrp="1"/>
          </p:cNvSpPr>
          <p:nvPr>
            <p:ph type="sldNum" sz="quarter" idx="5"/>
          </p:nvPr>
        </p:nvSpPr>
        <p:spPr/>
        <p:txBody>
          <a:bodyPr/>
          <a:lstStyle/>
          <a:p>
            <a:fld id="{A14DEED2-84C3-4D16-861B-FD230E847D5D}" type="slidenum">
              <a:rPr lang="en-IN" smtClean="0"/>
              <a:t>3</a:t>
            </a:fld>
            <a:endParaRPr lang="en-IN"/>
          </a:p>
        </p:txBody>
      </p:sp>
    </p:spTree>
    <p:extLst>
      <p:ext uri="{BB962C8B-B14F-4D97-AF65-F5344CB8AC3E}">
        <p14:creationId xmlns:p14="http://schemas.microsoft.com/office/powerpoint/2010/main" val="135792819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dirty="0"/>
              <a:t>The settings that were used for these simulations were as follows:</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IN" sz="1200" b="0" i="0" u="none" strike="noStrike" dirty="0">
                <a:solidFill>
                  <a:srgbClr val="000000"/>
                </a:solidFill>
                <a:effectLst/>
                <a:latin typeface="Calibri" panose="020F0502020204030204" pitchFamily="34" charset="0"/>
              </a:rPr>
              <a:t>Maximum allowable path distance: 1500 mm</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IN" sz="1200" b="0" i="0" u="none" strike="noStrike" dirty="0">
                <a:solidFill>
                  <a:srgbClr val="000000"/>
                </a:solidFill>
                <a:effectLst/>
                <a:latin typeface="Calibri" panose="020F0502020204030204" pitchFamily="34" charset="0"/>
              </a:rPr>
              <a:t>Longitudinal acceleration performance factor: 1.3</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IN" sz="1200" b="0" i="0" u="none" strike="noStrike" dirty="0">
                <a:solidFill>
                  <a:srgbClr val="000000"/>
                </a:solidFill>
                <a:effectLst/>
                <a:latin typeface="Calibri" panose="020F0502020204030204" pitchFamily="34" charset="0"/>
              </a:rPr>
              <a:t>Longitudinal brake performance factor: 1.3</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IN" sz="1200" b="0" i="0" u="none" strike="noStrike" dirty="0">
                <a:solidFill>
                  <a:srgbClr val="000000"/>
                </a:solidFill>
                <a:effectLst/>
                <a:latin typeface="Calibri" panose="020F0502020204030204" pitchFamily="34" charset="0"/>
              </a:rPr>
              <a:t>Lateral performance factor: 1.3</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IN" sz="1200" b="0" i="0" u="none" strike="noStrike" dirty="0">
                <a:solidFill>
                  <a:srgbClr val="000000"/>
                </a:solidFill>
                <a:effectLst/>
                <a:latin typeface="Calibri" panose="020F0502020204030204" pitchFamily="34" charset="0"/>
              </a:rPr>
              <a:t>Performance correction step: 0.05</a:t>
            </a:r>
          </a:p>
          <a:p>
            <a:pPr marL="0" indent="0">
              <a:buFont typeface="Arial" panose="020B0604020202020204" pitchFamily="34" charset="0"/>
              <a:buNone/>
            </a:pPr>
            <a:endParaRPr lang="en-IN" dirty="0"/>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lang="en-IN" dirty="0"/>
              <a:t>After setting up the values mentioned above for the simulation, full factorial DOE was applied using the investigation mode. As mentioned before, DOE was applied to the factors for three different settings, at </a:t>
            </a:r>
            <a:r>
              <a:rPr lang="en-IN" sz="1200" b="0" i="0" u="none" strike="noStrike" dirty="0">
                <a:solidFill>
                  <a:srgbClr val="000000"/>
                </a:solidFill>
                <a:effectLst/>
                <a:latin typeface="Calibri" panose="020F0502020204030204" pitchFamily="34" charset="0"/>
              </a:rPr>
              <a:t>-10%, 0% and 10% relative to the default setup of Race Car model, i.e., the scale factors used were 0.9, 1 and 1.1 respectively. The simulation was then run. </a:t>
            </a: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endParaRPr lang="en-IN" sz="1200" b="0" i="0" u="none" strike="noStrike" dirty="0">
              <a:solidFill>
                <a:srgbClr val="000000"/>
              </a:solidFill>
              <a:effectLst/>
              <a:latin typeface="Calibri" panose="020F0502020204030204" pitchFamily="34" charset="0"/>
            </a:endParaRP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lang="en-IN" sz="1200" b="0" i="0" u="none" strike="noStrike" dirty="0">
                <a:solidFill>
                  <a:srgbClr val="000000"/>
                </a:solidFill>
                <a:effectLst/>
                <a:latin typeface="Calibri" panose="020F0502020204030204" pitchFamily="34" charset="0"/>
              </a:rPr>
              <a:t>For the six different factors at three different levels, a total of 729 runs were completed during the simulation.</a:t>
            </a:r>
          </a:p>
          <a:p>
            <a:pPr marL="0" indent="0">
              <a:buFont typeface="Arial" panose="020B0604020202020204" pitchFamily="34" charset="0"/>
              <a:buNone/>
            </a:pPr>
            <a:endParaRPr lang="en-IN" dirty="0"/>
          </a:p>
        </p:txBody>
      </p:sp>
      <p:sp>
        <p:nvSpPr>
          <p:cNvPr id="4" name="Slide Number Placeholder 3"/>
          <p:cNvSpPr>
            <a:spLocks noGrp="1"/>
          </p:cNvSpPr>
          <p:nvPr>
            <p:ph type="sldNum" sz="quarter" idx="5"/>
          </p:nvPr>
        </p:nvSpPr>
        <p:spPr/>
        <p:txBody>
          <a:bodyPr/>
          <a:lstStyle/>
          <a:p>
            <a:fld id="{A14DEED2-84C3-4D16-861B-FD230E847D5D}" type="slidenum">
              <a:rPr lang="en-IN" smtClean="0"/>
              <a:t>4</a:t>
            </a:fld>
            <a:endParaRPr lang="en-IN"/>
          </a:p>
        </p:txBody>
      </p:sp>
    </p:spTree>
    <p:extLst>
      <p:ext uri="{BB962C8B-B14F-4D97-AF65-F5344CB8AC3E}">
        <p14:creationId xmlns:p14="http://schemas.microsoft.com/office/powerpoint/2010/main" val="183901479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IN" dirty="0"/>
              <a:t>After the completion of the simulation, the best lap time achieved was of 35.951 seconds. This was achieved during three runs with different setups.</a:t>
            </a:r>
          </a:p>
          <a:p>
            <a:pPr algn="just"/>
            <a:endParaRPr lang="en-IN" dirty="0"/>
          </a:p>
          <a:p>
            <a:pPr algn="just"/>
            <a:r>
              <a:rPr lang="en-IN" dirty="0"/>
              <a:t>The general trend seen here is that better lap times were achieved with higher front spring rates and lower rear spring rates compared to the default setting. </a:t>
            </a:r>
          </a:p>
          <a:p>
            <a:pPr algn="just"/>
            <a:endParaRPr lang="en-IN" dirty="0"/>
          </a:p>
          <a:p>
            <a:pPr algn="just"/>
            <a:r>
              <a:rPr lang="en-IN" dirty="0"/>
              <a:t>Similar trend was seen for anti-roll bars as well. Better lap times were achieved with higher front anti-roll bar rates and lower rear anti-roll bar rates compared to the default setting. </a:t>
            </a:r>
          </a:p>
          <a:p>
            <a:pPr algn="just"/>
            <a:endParaRPr lang="en-IN" dirty="0"/>
          </a:p>
          <a:p>
            <a:pPr algn="just"/>
            <a:r>
              <a:rPr lang="en-IN" dirty="0"/>
              <a:t>For the damper characteristics, it was observed that they have a wider range of operation compared to springs and anti-roll bars. Better lap times were achieved for the default setting or lower front damper rates. But for the rear damper rates, all the three runs had a different setting each time.</a:t>
            </a:r>
          </a:p>
          <a:p>
            <a:pPr algn="just"/>
            <a:endParaRPr lang="en-IN" dirty="0"/>
          </a:p>
          <a:p>
            <a:pPr algn="just"/>
            <a:r>
              <a:rPr lang="en-IN" dirty="0"/>
              <a:t>Hence, to choose the best setup among the three, the other responses of the vehicle were looked into. These were the maximum acceleration, velocity and yaw rate of the vehicle. Even though these responses were pretty much identical, the values obtained during run 541 were marginally better for every response. So, the setup from run 541 was identified to the most ideal.</a:t>
            </a:r>
          </a:p>
          <a:p>
            <a:pPr algn="just"/>
            <a:endParaRPr lang="en-IN" dirty="0"/>
          </a:p>
          <a:p>
            <a:pPr algn="just"/>
            <a:r>
              <a:rPr lang="en-IN" dirty="0"/>
              <a:t>This also proves that similar lap times can be achieved using different setups. It is down to the driver to choose which setup they are the most comfortable and confident with.</a:t>
            </a:r>
          </a:p>
          <a:p>
            <a:pPr algn="just"/>
            <a:endParaRPr lang="en-IN" dirty="0"/>
          </a:p>
        </p:txBody>
      </p:sp>
      <p:sp>
        <p:nvSpPr>
          <p:cNvPr id="4" name="Slide Number Placeholder 3"/>
          <p:cNvSpPr>
            <a:spLocks noGrp="1"/>
          </p:cNvSpPr>
          <p:nvPr>
            <p:ph type="sldNum" sz="quarter" idx="5"/>
          </p:nvPr>
        </p:nvSpPr>
        <p:spPr/>
        <p:txBody>
          <a:bodyPr/>
          <a:lstStyle/>
          <a:p>
            <a:fld id="{A14DEED2-84C3-4D16-861B-FD230E847D5D}" type="slidenum">
              <a:rPr lang="en-IN" smtClean="0"/>
              <a:t>5</a:t>
            </a:fld>
            <a:endParaRPr lang="en-IN"/>
          </a:p>
        </p:txBody>
      </p:sp>
    </p:spTree>
    <p:extLst>
      <p:ext uri="{BB962C8B-B14F-4D97-AF65-F5344CB8AC3E}">
        <p14:creationId xmlns:p14="http://schemas.microsoft.com/office/powerpoint/2010/main" val="403174772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IN" dirty="0"/>
              <a:t>Next, to identify how each of spring rates, damper characteristics and anti-roll bar rates affect the dynamic response of the car and to judge which has the biggest impact on the absolute lap time, these parameters were grouped in pairs, i.e., front and rear spring rates, front and rear damper characteristics and front and rear anti-roll bar rates. </a:t>
            </a:r>
          </a:p>
          <a:p>
            <a:pPr algn="just"/>
            <a:endParaRPr lang="en-IN" dirty="0"/>
          </a:p>
          <a:p>
            <a:pPr algn="just"/>
            <a:r>
              <a:rPr lang="en-IN" dirty="0"/>
              <a:t>When simulating a pair, the spring rates for example, the optimised spring rates from the from run 541, i.e., scaled to 1.1 and 0.9 were used for the front and rear respectively. But the other parameters of the front and rear damper characteristics and front and rear anti-roll bar rates were set to the default values for the race car model. The same was then done for the dampers and anti-roll bar rates. This was done in order to how impactful each of these parameters were individually as a pair of front and rear. For this process, full factorial DOE was used as well with 0%, -5% and 5% variations on top of the scaled values 1.1 and 0.9</a:t>
            </a:r>
          </a:p>
          <a:p>
            <a:pPr algn="just"/>
            <a:endParaRPr lang="en-IN" dirty="0"/>
          </a:p>
          <a:p>
            <a:pPr algn="just"/>
            <a:r>
              <a:rPr lang="en-IN" dirty="0"/>
              <a:t>From Fig. 3, it can be seen that when investigating the spring rates, the best results were seen in run 9, with front spring rates scaled to 1.155 (1.1+5%) and rear spring rates scaled to 0.945 (0.9+5%). This alone gave an improvement of about two tenths compared to the lap times achieved using the default Race Car model. </a:t>
            </a:r>
          </a:p>
          <a:p>
            <a:pPr algn="just"/>
            <a:endParaRPr lang="en-IN" dirty="0"/>
          </a:p>
          <a:p>
            <a:pPr algn="just"/>
            <a:r>
              <a:rPr lang="en-IN" dirty="0"/>
              <a:t>This setup also achieved one of the highest velocities but lowest acceleration, as seen in Fig. 4.</a:t>
            </a:r>
          </a:p>
        </p:txBody>
      </p:sp>
      <p:sp>
        <p:nvSpPr>
          <p:cNvPr id="4" name="Slide Number Placeholder 3"/>
          <p:cNvSpPr>
            <a:spLocks noGrp="1"/>
          </p:cNvSpPr>
          <p:nvPr>
            <p:ph type="sldNum" sz="quarter" idx="5"/>
          </p:nvPr>
        </p:nvSpPr>
        <p:spPr/>
        <p:txBody>
          <a:bodyPr/>
          <a:lstStyle/>
          <a:p>
            <a:fld id="{A14DEED2-84C3-4D16-861B-FD230E847D5D}" type="slidenum">
              <a:rPr lang="en-IN" smtClean="0"/>
              <a:t>6</a:t>
            </a:fld>
            <a:endParaRPr lang="en-IN"/>
          </a:p>
        </p:txBody>
      </p:sp>
    </p:spTree>
    <p:extLst>
      <p:ext uri="{BB962C8B-B14F-4D97-AF65-F5344CB8AC3E}">
        <p14:creationId xmlns:p14="http://schemas.microsoft.com/office/powerpoint/2010/main" val="401945204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IN" dirty="0"/>
              <a:t>Similarly, the same process was repeated for the damper characteristics. The front and rear dampers were scaled to 0.9 as in run 541 and the rest of the parameters were left at default state. </a:t>
            </a:r>
          </a:p>
          <a:p>
            <a:pPr algn="just"/>
            <a:endParaRPr lang="en-IN" dirty="0"/>
          </a:p>
          <a:p>
            <a:pPr algn="just"/>
            <a:r>
              <a:rPr lang="en-IN" dirty="0"/>
              <a:t>After investigating the damper characteristics with the 5% tolerance, from Fig. 5, the best results were seen in run 8, with the front dampers scaled to 0.945 (0.9+5%) and rear dampers still scaled to 0.9. This gave an improvement of forty two thousandths over the default Race Car setup. </a:t>
            </a:r>
          </a:p>
          <a:p>
            <a:pPr algn="just"/>
            <a:endParaRPr lang="en-IN" dirty="0"/>
          </a:p>
          <a:p>
            <a:pPr algn="just"/>
            <a:r>
              <a:rPr lang="en-IN" dirty="0"/>
              <a:t>From Fig. 6, it can be seen that this setup achieved one of the lowest maximum velocities but a high rate of acceleration.</a:t>
            </a:r>
          </a:p>
        </p:txBody>
      </p:sp>
      <p:sp>
        <p:nvSpPr>
          <p:cNvPr id="4" name="Slide Number Placeholder 3"/>
          <p:cNvSpPr>
            <a:spLocks noGrp="1"/>
          </p:cNvSpPr>
          <p:nvPr>
            <p:ph type="sldNum" sz="quarter" idx="5"/>
          </p:nvPr>
        </p:nvSpPr>
        <p:spPr/>
        <p:txBody>
          <a:bodyPr/>
          <a:lstStyle/>
          <a:p>
            <a:fld id="{A14DEED2-84C3-4D16-861B-FD230E847D5D}" type="slidenum">
              <a:rPr lang="en-IN" smtClean="0"/>
              <a:t>7</a:t>
            </a:fld>
            <a:endParaRPr lang="en-IN"/>
          </a:p>
        </p:txBody>
      </p:sp>
    </p:spTree>
    <p:extLst>
      <p:ext uri="{BB962C8B-B14F-4D97-AF65-F5344CB8AC3E}">
        <p14:creationId xmlns:p14="http://schemas.microsoft.com/office/powerpoint/2010/main" val="362162118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IN" dirty="0"/>
              <a:t>Again, the same process was repeated for the damper characteristics. The front anti-roll bar rate was scaled to 1.1 and the rear anti-roll bar rate was scaled to 0.9 as in run 541 and the rest of the parameters were left at default state. </a:t>
            </a:r>
          </a:p>
          <a:p>
            <a:pPr marL="0" marR="0" lvl="0" indent="0" algn="just" defTabSz="914400" rtl="0" eaLnBrk="1" fontAlgn="auto" latinLnBrk="0" hangingPunct="1">
              <a:lnSpc>
                <a:spcPct val="100000"/>
              </a:lnSpc>
              <a:spcBef>
                <a:spcPts val="0"/>
              </a:spcBef>
              <a:spcAft>
                <a:spcPts val="0"/>
              </a:spcAft>
              <a:buClrTx/>
              <a:buSzTx/>
              <a:buFontTx/>
              <a:buNone/>
              <a:tabLst/>
              <a:defRPr/>
            </a:pPr>
            <a:endParaRPr lang="en-IN" dirty="0"/>
          </a:p>
          <a:p>
            <a:pPr marL="0" marR="0" lvl="0" indent="0" algn="just" defTabSz="914400" rtl="0" eaLnBrk="1" fontAlgn="auto" latinLnBrk="0" hangingPunct="1">
              <a:lnSpc>
                <a:spcPct val="100000"/>
              </a:lnSpc>
              <a:spcBef>
                <a:spcPts val="0"/>
              </a:spcBef>
              <a:spcAft>
                <a:spcPts val="0"/>
              </a:spcAft>
              <a:buClrTx/>
              <a:buSzTx/>
              <a:buFontTx/>
              <a:buNone/>
              <a:tabLst/>
              <a:defRPr/>
            </a:pPr>
            <a:r>
              <a:rPr lang="en-IN" dirty="0"/>
              <a:t>After investigating the anti-roll bar rates with the 5% tolerance as well, , the best results were seen in run 8, with the front anti-roll bar rate scaled to 1.155 (1.1+5%) and the rear anti-roll bar rate scaled to 0.9, as shown in Fig. 7. This gave an improvement of thirty two thousandths over the default Race Car setup.</a:t>
            </a:r>
          </a:p>
          <a:p>
            <a:pPr marL="0" marR="0" lvl="0" indent="0" algn="just" defTabSz="914400" rtl="0" eaLnBrk="1" fontAlgn="auto" latinLnBrk="0" hangingPunct="1">
              <a:lnSpc>
                <a:spcPct val="100000"/>
              </a:lnSpc>
              <a:spcBef>
                <a:spcPts val="0"/>
              </a:spcBef>
              <a:spcAft>
                <a:spcPts val="0"/>
              </a:spcAft>
              <a:buClrTx/>
              <a:buSzTx/>
              <a:buFontTx/>
              <a:buNone/>
              <a:tabLst/>
              <a:defRPr/>
            </a:pPr>
            <a:endParaRPr lang="en-IN" dirty="0"/>
          </a:p>
          <a:p>
            <a:pPr marL="0" marR="0" lvl="0" indent="0" algn="just" defTabSz="914400" rtl="0" eaLnBrk="1" fontAlgn="auto" latinLnBrk="0" hangingPunct="1">
              <a:lnSpc>
                <a:spcPct val="100000"/>
              </a:lnSpc>
              <a:spcBef>
                <a:spcPts val="0"/>
              </a:spcBef>
              <a:spcAft>
                <a:spcPts val="0"/>
              </a:spcAft>
              <a:buClrTx/>
              <a:buSzTx/>
              <a:buFontTx/>
              <a:buNone/>
              <a:tabLst/>
              <a:defRPr/>
            </a:pPr>
            <a:r>
              <a:rPr lang="en-IN" dirty="0"/>
              <a:t>From Fig. 8, it can be seen that both the maximum velocity and acceleration with this setup were mid-range even though it gave the best lap time.</a:t>
            </a:r>
          </a:p>
          <a:p>
            <a:pPr algn="just"/>
            <a:endParaRPr lang="en-IN" dirty="0"/>
          </a:p>
        </p:txBody>
      </p:sp>
      <p:sp>
        <p:nvSpPr>
          <p:cNvPr id="4" name="Slide Number Placeholder 3"/>
          <p:cNvSpPr>
            <a:spLocks noGrp="1"/>
          </p:cNvSpPr>
          <p:nvPr>
            <p:ph type="sldNum" sz="quarter" idx="5"/>
          </p:nvPr>
        </p:nvSpPr>
        <p:spPr/>
        <p:txBody>
          <a:bodyPr/>
          <a:lstStyle/>
          <a:p>
            <a:fld id="{A14DEED2-84C3-4D16-861B-FD230E847D5D}" type="slidenum">
              <a:rPr lang="en-IN" smtClean="0"/>
              <a:t>8</a:t>
            </a:fld>
            <a:endParaRPr lang="en-IN"/>
          </a:p>
        </p:txBody>
      </p:sp>
    </p:spTree>
    <p:extLst>
      <p:ext uri="{BB962C8B-B14F-4D97-AF65-F5344CB8AC3E}">
        <p14:creationId xmlns:p14="http://schemas.microsoft.com/office/powerpoint/2010/main" val="212016799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IN" dirty="0"/>
              <a:t>Lastly, comparing the results achieved using different optimisation methods, it is observed that full factorial DOE method gave a result nearly seven tenths quicker than the default setup and at least half a second quicker compared to when parameters were changed as a pair.</a:t>
            </a:r>
          </a:p>
          <a:p>
            <a:pPr marL="0" marR="0" lvl="0" indent="0" algn="just" defTabSz="914400" rtl="0" eaLnBrk="1" fontAlgn="auto" latinLnBrk="0" hangingPunct="1">
              <a:lnSpc>
                <a:spcPct val="100000"/>
              </a:lnSpc>
              <a:spcBef>
                <a:spcPts val="0"/>
              </a:spcBef>
              <a:spcAft>
                <a:spcPts val="0"/>
              </a:spcAft>
              <a:buClrTx/>
              <a:buSzTx/>
              <a:buFontTx/>
              <a:buNone/>
              <a:tabLst/>
              <a:defRPr/>
            </a:pPr>
            <a:endParaRPr lang="en-IN" dirty="0"/>
          </a:p>
          <a:p>
            <a:pPr marL="0" marR="0" lvl="0" indent="0" algn="just" defTabSz="914400" rtl="0" eaLnBrk="1" fontAlgn="auto" latinLnBrk="0" hangingPunct="1">
              <a:lnSpc>
                <a:spcPct val="100000"/>
              </a:lnSpc>
              <a:spcBef>
                <a:spcPts val="0"/>
              </a:spcBef>
              <a:spcAft>
                <a:spcPts val="0"/>
              </a:spcAft>
              <a:buClrTx/>
              <a:buSzTx/>
              <a:buFontTx/>
              <a:buNone/>
              <a:tabLst/>
              <a:defRPr/>
            </a:pPr>
            <a:r>
              <a:rPr lang="en-IN" dirty="0"/>
              <a:t>It is also observed that when only spring rates, damper characteristics or anti-roll bar rates were changed, all gave a lap time better than the default setup. But changing the spring rates proved to be the most effective of the three when comparing lap times.</a:t>
            </a:r>
          </a:p>
          <a:p>
            <a:pPr algn="just"/>
            <a:endParaRPr lang="en-IN" dirty="0"/>
          </a:p>
        </p:txBody>
      </p:sp>
      <p:sp>
        <p:nvSpPr>
          <p:cNvPr id="4" name="Slide Number Placeholder 3"/>
          <p:cNvSpPr>
            <a:spLocks noGrp="1"/>
          </p:cNvSpPr>
          <p:nvPr>
            <p:ph type="sldNum" sz="quarter" idx="5"/>
          </p:nvPr>
        </p:nvSpPr>
        <p:spPr/>
        <p:txBody>
          <a:bodyPr/>
          <a:lstStyle/>
          <a:p>
            <a:fld id="{A14DEED2-84C3-4D16-861B-FD230E847D5D}" type="slidenum">
              <a:rPr lang="en-IN" smtClean="0"/>
              <a:t>9</a:t>
            </a:fld>
            <a:endParaRPr lang="en-IN"/>
          </a:p>
        </p:txBody>
      </p:sp>
    </p:spTree>
    <p:extLst>
      <p:ext uri="{BB962C8B-B14F-4D97-AF65-F5344CB8AC3E}">
        <p14:creationId xmlns:p14="http://schemas.microsoft.com/office/powerpoint/2010/main" val="126608563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IN" dirty="0"/>
              <a:t>In the end, it can be concluded that optimisation of the suspension of a race car can be very beneficial. Here, when the setup of the default Race Car model was optimised using different methods, all the methods gave relative improvement in terms of lap time. The highest improvement of all was seen when full factorial DOE was applied to all the six parameters of the suspension at the same time. The improvement seen was nearly of about seven tenths, which is a large amount of time in the field of motorsports.</a:t>
            </a:r>
          </a:p>
          <a:p>
            <a:pPr marL="0" marR="0" lvl="0" indent="0" algn="just" defTabSz="914400" rtl="0" eaLnBrk="1" fontAlgn="auto" latinLnBrk="0" hangingPunct="1">
              <a:lnSpc>
                <a:spcPct val="100000"/>
              </a:lnSpc>
              <a:spcBef>
                <a:spcPts val="0"/>
              </a:spcBef>
              <a:spcAft>
                <a:spcPts val="0"/>
              </a:spcAft>
              <a:buClrTx/>
              <a:buSzTx/>
              <a:buFontTx/>
              <a:buNone/>
              <a:tabLst/>
              <a:defRPr/>
            </a:pPr>
            <a:endParaRPr lang="en-IN" dirty="0"/>
          </a:p>
          <a:p>
            <a:pPr marL="0" marR="0" lvl="0" indent="0" algn="just" defTabSz="914400" rtl="0" eaLnBrk="1" fontAlgn="auto" latinLnBrk="0" hangingPunct="1">
              <a:lnSpc>
                <a:spcPct val="100000"/>
              </a:lnSpc>
              <a:spcBef>
                <a:spcPts val="0"/>
              </a:spcBef>
              <a:spcAft>
                <a:spcPts val="0"/>
              </a:spcAft>
              <a:buClrTx/>
              <a:buSzTx/>
              <a:buFontTx/>
              <a:buNone/>
              <a:tabLst/>
              <a:defRPr/>
            </a:pPr>
            <a:r>
              <a:rPr lang="en-IN" dirty="0"/>
              <a:t>For the spring rates and anti-roll bar rates, best results were seen when the rates were higher at the front and lower at the rear compared to the default Race Car setup. The dampers though showed a very wide range of operation, depending on the rest of the setup of the vehicle.</a:t>
            </a:r>
          </a:p>
          <a:p>
            <a:pPr marL="0" marR="0" lvl="0" indent="0" algn="just" defTabSz="914400" rtl="0" eaLnBrk="1" fontAlgn="auto" latinLnBrk="0" hangingPunct="1">
              <a:lnSpc>
                <a:spcPct val="100000"/>
              </a:lnSpc>
              <a:spcBef>
                <a:spcPts val="0"/>
              </a:spcBef>
              <a:spcAft>
                <a:spcPts val="0"/>
              </a:spcAft>
              <a:buClrTx/>
              <a:buSzTx/>
              <a:buFontTx/>
              <a:buNone/>
              <a:tabLst/>
              <a:defRPr/>
            </a:pPr>
            <a:endParaRPr lang="en-IN" dirty="0"/>
          </a:p>
          <a:p>
            <a:pPr marL="0" marR="0" lvl="0" indent="0" algn="just" defTabSz="914400" rtl="0" eaLnBrk="1" fontAlgn="auto" latinLnBrk="0" hangingPunct="1">
              <a:lnSpc>
                <a:spcPct val="100000"/>
              </a:lnSpc>
              <a:spcBef>
                <a:spcPts val="0"/>
              </a:spcBef>
              <a:spcAft>
                <a:spcPts val="0"/>
              </a:spcAft>
              <a:buClrTx/>
              <a:buSzTx/>
              <a:buFontTx/>
              <a:buNone/>
              <a:tabLst/>
              <a:defRPr/>
            </a:pPr>
            <a:r>
              <a:rPr lang="en-IN" dirty="0"/>
              <a:t>When only changing one pair of parameters, changing the spring rates proved to be the most beneficial.</a:t>
            </a:r>
          </a:p>
          <a:p>
            <a:pPr marL="0" marR="0" lvl="0" indent="0" algn="just" defTabSz="914400" rtl="0" eaLnBrk="1" fontAlgn="auto" latinLnBrk="0" hangingPunct="1">
              <a:lnSpc>
                <a:spcPct val="100000"/>
              </a:lnSpc>
              <a:spcBef>
                <a:spcPts val="0"/>
              </a:spcBef>
              <a:spcAft>
                <a:spcPts val="0"/>
              </a:spcAft>
              <a:buClrTx/>
              <a:buSzTx/>
              <a:buFontTx/>
              <a:buNone/>
              <a:tabLst/>
              <a:defRPr/>
            </a:pPr>
            <a:endParaRPr lang="en-IN" dirty="0"/>
          </a:p>
          <a:p>
            <a:pPr marL="0" marR="0" lvl="0" indent="0" algn="just" defTabSz="914400" rtl="0" eaLnBrk="1" fontAlgn="auto" latinLnBrk="0" hangingPunct="1">
              <a:lnSpc>
                <a:spcPct val="100000"/>
              </a:lnSpc>
              <a:spcBef>
                <a:spcPts val="0"/>
              </a:spcBef>
              <a:spcAft>
                <a:spcPts val="0"/>
              </a:spcAft>
              <a:buClrTx/>
              <a:buSzTx/>
              <a:buFontTx/>
              <a:buNone/>
              <a:tabLst/>
              <a:defRPr/>
            </a:pPr>
            <a:r>
              <a:rPr lang="en-IN" dirty="0"/>
              <a:t>Lastly, it was also discovered that the most ideal setups in each case did not necessarily have the highest maximum velocity or rate of acceleration. The best lap times can only be achieved when the car is good in all scenarios combined together rather than being good at just accelerating or having the highest </a:t>
            </a:r>
            <a:r>
              <a:rPr lang="en-IN"/>
              <a:t>top speed. </a:t>
            </a:r>
            <a:endParaRPr lang="en-IN" dirty="0"/>
          </a:p>
          <a:p>
            <a:pPr algn="just"/>
            <a:endParaRPr lang="en-IN" dirty="0"/>
          </a:p>
        </p:txBody>
      </p:sp>
      <p:sp>
        <p:nvSpPr>
          <p:cNvPr id="4" name="Slide Number Placeholder 3"/>
          <p:cNvSpPr>
            <a:spLocks noGrp="1"/>
          </p:cNvSpPr>
          <p:nvPr>
            <p:ph type="sldNum" sz="quarter" idx="5"/>
          </p:nvPr>
        </p:nvSpPr>
        <p:spPr/>
        <p:txBody>
          <a:bodyPr/>
          <a:lstStyle/>
          <a:p>
            <a:fld id="{A14DEED2-84C3-4D16-861B-FD230E847D5D}" type="slidenum">
              <a:rPr lang="en-IN" smtClean="0"/>
              <a:t>10</a:t>
            </a:fld>
            <a:endParaRPr lang="en-IN"/>
          </a:p>
        </p:txBody>
      </p:sp>
    </p:spTree>
    <p:extLst>
      <p:ext uri="{BB962C8B-B14F-4D97-AF65-F5344CB8AC3E}">
        <p14:creationId xmlns:p14="http://schemas.microsoft.com/office/powerpoint/2010/main" val="409992296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IN" dirty="0"/>
              <a:t>Lastly, these are the references that were used during completion of this assignment.</a:t>
            </a:r>
          </a:p>
          <a:p>
            <a:pPr algn="just"/>
            <a:endParaRPr lang="en-IN" dirty="0"/>
          </a:p>
          <a:p>
            <a:pPr algn="just"/>
            <a:r>
              <a:rPr lang="en-IN" dirty="0"/>
              <a:t>Thank you.</a:t>
            </a:r>
          </a:p>
        </p:txBody>
      </p:sp>
      <p:sp>
        <p:nvSpPr>
          <p:cNvPr id="4" name="Slide Number Placeholder 3"/>
          <p:cNvSpPr>
            <a:spLocks noGrp="1"/>
          </p:cNvSpPr>
          <p:nvPr>
            <p:ph type="sldNum" sz="quarter" idx="5"/>
          </p:nvPr>
        </p:nvSpPr>
        <p:spPr/>
        <p:txBody>
          <a:bodyPr/>
          <a:lstStyle/>
          <a:p>
            <a:fld id="{A14DEED2-84C3-4D16-861B-FD230E847D5D}" type="slidenum">
              <a:rPr lang="en-IN" smtClean="0"/>
              <a:t>11</a:t>
            </a:fld>
            <a:endParaRPr lang="en-IN"/>
          </a:p>
        </p:txBody>
      </p:sp>
    </p:spTree>
    <p:extLst>
      <p:ext uri="{BB962C8B-B14F-4D97-AF65-F5344CB8AC3E}">
        <p14:creationId xmlns:p14="http://schemas.microsoft.com/office/powerpoint/2010/main" val="227396902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54E9EB71-54FA-4C87-BEA3-EC0997CED4FA}" type="datetimeFigureOut">
              <a:rPr lang="en-GB" smtClean="0"/>
              <a:pPr/>
              <a:t>03/04/2023</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E2953C3B-5046-4F13-B3FA-93CE37C6E5FE}" type="slidenum">
              <a:rPr lang="en-GB" smtClean="0"/>
              <a:pPr/>
              <a:t>‹#›</a:t>
            </a:fld>
            <a:endParaRPr lang="en-GB"/>
          </a:p>
        </p:txBody>
      </p:sp>
    </p:spTree>
    <p:extLst>
      <p:ext uri="{BB962C8B-B14F-4D97-AF65-F5344CB8AC3E}">
        <p14:creationId xmlns:p14="http://schemas.microsoft.com/office/powerpoint/2010/main" val="2503284791"/>
      </p:ext>
    </p:extLst>
  </p:cSld>
  <p:clrMapOvr>
    <a:masterClrMapping/>
  </p:clrMapOvr>
  <p:transition>
    <p:cover dir="rd"/>
  </p:transition>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54E9EB71-54FA-4C87-BEA3-EC0997CED4FA}" type="datetimeFigureOut">
              <a:rPr lang="en-GB" smtClean="0"/>
              <a:pPr/>
              <a:t>03/04/2023</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E2953C3B-5046-4F13-B3FA-93CE37C6E5FE}" type="slidenum">
              <a:rPr lang="en-GB" smtClean="0"/>
              <a:pPr/>
              <a:t>‹#›</a:t>
            </a:fld>
            <a:endParaRPr lang="en-GB"/>
          </a:p>
        </p:txBody>
      </p:sp>
    </p:spTree>
    <p:extLst>
      <p:ext uri="{BB962C8B-B14F-4D97-AF65-F5344CB8AC3E}">
        <p14:creationId xmlns:p14="http://schemas.microsoft.com/office/powerpoint/2010/main" val="174145004"/>
      </p:ext>
    </p:extLst>
  </p:cSld>
  <p:clrMapOvr>
    <a:masterClrMapping/>
  </p:clrMapOvr>
  <p:transition>
    <p:cover dir="rd"/>
  </p:transition>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4E9EB71-54FA-4C87-BEA3-EC0997CED4FA}" type="datetimeFigureOut">
              <a:rPr lang="en-GB" smtClean="0"/>
              <a:pPr/>
              <a:t>03/04/2023</a:t>
            </a:fld>
            <a:endParaRPr lang="en-GB"/>
          </a:p>
        </p:txBody>
      </p:sp>
      <p:sp>
        <p:nvSpPr>
          <p:cNvPr id="6" name="Slide Number Placeholder 5"/>
          <p:cNvSpPr>
            <a:spLocks noGrp="1"/>
          </p:cNvSpPr>
          <p:nvPr>
            <p:ph type="sldNum" sz="quarter" idx="12"/>
          </p:nvPr>
        </p:nvSpPr>
        <p:spPr/>
        <p:txBody>
          <a:bodyPr/>
          <a:lstStyle/>
          <a:p>
            <a:fld id="{E2953C3B-5046-4F13-B3FA-93CE37C6E5FE}" type="slidenum">
              <a:rPr lang="en-GB" smtClean="0"/>
              <a:pPr/>
              <a:t>‹#›</a:t>
            </a:fld>
            <a:endParaRPr lang="en-GB"/>
          </a:p>
        </p:txBody>
      </p:sp>
    </p:spTree>
    <p:extLst>
      <p:ext uri="{BB962C8B-B14F-4D97-AF65-F5344CB8AC3E}">
        <p14:creationId xmlns:p14="http://schemas.microsoft.com/office/powerpoint/2010/main" val="609749448"/>
      </p:ext>
    </p:extLst>
  </p:cSld>
  <p:clrMapOvr>
    <a:masterClrMapping/>
  </p:clrMapOvr>
  <p:transition>
    <p:cover dir="rd"/>
  </p:transition>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54E9EB71-54FA-4C87-BEA3-EC0997CED4FA}" type="datetimeFigureOut">
              <a:rPr lang="en-GB" smtClean="0"/>
              <a:pPr/>
              <a:t>03/04/2023</a:t>
            </a:fld>
            <a:endParaRPr lang="en-GB"/>
          </a:p>
        </p:txBody>
      </p:sp>
      <p:sp>
        <p:nvSpPr>
          <p:cNvPr id="7" name="Slide Number Placeholder 6"/>
          <p:cNvSpPr>
            <a:spLocks noGrp="1"/>
          </p:cNvSpPr>
          <p:nvPr>
            <p:ph type="sldNum" sz="quarter" idx="12"/>
          </p:nvPr>
        </p:nvSpPr>
        <p:spPr/>
        <p:txBody>
          <a:bodyPr/>
          <a:lstStyle/>
          <a:p>
            <a:fld id="{E2953C3B-5046-4F13-B3FA-93CE37C6E5FE}" type="slidenum">
              <a:rPr lang="en-GB" smtClean="0"/>
              <a:pPr/>
              <a:t>‹#›</a:t>
            </a:fld>
            <a:endParaRPr lang="en-GB"/>
          </a:p>
        </p:txBody>
      </p:sp>
    </p:spTree>
    <p:extLst>
      <p:ext uri="{BB962C8B-B14F-4D97-AF65-F5344CB8AC3E}">
        <p14:creationId xmlns:p14="http://schemas.microsoft.com/office/powerpoint/2010/main" val="109625833"/>
      </p:ext>
    </p:extLst>
  </p:cSld>
  <p:clrMapOvr>
    <a:masterClrMapping/>
  </p:clrMapOvr>
  <p:transition>
    <p:cover dir="rd"/>
  </p:transition>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54E9EB71-54FA-4C87-BEA3-EC0997CED4FA}" type="datetimeFigureOut">
              <a:rPr lang="en-GB" smtClean="0"/>
              <a:pPr/>
              <a:t>03/04/2023</a:t>
            </a:fld>
            <a:endParaRPr lang="en-GB"/>
          </a:p>
        </p:txBody>
      </p:sp>
      <p:sp>
        <p:nvSpPr>
          <p:cNvPr id="9" name="Slide Number Placeholder 8"/>
          <p:cNvSpPr>
            <a:spLocks noGrp="1"/>
          </p:cNvSpPr>
          <p:nvPr>
            <p:ph type="sldNum" sz="quarter" idx="12"/>
          </p:nvPr>
        </p:nvSpPr>
        <p:spPr/>
        <p:txBody>
          <a:bodyPr/>
          <a:lstStyle/>
          <a:p>
            <a:fld id="{E2953C3B-5046-4F13-B3FA-93CE37C6E5FE}" type="slidenum">
              <a:rPr lang="en-GB" smtClean="0"/>
              <a:pPr/>
              <a:t>‹#›</a:t>
            </a:fld>
            <a:endParaRPr lang="en-GB"/>
          </a:p>
        </p:txBody>
      </p:sp>
    </p:spTree>
    <p:extLst>
      <p:ext uri="{BB962C8B-B14F-4D97-AF65-F5344CB8AC3E}">
        <p14:creationId xmlns:p14="http://schemas.microsoft.com/office/powerpoint/2010/main" val="363758843"/>
      </p:ext>
    </p:extLst>
  </p:cSld>
  <p:clrMapOvr>
    <a:masterClrMapping/>
  </p:clrMapOvr>
  <p:transition>
    <p:cover dir="rd"/>
  </p:transition>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54E9EB71-54FA-4C87-BEA3-EC0997CED4FA}" type="datetimeFigureOut">
              <a:rPr lang="en-GB" smtClean="0"/>
              <a:pPr/>
              <a:t>03/04/2023</a:t>
            </a:fld>
            <a:endParaRPr lang="en-GB"/>
          </a:p>
        </p:txBody>
      </p:sp>
      <p:sp>
        <p:nvSpPr>
          <p:cNvPr id="5" name="Slide Number Placeholder 4"/>
          <p:cNvSpPr>
            <a:spLocks noGrp="1"/>
          </p:cNvSpPr>
          <p:nvPr>
            <p:ph type="sldNum" sz="quarter" idx="12"/>
          </p:nvPr>
        </p:nvSpPr>
        <p:spPr/>
        <p:txBody>
          <a:bodyPr/>
          <a:lstStyle/>
          <a:p>
            <a:fld id="{E2953C3B-5046-4F13-B3FA-93CE37C6E5FE}" type="slidenum">
              <a:rPr lang="en-GB" smtClean="0"/>
              <a:pPr/>
              <a:t>‹#›</a:t>
            </a:fld>
            <a:endParaRPr lang="en-GB"/>
          </a:p>
        </p:txBody>
      </p:sp>
    </p:spTree>
    <p:extLst>
      <p:ext uri="{BB962C8B-B14F-4D97-AF65-F5344CB8AC3E}">
        <p14:creationId xmlns:p14="http://schemas.microsoft.com/office/powerpoint/2010/main" val="3576166886"/>
      </p:ext>
    </p:extLst>
  </p:cSld>
  <p:clrMapOvr>
    <a:masterClrMapping/>
  </p:clrMapOvr>
  <p:transition>
    <p:cover dir="rd"/>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4E9EB71-54FA-4C87-BEA3-EC0997CED4FA}" type="datetimeFigureOut">
              <a:rPr lang="en-GB" smtClean="0"/>
              <a:pPr/>
              <a:t>03/04/2023</a:t>
            </a:fld>
            <a:endParaRPr lang="en-GB"/>
          </a:p>
        </p:txBody>
      </p:sp>
      <p:sp>
        <p:nvSpPr>
          <p:cNvPr id="4" name="Slide Number Placeholder 3"/>
          <p:cNvSpPr>
            <a:spLocks noGrp="1"/>
          </p:cNvSpPr>
          <p:nvPr>
            <p:ph type="sldNum" sz="quarter" idx="12"/>
          </p:nvPr>
        </p:nvSpPr>
        <p:spPr/>
        <p:txBody>
          <a:bodyPr/>
          <a:lstStyle/>
          <a:p>
            <a:fld id="{E2953C3B-5046-4F13-B3FA-93CE37C6E5FE}" type="slidenum">
              <a:rPr lang="en-GB" smtClean="0"/>
              <a:pPr/>
              <a:t>‹#›</a:t>
            </a:fld>
            <a:endParaRPr lang="en-GB"/>
          </a:p>
        </p:txBody>
      </p:sp>
    </p:spTree>
    <p:extLst>
      <p:ext uri="{BB962C8B-B14F-4D97-AF65-F5344CB8AC3E}">
        <p14:creationId xmlns:p14="http://schemas.microsoft.com/office/powerpoint/2010/main" val="2413011862"/>
      </p:ext>
    </p:extLst>
  </p:cSld>
  <p:clrMapOvr>
    <a:masterClrMapping/>
  </p:clrMapOvr>
  <p:transition>
    <p:cover dir="rd"/>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4E9EB71-54FA-4C87-BEA3-EC0997CED4FA}" type="datetimeFigureOut">
              <a:rPr lang="en-GB" smtClean="0"/>
              <a:pPr/>
              <a:t>03/04/2023</a:t>
            </a:fld>
            <a:endParaRPr lang="en-GB"/>
          </a:p>
        </p:txBody>
      </p:sp>
      <p:sp>
        <p:nvSpPr>
          <p:cNvPr id="7" name="Slide Number Placeholder 6"/>
          <p:cNvSpPr>
            <a:spLocks noGrp="1"/>
          </p:cNvSpPr>
          <p:nvPr>
            <p:ph type="sldNum" sz="quarter" idx="12"/>
          </p:nvPr>
        </p:nvSpPr>
        <p:spPr/>
        <p:txBody>
          <a:bodyPr/>
          <a:lstStyle/>
          <a:p>
            <a:fld id="{E2953C3B-5046-4F13-B3FA-93CE37C6E5FE}" type="slidenum">
              <a:rPr lang="en-GB" smtClean="0"/>
              <a:pPr/>
              <a:t>‹#›</a:t>
            </a:fld>
            <a:endParaRPr lang="en-GB"/>
          </a:p>
        </p:txBody>
      </p:sp>
    </p:spTree>
    <p:extLst>
      <p:ext uri="{BB962C8B-B14F-4D97-AF65-F5344CB8AC3E}">
        <p14:creationId xmlns:p14="http://schemas.microsoft.com/office/powerpoint/2010/main" val="2620668834"/>
      </p:ext>
    </p:extLst>
  </p:cSld>
  <p:clrMapOvr>
    <a:masterClrMapping/>
  </p:clrMapOvr>
  <p:transition>
    <p:cover dir="rd"/>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4E9EB71-54FA-4C87-BEA3-EC0997CED4FA}" type="datetimeFigureOut">
              <a:rPr lang="en-GB" smtClean="0"/>
              <a:pPr/>
              <a:t>03/04/2023</a:t>
            </a:fld>
            <a:endParaRPr lang="en-GB"/>
          </a:p>
        </p:txBody>
      </p:sp>
      <p:sp>
        <p:nvSpPr>
          <p:cNvPr id="7" name="Slide Number Placeholder 6"/>
          <p:cNvSpPr>
            <a:spLocks noGrp="1"/>
          </p:cNvSpPr>
          <p:nvPr>
            <p:ph type="sldNum" sz="quarter" idx="12"/>
          </p:nvPr>
        </p:nvSpPr>
        <p:spPr/>
        <p:txBody>
          <a:bodyPr/>
          <a:lstStyle/>
          <a:p>
            <a:fld id="{E2953C3B-5046-4F13-B3FA-93CE37C6E5FE}" type="slidenum">
              <a:rPr lang="en-GB" smtClean="0"/>
              <a:pPr/>
              <a:t>‹#›</a:t>
            </a:fld>
            <a:endParaRPr lang="en-GB"/>
          </a:p>
        </p:txBody>
      </p:sp>
    </p:spTree>
    <p:extLst>
      <p:ext uri="{BB962C8B-B14F-4D97-AF65-F5344CB8AC3E}">
        <p14:creationId xmlns:p14="http://schemas.microsoft.com/office/powerpoint/2010/main" val="3303434984"/>
      </p:ext>
    </p:extLst>
  </p:cSld>
  <p:clrMapOvr>
    <a:masterClrMapping/>
  </p:clrMapOvr>
  <p:transition>
    <p:cover dir="rd"/>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54E9EB71-54FA-4C87-BEA3-EC0997CED4FA}" type="datetimeFigureOut">
              <a:rPr lang="en-GB" smtClean="0"/>
              <a:pPr/>
              <a:t>03/04/2023</a:t>
            </a:fld>
            <a:endParaRPr lang="en-GB"/>
          </a:p>
        </p:txBody>
      </p:sp>
      <p:sp>
        <p:nvSpPr>
          <p:cNvPr id="6" name="Slide Number Placeholder 5"/>
          <p:cNvSpPr>
            <a:spLocks noGrp="1"/>
          </p:cNvSpPr>
          <p:nvPr>
            <p:ph type="sldNum" sz="quarter" idx="12"/>
          </p:nvPr>
        </p:nvSpPr>
        <p:spPr/>
        <p:txBody>
          <a:bodyPr/>
          <a:lstStyle/>
          <a:p>
            <a:fld id="{E2953C3B-5046-4F13-B3FA-93CE37C6E5FE}" type="slidenum">
              <a:rPr lang="en-GB" smtClean="0"/>
              <a:pPr/>
              <a:t>‹#›</a:t>
            </a:fld>
            <a:endParaRPr lang="en-GB"/>
          </a:p>
        </p:txBody>
      </p:sp>
    </p:spTree>
    <p:extLst>
      <p:ext uri="{BB962C8B-B14F-4D97-AF65-F5344CB8AC3E}">
        <p14:creationId xmlns:p14="http://schemas.microsoft.com/office/powerpoint/2010/main" val="49026733"/>
      </p:ext>
    </p:extLst>
  </p:cSld>
  <p:clrMapOvr>
    <a:masterClrMapping/>
  </p:clrMapOvr>
  <p:transition>
    <p:cover dir="rd"/>
  </p:transition>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54E9EB71-54FA-4C87-BEA3-EC0997CED4FA}" type="datetimeFigureOut">
              <a:rPr lang="en-GB" smtClean="0"/>
              <a:pPr/>
              <a:t>03/04/2023</a:t>
            </a:fld>
            <a:endParaRPr lang="en-GB"/>
          </a:p>
        </p:txBody>
      </p:sp>
      <p:sp>
        <p:nvSpPr>
          <p:cNvPr id="6" name="Slide Number Placeholder 5"/>
          <p:cNvSpPr>
            <a:spLocks noGrp="1"/>
          </p:cNvSpPr>
          <p:nvPr>
            <p:ph type="sldNum" sz="quarter" idx="12"/>
          </p:nvPr>
        </p:nvSpPr>
        <p:spPr/>
        <p:txBody>
          <a:bodyPr/>
          <a:lstStyle/>
          <a:p>
            <a:fld id="{E2953C3B-5046-4F13-B3FA-93CE37C6E5FE}" type="slidenum">
              <a:rPr lang="en-GB" smtClean="0"/>
              <a:pPr/>
              <a:t>‹#›</a:t>
            </a:fld>
            <a:endParaRPr lang="en-GB"/>
          </a:p>
        </p:txBody>
      </p:sp>
    </p:spTree>
    <p:extLst>
      <p:ext uri="{BB962C8B-B14F-4D97-AF65-F5344CB8AC3E}">
        <p14:creationId xmlns:p14="http://schemas.microsoft.com/office/powerpoint/2010/main" val="781669792"/>
      </p:ext>
    </p:extLst>
  </p:cSld>
  <p:clrMapOvr>
    <a:masterClrMapping/>
  </p:clrMapOvr>
  <p:transition>
    <p:cover dir="rd"/>
  </p:transition>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914400" y="533400"/>
            <a:ext cx="10363200" cy="762000"/>
          </a:xfrm>
        </p:spPr>
        <p:txBody>
          <a:bodyPr/>
          <a:lstStyle/>
          <a:p>
            <a:r>
              <a:rPr lang="en-US"/>
              <a:t>Click to edit Master title style</a:t>
            </a:r>
            <a:endParaRPr lang="en-GB"/>
          </a:p>
        </p:txBody>
      </p:sp>
      <p:sp>
        <p:nvSpPr>
          <p:cNvPr id="3" name="Text Placeholder 2"/>
          <p:cNvSpPr>
            <a:spLocks noGrp="1"/>
          </p:cNvSpPr>
          <p:nvPr>
            <p:ph type="body" sz="half" idx="1"/>
          </p:nvPr>
        </p:nvSpPr>
        <p:spPr>
          <a:xfrm>
            <a:off x="914400" y="1752600"/>
            <a:ext cx="5080000" cy="44196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752600"/>
            <a:ext cx="5080000" cy="44196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a:xfrm>
            <a:off x="914400" y="6324600"/>
            <a:ext cx="2540000" cy="457200"/>
          </a:xfrm>
        </p:spPr>
        <p:txBody>
          <a:bodyPr/>
          <a:lstStyle>
            <a:lvl1pPr>
              <a:defRPr/>
            </a:lvl1pPr>
          </a:lstStyle>
          <a:p>
            <a:fld id="{54E9EB71-54FA-4C87-BEA3-EC0997CED4FA}" type="datetimeFigureOut">
              <a:rPr lang="en-GB" smtClean="0"/>
              <a:pPr/>
              <a:t>03/04/2023</a:t>
            </a:fld>
            <a:endParaRPr lang="en-GB"/>
          </a:p>
        </p:txBody>
      </p:sp>
      <p:sp>
        <p:nvSpPr>
          <p:cNvPr id="6" name="Footer Placeholder 5"/>
          <p:cNvSpPr>
            <a:spLocks noGrp="1"/>
          </p:cNvSpPr>
          <p:nvPr>
            <p:ph type="ftr" sz="quarter" idx="11"/>
          </p:nvPr>
        </p:nvSpPr>
        <p:spPr>
          <a:xfrm>
            <a:off x="4165600" y="6324600"/>
            <a:ext cx="3860800" cy="457200"/>
          </a:xfrm>
          <a:prstGeom prst="rect">
            <a:avLst/>
          </a:prstGeom>
        </p:spPr>
        <p:txBody>
          <a:bodyPr/>
          <a:lstStyle>
            <a:lvl1pPr>
              <a:defRPr/>
            </a:lvl1pPr>
          </a:lstStyle>
          <a:p>
            <a:endParaRPr lang="en-GB"/>
          </a:p>
        </p:txBody>
      </p:sp>
      <p:sp>
        <p:nvSpPr>
          <p:cNvPr id="7" name="Slide Number Placeholder 6"/>
          <p:cNvSpPr>
            <a:spLocks noGrp="1"/>
          </p:cNvSpPr>
          <p:nvPr>
            <p:ph type="sldNum" sz="quarter" idx="12"/>
          </p:nvPr>
        </p:nvSpPr>
        <p:spPr>
          <a:xfrm>
            <a:off x="8737600" y="6324600"/>
            <a:ext cx="2540000" cy="457200"/>
          </a:xfrm>
        </p:spPr>
        <p:txBody>
          <a:bodyPr/>
          <a:lstStyle>
            <a:lvl1pPr>
              <a:defRPr/>
            </a:lvl1pPr>
          </a:lstStyle>
          <a:p>
            <a:fld id="{E2953C3B-5046-4F13-B3FA-93CE37C6E5FE}" type="slidenum">
              <a:rPr lang="en-GB" smtClean="0"/>
              <a:pPr/>
              <a:t>‹#›</a:t>
            </a:fld>
            <a:endParaRPr lang="en-GB"/>
          </a:p>
        </p:txBody>
      </p:sp>
    </p:spTree>
    <p:extLst>
      <p:ext uri="{BB962C8B-B14F-4D97-AF65-F5344CB8AC3E}">
        <p14:creationId xmlns:p14="http://schemas.microsoft.com/office/powerpoint/2010/main" val="1231689137"/>
      </p:ext>
    </p:extLst>
  </p:cSld>
  <p:clrMapOvr>
    <a:masterClrMapping/>
  </p:clrMapOvr>
  <p:transition>
    <p:cover dir="rd"/>
  </p:transition>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type="txAndTwoObj">
  <p:cSld name="Title, Text, and 2 Content">
    <p:spTree>
      <p:nvGrpSpPr>
        <p:cNvPr id="1" name=""/>
        <p:cNvGrpSpPr/>
        <p:nvPr/>
      </p:nvGrpSpPr>
      <p:grpSpPr>
        <a:xfrm>
          <a:off x="0" y="0"/>
          <a:ext cx="0" cy="0"/>
          <a:chOff x="0" y="0"/>
          <a:chExt cx="0" cy="0"/>
        </a:xfrm>
      </p:grpSpPr>
      <p:sp>
        <p:nvSpPr>
          <p:cNvPr id="2" name="Title 1"/>
          <p:cNvSpPr>
            <a:spLocks noGrp="1"/>
          </p:cNvSpPr>
          <p:nvPr>
            <p:ph type="title"/>
          </p:nvPr>
        </p:nvSpPr>
        <p:spPr>
          <a:xfrm>
            <a:off x="914400" y="533400"/>
            <a:ext cx="10363200" cy="762000"/>
          </a:xfrm>
        </p:spPr>
        <p:txBody>
          <a:bodyPr/>
          <a:lstStyle/>
          <a:p>
            <a:r>
              <a:rPr lang="en-US"/>
              <a:t>Click to edit Master title style</a:t>
            </a:r>
            <a:endParaRPr lang="en-GB"/>
          </a:p>
        </p:txBody>
      </p:sp>
      <p:sp>
        <p:nvSpPr>
          <p:cNvPr id="3" name="Text Placeholder 2"/>
          <p:cNvSpPr>
            <a:spLocks noGrp="1"/>
          </p:cNvSpPr>
          <p:nvPr>
            <p:ph type="body" sz="half" idx="1"/>
          </p:nvPr>
        </p:nvSpPr>
        <p:spPr>
          <a:xfrm>
            <a:off x="914400" y="1752600"/>
            <a:ext cx="5080000" cy="44196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quarter" idx="2"/>
          </p:nvPr>
        </p:nvSpPr>
        <p:spPr>
          <a:xfrm>
            <a:off x="6197600" y="1752600"/>
            <a:ext cx="5080000" cy="21336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Content Placeholder 4"/>
          <p:cNvSpPr>
            <a:spLocks noGrp="1"/>
          </p:cNvSpPr>
          <p:nvPr>
            <p:ph sz="quarter" idx="3"/>
          </p:nvPr>
        </p:nvSpPr>
        <p:spPr>
          <a:xfrm>
            <a:off x="6197600" y="4038600"/>
            <a:ext cx="5080000" cy="21336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Date Placeholder 5"/>
          <p:cNvSpPr>
            <a:spLocks noGrp="1"/>
          </p:cNvSpPr>
          <p:nvPr>
            <p:ph type="dt" sz="half" idx="10"/>
          </p:nvPr>
        </p:nvSpPr>
        <p:spPr>
          <a:xfrm>
            <a:off x="914400" y="6324600"/>
            <a:ext cx="2540000" cy="457200"/>
          </a:xfrm>
        </p:spPr>
        <p:txBody>
          <a:bodyPr/>
          <a:lstStyle>
            <a:lvl1pPr>
              <a:defRPr/>
            </a:lvl1pPr>
          </a:lstStyle>
          <a:p>
            <a:fld id="{54E9EB71-54FA-4C87-BEA3-EC0997CED4FA}" type="datetimeFigureOut">
              <a:rPr lang="en-GB" smtClean="0"/>
              <a:pPr/>
              <a:t>03/04/2023</a:t>
            </a:fld>
            <a:endParaRPr lang="en-GB"/>
          </a:p>
        </p:txBody>
      </p:sp>
      <p:sp>
        <p:nvSpPr>
          <p:cNvPr id="7" name="Footer Placeholder 6"/>
          <p:cNvSpPr>
            <a:spLocks noGrp="1"/>
          </p:cNvSpPr>
          <p:nvPr>
            <p:ph type="ftr" sz="quarter" idx="11"/>
          </p:nvPr>
        </p:nvSpPr>
        <p:spPr>
          <a:xfrm>
            <a:off x="4165600" y="6324600"/>
            <a:ext cx="3860800" cy="457200"/>
          </a:xfrm>
          <a:prstGeom prst="rect">
            <a:avLst/>
          </a:prstGeom>
        </p:spPr>
        <p:txBody>
          <a:bodyPr/>
          <a:lstStyle>
            <a:lvl1pPr>
              <a:defRPr/>
            </a:lvl1pPr>
          </a:lstStyle>
          <a:p>
            <a:endParaRPr lang="en-GB"/>
          </a:p>
        </p:txBody>
      </p:sp>
      <p:sp>
        <p:nvSpPr>
          <p:cNvPr id="8" name="Slide Number Placeholder 7"/>
          <p:cNvSpPr>
            <a:spLocks noGrp="1"/>
          </p:cNvSpPr>
          <p:nvPr>
            <p:ph type="sldNum" sz="quarter" idx="12"/>
          </p:nvPr>
        </p:nvSpPr>
        <p:spPr>
          <a:xfrm>
            <a:off x="8737600" y="6324600"/>
            <a:ext cx="2540000" cy="457200"/>
          </a:xfrm>
        </p:spPr>
        <p:txBody>
          <a:bodyPr/>
          <a:lstStyle>
            <a:lvl1pPr>
              <a:defRPr/>
            </a:lvl1pPr>
          </a:lstStyle>
          <a:p>
            <a:fld id="{E2953C3B-5046-4F13-B3FA-93CE37C6E5FE}" type="slidenum">
              <a:rPr lang="en-GB" smtClean="0"/>
              <a:pPr/>
              <a:t>‹#›</a:t>
            </a:fld>
            <a:endParaRPr lang="en-GB"/>
          </a:p>
        </p:txBody>
      </p:sp>
    </p:spTree>
    <p:extLst>
      <p:ext uri="{BB962C8B-B14F-4D97-AF65-F5344CB8AC3E}">
        <p14:creationId xmlns:p14="http://schemas.microsoft.com/office/powerpoint/2010/main" val="2941714952"/>
      </p:ext>
    </p:extLst>
  </p:cSld>
  <p:clrMapOvr>
    <a:masterClrMapping/>
  </p:clrMapOvr>
  <p:transition>
    <p:cover dir="rd"/>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6" Type="http://schemas.openxmlformats.org/officeDocument/2006/relationships/image" Target="../media/image2.jpe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1.jpe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5" cstate="print">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54E9EB71-54FA-4C87-BEA3-EC0997CED4FA}" type="datetimeFigureOut">
              <a:rPr lang="en-GB" smtClean="0"/>
              <a:pPr/>
              <a:t>03/04/2023</a:t>
            </a:fld>
            <a:endParaRPr lang="en-GB"/>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E2953C3B-5046-4F13-B3FA-93CE37C6E5FE}" type="slidenum">
              <a:rPr lang="en-GB" smtClean="0"/>
              <a:pPr/>
              <a:t>‹#›</a:t>
            </a:fld>
            <a:endParaRPr lang="en-GB"/>
          </a:p>
        </p:txBody>
      </p:sp>
      <p:pic>
        <p:nvPicPr>
          <p:cNvPr id="7" name="Picture 56" descr="sign(small)"/>
          <p:cNvPicPr>
            <a:picLocks noChangeAspect="1" noChangeArrowheads="1"/>
          </p:cNvPicPr>
          <p:nvPr/>
        </p:nvPicPr>
        <p:blipFill>
          <a:blip r:embed="rId16" cstate="print"/>
          <a:srcRect/>
          <a:stretch>
            <a:fillRect/>
          </a:stretch>
        </p:blipFill>
        <p:spPr bwMode="auto">
          <a:xfrm>
            <a:off x="203201" y="587375"/>
            <a:ext cx="793751" cy="768350"/>
          </a:xfrm>
          <a:prstGeom prst="rect">
            <a:avLst/>
          </a:prstGeom>
          <a:noFill/>
          <a:ln w="9525">
            <a:noFill/>
            <a:miter lim="800000"/>
            <a:headEnd/>
            <a:tailEnd/>
          </a:ln>
        </p:spPr>
      </p:pic>
    </p:spTree>
    <p:extLst>
      <p:ext uri="{BB962C8B-B14F-4D97-AF65-F5344CB8AC3E}">
        <p14:creationId xmlns:p14="http://schemas.microsoft.com/office/powerpoint/2010/main" val="260242620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Lst>
  <p:transition>
    <p:cover dir="rd"/>
  </p:transition>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6.png"/></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openxmlformats.org/officeDocument/2006/relationships/image" Target="../media/image8.PNG"/></Relationships>
</file>

<file path=ppt/slides/_rels/slide8.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8.xml"/><Relationship Id="rId1" Type="http://schemas.openxmlformats.org/officeDocument/2006/relationships/slideLayout" Target="../slideLayouts/slideLayout2.xml"/><Relationship Id="rId4" Type="http://schemas.openxmlformats.org/officeDocument/2006/relationships/image" Target="../media/image10.png"/></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hyperlink" Target="http://www.jstor.org/stable/44733982" TargetMode="External"/><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28216" y="401215"/>
            <a:ext cx="8735568" cy="1455127"/>
          </a:xfrm>
        </p:spPr>
        <p:txBody>
          <a:bodyPr>
            <a:noAutofit/>
          </a:bodyPr>
          <a:lstStyle/>
          <a:p>
            <a:r>
              <a:rPr lang="en-GB" b="1" dirty="0">
                <a:latin typeface="Calibri" panose="020F0502020204030204" pitchFamily="34" charset="0"/>
                <a:ea typeface="Calibri" panose="020F0502020204030204" pitchFamily="34" charset="0"/>
                <a:cs typeface="Calibri" panose="020F0502020204030204" pitchFamily="34" charset="0"/>
              </a:rPr>
              <a:t>VEHICLE HANDLING OPTIMISATION THROUGH SIMULATION</a:t>
            </a:r>
          </a:p>
        </p:txBody>
      </p:sp>
      <p:sp>
        <p:nvSpPr>
          <p:cNvPr id="3" name="Content Placeholder 2"/>
          <p:cNvSpPr>
            <a:spLocks noGrp="1"/>
          </p:cNvSpPr>
          <p:nvPr>
            <p:ph idx="1"/>
          </p:nvPr>
        </p:nvSpPr>
        <p:spPr>
          <a:xfrm>
            <a:off x="236306" y="2733869"/>
            <a:ext cx="11517330" cy="2640563"/>
          </a:xfrm>
        </p:spPr>
        <p:txBody>
          <a:bodyPr>
            <a:normAutofit fontScale="92500" lnSpcReduction="10000"/>
          </a:bodyPr>
          <a:lstStyle/>
          <a:p>
            <a:pPr marL="0" indent="0" algn="ctr">
              <a:buNone/>
            </a:pPr>
            <a:r>
              <a:rPr lang="en-GB" sz="2400" b="1" dirty="0">
                <a:latin typeface="Calibri" panose="020F0502020204030204" pitchFamily="34" charset="0"/>
                <a:ea typeface="Calibri" panose="020F0502020204030204" pitchFamily="34" charset="0"/>
                <a:cs typeface="Calibri" panose="020F0502020204030204" pitchFamily="34" charset="0"/>
              </a:rPr>
              <a:t>RITWIK BARUAH</a:t>
            </a:r>
          </a:p>
          <a:p>
            <a:pPr marL="0" indent="0" algn="ctr">
              <a:buNone/>
            </a:pPr>
            <a:r>
              <a:rPr lang="en-GB" sz="2400" b="1" dirty="0">
                <a:latin typeface="Calibri" panose="020F0502020204030204" pitchFamily="34" charset="0"/>
                <a:ea typeface="Calibri" panose="020F0502020204030204" pitchFamily="34" charset="0"/>
                <a:cs typeface="Calibri" panose="020F0502020204030204" pitchFamily="34" charset="0"/>
              </a:rPr>
              <a:t>STUDENT NO.: 2204462</a:t>
            </a:r>
          </a:p>
          <a:p>
            <a:pPr marL="0" indent="0" algn="ctr">
              <a:buNone/>
            </a:pPr>
            <a:r>
              <a:rPr lang="en-GB" sz="2400" b="1" dirty="0">
                <a:latin typeface="Calibri" panose="020F0502020204030204" pitchFamily="34" charset="0"/>
                <a:ea typeface="Calibri" panose="020F0502020204030204" pitchFamily="34" charset="0"/>
                <a:cs typeface="Calibri" panose="020F0502020204030204" pitchFamily="34" charset="0"/>
              </a:rPr>
              <a:t>MSC MOTORSPORT ENGINEERING</a:t>
            </a:r>
          </a:p>
          <a:p>
            <a:pPr marL="0" indent="0" algn="ctr">
              <a:buNone/>
            </a:pPr>
            <a:endParaRPr lang="en-GB" sz="2400" b="1" dirty="0">
              <a:latin typeface="Calibri" panose="020F0502020204030204" pitchFamily="34" charset="0"/>
              <a:ea typeface="Calibri" panose="020F0502020204030204" pitchFamily="34" charset="0"/>
              <a:cs typeface="Calibri" panose="020F0502020204030204" pitchFamily="34" charset="0"/>
            </a:endParaRPr>
          </a:p>
          <a:p>
            <a:pPr marL="0" indent="0" algn="ctr">
              <a:buNone/>
            </a:pPr>
            <a:r>
              <a:rPr lang="en-GB" sz="2400" dirty="0">
                <a:latin typeface="Calibri" panose="020F0502020204030204" pitchFamily="34" charset="0"/>
                <a:ea typeface="Calibri" panose="020F0502020204030204" pitchFamily="34" charset="0"/>
                <a:cs typeface="Calibri" panose="020F0502020204030204" pitchFamily="34" charset="0"/>
              </a:rPr>
              <a:t>MODULE: ADVANCED MOTORSPORT DYNAMICS</a:t>
            </a:r>
          </a:p>
          <a:p>
            <a:pPr marL="0" indent="0" algn="ctr">
              <a:buNone/>
            </a:pPr>
            <a:r>
              <a:rPr lang="en-GB" sz="2400" dirty="0">
                <a:latin typeface="Calibri" panose="020F0502020204030204" pitchFamily="34" charset="0"/>
                <a:ea typeface="Calibri" panose="020F0502020204030204" pitchFamily="34" charset="0"/>
                <a:cs typeface="Calibri" panose="020F0502020204030204" pitchFamily="34" charset="0"/>
              </a:rPr>
              <a:t>MODULE CODE: ACFA 7002</a:t>
            </a:r>
          </a:p>
          <a:p>
            <a:pPr marL="0" indent="0" algn="ctr">
              <a:buNone/>
            </a:pPr>
            <a:r>
              <a:rPr lang="en-GB" sz="2400" dirty="0">
                <a:latin typeface="Calibri" panose="020F0502020204030204" pitchFamily="34" charset="0"/>
                <a:ea typeface="Calibri" panose="020F0502020204030204" pitchFamily="34" charset="0"/>
                <a:cs typeface="Calibri" panose="020F0502020204030204" pitchFamily="34" charset="0"/>
              </a:rPr>
              <a:t>LECTURER: ANDREW NOBLE</a:t>
            </a:r>
          </a:p>
          <a:p>
            <a:pPr marL="0" indent="0" algn="ctr">
              <a:buNone/>
            </a:pPr>
            <a:endParaRPr lang="en-GB" sz="2400" dirty="0"/>
          </a:p>
          <a:p>
            <a:pPr marL="0" indent="0" algn="ctr">
              <a:buNone/>
            </a:pPr>
            <a:endParaRPr lang="en-GB" sz="2400" dirty="0"/>
          </a:p>
        </p:txBody>
      </p:sp>
    </p:spTree>
    <p:extLst>
      <p:ext uri="{BB962C8B-B14F-4D97-AF65-F5344CB8AC3E}">
        <p14:creationId xmlns:p14="http://schemas.microsoft.com/office/powerpoint/2010/main" val="4144746128"/>
      </p:ext>
    </p:extLst>
  </p:cSld>
  <p:clrMapOvr>
    <a:masterClrMapping/>
  </p:clrMapOvr>
  <p:transition>
    <p:cover dir="rd"/>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445ECD-2C0F-209C-BD0D-8ED867981A99}"/>
              </a:ext>
            </a:extLst>
          </p:cNvPr>
          <p:cNvSpPr>
            <a:spLocks noGrp="1"/>
          </p:cNvSpPr>
          <p:nvPr>
            <p:ph type="title"/>
          </p:nvPr>
        </p:nvSpPr>
        <p:spPr>
          <a:xfrm>
            <a:off x="609600" y="240771"/>
            <a:ext cx="10972800" cy="1023584"/>
          </a:xfrm>
        </p:spPr>
        <p:txBody>
          <a:bodyPr>
            <a:normAutofit/>
          </a:bodyPr>
          <a:lstStyle/>
          <a:p>
            <a:r>
              <a:rPr lang="en-IN" sz="5400" dirty="0">
                <a:latin typeface="Calibri" panose="020F0502020204030204" pitchFamily="34" charset="0"/>
                <a:ea typeface="Calibri" panose="020F0502020204030204" pitchFamily="34" charset="0"/>
                <a:cs typeface="Calibri" panose="020F0502020204030204" pitchFamily="34" charset="0"/>
              </a:rPr>
              <a:t>INTRODUCTION</a:t>
            </a:r>
          </a:p>
        </p:txBody>
      </p:sp>
      <p:sp>
        <p:nvSpPr>
          <p:cNvPr id="5" name="TextBox 4">
            <a:extLst>
              <a:ext uri="{FF2B5EF4-FFF2-40B4-BE49-F238E27FC236}">
                <a16:creationId xmlns:a16="http://schemas.microsoft.com/office/drawing/2014/main" id="{98DF31BC-9CF3-50D1-A923-1D2969CB204A}"/>
              </a:ext>
            </a:extLst>
          </p:cNvPr>
          <p:cNvSpPr txBox="1"/>
          <p:nvPr/>
        </p:nvSpPr>
        <p:spPr>
          <a:xfrm>
            <a:off x="775673" y="1744298"/>
            <a:ext cx="4699439" cy="3785652"/>
          </a:xfrm>
          <a:prstGeom prst="rect">
            <a:avLst/>
          </a:prstGeom>
          <a:noFill/>
        </p:spPr>
        <p:txBody>
          <a:bodyPr wrap="square" rtlCol="0">
            <a:spAutoFit/>
          </a:bodyPr>
          <a:lstStyle/>
          <a:p>
            <a:pPr marL="342900" indent="-342900" algn="just">
              <a:buFont typeface="Arial" panose="020B0604020202020204" pitchFamily="34" charset="0"/>
              <a:buChar char="•"/>
            </a:pPr>
            <a:r>
              <a:rPr lang="en-IN" sz="2400" dirty="0">
                <a:latin typeface="Calibri" panose="020F0502020204030204" pitchFamily="34" charset="0"/>
                <a:ea typeface="Calibri" panose="020F0502020204030204" pitchFamily="34" charset="0"/>
                <a:cs typeface="Calibri" panose="020F0502020204030204" pitchFamily="34" charset="0"/>
              </a:rPr>
              <a:t>VI CarRealTime used to optimise preloaded Race Car model</a:t>
            </a:r>
          </a:p>
          <a:p>
            <a:pPr marL="342900" indent="-342900" algn="just">
              <a:buFont typeface="Arial" panose="020B0604020202020204" pitchFamily="34" charset="0"/>
              <a:buChar char="•"/>
            </a:pPr>
            <a:r>
              <a:rPr lang="en-IN" sz="2400" dirty="0">
                <a:latin typeface="Calibri" panose="020F0502020204030204" pitchFamily="34" charset="0"/>
                <a:ea typeface="Calibri" panose="020F0502020204030204" pitchFamily="34" charset="0"/>
                <a:cs typeface="Calibri" panose="020F0502020204030204" pitchFamily="34" charset="0"/>
              </a:rPr>
              <a:t>Circuit chosen for the optimisation is Llandow</a:t>
            </a:r>
          </a:p>
          <a:p>
            <a:pPr marL="342900" indent="-342900" algn="just">
              <a:buFont typeface="Arial" panose="020B0604020202020204" pitchFamily="34" charset="0"/>
              <a:buChar char="•"/>
            </a:pPr>
            <a:r>
              <a:rPr lang="en-IN" sz="2400" dirty="0">
                <a:latin typeface="Calibri" panose="020F0502020204030204" pitchFamily="34" charset="0"/>
                <a:ea typeface="Calibri" panose="020F0502020204030204" pitchFamily="34" charset="0"/>
                <a:cs typeface="Calibri" panose="020F0502020204030204" pitchFamily="34" charset="0"/>
              </a:rPr>
              <a:t>Parameters investigated for the optimisation:</a:t>
            </a:r>
          </a:p>
          <a:p>
            <a:pPr marL="800100" lvl="1" indent="-342900" algn="just">
              <a:buFont typeface="Arial" panose="020B0604020202020204" pitchFamily="34" charset="0"/>
              <a:buChar char="•"/>
            </a:pPr>
            <a:r>
              <a:rPr lang="en-IN" sz="2200" dirty="0">
                <a:latin typeface="Calibri" panose="020F0502020204030204" pitchFamily="34" charset="0"/>
                <a:ea typeface="Calibri" panose="020F0502020204030204" pitchFamily="34" charset="0"/>
                <a:cs typeface="Calibri" panose="020F0502020204030204" pitchFamily="34" charset="0"/>
              </a:rPr>
              <a:t>Spring rates</a:t>
            </a:r>
          </a:p>
          <a:p>
            <a:pPr marL="800100" lvl="1" indent="-342900" algn="just">
              <a:buFont typeface="Arial" panose="020B0604020202020204" pitchFamily="34" charset="0"/>
              <a:buChar char="•"/>
            </a:pPr>
            <a:r>
              <a:rPr lang="en-IN" sz="2200" dirty="0">
                <a:latin typeface="Calibri" panose="020F0502020204030204" pitchFamily="34" charset="0"/>
                <a:ea typeface="Calibri" panose="020F0502020204030204" pitchFamily="34" charset="0"/>
                <a:cs typeface="Calibri" panose="020F0502020204030204" pitchFamily="34" charset="0"/>
              </a:rPr>
              <a:t>Damper characteristics</a:t>
            </a:r>
          </a:p>
          <a:p>
            <a:pPr marL="800100" lvl="1" indent="-342900" algn="just">
              <a:buFont typeface="Arial" panose="020B0604020202020204" pitchFamily="34" charset="0"/>
              <a:buChar char="•"/>
            </a:pPr>
            <a:r>
              <a:rPr lang="en-IN" sz="2200" dirty="0">
                <a:latin typeface="Calibri" panose="020F0502020204030204" pitchFamily="34" charset="0"/>
                <a:ea typeface="Calibri" panose="020F0502020204030204" pitchFamily="34" charset="0"/>
                <a:cs typeface="Calibri" panose="020F0502020204030204" pitchFamily="34" charset="0"/>
              </a:rPr>
              <a:t>Anti-roll bar rates</a:t>
            </a:r>
          </a:p>
          <a:p>
            <a:pPr marL="342900" indent="-342900" algn="just">
              <a:buFont typeface="Arial" panose="020B0604020202020204" pitchFamily="34" charset="0"/>
              <a:buChar char="•"/>
            </a:pPr>
            <a:r>
              <a:rPr lang="en-IN" sz="2400" dirty="0">
                <a:latin typeface="Calibri" panose="020F0502020204030204" pitchFamily="34" charset="0"/>
                <a:ea typeface="Calibri" panose="020F0502020204030204" pitchFamily="34" charset="0"/>
                <a:cs typeface="Calibri" panose="020F0502020204030204" pitchFamily="34" charset="0"/>
              </a:rPr>
              <a:t>Full factorial DOE was used</a:t>
            </a:r>
          </a:p>
        </p:txBody>
      </p:sp>
      <p:pic>
        <p:nvPicPr>
          <p:cNvPr id="9" name="Content Placeholder 8" descr="Graphical user interface, website&#10;&#10;Description automatically generated">
            <a:extLst>
              <a:ext uri="{FF2B5EF4-FFF2-40B4-BE49-F238E27FC236}">
                <a16:creationId xmlns:a16="http://schemas.microsoft.com/office/drawing/2014/main" id="{A85B0EE6-F821-0CF6-3919-25392FCA61CC}"/>
              </a:ext>
            </a:extLst>
          </p:cNvPr>
          <p:cNvPicPr>
            <a:picLocks noGrp="1" noChangeAspect="1"/>
          </p:cNvPicPr>
          <p:nvPr>
            <p:ph idx="1"/>
          </p:nvPr>
        </p:nvPicPr>
        <p:blipFill>
          <a:blip r:embed="rId3" cstate="print">
            <a:extLst>
              <a:ext uri="{28A0092B-C50C-407E-A947-70E740481C1C}">
                <a14:useLocalDpi xmlns:a14="http://schemas.microsoft.com/office/drawing/2010/main" val="0"/>
              </a:ext>
            </a:extLst>
          </a:blip>
          <a:stretch>
            <a:fillRect/>
          </a:stretch>
        </p:blipFill>
        <p:spPr>
          <a:xfrm>
            <a:off x="6096000" y="1975997"/>
            <a:ext cx="5399350" cy="2906006"/>
          </a:xfrm>
        </p:spPr>
      </p:pic>
      <p:sp>
        <p:nvSpPr>
          <p:cNvPr id="10" name="TextBox 9">
            <a:extLst>
              <a:ext uri="{FF2B5EF4-FFF2-40B4-BE49-F238E27FC236}">
                <a16:creationId xmlns:a16="http://schemas.microsoft.com/office/drawing/2014/main" id="{CB12E931-724F-6941-CE07-E304CFE6713D}"/>
              </a:ext>
            </a:extLst>
          </p:cNvPr>
          <p:cNvSpPr txBox="1"/>
          <p:nvPr/>
        </p:nvSpPr>
        <p:spPr>
          <a:xfrm>
            <a:off x="7356153" y="4991077"/>
            <a:ext cx="2879044" cy="369332"/>
          </a:xfrm>
          <a:prstGeom prst="rect">
            <a:avLst/>
          </a:prstGeom>
          <a:noFill/>
        </p:spPr>
        <p:txBody>
          <a:bodyPr wrap="square" rtlCol="0">
            <a:spAutoFit/>
          </a:bodyPr>
          <a:lstStyle/>
          <a:p>
            <a:pPr algn="ctr"/>
            <a:r>
              <a:rPr lang="en-IN" dirty="0"/>
              <a:t>Fig.1 : VI CarRealTime</a:t>
            </a:r>
          </a:p>
        </p:txBody>
      </p:sp>
    </p:spTree>
    <p:extLst>
      <p:ext uri="{BB962C8B-B14F-4D97-AF65-F5344CB8AC3E}">
        <p14:creationId xmlns:p14="http://schemas.microsoft.com/office/powerpoint/2010/main" val="651853749"/>
      </p:ext>
    </p:extLst>
  </p:cSld>
  <p:clrMapOvr>
    <a:masterClrMapping/>
  </p:clrMapOvr>
  <p:transition>
    <p:cover dir="rd"/>
  </p:transition>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445ECD-2C0F-209C-BD0D-8ED867981A99}"/>
              </a:ext>
            </a:extLst>
          </p:cNvPr>
          <p:cNvSpPr>
            <a:spLocks noGrp="1"/>
          </p:cNvSpPr>
          <p:nvPr>
            <p:ph type="title"/>
          </p:nvPr>
        </p:nvSpPr>
        <p:spPr>
          <a:xfrm>
            <a:off x="609600" y="174587"/>
            <a:ext cx="10972800" cy="764902"/>
          </a:xfrm>
        </p:spPr>
        <p:txBody>
          <a:bodyPr>
            <a:normAutofit fontScale="90000"/>
          </a:bodyPr>
          <a:lstStyle/>
          <a:p>
            <a:r>
              <a:rPr lang="en-IN" sz="5400" dirty="0">
                <a:latin typeface="Calibri" panose="020F0502020204030204" pitchFamily="34" charset="0"/>
                <a:ea typeface="Calibri" panose="020F0502020204030204" pitchFamily="34" charset="0"/>
                <a:cs typeface="Calibri" panose="020F0502020204030204" pitchFamily="34" charset="0"/>
              </a:rPr>
              <a:t>Methodology</a:t>
            </a:r>
          </a:p>
        </p:txBody>
      </p:sp>
      <p:sp>
        <p:nvSpPr>
          <p:cNvPr id="6" name="Rectangle: Rounded Corners 5">
            <a:extLst>
              <a:ext uri="{FF2B5EF4-FFF2-40B4-BE49-F238E27FC236}">
                <a16:creationId xmlns:a16="http://schemas.microsoft.com/office/drawing/2014/main" id="{2012EEE7-86AB-E86D-D261-E02E109D5674}"/>
              </a:ext>
            </a:extLst>
          </p:cNvPr>
          <p:cNvSpPr/>
          <p:nvPr/>
        </p:nvSpPr>
        <p:spPr>
          <a:xfrm>
            <a:off x="1807066" y="1456853"/>
            <a:ext cx="3048000" cy="513348"/>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IN" dirty="0"/>
              <a:t>LOAD RACE CAR MODEL</a:t>
            </a:r>
          </a:p>
        </p:txBody>
      </p:sp>
      <p:sp>
        <p:nvSpPr>
          <p:cNvPr id="7" name="Rectangle: Rounded Corners 6">
            <a:extLst>
              <a:ext uri="{FF2B5EF4-FFF2-40B4-BE49-F238E27FC236}">
                <a16:creationId xmlns:a16="http://schemas.microsoft.com/office/drawing/2014/main" id="{5711E51C-C4A4-D58F-0309-2D7B33C01005}"/>
              </a:ext>
            </a:extLst>
          </p:cNvPr>
          <p:cNvSpPr/>
          <p:nvPr/>
        </p:nvSpPr>
        <p:spPr>
          <a:xfrm>
            <a:off x="1807066" y="2487565"/>
            <a:ext cx="3048000" cy="513348"/>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IN" dirty="0"/>
              <a:t>SIMULATE THE MODEL AROUND LLANDOW</a:t>
            </a:r>
          </a:p>
        </p:txBody>
      </p:sp>
      <p:sp>
        <p:nvSpPr>
          <p:cNvPr id="8" name="Rectangle: Rounded Corners 7">
            <a:extLst>
              <a:ext uri="{FF2B5EF4-FFF2-40B4-BE49-F238E27FC236}">
                <a16:creationId xmlns:a16="http://schemas.microsoft.com/office/drawing/2014/main" id="{C7BE9A2D-617E-9493-2C14-CA83C42724B7}"/>
              </a:ext>
            </a:extLst>
          </p:cNvPr>
          <p:cNvSpPr/>
          <p:nvPr/>
        </p:nvSpPr>
        <p:spPr>
          <a:xfrm>
            <a:off x="1807066" y="4548989"/>
            <a:ext cx="3048000" cy="513348"/>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IN" dirty="0"/>
              <a:t>APPLY DOE APPROACH</a:t>
            </a:r>
          </a:p>
        </p:txBody>
      </p:sp>
      <p:sp>
        <p:nvSpPr>
          <p:cNvPr id="11" name="Rectangle: Rounded Corners 10">
            <a:extLst>
              <a:ext uri="{FF2B5EF4-FFF2-40B4-BE49-F238E27FC236}">
                <a16:creationId xmlns:a16="http://schemas.microsoft.com/office/drawing/2014/main" id="{D0FDCE2A-8C8E-4D14-A38D-855BC9B9E3EF}"/>
              </a:ext>
            </a:extLst>
          </p:cNvPr>
          <p:cNvSpPr/>
          <p:nvPr/>
        </p:nvSpPr>
        <p:spPr>
          <a:xfrm>
            <a:off x="1807066" y="3518277"/>
            <a:ext cx="3048000" cy="513348"/>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IN" dirty="0"/>
              <a:t>POST PROCESS FOR LAP TIME RESULTS</a:t>
            </a:r>
          </a:p>
        </p:txBody>
      </p:sp>
      <p:sp>
        <p:nvSpPr>
          <p:cNvPr id="13" name="Rectangle: Rounded Corners 12">
            <a:extLst>
              <a:ext uri="{FF2B5EF4-FFF2-40B4-BE49-F238E27FC236}">
                <a16:creationId xmlns:a16="http://schemas.microsoft.com/office/drawing/2014/main" id="{B7CCC6C2-82AC-7892-0D65-A47964908C48}"/>
              </a:ext>
            </a:extLst>
          </p:cNvPr>
          <p:cNvSpPr/>
          <p:nvPr/>
        </p:nvSpPr>
        <p:spPr>
          <a:xfrm>
            <a:off x="7336934" y="3518277"/>
            <a:ext cx="3048000" cy="513348"/>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IN" dirty="0"/>
              <a:t>APPLY DOE TO A PAIR OF PARAMETERS ONLY</a:t>
            </a:r>
          </a:p>
        </p:txBody>
      </p:sp>
      <p:sp>
        <p:nvSpPr>
          <p:cNvPr id="14" name="Rectangle: Rounded Corners 13">
            <a:extLst>
              <a:ext uri="{FF2B5EF4-FFF2-40B4-BE49-F238E27FC236}">
                <a16:creationId xmlns:a16="http://schemas.microsoft.com/office/drawing/2014/main" id="{51BC85D2-4990-54F6-26D4-078C6745B17F}"/>
              </a:ext>
            </a:extLst>
          </p:cNvPr>
          <p:cNvSpPr/>
          <p:nvPr/>
        </p:nvSpPr>
        <p:spPr>
          <a:xfrm>
            <a:off x="7336934" y="2487565"/>
            <a:ext cx="3048000" cy="513348"/>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IN" dirty="0"/>
              <a:t>IDENTIFY BEST SETUPS</a:t>
            </a:r>
          </a:p>
        </p:txBody>
      </p:sp>
      <p:sp>
        <p:nvSpPr>
          <p:cNvPr id="15" name="Rectangle: Rounded Corners 14">
            <a:extLst>
              <a:ext uri="{FF2B5EF4-FFF2-40B4-BE49-F238E27FC236}">
                <a16:creationId xmlns:a16="http://schemas.microsoft.com/office/drawing/2014/main" id="{F64F75DD-ED91-C0C8-EB12-68022A37205E}"/>
              </a:ext>
            </a:extLst>
          </p:cNvPr>
          <p:cNvSpPr/>
          <p:nvPr/>
        </p:nvSpPr>
        <p:spPr>
          <a:xfrm>
            <a:off x="7336934" y="1456853"/>
            <a:ext cx="3048000" cy="513348"/>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IN" dirty="0"/>
              <a:t>SIMULATE AGAIN WITH DOE</a:t>
            </a:r>
          </a:p>
        </p:txBody>
      </p:sp>
      <p:sp>
        <p:nvSpPr>
          <p:cNvPr id="16" name="Rectangle: Rounded Corners 15">
            <a:extLst>
              <a:ext uri="{FF2B5EF4-FFF2-40B4-BE49-F238E27FC236}">
                <a16:creationId xmlns:a16="http://schemas.microsoft.com/office/drawing/2014/main" id="{A4784C9D-9E0F-4FD0-107C-B16458D348F2}"/>
              </a:ext>
            </a:extLst>
          </p:cNvPr>
          <p:cNvSpPr/>
          <p:nvPr/>
        </p:nvSpPr>
        <p:spPr>
          <a:xfrm>
            <a:off x="7336934" y="4548989"/>
            <a:ext cx="3048000" cy="513348"/>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IN" dirty="0"/>
              <a:t>ASSESS INTERACTION OF PAIRS OF PARAMETERS</a:t>
            </a:r>
          </a:p>
        </p:txBody>
      </p:sp>
      <p:cxnSp>
        <p:nvCxnSpPr>
          <p:cNvPr id="18" name="Straight Arrow Connector 17">
            <a:extLst>
              <a:ext uri="{FF2B5EF4-FFF2-40B4-BE49-F238E27FC236}">
                <a16:creationId xmlns:a16="http://schemas.microsoft.com/office/drawing/2014/main" id="{B7A54E11-12A9-F54C-6442-B215482E3BBB}"/>
              </a:ext>
            </a:extLst>
          </p:cNvPr>
          <p:cNvCxnSpPr>
            <a:cxnSpLocks/>
            <a:stCxn id="6" idx="2"/>
            <a:endCxn id="7" idx="0"/>
          </p:cNvCxnSpPr>
          <p:nvPr/>
        </p:nvCxnSpPr>
        <p:spPr>
          <a:xfrm>
            <a:off x="3331066" y="1970201"/>
            <a:ext cx="0" cy="517364"/>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20" name="Straight Arrow Connector 19">
            <a:extLst>
              <a:ext uri="{FF2B5EF4-FFF2-40B4-BE49-F238E27FC236}">
                <a16:creationId xmlns:a16="http://schemas.microsoft.com/office/drawing/2014/main" id="{7B929901-FA9E-9A65-7D4E-3A0DBE358EFE}"/>
              </a:ext>
            </a:extLst>
          </p:cNvPr>
          <p:cNvCxnSpPr>
            <a:cxnSpLocks/>
            <a:stCxn id="7" idx="2"/>
            <a:endCxn id="11" idx="0"/>
          </p:cNvCxnSpPr>
          <p:nvPr/>
        </p:nvCxnSpPr>
        <p:spPr>
          <a:xfrm>
            <a:off x="3331066" y="3000913"/>
            <a:ext cx="0" cy="517364"/>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21" name="Straight Arrow Connector 20">
            <a:extLst>
              <a:ext uri="{FF2B5EF4-FFF2-40B4-BE49-F238E27FC236}">
                <a16:creationId xmlns:a16="http://schemas.microsoft.com/office/drawing/2014/main" id="{015E7CBB-DA5E-850D-A4EC-EB964AF263E0}"/>
              </a:ext>
            </a:extLst>
          </p:cNvPr>
          <p:cNvCxnSpPr>
            <a:cxnSpLocks/>
            <a:stCxn id="11" idx="2"/>
            <a:endCxn id="8" idx="0"/>
          </p:cNvCxnSpPr>
          <p:nvPr/>
        </p:nvCxnSpPr>
        <p:spPr>
          <a:xfrm>
            <a:off x="3331066" y="4031625"/>
            <a:ext cx="0" cy="517364"/>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22" name="Straight Arrow Connector 21">
            <a:extLst>
              <a:ext uri="{FF2B5EF4-FFF2-40B4-BE49-F238E27FC236}">
                <a16:creationId xmlns:a16="http://schemas.microsoft.com/office/drawing/2014/main" id="{28DB2F9F-71A5-33F1-7F90-42F1CA219164}"/>
              </a:ext>
            </a:extLst>
          </p:cNvPr>
          <p:cNvCxnSpPr>
            <a:cxnSpLocks/>
            <a:stCxn id="15" idx="2"/>
            <a:endCxn id="14" idx="0"/>
          </p:cNvCxnSpPr>
          <p:nvPr/>
        </p:nvCxnSpPr>
        <p:spPr>
          <a:xfrm>
            <a:off x="8860934" y="1970201"/>
            <a:ext cx="0" cy="517364"/>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23" name="Straight Arrow Connector 22">
            <a:extLst>
              <a:ext uri="{FF2B5EF4-FFF2-40B4-BE49-F238E27FC236}">
                <a16:creationId xmlns:a16="http://schemas.microsoft.com/office/drawing/2014/main" id="{466B873C-0E1E-9989-D3F0-1B13E9D30271}"/>
              </a:ext>
            </a:extLst>
          </p:cNvPr>
          <p:cNvCxnSpPr>
            <a:cxnSpLocks/>
            <a:stCxn id="14" idx="2"/>
            <a:endCxn id="13" idx="0"/>
          </p:cNvCxnSpPr>
          <p:nvPr/>
        </p:nvCxnSpPr>
        <p:spPr>
          <a:xfrm>
            <a:off x="8860934" y="3000913"/>
            <a:ext cx="0" cy="517364"/>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32" name="Straight Arrow Connector 31">
            <a:extLst>
              <a:ext uri="{FF2B5EF4-FFF2-40B4-BE49-F238E27FC236}">
                <a16:creationId xmlns:a16="http://schemas.microsoft.com/office/drawing/2014/main" id="{846B5DEC-5FE3-E3AC-9C77-5167FCFBA3CD}"/>
              </a:ext>
            </a:extLst>
          </p:cNvPr>
          <p:cNvCxnSpPr>
            <a:cxnSpLocks/>
            <a:stCxn id="13" idx="2"/>
            <a:endCxn id="16" idx="0"/>
          </p:cNvCxnSpPr>
          <p:nvPr/>
        </p:nvCxnSpPr>
        <p:spPr>
          <a:xfrm>
            <a:off x="8860934" y="4031625"/>
            <a:ext cx="0" cy="517364"/>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36" name="Connector: Elbow 35">
            <a:extLst>
              <a:ext uri="{FF2B5EF4-FFF2-40B4-BE49-F238E27FC236}">
                <a16:creationId xmlns:a16="http://schemas.microsoft.com/office/drawing/2014/main" id="{832D77D5-73DE-34F8-B68E-CA44C1FD4416}"/>
              </a:ext>
            </a:extLst>
          </p:cNvPr>
          <p:cNvCxnSpPr>
            <a:cxnSpLocks/>
            <a:stCxn id="8" idx="2"/>
            <a:endCxn id="15" idx="0"/>
          </p:cNvCxnSpPr>
          <p:nvPr/>
        </p:nvCxnSpPr>
        <p:spPr>
          <a:xfrm rot="5400000" flipH="1" flipV="1">
            <a:off x="4293258" y="494661"/>
            <a:ext cx="3605484" cy="5529868"/>
          </a:xfrm>
          <a:prstGeom prst="bentConnector5">
            <a:avLst>
              <a:gd name="adj1" fmla="val -6340"/>
              <a:gd name="adj2" fmla="val 50000"/>
              <a:gd name="adj3" fmla="val 106340"/>
            </a:avLst>
          </a:prstGeom>
          <a:ln>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093082977"/>
      </p:ext>
    </p:extLst>
  </p:cSld>
  <p:clrMapOvr>
    <a:masterClrMapping/>
  </p:clrMapOvr>
  <p:transition>
    <p:cover dir="rd"/>
  </p:transition>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445ECD-2C0F-209C-BD0D-8ED867981A99}"/>
              </a:ext>
            </a:extLst>
          </p:cNvPr>
          <p:cNvSpPr>
            <a:spLocks noGrp="1"/>
          </p:cNvSpPr>
          <p:nvPr>
            <p:ph type="title"/>
          </p:nvPr>
        </p:nvSpPr>
        <p:spPr>
          <a:xfrm>
            <a:off x="609600" y="240771"/>
            <a:ext cx="10972800" cy="1023584"/>
          </a:xfrm>
        </p:spPr>
        <p:txBody>
          <a:bodyPr>
            <a:normAutofit/>
          </a:bodyPr>
          <a:lstStyle/>
          <a:p>
            <a:r>
              <a:rPr lang="en-IN" sz="5400" dirty="0">
                <a:latin typeface="Calibri" panose="020F0502020204030204" pitchFamily="34" charset="0"/>
                <a:ea typeface="Calibri" panose="020F0502020204030204" pitchFamily="34" charset="0"/>
                <a:cs typeface="Calibri" panose="020F0502020204030204" pitchFamily="34" charset="0"/>
              </a:rPr>
              <a:t>SETTINGS USED</a:t>
            </a:r>
          </a:p>
        </p:txBody>
      </p:sp>
      <p:graphicFrame>
        <p:nvGraphicFramePr>
          <p:cNvPr id="14" name="Table 13">
            <a:extLst>
              <a:ext uri="{FF2B5EF4-FFF2-40B4-BE49-F238E27FC236}">
                <a16:creationId xmlns:a16="http://schemas.microsoft.com/office/drawing/2014/main" id="{C9C66900-1723-66AE-9567-29A8CF6FA9B7}"/>
              </a:ext>
            </a:extLst>
          </p:cNvPr>
          <p:cNvGraphicFramePr>
            <a:graphicFrameLocks noGrp="1"/>
          </p:cNvGraphicFramePr>
          <p:nvPr>
            <p:extLst>
              <p:ext uri="{D42A27DB-BD31-4B8C-83A1-F6EECF244321}">
                <p14:modId xmlns:p14="http://schemas.microsoft.com/office/powerpoint/2010/main" val="299631577"/>
              </p:ext>
            </p:extLst>
          </p:nvPr>
        </p:nvGraphicFramePr>
        <p:xfrm>
          <a:off x="2686050" y="2037252"/>
          <a:ext cx="6819900" cy="2338653"/>
        </p:xfrm>
        <a:graphic>
          <a:graphicData uri="http://schemas.openxmlformats.org/drawingml/2006/table">
            <a:tbl>
              <a:tblPr/>
              <a:tblGrid>
                <a:gridCol w="3409950">
                  <a:extLst>
                    <a:ext uri="{9D8B030D-6E8A-4147-A177-3AD203B41FA5}">
                      <a16:colId xmlns:a16="http://schemas.microsoft.com/office/drawing/2014/main" val="56208941"/>
                    </a:ext>
                  </a:extLst>
                </a:gridCol>
                <a:gridCol w="3409950">
                  <a:extLst>
                    <a:ext uri="{9D8B030D-6E8A-4147-A177-3AD203B41FA5}">
                      <a16:colId xmlns:a16="http://schemas.microsoft.com/office/drawing/2014/main" val="2529828075"/>
                    </a:ext>
                  </a:extLst>
                </a:gridCol>
              </a:tblGrid>
              <a:tr h="343919">
                <a:tc>
                  <a:txBody>
                    <a:bodyPr/>
                    <a:lstStyle/>
                    <a:p>
                      <a:pPr algn="ctr" fontAlgn="b"/>
                      <a:r>
                        <a:rPr lang="en-IN" sz="2000" b="1" i="0" u="none" strike="noStrike" dirty="0">
                          <a:solidFill>
                            <a:srgbClr val="000000"/>
                          </a:solidFill>
                          <a:effectLst/>
                          <a:latin typeface="Calibri" panose="020F0502020204030204" pitchFamily="34" charset="0"/>
                        </a:rPr>
                        <a:t>Parameters</a:t>
                      </a:r>
                    </a:p>
                  </a:txBody>
                  <a:tcPr marL="7620" marR="7620" marT="762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BDD7EE"/>
                    </a:solidFill>
                  </a:tcPr>
                </a:tc>
                <a:tc>
                  <a:txBody>
                    <a:bodyPr/>
                    <a:lstStyle/>
                    <a:p>
                      <a:pPr algn="ctr" fontAlgn="b"/>
                      <a:r>
                        <a:rPr lang="en-IN" sz="2000" b="1" i="0" u="none" strike="noStrike">
                          <a:solidFill>
                            <a:srgbClr val="000000"/>
                          </a:solidFill>
                          <a:effectLst/>
                          <a:latin typeface="Calibri" panose="020F0502020204030204" pitchFamily="34" charset="0"/>
                        </a:rPr>
                        <a:t>Values</a:t>
                      </a:r>
                    </a:p>
                  </a:txBody>
                  <a:tcPr marL="7620" marR="7620" marT="762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BDD7EE"/>
                    </a:solidFill>
                  </a:tcPr>
                </a:tc>
                <a:extLst>
                  <a:ext uri="{0D108BD9-81ED-4DB2-BD59-A6C34878D82A}">
                    <a16:rowId xmlns:a16="http://schemas.microsoft.com/office/drawing/2014/main" val="163227531"/>
                  </a:ext>
                </a:extLst>
              </a:tr>
              <a:tr h="330163">
                <a:tc>
                  <a:txBody>
                    <a:bodyPr/>
                    <a:lstStyle/>
                    <a:p>
                      <a:pPr algn="ctr" fontAlgn="b"/>
                      <a:r>
                        <a:rPr lang="en-IN" sz="2000" b="0" i="0" u="none" strike="noStrike" dirty="0">
                          <a:solidFill>
                            <a:srgbClr val="000000"/>
                          </a:solidFill>
                          <a:effectLst/>
                          <a:latin typeface="Calibri" panose="020F0502020204030204" pitchFamily="34" charset="0"/>
                        </a:rPr>
                        <a:t>Max Allowable Path Distance</a:t>
                      </a:r>
                    </a:p>
                  </a:txBody>
                  <a:tcPr marL="7620" marR="7620" marT="762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en-IN" sz="2000" b="0" i="0" u="none" strike="noStrike">
                          <a:solidFill>
                            <a:srgbClr val="000000"/>
                          </a:solidFill>
                          <a:effectLst/>
                          <a:latin typeface="Calibri" panose="020F0502020204030204" pitchFamily="34" charset="0"/>
                        </a:rPr>
                        <a:t>1500 mm</a:t>
                      </a:r>
                    </a:p>
                  </a:txBody>
                  <a:tcPr marL="7620" marR="7620" marT="762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779686137"/>
                  </a:ext>
                </a:extLst>
              </a:tr>
              <a:tr h="330163">
                <a:tc>
                  <a:txBody>
                    <a:bodyPr/>
                    <a:lstStyle/>
                    <a:p>
                      <a:pPr algn="ctr" fontAlgn="b"/>
                      <a:r>
                        <a:rPr lang="en-IN" sz="2000" b="0" i="0" u="none" strike="noStrike" dirty="0">
                          <a:solidFill>
                            <a:srgbClr val="000000"/>
                          </a:solidFill>
                          <a:effectLst/>
                          <a:latin typeface="Calibri" panose="020F0502020204030204" pitchFamily="34" charset="0"/>
                        </a:rPr>
                        <a:t>Long. Accel. Performance Factor</a:t>
                      </a:r>
                    </a:p>
                  </a:txBody>
                  <a:tcPr marL="7620" marR="7620" marT="762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en-IN" sz="2000" b="0" i="0" u="none" strike="noStrike">
                          <a:solidFill>
                            <a:srgbClr val="000000"/>
                          </a:solidFill>
                          <a:effectLst/>
                          <a:latin typeface="Calibri" panose="020F0502020204030204" pitchFamily="34" charset="0"/>
                        </a:rPr>
                        <a:t>1.3</a:t>
                      </a:r>
                    </a:p>
                  </a:txBody>
                  <a:tcPr marL="7620" marR="7620" marT="762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2213580907"/>
                  </a:ext>
                </a:extLst>
              </a:tr>
              <a:tr h="330163">
                <a:tc>
                  <a:txBody>
                    <a:bodyPr/>
                    <a:lstStyle/>
                    <a:p>
                      <a:pPr algn="ctr" fontAlgn="b"/>
                      <a:r>
                        <a:rPr lang="en-IN" sz="2000" b="0" i="0" u="none" strike="noStrike" dirty="0">
                          <a:solidFill>
                            <a:srgbClr val="000000"/>
                          </a:solidFill>
                          <a:effectLst/>
                          <a:latin typeface="Calibri" panose="020F0502020204030204" pitchFamily="34" charset="0"/>
                        </a:rPr>
                        <a:t>Long. Brake Performance Factor</a:t>
                      </a:r>
                    </a:p>
                  </a:txBody>
                  <a:tcPr marL="7620" marR="7620" marT="762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en-IN" sz="2000" b="0" i="0" u="none" strike="noStrike" dirty="0">
                          <a:solidFill>
                            <a:srgbClr val="000000"/>
                          </a:solidFill>
                          <a:effectLst/>
                          <a:latin typeface="Calibri" panose="020F0502020204030204" pitchFamily="34" charset="0"/>
                        </a:rPr>
                        <a:t>1.3</a:t>
                      </a:r>
                    </a:p>
                  </a:txBody>
                  <a:tcPr marL="7620" marR="7620" marT="762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2658023978"/>
                  </a:ext>
                </a:extLst>
              </a:tr>
              <a:tr h="330163">
                <a:tc>
                  <a:txBody>
                    <a:bodyPr/>
                    <a:lstStyle/>
                    <a:p>
                      <a:pPr algn="ctr" fontAlgn="b"/>
                      <a:r>
                        <a:rPr lang="en-IN" sz="2000" b="0" i="0" u="none" strike="noStrike" dirty="0">
                          <a:solidFill>
                            <a:srgbClr val="000000"/>
                          </a:solidFill>
                          <a:effectLst/>
                          <a:latin typeface="Calibri" panose="020F0502020204030204" pitchFamily="34" charset="0"/>
                        </a:rPr>
                        <a:t>Lateral Performance Factor</a:t>
                      </a:r>
                    </a:p>
                  </a:txBody>
                  <a:tcPr marL="7620" marR="7620" marT="762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en-IN" sz="2000" b="0" i="0" u="none" strike="noStrike" dirty="0">
                          <a:solidFill>
                            <a:srgbClr val="000000"/>
                          </a:solidFill>
                          <a:effectLst/>
                          <a:latin typeface="Calibri" panose="020F0502020204030204" pitchFamily="34" charset="0"/>
                        </a:rPr>
                        <a:t>1.3</a:t>
                      </a:r>
                    </a:p>
                  </a:txBody>
                  <a:tcPr marL="7620" marR="7620" marT="762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771726268"/>
                  </a:ext>
                </a:extLst>
              </a:tr>
              <a:tr h="330163">
                <a:tc>
                  <a:txBody>
                    <a:bodyPr/>
                    <a:lstStyle/>
                    <a:p>
                      <a:pPr algn="ctr" fontAlgn="b"/>
                      <a:r>
                        <a:rPr lang="en-IN" sz="2000" b="0" i="0" u="none" strike="noStrike" dirty="0">
                          <a:solidFill>
                            <a:srgbClr val="000000"/>
                          </a:solidFill>
                          <a:effectLst/>
                          <a:latin typeface="Calibri" panose="020F0502020204030204" pitchFamily="34" charset="0"/>
                        </a:rPr>
                        <a:t>Performance Correction Step</a:t>
                      </a:r>
                    </a:p>
                  </a:txBody>
                  <a:tcPr marL="7620" marR="7620" marT="762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en-IN" sz="2000" b="0" i="0" u="none" strike="noStrike" dirty="0">
                          <a:solidFill>
                            <a:srgbClr val="000000"/>
                          </a:solidFill>
                          <a:effectLst/>
                          <a:latin typeface="Calibri" panose="020F0502020204030204" pitchFamily="34" charset="0"/>
                        </a:rPr>
                        <a:t>0.05</a:t>
                      </a:r>
                    </a:p>
                  </a:txBody>
                  <a:tcPr marL="7620" marR="7620" marT="762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2853483973"/>
                  </a:ext>
                </a:extLst>
              </a:tr>
              <a:tr h="343919">
                <a:tc>
                  <a:txBody>
                    <a:bodyPr/>
                    <a:lstStyle/>
                    <a:p>
                      <a:pPr algn="ctr" fontAlgn="b"/>
                      <a:r>
                        <a:rPr lang="en-IN" sz="2000" b="0" i="0" u="none" strike="noStrike" dirty="0">
                          <a:solidFill>
                            <a:srgbClr val="000000"/>
                          </a:solidFill>
                          <a:effectLst/>
                          <a:latin typeface="Calibri" panose="020F0502020204030204" pitchFamily="34" charset="0"/>
                        </a:rPr>
                        <a:t>Factor Variations</a:t>
                      </a:r>
                    </a:p>
                  </a:txBody>
                  <a:tcPr marL="7620" marR="7620" marT="762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fontAlgn="b"/>
                      <a:r>
                        <a:rPr lang="en-IN" sz="2000" b="0" i="0" u="none" strike="noStrike" dirty="0">
                          <a:solidFill>
                            <a:srgbClr val="000000"/>
                          </a:solidFill>
                          <a:effectLst/>
                          <a:latin typeface="Calibri" panose="020F0502020204030204" pitchFamily="34" charset="0"/>
                        </a:rPr>
                        <a:t>-10%, 0%, 10%</a:t>
                      </a:r>
                    </a:p>
                  </a:txBody>
                  <a:tcPr marL="7620" marR="7620" marT="762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2345064930"/>
                  </a:ext>
                </a:extLst>
              </a:tr>
            </a:tbl>
          </a:graphicData>
        </a:graphic>
      </p:graphicFrame>
    </p:spTree>
    <p:extLst>
      <p:ext uri="{BB962C8B-B14F-4D97-AF65-F5344CB8AC3E}">
        <p14:creationId xmlns:p14="http://schemas.microsoft.com/office/powerpoint/2010/main" val="609694986"/>
      </p:ext>
    </p:extLst>
  </p:cSld>
  <p:clrMapOvr>
    <a:masterClrMapping/>
  </p:clrMapOvr>
  <p:transition>
    <p:cover dir="rd"/>
  </p:transition>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75738D-75B9-88CB-4B14-FE1A83A5E876}"/>
              </a:ext>
            </a:extLst>
          </p:cNvPr>
          <p:cNvSpPr>
            <a:spLocks noGrp="1"/>
          </p:cNvSpPr>
          <p:nvPr>
            <p:ph type="title"/>
          </p:nvPr>
        </p:nvSpPr>
        <p:spPr>
          <a:xfrm>
            <a:off x="609600" y="209295"/>
            <a:ext cx="10972800" cy="875829"/>
          </a:xfrm>
        </p:spPr>
        <p:txBody>
          <a:bodyPr>
            <a:noAutofit/>
          </a:bodyPr>
          <a:lstStyle/>
          <a:p>
            <a:r>
              <a:rPr lang="en-GB" sz="5400" i="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​DOE RESULTS</a:t>
            </a:r>
            <a:endParaRPr lang="en-GB" sz="5400" dirty="0">
              <a:latin typeface="Calibri" panose="020F0502020204030204" pitchFamily="34" charset="0"/>
              <a:ea typeface="Calibri" panose="020F0502020204030204" pitchFamily="34" charset="0"/>
              <a:cs typeface="Calibri" panose="020F0502020204030204" pitchFamily="34" charset="0"/>
            </a:endParaRPr>
          </a:p>
        </p:txBody>
      </p:sp>
      <p:sp>
        <p:nvSpPr>
          <p:cNvPr id="4" name="Content Placeholder 2">
            <a:extLst>
              <a:ext uri="{FF2B5EF4-FFF2-40B4-BE49-F238E27FC236}">
                <a16:creationId xmlns:a16="http://schemas.microsoft.com/office/drawing/2014/main" id="{CCB75F74-A7CC-0F34-8269-F07C4F0A7674}"/>
              </a:ext>
            </a:extLst>
          </p:cNvPr>
          <p:cNvSpPr>
            <a:spLocks noGrp="1"/>
          </p:cNvSpPr>
          <p:nvPr/>
        </p:nvSpPr>
        <p:spPr>
          <a:xfrm>
            <a:off x="838200" y="1253331"/>
            <a:ext cx="10515600" cy="4351338"/>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endParaRPr lang="en-GB" sz="1800" dirty="0"/>
          </a:p>
        </p:txBody>
      </p:sp>
      <p:pic>
        <p:nvPicPr>
          <p:cNvPr id="5" name="Picture 4" descr="Table&#10;&#10;Description automatically generated">
            <a:extLst>
              <a:ext uri="{FF2B5EF4-FFF2-40B4-BE49-F238E27FC236}">
                <a16:creationId xmlns:a16="http://schemas.microsoft.com/office/drawing/2014/main" id="{B1B93AF1-48AF-06DB-B353-49B7A60A3300}"/>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048312" y="2651901"/>
            <a:ext cx="4095938" cy="2266529"/>
          </a:xfrm>
          <a:prstGeom prst="rect">
            <a:avLst/>
          </a:prstGeom>
        </p:spPr>
      </p:pic>
      <p:sp>
        <p:nvSpPr>
          <p:cNvPr id="6" name="TextBox 5">
            <a:extLst>
              <a:ext uri="{FF2B5EF4-FFF2-40B4-BE49-F238E27FC236}">
                <a16:creationId xmlns:a16="http://schemas.microsoft.com/office/drawing/2014/main" id="{E2FFCD87-B95A-AA32-5B54-DEB919B71ED5}"/>
              </a:ext>
            </a:extLst>
          </p:cNvPr>
          <p:cNvSpPr txBox="1"/>
          <p:nvPr/>
        </p:nvSpPr>
        <p:spPr>
          <a:xfrm>
            <a:off x="7287145" y="4993965"/>
            <a:ext cx="3618272" cy="353943"/>
          </a:xfrm>
          <a:prstGeom prst="rect">
            <a:avLst/>
          </a:prstGeom>
          <a:noFill/>
        </p:spPr>
        <p:txBody>
          <a:bodyPr wrap="square" rtlCol="0">
            <a:spAutoFit/>
          </a:bodyPr>
          <a:lstStyle/>
          <a:p>
            <a:pPr algn="ctr"/>
            <a:r>
              <a:rPr lang="en-IN" sz="1700" dirty="0">
                <a:latin typeface="Calibri" panose="020F0502020204030204" pitchFamily="34" charset="0"/>
                <a:ea typeface="Calibri" panose="020F0502020204030204" pitchFamily="34" charset="0"/>
                <a:cs typeface="Calibri" panose="020F0502020204030204" pitchFamily="34" charset="0"/>
              </a:rPr>
              <a:t>Fig. 2: Investigation Summary Report</a:t>
            </a:r>
          </a:p>
        </p:txBody>
      </p:sp>
      <p:sp>
        <p:nvSpPr>
          <p:cNvPr id="8" name="TextBox 7">
            <a:extLst>
              <a:ext uri="{FF2B5EF4-FFF2-40B4-BE49-F238E27FC236}">
                <a16:creationId xmlns:a16="http://schemas.microsoft.com/office/drawing/2014/main" id="{772125D9-A9DA-F6A0-0C61-9304FB5B7EA8}"/>
              </a:ext>
            </a:extLst>
          </p:cNvPr>
          <p:cNvSpPr txBox="1"/>
          <p:nvPr/>
        </p:nvSpPr>
        <p:spPr>
          <a:xfrm>
            <a:off x="838200" y="3054973"/>
            <a:ext cx="5690419" cy="1938992"/>
          </a:xfrm>
          <a:prstGeom prst="rect">
            <a:avLst/>
          </a:prstGeom>
          <a:noFill/>
        </p:spPr>
        <p:txBody>
          <a:bodyPr wrap="square" rtlCol="0">
            <a:spAutoFit/>
          </a:bodyPr>
          <a:lstStyle/>
          <a:p>
            <a:pPr marL="285750" indent="-285750" algn="just">
              <a:buFont typeface="Arial" panose="020B0604020202020204" pitchFamily="34" charset="0"/>
              <a:buChar char="•"/>
            </a:pPr>
            <a:r>
              <a:rPr lang="en-IN" sz="2400" dirty="0">
                <a:latin typeface="Calibri" panose="020F0502020204030204" pitchFamily="34" charset="0"/>
                <a:ea typeface="Calibri" panose="020F0502020204030204" pitchFamily="34" charset="0"/>
                <a:cs typeface="Calibri" panose="020F0502020204030204" pitchFamily="34" charset="0"/>
              </a:rPr>
              <a:t>The best lap time of 35.951 seconds was achieved during three runs</a:t>
            </a:r>
          </a:p>
          <a:p>
            <a:pPr marL="285750" indent="-285750" algn="just">
              <a:buFont typeface="Arial" panose="020B0604020202020204" pitchFamily="34" charset="0"/>
              <a:buChar char="•"/>
            </a:pPr>
            <a:r>
              <a:rPr lang="en-IN" sz="2400" dirty="0">
                <a:latin typeface="Calibri" panose="020F0502020204030204" pitchFamily="34" charset="0"/>
                <a:ea typeface="Calibri" panose="020F0502020204030204" pitchFamily="34" charset="0"/>
                <a:cs typeface="Calibri" panose="020F0502020204030204" pitchFamily="34" charset="0"/>
              </a:rPr>
              <a:t>Run 541 was chosen because of better overall response in terms of acceleration, velocity and yaw rate.</a:t>
            </a:r>
          </a:p>
        </p:txBody>
      </p:sp>
      <p:graphicFrame>
        <p:nvGraphicFramePr>
          <p:cNvPr id="10" name="Table 9">
            <a:extLst>
              <a:ext uri="{FF2B5EF4-FFF2-40B4-BE49-F238E27FC236}">
                <a16:creationId xmlns:a16="http://schemas.microsoft.com/office/drawing/2014/main" id="{C8C50EC5-7A7E-4961-F4D2-879B58E8424A}"/>
              </a:ext>
            </a:extLst>
          </p:cNvPr>
          <p:cNvGraphicFramePr>
            <a:graphicFrameLocks noGrp="1"/>
          </p:cNvGraphicFramePr>
          <p:nvPr>
            <p:extLst>
              <p:ext uri="{D42A27DB-BD31-4B8C-83A1-F6EECF244321}">
                <p14:modId xmlns:p14="http://schemas.microsoft.com/office/powerpoint/2010/main" val="2326445195"/>
              </p:ext>
            </p:extLst>
          </p:nvPr>
        </p:nvGraphicFramePr>
        <p:xfrm>
          <a:off x="1047750" y="1347325"/>
          <a:ext cx="10096500" cy="899160"/>
        </p:xfrm>
        <a:graphic>
          <a:graphicData uri="http://schemas.openxmlformats.org/drawingml/2006/table">
            <a:tbl>
              <a:tblPr/>
              <a:tblGrid>
                <a:gridCol w="609600">
                  <a:extLst>
                    <a:ext uri="{9D8B030D-6E8A-4147-A177-3AD203B41FA5}">
                      <a16:colId xmlns:a16="http://schemas.microsoft.com/office/drawing/2014/main" val="4214440608"/>
                    </a:ext>
                  </a:extLst>
                </a:gridCol>
                <a:gridCol w="952500">
                  <a:extLst>
                    <a:ext uri="{9D8B030D-6E8A-4147-A177-3AD203B41FA5}">
                      <a16:colId xmlns:a16="http://schemas.microsoft.com/office/drawing/2014/main" val="1485683103"/>
                    </a:ext>
                  </a:extLst>
                </a:gridCol>
                <a:gridCol w="939800">
                  <a:extLst>
                    <a:ext uri="{9D8B030D-6E8A-4147-A177-3AD203B41FA5}">
                      <a16:colId xmlns:a16="http://schemas.microsoft.com/office/drawing/2014/main" val="3603615630"/>
                    </a:ext>
                  </a:extLst>
                </a:gridCol>
                <a:gridCol w="1143000">
                  <a:extLst>
                    <a:ext uri="{9D8B030D-6E8A-4147-A177-3AD203B41FA5}">
                      <a16:colId xmlns:a16="http://schemas.microsoft.com/office/drawing/2014/main" val="618355942"/>
                    </a:ext>
                  </a:extLst>
                </a:gridCol>
                <a:gridCol w="952500">
                  <a:extLst>
                    <a:ext uri="{9D8B030D-6E8A-4147-A177-3AD203B41FA5}">
                      <a16:colId xmlns:a16="http://schemas.microsoft.com/office/drawing/2014/main" val="1254247732"/>
                    </a:ext>
                  </a:extLst>
                </a:gridCol>
                <a:gridCol w="952500">
                  <a:extLst>
                    <a:ext uri="{9D8B030D-6E8A-4147-A177-3AD203B41FA5}">
                      <a16:colId xmlns:a16="http://schemas.microsoft.com/office/drawing/2014/main" val="388907448"/>
                    </a:ext>
                  </a:extLst>
                </a:gridCol>
                <a:gridCol w="1155700">
                  <a:extLst>
                    <a:ext uri="{9D8B030D-6E8A-4147-A177-3AD203B41FA5}">
                      <a16:colId xmlns:a16="http://schemas.microsoft.com/office/drawing/2014/main" val="3283145656"/>
                    </a:ext>
                  </a:extLst>
                </a:gridCol>
                <a:gridCol w="762000">
                  <a:extLst>
                    <a:ext uri="{9D8B030D-6E8A-4147-A177-3AD203B41FA5}">
                      <a16:colId xmlns:a16="http://schemas.microsoft.com/office/drawing/2014/main" val="4124555645"/>
                    </a:ext>
                  </a:extLst>
                </a:gridCol>
                <a:gridCol w="952500">
                  <a:extLst>
                    <a:ext uri="{9D8B030D-6E8A-4147-A177-3AD203B41FA5}">
                      <a16:colId xmlns:a16="http://schemas.microsoft.com/office/drawing/2014/main" val="944947601"/>
                    </a:ext>
                  </a:extLst>
                </a:gridCol>
                <a:gridCol w="914400">
                  <a:extLst>
                    <a:ext uri="{9D8B030D-6E8A-4147-A177-3AD203B41FA5}">
                      <a16:colId xmlns:a16="http://schemas.microsoft.com/office/drawing/2014/main" val="1780252750"/>
                    </a:ext>
                  </a:extLst>
                </a:gridCol>
                <a:gridCol w="762000">
                  <a:extLst>
                    <a:ext uri="{9D8B030D-6E8A-4147-A177-3AD203B41FA5}">
                      <a16:colId xmlns:a16="http://schemas.microsoft.com/office/drawing/2014/main" val="364575046"/>
                    </a:ext>
                  </a:extLst>
                </a:gridCol>
              </a:tblGrid>
              <a:tr h="236220">
                <a:tc>
                  <a:txBody>
                    <a:bodyPr/>
                    <a:lstStyle/>
                    <a:p>
                      <a:pPr algn="ctr" fontAlgn="b"/>
                      <a:r>
                        <a:rPr lang="en-IN" sz="1100" b="1" i="0" u="none" strike="noStrike">
                          <a:solidFill>
                            <a:srgbClr val="000000"/>
                          </a:solidFill>
                          <a:effectLst/>
                          <a:latin typeface="Calibri" panose="020F0502020204030204" pitchFamily="34" charset="0"/>
                        </a:rPr>
                        <a:t>Run No.</a:t>
                      </a:r>
                    </a:p>
                  </a:txBody>
                  <a:tcPr marL="7620" marR="7620" marT="762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BDD7EE"/>
                    </a:solidFill>
                  </a:tcPr>
                </a:tc>
                <a:tc>
                  <a:txBody>
                    <a:bodyPr/>
                    <a:lstStyle/>
                    <a:p>
                      <a:pPr algn="ctr" fontAlgn="b"/>
                      <a:r>
                        <a:rPr lang="en-IN" sz="1100" b="1" i="0" u="none" strike="noStrike">
                          <a:solidFill>
                            <a:srgbClr val="000000"/>
                          </a:solidFill>
                          <a:effectLst/>
                          <a:latin typeface="Calibri" panose="020F0502020204030204" pitchFamily="34" charset="0"/>
                        </a:rPr>
                        <a:t>Front Spring Rate</a:t>
                      </a:r>
                    </a:p>
                  </a:txBody>
                  <a:tcPr marL="7620" marR="7620" marT="762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BDD7EE"/>
                    </a:solidFill>
                  </a:tcPr>
                </a:tc>
                <a:tc>
                  <a:txBody>
                    <a:bodyPr/>
                    <a:lstStyle/>
                    <a:p>
                      <a:pPr algn="ctr" fontAlgn="b"/>
                      <a:r>
                        <a:rPr lang="en-IN" sz="1100" b="1" i="0" u="none" strike="noStrike">
                          <a:solidFill>
                            <a:srgbClr val="000000"/>
                          </a:solidFill>
                          <a:effectLst/>
                          <a:latin typeface="Calibri" panose="020F0502020204030204" pitchFamily="34" charset="0"/>
                        </a:rPr>
                        <a:t>Front Damper Rate</a:t>
                      </a:r>
                    </a:p>
                  </a:txBody>
                  <a:tcPr marL="7620" marR="7620" marT="762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BDD7EE"/>
                    </a:solidFill>
                  </a:tcPr>
                </a:tc>
                <a:tc>
                  <a:txBody>
                    <a:bodyPr/>
                    <a:lstStyle/>
                    <a:p>
                      <a:pPr algn="ctr" fontAlgn="b"/>
                      <a:r>
                        <a:rPr lang="en-IN" sz="1100" b="1" i="0" u="none" strike="noStrike">
                          <a:solidFill>
                            <a:srgbClr val="000000"/>
                          </a:solidFill>
                          <a:effectLst/>
                          <a:latin typeface="Calibri" panose="020F0502020204030204" pitchFamily="34" charset="0"/>
                        </a:rPr>
                        <a:t>Front Anti-roll Bar Rate</a:t>
                      </a:r>
                    </a:p>
                  </a:txBody>
                  <a:tcPr marL="7620" marR="7620" marT="762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BDD7EE"/>
                    </a:solidFill>
                  </a:tcPr>
                </a:tc>
                <a:tc>
                  <a:txBody>
                    <a:bodyPr/>
                    <a:lstStyle/>
                    <a:p>
                      <a:pPr algn="ctr" fontAlgn="b"/>
                      <a:r>
                        <a:rPr lang="en-IN" sz="1100" b="1" i="0" u="none" strike="noStrike">
                          <a:solidFill>
                            <a:srgbClr val="000000"/>
                          </a:solidFill>
                          <a:effectLst/>
                          <a:latin typeface="Calibri" panose="020F0502020204030204" pitchFamily="34" charset="0"/>
                        </a:rPr>
                        <a:t>Rear Spring Rate</a:t>
                      </a:r>
                    </a:p>
                  </a:txBody>
                  <a:tcPr marL="7620" marR="7620" marT="762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BDD7EE"/>
                    </a:solidFill>
                  </a:tcPr>
                </a:tc>
                <a:tc>
                  <a:txBody>
                    <a:bodyPr/>
                    <a:lstStyle/>
                    <a:p>
                      <a:pPr algn="ctr" fontAlgn="b"/>
                      <a:r>
                        <a:rPr lang="en-IN" sz="1100" b="1" i="0" u="none" strike="noStrike">
                          <a:solidFill>
                            <a:srgbClr val="000000"/>
                          </a:solidFill>
                          <a:effectLst/>
                          <a:latin typeface="Calibri" panose="020F0502020204030204" pitchFamily="34" charset="0"/>
                        </a:rPr>
                        <a:t>Rear Damper Rate</a:t>
                      </a:r>
                    </a:p>
                  </a:txBody>
                  <a:tcPr marL="7620" marR="7620" marT="762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BDD7EE"/>
                    </a:solidFill>
                  </a:tcPr>
                </a:tc>
                <a:tc>
                  <a:txBody>
                    <a:bodyPr/>
                    <a:lstStyle/>
                    <a:p>
                      <a:pPr algn="ctr" fontAlgn="b"/>
                      <a:r>
                        <a:rPr lang="en-IN" sz="1100" b="1" i="0" u="none" strike="noStrike">
                          <a:solidFill>
                            <a:srgbClr val="000000"/>
                          </a:solidFill>
                          <a:effectLst/>
                          <a:latin typeface="Calibri" panose="020F0502020204030204" pitchFamily="34" charset="0"/>
                        </a:rPr>
                        <a:t>Rear Anti-roll Bar Rate</a:t>
                      </a:r>
                    </a:p>
                  </a:txBody>
                  <a:tcPr marL="7620" marR="7620" marT="762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BDD7EE"/>
                    </a:solidFill>
                  </a:tcPr>
                </a:tc>
                <a:tc>
                  <a:txBody>
                    <a:bodyPr/>
                    <a:lstStyle/>
                    <a:p>
                      <a:pPr algn="ctr" fontAlgn="b"/>
                      <a:r>
                        <a:rPr lang="en-IN" sz="1100" b="1" i="0" u="none" strike="noStrike">
                          <a:solidFill>
                            <a:srgbClr val="000000"/>
                          </a:solidFill>
                          <a:effectLst/>
                          <a:latin typeface="Calibri" panose="020F0502020204030204" pitchFamily="34" charset="0"/>
                        </a:rPr>
                        <a:t>Lap Time (s)</a:t>
                      </a:r>
                    </a:p>
                  </a:txBody>
                  <a:tcPr marL="7620" marR="7620" marT="762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BDD7EE"/>
                    </a:solidFill>
                  </a:tcPr>
                </a:tc>
                <a:tc>
                  <a:txBody>
                    <a:bodyPr/>
                    <a:lstStyle/>
                    <a:p>
                      <a:pPr algn="ctr" fontAlgn="b"/>
                      <a:r>
                        <a:rPr lang="en-IN" sz="1100" b="1" i="0" u="none" strike="noStrike">
                          <a:solidFill>
                            <a:srgbClr val="000000"/>
                          </a:solidFill>
                          <a:effectLst/>
                          <a:latin typeface="Calibri" panose="020F0502020204030204" pitchFamily="34" charset="0"/>
                        </a:rPr>
                        <a:t>Acceleration (g)</a:t>
                      </a:r>
                    </a:p>
                  </a:txBody>
                  <a:tcPr marL="7620" marR="7620" marT="762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BDD7EE"/>
                    </a:solidFill>
                  </a:tcPr>
                </a:tc>
                <a:tc>
                  <a:txBody>
                    <a:bodyPr/>
                    <a:lstStyle/>
                    <a:p>
                      <a:pPr algn="ctr" fontAlgn="b"/>
                      <a:r>
                        <a:rPr lang="en-IN" sz="1100" b="1" i="0" u="none" strike="noStrike">
                          <a:solidFill>
                            <a:srgbClr val="000000"/>
                          </a:solidFill>
                          <a:effectLst/>
                          <a:latin typeface="Calibri" panose="020F0502020204030204" pitchFamily="34" charset="0"/>
                        </a:rPr>
                        <a:t>Velocity (m/s)</a:t>
                      </a:r>
                    </a:p>
                  </a:txBody>
                  <a:tcPr marL="7620" marR="7620" marT="762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BDD7EE"/>
                    </a:solidFill>
                  </a:tcPr>
                </a:tc>
                <a:tc>
                  <a:txBody>
                    <a:bodyPr/>
                    <a:lstStyle/>
                    <a:p>
                      <a:pPr algn="ctr" fontAlgn="b"/>
                      <a:r>
                        <a:rPr lang="en-IN" sz="1100" b="1" i="0" u="none" strike="noStrike" dirty="0">
                          <a:solidFill>
                            <a:srgbClr val="000000"/>
                          </a:solidFill>
                          <a:effectLst/>
                          <a:latin typeface="Calibri" panose="020F0502020204030204" pitchFamily="34" charset="0"/>
                        </a:rPr>
                        <a:t>Yaw (m/s</a:t>
                      </a:r>
                      <a:r>
                        <a:rPr lang="en-IN" sz="1100" b="1" i="0" u="none" strike="noStrike" baseline="30000" dirty="0">
                          <a:solidFill>
                            <a:srgbClr val="000000"/>
                          </a:solidFill>
                          <a:effectLst/>
                          <a:latin typeface="Calibri" panose="020F0502020204030204" pitchFamily="34" charset="0"/>
                        </a:rPr>
                        <a:t>2</a:t>
                      </a:r>
                      <a:r>
                        <a:rPr lang="en-IN" sz="1100" b="1" i="0" u="none" strike="noStrike" dirty="0">
                          <a:solidFill>
                            <a:srgbClr val="000000"/>
                          </a:solidFill>
                          <a:effectLst/>
                          <a:latin typeface="Calibri" panose="020F0502020204030204" pitchFamily="34" charset="0"/>
                        </a:rPr>
                        <a:t>)</a:t>
                      </a:r>
                    </a:p>
                  </a:txBody>
                  <a:tcPr marL="7620" marR="7620" marT="762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BDD7EE"/>
                    </a:solidFill>
                  </a:tcPr>
                </a:tc>
                <a:extLst>
                  <a:ext uri="{0D108BD9-81ED-4DB2-BD59-A6C34878D82A}">
                    <a16:rowId xmlns:a16="http://schemas.microsoft.com/office/drawing/2014/main" val="797950791"/>
                  </a:ext>
                </a:extLst>
              </a:tr>
              <a:tr h="182880">
                <a:tc>
                  <a:txBody>
                    <a:bodyPr/>
                    <a:lstStyle/>
                    <a:p>
                      <a:pPr algn="ctr" fontAlgn="b"/>
                      <a:r>
                        <a:rPr lang="en-IN" sz="1100" b="0" i="0" u="none" strike="noStrike">
                          <a:solidFill>
                            <a:srgbClr val="000000"/>
                          </a:solidFill>
                          <a:effectLst/>
                          <a:latin typeface="Calibri" panose="020F0502020204030204" pitchFamily="34" charset="0"/>
                        </a:rPr>
                        <a:t>v0541</a:t>
                      </a:r>
                    </a:p>
                  </a:txBody>
                  <a:tcPr marL="7620" marR="7620" marT="762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en-IN" sz="1100" b="0" i="0" u="none" strike="noStrike">
                          <a:solidFill>
                            <a:srgbClr val="000000"/>
                          </a:solidFill>
                          <a:effectLst/>
                          <a:latin typeface="Calibri" panose="020F0502020204030204" pitchFamily="34" charset="0"/>
                        </a:rPr>
                        <a:t>1.1</a:t>
                      </a:r>
                    </a:p>
                  </a:txBody>
                  <a:tcPr marL="7620" marR="7620" marT="762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en-IN" sz="1100" b="0" i="0" u="none" strike="noStrike">
                          <a:solidFill>
                            <a:srgbClr val="000000"/>
                          </a:solidFill>
                          <a:effectLst/>
                          <a:latin typeface="Calibri" panose="020F0502020204030204" pitchFamily="34" charset="0"/>
                        </a:rPr>
                        <a:t>0.9</a:t>
                      </a:r>
                    </a:p>
                  </a:txBody>
                  <a:tcPr marL="7620" marR="7620" marT="762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en-IN" sz="1100" b="0" i="0" u="none" strike="noStrike">
                          <a:solidFill>
                            <a:srgbClr val="000000"/>
                          </a:solidFill>
                          <a:effectLst/>
                          <a:latin typeface="Calibri" panose="020F0502020204030204" pitchFamily="34" charset="0"/>
                        </a:rPr>
                        <a:t>1.1</a:t>
                      </a:r>
                    </a:p>
                  </a:txBody>
                  <a:tcPr marL="7620" marR="7620" marT="762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en-IN" sz="1100" b="0" i="0" u="none" strike="noStrike">
                          <a:solidFill>
                            <a:srgbClr val="000000"/>
                          </a:solidFill>
                          <a:effectLst/>
                          <a:latin typeface="Calibri" panose="020F0502020204030204" pitchFamily="34" charset="0"/>
                        </a:rPr>
                        <a:t>0.9</a:t>
                      </a:r>
                    </a:p>
                  </a:txBody>
                  <a:tcPr marL="7620" marR="7620" marT="762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en-IN" sz="1100" b="0" i="0" u="none" strike="noStrike">
                          <a:solidFill>
                            <a:srgbClr val="000000"/>
                          </a:solidFill>
                          <a:effectLst/>
                          <a:latin typeface="Calibri" panose="020F0502020204030204" pitchFamily="34" charset="0"/>
                        </a:rPr>
                        <a:t>0.9</a:t>
                      </a:r>
                    </a:p>
                  </a:txBody>
                  <a:tcPr marL="7620" marR="7620" marT="762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en-IN" sz="1100" b="0" i="0" u="none" strike="noStrike">
                          <a:solidFill>
                            <a:srgbClr val="000000"/>
                          </a:solidFill>
                          <a:effectLst/>
                          <a:latin typeface="Calibri" panose="020F0502020204030204" pitchFamily="34" charset="0"/>
                        </a:rPr>
                        <a:t>0.9</a:t>
                      </a:r>
                    </a:p>
                  </a:txBody>
                  <a:tcPr marL="7620" marR="7620" marT="762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en-IN" sz="1100" b="0" i="0" u="none" strike="noStrike">
                          <a:solidFill>
                            <a:srgbClr val="000000"/>
                          </a:solidFill>
                          <a:effectLst/>
                          <a:latin typeface="Calibri" panose="020F0502020204030204" pitchFamily="34" charset="0"/>
                        </a:rPr>
                        <a:t>35.951</a:t>
                      </a:r>
                    </a:p>
                  </a:txBody>
                  <a:tcPr marL="7620" marR="7620" marT="762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en-IN" sz="1100" b="0" i="0" u="none" strike="noStrike">
                          <a:solidFill>
                            <a:srgbClr val="000000"/>
                          </a:solidFill>
                          <a:effectLst/>
                          <a:latin typeface="Calibri" panose="020F0502020204030204" pitchFamily="34" charset="0"/>
                        </a:rPr>
                        <a:t>1.108152</a:t>
                      </a:r>
                    </a:p>
                  </a:txBody>
                  <a:tcPr marL="7620" marR="7620" marT="762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en-IN" sz="1100" b="0" i="0" u="none" strike="noStrike">
                          <a:solidFill>
                            <a:srgbClr val="000000"/>
                          </a:solidFill>
                          <a:effectLst/>
                          <a:latin typeface="Calibri" panose="020F0502020204030204" pitchFamily="34" charset="0"/>
                        </a:rPr>
                        <a:t>220.833122</a:t>
                      </a:r>
                    </a:p>
                  </a:txBody>
                  <a:tcPr marL="7620" marR="7620" marT="762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en-IN" sz="1100" b="0" i="0" u="none" strike="noStrike">
                          <a:solidFill>
                            <a:srgbClr val="000000"/>
                          </a:solidFill>
                          <a:effectLst/>
                          <a:latin typeface="Calibri" panose="020F0502020204030204" pitchFamily="34" charset="0"/>
                        </a:rPr>
                        <a:t>13.095557</a:t>
                      </a:r>
                    </a:p>
                  </a:txBody>
                  <a:tcPr marL="7620" marR="7620" marT="762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496826684"/>
                  </a:ext>
                </a:extLst>
              </a:tr>
              <a:tr h="182880">
                <a:tc>
                  <a:txBody>
                    <a:bodyPr/>
                    <a:lstStyle/>
                    <a:p>
                      <a:pPr algn="ctr" fontAlgn="b"/>
                      <a:r>
                        <a:rPr lang="en-IN" sz="1100" b="0" i="0" u="none" strike="noStrike">
                          <a:solidFill>
                            <a:srgbClr val="000000"/>
                          </a:solidFill>
                          <a:effectLst/>
                          <a:latin typeface="Calibri" panose="020F0502020204030204" pitchFamily="34" charset="0"/>
                        </a:rPr>
                        <a:t>v0601</a:t>
                      </a:r>
                    </a:p>
                  </a:txBody>
                  <a:tcPr marL="7620" marR="7620" marT="762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en-IN" sz="1100" b="0" i="0" u="none" strike="noStrike">
                          <a:solidFill>
                            <a:srgbClr val="000000"/>
                          </a:solidFill>
                          <a:effectLst/>
                          <a:latin typeface="Calibri" panose="020F0502020204030204" pitchFamily="34" charset="0"/>
                        </a:rPr>
                        <a:t>1.1</a:t>
                      </a:r>
                    </a:p>
                  </a:txBody>
                  <a:tcPr marL="7620" marR="7620" marT="762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en-IN" sz="1100" b="0" i="0" u="none" strike="noStrike">
                          <a:solidFill>
                            <a:srgbClr val="000000"/>
                          </a:solidFill>
                          <a:effectLst/>
                          <a:latin typeface="Calibri" panose="020F0502020204030204" pitchFamily="34" charset="0"/>
                        </a:rPr>
                        <a:t>1</a:t>
                      </a:r>
                    </a:p>
                  </a:txBody>
                  <a:tcPr marL="7620" marR="7620" marT="762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en-IN" sz="1100" b="0" i="0" u="none" strike="noStrike">
                          <a:solidFill>
                            <a:srgbClr val="000000"/>
                          </a:solidFill>
                          <a:effectLst/>
                          <a:latin typeface="Calibri" panose="020F0502020204030204" pitchFamily="34" charset="0"/>
                        </a:rPr>
                        <a:t>1</a:t>
                      </a:r>
                    </a:p>
                  </a:txBody>
                  <a:tcPr marL="7620" marR="7620" marT="762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en-IN" sz="1100" b="0" i="0" u="none" strike="noStrike">
                          <a:solidFill>
                            <a:srgbClr val="000000"/>
                          </a:solidFill>
                          <a:effectLst/>
                          <a:latin typeface="Calibri" panose="020F0502020204030204" pitchFamily="34" charset="0"/>
                        </a:rPr>
                        <a:t>0.9</a:t>
                      </a:r>
                    </a:p>
                  </a:txBody>
                  <a:tcPr marL="7620" marR="7620" marT="762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en-IN" sz="1100" b="0" i="0" u="none" strike="noStrike">
                          <a:solidFill>
                            <a:srgbClr val="000000"/>
                          </a:solidFill>
                          <a:effectLst/>
                          <a:latin typeface="Calibri" panose="020F0502020204030204" pitchFamily="34" charset="0"/>
                        </a:rPr>
                        <a:t>1.1</a:t>
                      </a:r>
                    </a:p>
                  </a:txBody>
                  <a:tcPr marL="7620" marR="7620" marT="762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en-IN" sz="1100" b="0" i="0" u="none" strike="noStrike">
                          <a:solidFill>
                            <a:srgbClr val="000000"/>
                          </a:solidFill>
                          <a:effectLst/>
                          <a:latin typeface="Calibri" panose="020F0502020204030204" pitchFamily="34" charset="0"/>
                        </a:rPr>
                        <a:t>0.9</a:t>
                      </a:r>
                    </a:p>
                  </a:txBody>
                  <a:tcPr marL="7620" marR="7620" marT="762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en-IN" sz="1100" b="0" i="0" u="none" strike="noStrike">
                          <a:solidFill>
                            <a:srgbClr val="000000"/>
                          </a:solidFill>
                          <a:effectLst/>
                          <a:latin typeface="Calibri" panose="020F0502020204030204" pitchFamily="34" charset="0"/>
                        </a:rPr>
                        <a:t>35.951</a:t>
                      </a:r>
                    </a:p>
                  </a:txBody>
                  <a:tcPr marL="7620" marR="7620" marT="762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en-IN" sz="1100" b="0" i="0" u="none" strike="noStrike">
                          <a:solidFill>
                            <a:srgbClr val="000000"/>
                          </a:solidFill>
                          <a:effectLst/>
                          <a:latin typeface="Calibri" panose="020F0502020204030204" pitchFamily="34" charset="0"/>
                        </a:rPr>
                        <a:t>1.103173</a:t>
                      </a:r>
                    </a:p>
                  </a:txBody>
                  <a:tcPr marL="7620" marR="7620" marT="762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en-IN" sz="1100" b="0" i="0" u="none" strike="noStrike">
                          <a:solidFill>
                            <a:srgbClr val="000000"/>
                          </a:solidFill>
                          <a:effectLst/>
                          <a:latin typeface="Calibri" panose="020F0502020204030204" pitchFamily="34" charset="0"/>
                        </a:rPr>
                        <a:t>220.799416</a:t>
                      </a:r>
                    </a:p>
                  </a:txBody>
                  <a:tcPr marL="7620" marR="7620" marT="762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en-IN" sz="1100" b="0" i="0" u="none" strike="noStrike">
                          <a:solidFill>
                            <a:srgbClr val="000000"/>
                          </a:solidFill>
                          <a:effectLst/>
                          <a:latin typeface="Calibri" panose="020F0502020204030204" pitchFamily="34" charset="0"/>
                        </a:rPr>
                        <a:t>13.015827</a:t>
                      </a:r>
                    </a:p>
                  </a:txBody>
                  <a:tcPr marL="7620" marR="7620" marT="762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2629840329"/>
                  </a:ext>
                </a:extLst>
              </a:tr>
              <a:tr h="190500">
                <a:tc>
                  <a:txBody>
                    <a:bodyPr/>
                    <a:lstStyle/>
                    <a:p>
                      <a:pPr algn="ctr" fontAlgn="b"/>
                      <a:r>
                        <a:rPr lang="en-IN" sz="1100" b="0" i="0" u="none" strike="noStrike">
                          <a:solidFill>
                            <a:srgbClr val="000000"/>
                          </a:solidFill>
                          <a:effectLst/>
                          <a:latin typeface="Calibri" panose="020F0502020204030204" pitchFamily="34" charset="0"/>
                        </a:rPr>
                        <a:t>v0625</a:t>
                      </a:r>
                    </a:p>
                  </a:txBody>
                  <a:tcPr marL="7620" marR="7620" marT="762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fontAlgn="b"/>
                      <a:r>
                        <a:rPr lang="en-IN" sz="1100" b="0" i="0" u="none" strike="noStrike">
                          <a:solidFill>
                            <a:srgbClr val="000000"/>
                          </a:solidFill>
                          <a:effectLst/>
                          <a:latin typeface="Calibri" panose="020F0502020204030204" pitchFamily="34" charset="0"/>
                        </a:rPr>
                        <a:t>1.1</a:t>
                      </a:r>
                    </a:p>
                  </a:txBody>
                  <a:tcPr marL="7620" marR="7620" marT="762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fontAlgn="b"/>
                      <a:r>
                        <a:rPr lang="en-IN" sz="1100" b="0" i="0" u="none" strike="noStrike">
                          <a:solidFill>
                            <a:srgbClr val="000000"/>
                          </a:solidFill>
                          <a:effectLst/>
                          <a:latin typeface="Calibri" panose="020F0502020204030204" pitchFamily="34" charset="0"/>
                        </a:rPr>
                        <a:t>1</a:t>
                      </a:r>
                    </a:p>
                  </a:txBody>
                  <a:tcPr marL="7620" marR="7620" marT="762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fontAlgn="b"/>
                      <a:r>
                        <a:rPr lang="en-IN" sz="1100" b="0" i="0" u="none" strike="noStrike">
                          <a:solidFill>
                            <a:srgbClr val="000000"/>
                          </a:solidFill>
                          <a:effectLst/>
                          <a:latin typeface="Calibri" panose="020F0502020204030204" pitchFamily="34" charset="0"/>
                        </a:rPr>
                        <a:t>1.1</a:t>
                      </a:r>
                    </a:p>
                  </a:txBody>
                  <a:tcPr marL="7620" marR="7620" marT="762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fontAlgn="b"/>
                      <a:r>
                        <a:rPr lang="en-IN" sz="1100" b="0" i="0" u="none" strike="noStrike">
                          <a:solidFill>
                            <a:srgbClr val="000000"/>
                          </a:solidFill>
                          <a:effectLst/>
                          <a:latin typeface="Calibri" panose="020F0502020204030204" pitchFamily="34" charset="0"/>
                        </a:rPr>
                        <a:t>0.9</a:t>
                      </a:r>
                    </a:p>
                  </a:txBody>
                  <a:tcPr marL="7620" marR="7620" marT="762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fontAlgn="b"/>
                      <a:r>
                        <a:rPr lang="en-IN" sz="1100" b="0" i="0" u="none" strike="noStrike">
                          <a:solidFill>
                            <a:srgbClr val="000000"/>
                          </a:solidFill>
                          <a:effectLst/>
                          <a:latin typeface="Calibri" panose="020F0502020204030204" pitchFamily="34" charset="0"/>
                        </a:rPr>
                        <a:t>1</a:t>
                      </a:r>
                    </a:p>
                  </a:txBody>
                  <a:tcPr marL="7620" marR="7620" marT="762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fontAlgn="b"/>
                      <a:r>
                        <a:rPr lang="en-IN" sz="1100" b="0" i="0" u="none" strike="noStrike">
                          <a:solidFill>
                            <a:srgbClr val="000000"/>
                          </a:solidFill>
                          <a:effectLst/>
                          <a:latin typeface="Calibri" panose="020F0502020204030204" pitchFamily="34" charset="0"/>
                        </a:rPr>
                        <a:t>0.9</a:t>
                      </a:r>
                    </a:p>
                  </a:txBody>
                  <a:tcPr marL="7620" marR="7620" marT="762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fontAlgn="b"/>
                      <a:r>
                        <a:rPr lang="en-IN" sz="1100" b="0" i="0" u="none" strike="noStrike">
                          <a:solidFill>
                            <a:srgbClr val="000000"/>
                          </a:solidFill>
                          <a:effectLst/>
                          <a:latin typeface="Calibri" panose="020F0502020204030204" pitchFamily="34" charset="0"/>
                        </a:rPr>
                        <a:t>35.951</a:t>
                      </a:r>
                    </a:p>
                  </a:txBody>
                  <a:tcPr marL="7620" marR="7620" marT="762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fontAlgn="b"/>
                      <a:r>
                        <a:rPr lang="en-IN" sz="1100" b="0" i="0" u="none" strike="noStrike">
                          <a:solidFill>
                            <a:srgbClr val="000000"/>
                          </a:solidFill>
                          <a:effectLst/>
                          <a:latin typeface="Calibri" panose="020F0502020204030204" pitchFamily="34" charset="0"/>
                        </a:rPr>
                        <a:t>1.105958</a:t>
                      </a:r>
                    </a:p>
                  </a:txBody>
                  <a:tcPr marL="7620" marR="7620" marT="762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fontAlgn="b"/>
                      <a:r>
                        <a:rPr lang="en-IN" sz="1100" b="0" i="0" u="none" strike="noStrike">
                          <a:solidFill>
                            <a:srgbClr val="000000"/>
                          </a:solidFill>
                          <a:effectLst/>
                          <a:latin typeface="Calibri" panose="020F0502020204030204" pitchFamily="34" charset="0"/>
                        </a:rPr>
                        <a:t>220.832803</a:t>
                      </a:r>
                    </a:p>
                  </a:txBody>
                  <a:tcPr marL="7620" marR="7620" marT="762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fontAlgn="b"/>
                      <a:r>
                        <a:rPr lang="en-IN" sz="1100" b="0" i="0" u="none" strike="noStrike" dirty="0">
                          <a:solidFill>
                            <a:srgbClr val="000000"/>
                          </a:solidFill>
                          <a:effectLst/>
                          <a:latin typeface="Calibri" panose="020F0502020204030204" pitchFamily="34" charset="0"/>
                        </a:rPr>
                        <a:t>13.073607</a:t>
                      </a:r>
                    </a:p>
                  </a:txBody>
                  <a:tcPr marL="7620" marR="7620" marT="762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319407058"/>
                  </a:ext>
                </a:extLst>
              </a:tr>
            </a:tbl>
          </a:graphicData>
        </a:graphic>
      </p:graphicFrame>
    </p:spTree>
    <p:extLst>
      <p:ext uri="{BB962C8B-B14F-4D97-AF65-F5344CB8AC3E}">
        <p14:creationId xmlns:p14="http://schemas.microsoft.com/office/powerpoint/2010/main" val="2766868246"/>
      </p:ext>
    </p:extLst>
  </p:cSld>
  <p:clrMapOvr>
    <a:masterClrMapping/>
  </p:clrMapOvr>
  <p:transition>
    <p:cover dir="rd"/>
  </p:transition>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75738D-75B9-88CB-4B14-FE1A83A5E876}"/>
              </a:ext>
            </a:extLst>
          </p:cNvPr>
          <p:cNvSpPr>
            <a:spLocks noGrp="1"/>
          </p:cNvSpPr>
          <p:nvPr>
            <p:ph type="title"/>
          </p:nvPr>
        </p:nvSpPr>
        <p:spPr>
          <a:xfrm>
            <a:off x="609600" y="209295"/>
            <a:ext cx="10972800" cy="875829"/>
          </a:xfrm>
        </p:spPr>
        <p:txBody>
          <a:bodyPr>
            <a:noAutofit/>
          </a:bodyPr>
          <a:lstStyle/>
          <a:p>
            <a:r>
              <a:rPr lang="en-GB" sz="5400" i="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​OPTIMISATION – SPRING RATES</a:t>
            </a:r>
            <a:endParaRPr lang="en-GB" sz="5400" dirty="0">
              <a:latin typeface="Calibri" panose="020F0502020204030204" pitchFamily="34" charset="0"/>
              <a:ea typeface="Calibri" panose="020F0502020204030204" pitchFamily="34" charset="0"/>
              <a:cs typeface="Calibri" panose="020F0502020204030204" pitchFamily="34" charset="0"/>
            </a:endParaRPr>
          </a:p>
        </p:txBody>
      </p:sp>
      <p:pic>
        <p:nvPicPr>
          <p:cNvPr id="12" name="Picture 11">
            <a:extLst>
              <a:ext uri="{FF2B5EF4-FFF2-40B4-BE49-F238E27FC236}">
                <a16:creationId xmlns:a16="http://schemas.microsoft.com/office/drawing/2014/main" id="{697A3813-BA66-1521-0A57-A08988BBBFB1}"/>
              </a:ext>
            </a:extLst>
          </p:cNvPr>
          <p:cNvPicPr>
            <a:picLocks noChangeAspect="1"/>
          </p:cNvPicPr>
          <p:nvPr/>
        </p:nvPicPr>
        <p:blipFill>
          <a:blip r:embed="rId3"/>
          <a:stretch>
            <a:fillRect/>
          </a:stretch>
        </p:blipFill>
        <p:spPr>
          <a:xfrm>
            <a:off x="609600" y="1253331"/>
            <a:ext cx="6679795" cy="2087028"/>
          </a:xfrm>
          <a:prstGeom prst="rect">
            <a:avLst/>
          </a:prstGeom>
        </p:spPr>
      </p:pic>
      <p:pic>
        <p:nvPicPr>
          <p:cNvPr id="13" name="Picture 12">
            <a:extLst>
              <a:ext uri="{FF2B5EF4-FFF2-40B4-BE49-F238E27FC236}">
                <a16:creationId xmlns:a16="http://schemas.microsoft.com/office/drawing/2014/main" id="{E6C9D778-A72F-8386-C3A8-4A48080BD993}"/>
              </a:ext>
            </a:extLst>
          </p:cNvPr>
          <p:cNvPicPr>
            <a:picLocks noChangeAspect="1"/>
          </p:cNvPicPr>
          <p:nvPr/>
        </p:nvPicPr>
        <p:blipFill>
          <a:blip r:embed="rId4"/>
          <a:stretch>
            <a:fillRect/>
          </a:stretch>
        </p:blipFill>
        <p:spPr>
          <a:xfrm>
            <a:off x="7579617" y="1253331"/>
            <a:ext cx="4268012" cy="2357616"/>
          </a:xfrm>
          <a:prstGeom prst="rect">
            <a:avLst/>
          </a:prstGeom>
        </p:spPr>
      </p:pic>
      <p:sp>
        <p:nvSpPr>
          <p:cNvPr id="14" name="TextBox 13">
            <a:extLst>
              <a:ext uri="{FF2B5EF4-FFF2-40B4-BE49-F238E27FC236}">
                <a16:creationId xmlns:a16="http://schemas.microsoft.com/office/drawing/2014/main" id="{0F5FA4C8-B81D-A18F-7D18-A2C0B7EA3044}"/>
              </a:ext>
            </a:extLst>
          </p:cNvPr>
          <p:cNvSpPr txBox="1"/>
          <p:nvPr/>
        </p:nvSpPr>
        <p:spPr>
          <a:xfrm>
            <a:off x="2140361" y="3340359"/>
            <a:ext cx="3618272" cy="353943"/>
          </a:xfrm>
          <a:prstGeom prst="rect">
            <a:avLst/>
          </a:prstGeom>
          <a:noFill/>
        </p:spPr>
        <p:txBody>
          <a:bodyPr wrap="square" rtlCol="0">
            <a:spAutoFit/>
          </a:bodyPr>
          <a:lstStyle/>
          <a:p>
            <a:pPr algn="ctr"/>
            <a:r>
              <a:rPr lang="en-IN" sz="1700" dirty="0">
                <a:latin typeface="Calibri" panose="020F0502020204030204" pitchFamily="34" charset="0"/>
                <a:ea typeface="Calibri" panose="020F0502020204030204" pitchFamily="34" charset="0"/>
                <a:cs typeface="Calibri" panose="020F0502020204030204" pitchFamily="34" charset="0"/>
              </a:rPr>
              <a:t>Fig. 3: Investigation- Spring Rates</a:t>
            </a:r>
          </a:p>
        </p:txBody>
      </p:sp>
      <p:sp>
        <p:nvSpPr>
          <p:cNvPr id="15" name="TextBox 14">
            <a:extLst>
              <a:ext uri="{FF2B5EF4-FFF2-40B4-BE49-F238E27FC236}">
                <a16:creationId xmlns:a16="http://schemas.microsoft.com/office/drawing/2014/main" id="{367652F0-49C7-8218-F92F-07F1FC3E2203}"/>
              </a:ext>
            </a:extLst>
          </p:cNvPr>
          <p:cNvSpPr txBox="1"/>
          <p:nvPr/>
        </p:nvSpPr>
        <p:spPr>
          <a:xfrm>
            <a:off x="7904487" y="3610947"/>
            <a:ext cx="3618272" cy="353943"/>
          </a:xfrm>
          <a:prstGeom prst="rect">
            <a:avLst/>
          </a:prstGeom>
          <a:noFill/>
        </p:spPr>
        <p:txBody>
          <a:bodyPr wrap="square" rtlCol="0">
            <a:spAutoFit/>
          </a:bodyPr>
          <a:lstStyle/>
          <a:p>
            <a:pPr algn="ctr"/>
            <a:r>
              <a:rPr lang="en-IN" sz="1700" dirty="0">
                <a:latin typeface="Calibri" panose="020F0502020204030204" pitchFamily="34" charset="0"/>
                <a:ea typeface="Calibri" panose="020F0502020204030204" pitchFamily="34" charset="0"/>
                <a:cs typeface="Calibri" panose="020F0502020204030204" pitchFamily="34" charset="0"/>
              </a:rPr>
              <a:t>Fig. 4: Spring Rates Graph</a:t>
            </a:r>
          </a:p>
        </p:txBody>
      </p:sp>
      <p:sp>
        <p:nvSpPr>
          <p:cNvPr id="16" name="TextBox 15">
            <a:extLst>
              <a:ext uri="{FF2B5EF4-FFF2-40B4-BE49-F238E27FC236}">
                <a16:creationId xmlns:a16="http://schemas.microsoft.com/office/drawing/2014/main" id="{DB92F400-2242-F3B2-89A6-C652B509B728}"/>
              </a:ext>
            </a:extLst>
          </p:cNvPr>
          <p:cNvSpPr txBox="1"/>
          <p:nvPr/>
        </p:nvSpPr>
        <p:spPr>
          <a:xfrm>
            <a:off x="3145211" y="4227058"/>
            <a:ext cx="5226844" cy="1200329"/>
          </a:xfrm>
          <a:prstGeom prst="rect">
            <a:avLst/>
          </a:prstGeom>
          <a:noFill/>
        </p:spPr>
        <p:txBody>
          <a:bodyPr wrap="square" rtlCol="0">
            <a:spAutoFit/>
          </a:bodyPr>
          <a:lstStyle/>
          <a:p>
            <a:pPr algn="ctr"/>
            <a:r>
              <a:rPr lang="en-IN" sz="2400" dirty="0">
                <a:latin typeface="Calibri" panose="020F0502020204030204" pitchFamily="34" charset="0"/>
                <a:ea typeface="Calibri" panose="020F0502020204030204" pitchFamily="34" charset="0"/>
                <a:cs typeface="Calibri" panose="020F0502020204030204" pitchFamily="34" charset="0"/>
              </a:rPr>
              <a:t>Default lap time: 36.643 seconds</a:t>
            </a:r>
          </a:p>
          <a:p>
            <a:pPr algn="ctr"/>
            <a:r>
              <a:rPr lang="en-IN" sz="2400" dirty="0">
                <a:latin typeface="Calibri" panose="020F0502020204030204" pitchFamily="34" charset="0"/>
                <a:ea typeface="Calibri" panose="020F0502020204030204" pitchFamily="34" charset="0"/>
                <a:cs typeface="Calibri" panose="020F0502020204030204" pitchFamily="34" charset="0"/>
              </a:rPr>
              <a:t>Optimised lap time: 36.451 seconds</a:t>
            </a:r>
          </a:p>
          <a:p>
            <a:pPr algn="ctr"/>
            <a:r>
              <a:rPr lang="en-IN" sz="2400" dirty="0">
                <a:latin typeface="Calibri" panose="020F0502020204030204" pitchFamily="34" charset="0"/>
                <a:ea typeface="Calibri" panose="020F0502020204030204" pitchFamily="34" charset="0"/>
                <a:cs typeface="Calibri" panose="020F0502020204030204" pitchFamily="34" charset="0"/>
              </a:rPr>
              <a:t>Difference: -0.192 seconds </a:t>
            </a:r>
          </a:p>
        </p:txBody>
      </p:sp>
    </p:spTree>
    <p:extLst>
      <p:ext uri="{BB962C8B-B14F-4D97-AF65-F5344CB8AC3E}">
        <p14:creationId xmlns:p14="http://schemas.microsoft.com/office/powerpoint/2010/main" val="274408344"/>
      </p:ext>
    </p:extLst>
  </p:cSld>
  <p:clrMapOvr>
    <a:masterClrMapping/>
  </p:clrMapOvr>
  <p:transition>
    <p:cover dir="rd"/>
  </p:transition>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75738D-75B9-88CB-4B14-FE1A83A5E876}"/>
              </a:ext>
            </a:extLst>
          </p:cNvPr>
          <p:cNvSpPr>
            <a:spLocks noGrp="1"/>
          </p:cNvSpPr>
          <p:nvPr>
            <p:ph type="title"/>
          </p:nvPr>
        </p:nvSpPr>
        <p:spPr>
          <a:xfrm>
            <a:off x="609600" y="209295"/>
            <a:ext cx="10972800" cy="875829"/>
          </a:xfrm>
        </p:spPr>
        <p:txBody>
          <a:bodyPr>
            <a:noAutofit/>
          </a:bodyPr>
          <a:lstStyle/>
          <a:p>
            <a:r>
              <a:rPr lang="en-GB" sz="5400" i="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​OPTIMISATION – DAMPERS</a:t>
            </a:r>
            <a:endParaRPr lang="en-GB" sz="5400" dirty="0">
              <a:latin typeface="Calibri" panose="020F0502020204030204" pitchFamily="34" charset="0"/>
              <a:ea typeface="Calibri" panose="020F0502020204030204" pitchFamily="34" charset="0"/>
              <a:cs typeface="Calibri" panose="020F0502020204030204" pitchFamily="34" charset="0"/>
            </a:endParaRPr>
          </a:p>
        </p:txBody>
      </p:sp>
      <p:sp>
        <p:nvSpPr>
          <p:cNvPr id="14" name="TextBox 13">
            <a:extLst>
              <a:ext uri="{FF2B5EF4-FFF2-40B4-BE49-F238E27FC236}">
                <a16:creationId xmlns:a16="http://schemas.microsoft.com/office/drawing/2014/main" id="{0F5FA4C8-B81D-A18F-7D18-A2C0B7EA3044}"/>
              </a:ext>
            </a:extLst>
          </p:cNvPr>
          <p:cNvSpPr txBox="1"/>
          <p:nvPr/>
        </p:nvSpPr>
        <p:spPr>
          <a:xfrm>
            <a:off x="1900299" y="3371445"/>
            <a:ext cx="4098393" cy="353943"/>
          </a:xfrm>
          <a:prstGeom prst="rect">
            <a:avLst/>
          </a:prstGeom>
          <a:noFill/>
        </p:spPr>
        <p:txBody>
          <a:bodyPr wrap="square" rtlCol="0">
            <a:spAutoFit/>
          </a:bodyPr>
          <a:lstStyle/>
          <a:p>
            <a:pPr algn="ctr"/>
            <a:r>
              <a:rPr lang="en-IN" sz="1700" dirty="0">
                <a:latin typeface="Calibri" panose="020F0502020204030204" pitchFamily="34" charset="0"/>
                <a:ea typeface="Calibri" panose="020F0502020204030204" pitchFamily="34" charset="0"/>
                <a:cs typeface="Calibri" panose="020F0502020204030204" pitchFamily="34" charset="0"/>
              </a:rPr>
              <a:t>Fig. 5: Investigation- Damper Characteristics</a:t>
            </a:r>
          </a:p>
        </p:txBody>
      </p:sp>
      <p:sp>
        <p:nvSpPr>
          <p:cNvPr id="15" name="TextBox 14">
            <a:extLst>
              <a:ext uri="{FF2B5EF4-FFF2-40B4-BE49-F238E27FC236}">
                <a16:creationId xmlns:a16="http://schemas.microsoft.com/office/drawing/2014/main" id="{367652F0-49C7-8218-F92F-07F1FC3E2203}"/>
              </a:ext>
            </a:extLst>
          </p:cNvPr>
          <p:cNvSpPr txBox="1"/>
          <p:nvPr/>
        </p:nvSpPr>
        <p:spPr>
          <a:xfrm>
            <a:off x="7904487" y="3610947"/>
            <a:ext cx="3618272" cy="353943"/>
          </a:xfrm>
          <a:prstGeom prst="rect">
            <a:avLst/>
          </a:prstGeom>
          <a:noFill/>
        </p:spPr>
        <p:txBody>
          <a:bodyPr wrap="square" rtlCol="0">
            <a:spAutoFit/>
          </a:bodyPr>
          <a:lstStyle/>
          <a:p>
            <a:pPr algn="ctr"/>
            <a:r>
              <a:rPr lang="en-IN" sz="1700" dirty="0">
                <a:latin typeface="Calibri" panose="020F0502020204030204" pitchFamily="34" charset="0"/>
                <a:ea typeface="Calibri" panose="020F0502020204030204" pitchFamily="34" charset="0"/>
                <a:cs typeface="Calibri" panose="020F0502020204030204" pitchFamily="34" charset="0"/>
              </a:rPr>
              <a:t>Fig. 6: Damper Characteristics Graph</a:t>
            </a:r>
          </a:p>
        </p:txBody>
      </p:sp>
      <p:sp>
        <p:nvSpPr>
          <p:cNvPr id="16" name="TextBox 15">
            <a:extLst>
              <a:ext uri="{FF2B5EF4-FFF2-40B4-BE49-F238E27FC236}">
                <a16:creationId xmlns:a16="http://schemas.microsoft.com/office/drawing/2014/main" id="{DB92F400-2242-F3B2-89A6-C652B509B728}"/>
              </a:ext>
            </a:extLst>
          </p:cNvPr>
          <p:cNvSpPr txBox="1"/>
          <p:nvPr/>
        </p:nvSpPr>
        <p:spPr>
          <a:xfrm>
            <a:off x="3145211" y="4227058"/>
            <a:ext cx="5226844" cy="1200329"/>
          </a:xfrm>
          <a:prstGeom prst="rect">
            <a:avLst/>
          </a:prstGeom>
          <a:noFill/>
        </p:spPr>
        <p:txBody>
          <a:bodyPr wrap="square" rtlCol="0">
            <a:spAutoFit/>
          </a:bodyPr>
          <a:lstStyle/>
          <a:p>
            <a:pPr algn="ctr"/>
            <a:r>
              <a:rPr lang="en-IN" sz="2400" dirty="0">
                <a:latin typeface="Calibri" panose="020F0502020204030204" pitchFamily="34" charset="0"/>
                <a:ea typeface="Calibri" panose="020F0502020204030204" pitchFamily="34" charset="0"/>
                <a:cs typeface="Calibri" panose="020F0502020204030204" pitchFamily="34" charset="0"/>
              </a:rPr>
              <a:t>Default lap time: 36.643 seconds</a:t>
            </a:r>
          </a:p>
          <a:p>
            <a:pPr algn="ctr"/>
            <a:r>
              <a:rPr lang="en-IN" sz="2400" dirty="0">
                <a:latin typeface="Calibri" panose="020F0502020204030204" pitchFamily="34" charset="0"/>
                <a:ea typeface="Calibri" panose="020F0502020204030204" pitchFamily="34" charset="0"/>
                <a:cs typeface="Calibri" panose="020F0502020204030204" pitchFamily="34" charset="0"/>
              </a:rPr>
              <a:t>Optimised lap time: 36.601 seconds</a:t>
            </a:r>
          </a:p>
          <a:p>
            <a:pPr algn="ctr"/>
            <a:r>
              <a:rPr lang="en-IN" sz="2400" dirty="0">
                <a:latin typeface="Calibri" panose="020F0502020204030204" pitchFamily="34" charset="0"/>
                <a:ea typeface="Calibri" panose="020F0502020204030204" pitchFamily="34" charset="0"/>
                <a:cs typeface="Calibri" panose="020F0502020204030204" pitchFamily="34" charset="0"/>
              </a:rPr>
              <a:t>Difference: -0.042 seconds </a:t>
            </a:r>
          </a:p>
        </p:txBody>
      </p:sp>
      <p:pic>
        <p:nvPicPr>
          <p:cNvPr id="4" name="Picture 3" descr="Table&#10;&#10;Description automatically generated">
            <a:extLst>
              <a:ext uri="{FF2B5EF4-FFF2-40B4-BE49-F238E27FC236}">
                <a16:creationId xmlns:a16="http://schemas.microsoft.com/office/drawing/2014/main" id="{7C097416-4823-4AA6-A9A6-6D8A9969E2DC}"/>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04149" y="1285809"/>
            <a:ext cx="6890695" cy="2085636"/>
          </a:xfrm>
          <a:prstGeom prst="rect">
            <a:avLst/>
          </a:prstGeom>
        </p:spPr>
      </p:pic>
      <p:pic>
        <p:nvPicPr>
          <p:cNvPr id="6" name="Picture 5" descr="Chart, line chart&#10;&#10;Description automatically generated with medium confidence">
            <a:extLst>
              <a:ext uri="{FF2B5EF4-FFF2-40B4-BE49-F238E27FC236}">
                <a16:creationId xmlns:a16="http://schemas.microsoft.com/office/drawing/2014/main" id="{1E9CB442-CAF9-97DF-0119-A7FC612A1B06}"/>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7581150" y="1285809"/>
            <a:ext cx="4264946" cy="2325138"/>
          </a:xfrm>
          <a:prstGeom prst="rect">
            <a:avLst/>
          </a:prstGeom>
        </p:spPr>
      </p:pic>
    </p:spTree>
    <p:extLst>
      <p:ext uri="{BB962C8B-B14F-4D97-AF65-F5344CB8AC3E}">
        <p14:creationId xmlns:p14="http://schemas.microsoft.com/office/powerpoint/2010/main" val="710078624"/>
      </p:ext>
    </p:extLst>
  </p:cSld>
  <p:clrMapOvr>
    <a:masterClrMapping/>
  </p:clrMapOvr>
  <p:transition>
    <p:cover dir="rd"/>
  </p:transition>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75738D-75B9-88CB-4B14-FE1A83A5E876}"/>
              </a:ext>
            </a:extLst>
          </p:cNvPr>
          <p:cNvSpPr>
            <a:spLocks noGrp="1"/>
          </p:cNvSpPr>
          <p:nvPr>
            <p:ph type="title"/>
          </p:nvPr>
        </p:nvSpPr>
        <p:spPr>
          <a:xfrm>
            <a:off x="609600" y="209295"/>
            <a:ext cx="10972800" cy="875829"/>
          </a:xfrm>
        </p:spPr>
        <p:txBody>
          <a:bodyPr>
            <a:noAutofit/>
          </a:bodyPr>
          <a:lstStyle/>
          <a:p>
            <a:r>
              <a:rPr lang="en-GB" sz="5400" i="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​OPTIMISATION – ANTIROLL BAR RATES</a:t>
            </a:r>
            <a:endParaRPr lang="en-GB" sz="5400" dirty="0">
              <a:latin typeface="Calibri" panose="020F0502020204030204" pitchFamily="34" charset="0"/>
              <a:ea typeface="Calibri" panose="020F0502020204030204" pitchFamily="34" charset="0"/>
              <a:cs typeface="Calibri" panose="020F0502020204030204" pitchFamily="34" charset="0"/>
            </a:endParaRPr>
          </a:p>
        </p:txBody>
      </p:sp>
      <p:sp>
        <p:nvSpPr>
          <p:cNvPr id="14" name="TextBox 13">
            <a:extLst>
              <a:ext uri="{FF2B5EF4-FFF2-40B4-BE49-F238E27FC236}">
                <a16:creationId xmlns:a16="http://schemas.microsoft.com/office/drawing/2014/main" id="{0F5FA4C8-B81D-A18F-7D18-A2C0B7EA3044}"/>
              </a:ext>
            </a:extLst>
          </p:cNvPr>
          <p:cNvSpPr txBox="1"/>
          <p:nvPr/>
        </p:nvSpPr>
        <p:spPr>
          <a:xfrm>
            <a:off x="1889999" y="3340670"/>
            <a:ext cx="4124759" cy="353943"/>
          </a:xfrm>
          <a:prstGeom prst="rect">
            <a:avLst/>
          </a:prstGeom>
          <a:noFill/>
        </p:spPr>
        <p:txBody>
          <a:bodyPr wrap="square" rtlCol="0">
            <a:spAutoFit/>
          </a:bodyPr>
          <a:lstStyle/>
          <a:p>
            <a:pPr algn="ctr"/>
            <a:r>
              <a:rPr lang="en-IN" sz="1700" dirty="0">
                <a:latin typeface="Calibri" panose="020F0502020204030204" pitchFamily="34" charset="0"/>
                <a:ea typeface="Calibri" panose="020F0502020204030204" pitchFamily="34" charset="0"/>
                <a:cs typeface="Calibri" panose="020F0502020204030204" pitchFamily="34" charset="0"/>
              </a:rPr>
              <a:t>Fig. 7: Investigation- Anti-roll Bar Rates</a:t>
            </a:r>
          </a:p>
        </p:txBody>
      </p:sp>
      <p:sp>
        <p:nvSpPr>
          <p:cNvPr id="15" name="TextBox 14">
            <a:extLst>
              <a:ext uri="{FF2B5EF4-FFF2-40B4-BE49-F238E27FC236}">
                <a16:creationId xmlns:a16="http://schemas.microsoft.com/office/drawing/2014/main" id="{367652F0-49C7-8218-F92F-07F1FC3E2203}"/>
              </a:ext>
            </a:extLst>
          </p:cNvPr>
          <p:cNvSpPr txBox="1"/>
          <p:nvPr/>
        </p:nvSpPr>
        <p:spPr>
          <a:xfrm>
            <a:off x="7904486" y="3613747"/>
            <a:ext cx="3618272" cy="353943"/>
          </a:xfrm>
          <a:prstGeom prst="rect">
            <a:avLst/>
          </a:prstGeom>
          <a:noFill/>
        </p:spPr>
        <p:txBody>
          <a:bodyPr wrap="square" rtlCol="0">
            <a:spAutoFit/>
          </a:bodyPr>
          <a:lstStyle/>
          <a:p>
            <a:pPr algn="ctr"/>
            <a:r>
              <a:rPr lang="en-IN" sz="1700" dirty="0">
                <a:latin typeface="Calibri" panose="020F0502020204030204" pitchFamily="34" charset="0"/>
                <a:ea typeface="Calibri" panose="020F0502020204030204" pitchFamily="34" charset="0"/>
                <a:cs typeface="Calibri" panose="020F0502020204030204" pitchFamily="34" charset="0"/>
              </a:rPr>
              <a:t>Fig. 8: Anti-roll Bar Rates Graph</a:t>
            </a:r>
          </a:p>
        </p:txBody>
      </p:sp>
      <p:sp>
        <p:nvSpPr>
          <p:cNvPr id="16" name="TextBox 15">
            <a:extLst>
              <a:ext uri="{FF2B5EF4-FFF2-40B4-BE49-F238E27FC236}">
                <a16:creationId xmlns:a16="http://schemas.microsoft.com/office/drawing/2014/main" id="{DB92F400-2242-F3B2-89A6-C652B509B728}"/>
              </a:ext>
            </a:extLst>
          </p:cNvPr>
          <p:cNvSpPr txBox="1"/>
          <p:nvPr/>
        </p:nvSpPr>
        <p:spPr>
          <a:xfrm>
            <a:off x="3145211" y="4227058"/>
            <a:ext cx="5226844" cy="1200329"/>
          </a:xfrm>
          <a:prstGeom prst="rect">
            <a:avLst/>
          </a:prstGeom>
          <a:noFill/>
        </p:spPr>
        <p:txBody>
          <a:bodyPr wrap="square" rtlCol="0">
            <a:spAutoFit/>
          </a:bodyPr>
          <a:lstStyle/>
          <a:p>
            <a:pPr algn="ctr"/>
            <a:r>
              <a:rPr lang="en-IN" sz="2400" dirty="0">
                <a:latin typeface="Calibri" panose="020F0502020204030204" pitchFamily="34" charset="0"/>
                <a:ea typeface="Calibri" panose="020F0502020204030204" pitchFamily="34" charset="0"/>
                <a:cs typeface="Calibri" panose="020F0502020204030204" pitchFamily="34" charset="0"/>
              </a:rPr>
              <a:t>Default lap time: 36.643 seconds</a:t>
            </a:r>
          </a:p>
          <a:p>
            <a:pPr algn="ctr"/>
            <a:r>
              <a:rPr lang="en-IN" sz="2400" dirty="0">
                <a:latin typeface="Calibri" panose="020F0502020204030204" pitchFamily="34" charset="0"/>
                <a:ea typeface="Calibri" panose="020F0502020204030204" pitchFamily="34" charset="0"/>
                <a:cs typeface="Calibri" panose="020F0502020204030204" pitchFamily="34" charset="0"/>
              </a:rPr>
              <a:t>Optimised lap time: 36.611 seconds</a:t>
            </a:r>
          </a:p>
          <a:p>
            <a:pPr algn="ctr"/>
            <a:r>
              <a:rPr lang="en-IN" sz="2400" dirty="0">
                <a:latin typeface="Calibri" panose="020F0502020204030204" pitchFamily="34" charset="0"/>
                <a:ea typeface="Calibri" panose="020F0502020204030204" pitchFamily="34" charset="0"/>
                <a:cs typeface="Calibri" panose="020F0502020204030204" pitchFamily="34" charset="0"/>
              </a:rPr>
              <a:t>Difference: -0.032 seconds </a:t>
            </a:r>
          </a:p>
        </p:txBody>
      </p:sp>
      <p:pic>
        <p:nvPicPr>
          <p:cNvPr id="5" name="Picture 4" descr="Graphical user interface&#10;&#10;Description automatically generated with low confidence">
            <a:extLst>
              <a:ext uri="{FF2B5EF4-FFF2-40B4-BE49-F238E27FC236}">
                <a16:creationId xmlns:a16="http://schemas.microsoft.com/office/drawing/2014/main" id="{8B18BD6B-03E3-92CE-76AF-C1BC420D2ECE}"/>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31000" y="1319376"/>
            <a:ext cx="6836994" cy="2020983"/>
          </a:xfrm>
          <a:prstGeom prst="rect">
            <a:avLst/>
          </a:prstGeom>
        </p:spPr>
      </p:pic>
      <p:pic>
        <p:nvPicPr>
          <p:cNvPr id="7" name="Picture 6">
            <a:extLst>
              <a:ext uri="{FF2B5EF4-FFF2-40B4-BE49-F238E27FC236}">
                <a16:creationId xmlns:a16="http://schemas.microsoft.com/office/drawing/2014/main" id="{3343B183-C795-D955-1E3B-CFCF9594EE74}"/>
              </a:ext>
            </a:extLst>
          </p:cNvPr>
          <p:cNvPicPr>
            <a:picLocks noChangeAspect="1"/>
          </p:cNvPicPr>
          <p:nvPr/>
        </p:nvPicPr>
        <p:blipFill>
          <a:blip r:embed="rId4"/>
          <a:stretch>
            <a:fillRect/>
          </a:stretch>
        </p:blipFill>
        <p:spPr>
          <a:xfrm>
            <a:off x="7651243" y="1318862"/>
            <a:ext cx="4124759" cy="2292085"/>
          </a:xfrm>
          <a:prstGeom prst="rect">
            <a:avLst/>
          </a:prstGeom>
        </p:spPr>
      </p:pic>
    </p:spTree>
    <p:extLst>
      <p:ext uri="{BB962C8B-B14F-4D97-AF65-F5344CB8AC3E}">
        <p14:creationId xmlns:p14="http://schemas.microsoft.com/office/powerpoint/2010/main" val="2977578272"/>
      </p:ext>
    </p:extLst>
  </p:cSld>
  <p:clrMapOvr>
    <a:masterClrMapping/>
  </p:clrMapOvr>
  <p:transition>
    <p:cover dir="rd"/>
  </p:transition>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75738D-75B9-88CB-4B14-FE1A83A5E876}"/>
              </a:ext>
            </a:extLst>
          </p:cNvPr>
          <p:cNvSpPr>
            <a:spLocks noGrp="1"/>
          </p:cNvSpPr>
          <p:nvPr>
            <p:ph type="title"/>
          </p:nvPr>
        </p:nvSpPr>
        <p:spPr>
          <a:xfrm>
            <a:off x="609600" y="209295"/>
            <a:ext cx="10972800" cy="875829"/>
          </a:xfrm>
        </p:spPr>
        <p:txBody>
          <a:bodyPr>
            <a:noAutofit/>
          </a:bodyPr>
          <a:lstStyle/>
          <a:p>
            <a:r>
              <a:rPr lang="en-GB" sz="5400" i="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RESULTS</a:t>
            </a:r>
            <a:endParaRPr lang="en-GB" sz="5400" dirty="0">
              <a:latin typeface="Calibri" panose="020F0502020204030204" pitchFamily="34" charset="0"/>
              <a:ea typeface="Calibri" panose="020F0502020204030204" pitchFamily="34" charset="0"/>
              <a:cs typeface="Calibri" panose="020F0502020204030204" pitchFamily="34" charset="0"/>
            </a:endParaRPr>
          </a:p>
        </p:txBody>
      </p:sp>
      <p:graphicFrame>
        <p:nvGraphicFramePr>
          <p:cNvPr id="4" name="Table 3">
            <a:extLst>
              <a:ext uri="{FF2B5EF4-FFF2-40B4-BE49-F238E27FC236}">
                <a16:creationId xmlns:a16="http://schemas.microsoft.com/office/drawing/2014/main" id="{B6870E65-9AE9-957B-DF1C-22114D0D2747}"/>
              </a:ext>
            </a:extLst>
          </p:cNvPr>
          <p:cNvGraphicFramePr>
            <a:graphicFrameLocks noGrp="1"/>
          </p:cNvGraphicFramePr>
          <p:nvPr>
            <p:extLst>
              <p:ext uri="{D42A27DB-BD31-4B8C-83A1-F6EECF244321}">
                <p14:modId xmlns:p14="http://schemas.microsoft.com/office/powerpoint/2010/main" val="1488182468"/>
              </p:ext>
            </p:extLst>
          </p:nvPr>
        </p:nvGraphicFramePr>
        <p:xfrm>
          <a:off x="694267" y="1494258"/>
          <a:ext cx="10803465" cy="2615612"/>
        </p:xfrm>
        <a:graphic>
          <a:graphicData uri="http://schemas.openxmlformats.org/drawingml/2006/table">
            <a:tbl>
              <a:tblPr/>
              <a:tblGrid>
                <a:gridCol w="3601155">
                  <a:extLst>
                    <a:ext uri="{9D8B030D-6E8A-4147-A177-3AD203B41FA5}">
                      <a16:colId xmlns:a16="http://schemas.microsoft.com/office/drawing/2014/main" val="2318886494"/>
                    </a:ext>
                  </a:extLst>
                </a:gridCol>
                <a:gridCol w="3601155">
                  <a:extLst>
                    <a:ext uri="{9D8B030D-6E8A-4147-A177-3AD203B41FA5}">
                      <a16:colId xmlns:a16="http://schemas.microsoft.com/office/drawing/2014/main" val="2019629780"/>
                    </a:ext>
                  </a:extLst>
                </a:gridCol>
                <a:gridCol w="3601155">
                  <a:extLst>
                    <a:ext uri="{9D8B030D-6E8A-4147-A177-3AD203B41FA5}">
                      <a16:colId xmlns:a16="http://schemas.microsoft.com/office/drawing/2014/main" val="3786857916"/>
                    </a:ext>
                  </a:extLst>
                </a:gridCol>
              </a:tblGrid>
              <a:tr h="573081">
                <a:tc>
                  <a:txBody>
                    <a:bodyPr/>
                    <a:lstStyle/>
                    <a:p>
                      <a:pPr algn="ctr" fontAlgn="b"/>
                      <a:r>
                        <a:rPr lang="en-IN" sz="2100" b="1" i="0" u="none" strike="noStrike" dirty="0">
                          <a:solidFill>
                            <a:srgbClr val="000000"/>
                          </a:solidFill>
                          <a:effectLst/>
                          <a:latin typeface="Calibri" panose="020F0502020204030204" pitchFamily="34" charset="0"/>
                        </a:rPr>
                        <a:t>VEHICLE/PARAMETER CHANGED</a:t>
                      </a:r>
                    </a:p>
                  </a:txBody>
                  <a:tcPr marL="7620" marR="7620" marT="762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BDD7EE"/>
                    </a:solidFill>
                  </a:tcPr>
                </a:tc>
                <a:tc>
                  <a:txBody>
                    <a:bodyPr/>
                    <a:lstStyle/>
                    <a:p>
                      <a:pPr algn="ctr" fontAlgn="b"/>
                      <a:r>
                        <a:rPr lang="en-IN" sz="2100" b="1" i="0" u="none" strike="noStrike" dirty="0">
                          <a:solidFill>
                            <a:srgbClr val="000000"/>
                          </a:solidFill>
                          <a:effectLst/>
                          <a:latin typeface="Calibri" panose="020F0502020204030204" pitchFamily="34" charset="0"/>
                        </a:rPr>
                        <a:t>LAP TIME (s)</a:t>
                      </a:r>
                    </a:p>
                  </a:txBody>
                  <a:tcPr marL="7620" marR="7620" marT="762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BDD7EE"/>
                    </a:solidFill>
                  </a:tcPr>
                </a:tc>
                <a:tc>
                  <a:txBody>
                    <a:bodyPr/>
                    <a:lstStyle/>
                    <a:p>
                      <a:pPr algn="ctr" fontAlgn="b"/>
                      <a:r>
                        <a:rPr lang="en-US" sz="2100" b="1" i="0" u="none" strike="noStrike" dirty="0">
                          <a:solidFill>
                            <a:srgbClr val="000000"/>
                          </a:solidFill>
                          <a:effectLst/>
                          <a:latin typeface="Calibri" panose="020F0502020204030204" pitchFamily="34" charset="0"/>
                        </a:rPr>
                        <a:t>DIFFERENCE TO SETUP (s)</a:t>
                      </a:r>
                    </a:p>
                  </a:txBody>
                  <a:tcPr marL="7620" marR="7620" marT="762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BDD7EE"/>
                    </a:solidFill>
                  </a:tcPr>
                </a:tc>
                <a:extLst>
                  <a:ext uri="{0D108BD9-81ED-4DB2-BD59-A6C34878D82A}">
                    <a16:rowId xmlns:a16="http://schemas.microsoft.com/office/drawing/2014/main" val="2730156705"/>
                  </a:ext>
                </a:extLst>
              </a:tr>
              <a:tr h="399909">
                <a:tc>
                  <a:txBody>
                    <a:bodyPr/>
                    <a:lstStyle/>
                    <a:p>
                      <a:pPr algn="ctr" fontAlgn="b"/>
                      <a:r>
                        <a:rPr lang="en-IN" sz="2000" b="0" i="0" u="none" strike="noStrike">
                          <a:solidFill>
                            <a:srgbClr val="000000"/>
                          </a:solidFill>
                          <a:effectLst/>
                          <a:latin typeface="Calibri" panose="020F0502020204030204" pitchFamily="34" charset="0"/>
                        </a:rPr>
                        <a:t>Default Race Car</a:t>
                      </a:r>
                    </a:p>
                  </a:txBody>
                  <a:tcPr marL="7620" marR="7620" marT="762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en-IN" sz="2000" b="0" i="0" u="none" strike="noStrike">
                          <a:solidFill>
                            <a:srgbClr val="000000"/>
                          </a:solidFill>
                          <a:effectLst/>
                          <a:latin typeface="Calibri" panose="020F0502020204030204" pitchFamily="34" charset="0"/>
                        </a:rPr>
                        <a:t>36.643</a:t>
                      </a:r>
                    </a:p>
                  </a:txBody>
                  <a:tcPr marL="7620" marR="7620" marT="762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en-IN" sz="2000" b="0" i="0" u="none" strike="noStrike">
                          <a:solidFill>
                            <a:srgbClr val="000000"/>
                          </a:solidFill>
                          <a:effectLst/>
                          <a:latin typeface="Calibri" panose="020F0502020204030204" pitchFamily="34" charset="0"/>
                        </a:rPr>
                        <a:t>-</a:t>
                      </a:r>
                    </a:p>
                  </a:txBody>
                  <a:tcPr marL="7620" marR="7620" marT="762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836434106"/>
                  </a:ext>
                </a:extLst>
              </a:tr>
              <a:tr h="417689">
                <a:tc>
                  <a:txBody>
                    <a:bodyPr/>
                    <a:lstStyle/>
                    <a:p>
                      <a:pPr algn="ctr" fontAlgn="b"/>
                      <a:r>
                        <a:rPr lang="en-IN" sz="2000" b="0" i="0" u="none" strike="noStrike">
                          <a:solidFill>
                            <a:srgbClr val="000000"/>
                          </a:solidFill>
                          <a:effectLst/>
                          <a:latin typeface="Calibri" panose="020F0502020204030204" pitchFamily="34" charset="0"/>
                        </a:rPr>
                        <a:t>Full Factorial DOE</a:t>
                      </a:r>
                    </a:p>
                  </a:txBody>
                  <a:tcPr marL="7620" marR="7620" marT="762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en-IN" sz="2000" b="0" i="0" u="none" strike="noStrike">
                          <a:solidFill>
                            <a:srgbClr val="000000"/>
                          </a:solidFill>
                          <a:effectLst/>
                          <a:latin typeface="Calibri" panose="020F0502020204030204" pitchFamily="34" charset="0"/>
                        </a:rPr>
                        <a:t>35.951</a:t>
                      </a:r>
                    </a:p>
                  </a:txBody>
                  <a:tcPr marL="7620" marR="7620" marT="762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en-IN" sz="2000" b="0" i="0" u="none" strike="noStrike">
                          <a:solidFill>
                            <a:srgbClr val="000000"/>
                          </a:solidFill>
                          <a:effectLst/>
                          <a:latin typeface="Calibri" panose="020F0502020204030204" pitchFamily="34" charset="0"/>
                        </a:rPr>
                        <a:t>-0.692</a:t>
                      </a:r>
                    </a:p>
                  </a:txBody>
                  <a:tcPr marL="7620" marR="7620" marT="762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3683730303"/>
                  </a:ext>
                </a:extLst>
              </a:tr>
              <a:tr h="413084">
                <a:tc>
                  <a:txBody>
                    <a:bodyPr/>
                    <a:lstStyle/>
                    <a:p>
                      <a:pPr algn="ctr" fontAlgn="b"/>
                      <a:r>
                        <a:rPr lang="en-IN" sz="2000" b="0" i="0" u="none" strike="noStrike">
                          <a:solidFill>
                            <a:srgbClr val="000000"/>
                          </a:solidFill>
                          <a:effectLst/>
                          <a:latin typeface="Calibri" panose="020F0502020204030204" pitchFamily="34" charset="0"/>
                        </a:rPr>
                        <a:t>Spring Rates</a:t>
                      </a:r>
                    </a:p>
                  </a:txBody>
                  <a:tcPr marL="7620" marR="7620" marT="762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en-IN" sz="2000" b="0" i="0" u="none" strike="noStrike">
                          <a:solidFill>
                            <a:srgbClr val="000000"/>
                          </a:solidFill>
                          <a:effectLst/>
                          <a:latin typeface="Calibri" panose="020F0502020204030204" pitchFamily="34" charset="0"/>
                        </a:rPr>
                        <a:t>36.451</a:t>
                      </a:r>
                    </a:p>
                  </a:txBody>
                  <a:tcPr marL="7620" marR="7620" marT="762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en-IN" sz="2000" b="0" i="0" u="none" strike="noStrike">
                          <a:solidFill>
                            <a:srgbClr val="000000"/>
                          </a:solidFill>
                          <a:effectLst/>
                          <a:latin typeface="Calibri" panose="020F0502020204030204" pitchFamily="34" charset="0"/>
                        </a:rPr>
                        <a:t>-0.192</a:t>
                      </a:r>
                    </a:p>
                  </a:txBody>
                  <a:tcPr marL="7620" marR="7620" marT="762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101917541"/>
                  </a:ext>
                </a:extLst>
              </a:tr>
              <a:tr h="398765">
                <a:tc>
                  <a:txBody>
                    <a:bodyPr/>
                    <a:lstStyle/>
                    <a:p>
                      <a:pPr algn="ctr" fontAlgn="b"/>
                      <a:r>
                        <a:rPr lang="en-IN" sz="2000" b="0" i="0" u="none" strike="noStrike">
                          <a:solidFill>
                            <a:srgbClr val="000000"/>
                          </a:solidFill>
                          <a:effectLst/>
                          <a:latin typeface="Calibri" panose="020F0502020204030204" pitchFamily="34" charset="0"/>
                        </a:rPr>
                        <a:t>Damper Characteristics</a:t>
                      </a:r>
                    </a:p>
                  </a:txBody>
                  <a:tcPr marL="7620" marR="7620" marT="762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en-IN" sz="2000" b="0" i="0" u="none" strike="noStrike">
                          <a:solidFill>
                            <a:srgbClr val="000000"/>
                          </a:solidFill>
                          <a:effectLst/>
                          <a:latin typeface="Calibri" panose="020F0502020204030204" pitchFamily="34" charset="0"/>
                        </a:rPr>
                        <a:t>36.601</a:t>
                      </a:r>
                    </a:p>
                  </a:txBody>
                  <a:tcPr marL="7620" marR="7620" marT="762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en-IN" sz="2000" b="0" i="0" u="none" strike="noStrike">
                          <a:solidFill>
                            <a:srgbClr val="000000"/>
                          </a:solidFill>
                          <a:effectLst/>
                          <a:latin typeface="Calibri" panose="020F0502020204030204" pitchFamily="34" charset="0"/>
                        </a:rPr>
                        <a:t>-0.042</a:t>
                      </a:r>
                    </a:p>
                  </a:txBody>
                  <a:tcPr marL="7620" marR="7620" marT="762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96263133"/>
                  </a:ext>
                </a:extLst>
              </a:tr>
              <a:tr h="413084">
                <a:tc>
                  <a:txBody>
                    <a:bodyPr/>
                    <a:lstStyle/>
                    <a:p>
                      <a:pPr algn="ctr" fontAlgn="b"/>
                      <a:r>
                        <a:rPr lang="en-IN" sz="2000" b="0" i="0" u="none" strike="noStrike">
                          <a:solidFill>
                            <a:srgbClr val="000000"/>
                          </a:solidFill>
                          <a:effectLst/>
                          <a:latin typeface="Calibri" panose="020F0502020204030204" pitchFamily="34" charset="0"/>
                        </a:rPr>
                        <a:t>Anti-roll Bar Rates</a:t>
                      </a:r>
                    </a:p>
                  </a:txBody>
                  <a:tcPr marL="7620" marR="7620" marT="762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en-IN" sz="2000" b="0" i="0" u="none" strike="noStrike">
                          <a:solidFill>
                            <a:srgbClr val="000000"/>
                          </a:solidFill>
                          <a:effectLst/>
                          <a:latin typeface="Calibri" panose="020F0502020204030204" pitchFamily="34" charset="0"/>
                        </a:rPr>
                        <a:t>36.611</a:t>
                      </a:r>
                    </a:p>
                  </a:txBody>
                  <a:tcPr marL="7620" marR="7620" marT="762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en-IN" sz="2000" b="0" i="0" u="none" strike="noStrike" dirty="0">
                          <a:solidFill>
                            <a:srgbClr val="000000"/>
                          </a:solidFill>
                          <a:effectLst/>
                          <a:latin typeface="Calibri" panose="020F0502020204030204" pitchFamily="34" charset="0"/>
                        </a:rPr>
                        <a:t>-0.032</a:t>
                      </a:r>
                    </a:p>
                  </a:txBody>
                  <a:tcPr marL="7620" marR="7620" marT="762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598222748"/>
                  </a:ext>
                </a:extLst>
              </a:tr>
            </a:tbl>
          </a:graphicData>
        </a:graphic>
      </p:graphicFrame>
      <p:sp>
        <p:nvSpPr>
          <p:cNvPr id="8" name="TextBox 7">
            <a:extLst>
              <a:ext uri="{FF2B5EF4-FFF2-40B4-BE49-F238E27FC236}">
                <a16:creationId xmlns:a16="http://schemas.microsoft.com/office/drawing/2014/main" id="{A02CAAD8-FF91-66AF-7272-E7F389CA20F6}"/>
              </a:ext>
            </a:extLst>
          </p:cNvPr>
          <p:cNvSpPr txBox="1"/>
          <p:nvPr/>
        </p:nvSpPr>
        <p:spPr>
          <a:xfrm>
            <a:off x="694267" y="4763911"/>
            <a:ext cx="10803465" cy="430887"/>
          </a:xfrm>
          <a:prstGeom prst="rect">
            <a:avLst/>
          </a:prstGeom>
          <a:noFill/>
        </p:spPr>
        <p:txBody>
          <a:bodyPr wrap="square" rtlCol="0">
            <a:spAutoFit/>
          </a:bodyPr>
          <a:lstStyle/>
          <a:p>
            <a:pPr algn="ctr"/>
            <a:r>
              <a:rPr lang="en-IN" sz="2200" dirty="0">
                <a:latin typeface="Calibri" panose="020F0502020204030204" pitchFamily="34" charset="0"/>
                <a:ea typeface="Calibri" panose="020F0502020204030204" pitchFamily="34" charset="0"/>
                <a:cs typeface="Calibri" panose="020F0502020204030204" pitchFamily="34" charset="0"/>
              </a:rPr>
              <a:t>Full factorial DOE is gives much better result compared to changing individual parameters.</a:t>
            </a:r>
          </a:p>
        </p:txBody>
      </p:sp>
    </p:spTree>
    <p:extLst>
      <p:ext uri="{BB962C8B-B14F-4D97-AF65-F5344CB8AC3E}">
        <p14:creationId xmlns:p14="http://schemas.microsoft.com/office/powerpoint/2010/main" val="3121435057"/>
      </p:ext>
    </p:extLst>
  </p:cSld>
  <p:clrMapOvr>
    <a:masterClrMapping/>
  </p:clrMapOvr>
  <p:transition>
    <p:cover dir="rd"/>
  </p:transition>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75738D-75B9-88CB-4B14-FE1A83A5E876}"/>
              </a:ext>
            </a:extLst>
          </p:cNvPr>
          <p:cNvSpPr>
            <a:spLocks noGrp="1"/>
          </p:cNvSpPr>
          <p:nvPr>
            <p:ph type="title"/>
          </p:nvPr>
        </p:nvSpPr>
        <p:spPr>
          <a:xfrm>
            <a:off x="609600" y="209295"/>
            <a:ext cx="10972800" cy="875829"/>
          </a:xfrm>
        </p:spPr>
        <p:txBody>
          <a:bodyPr>
            <a:noAutofit/>
          </a:bodyPr>
          <a:lstStyle/>
          <a:p>
            <a:r>
              <a:rPr lang="en-GB" sz="5400" i="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CONCLUSIONS</a:t>
            </a:r>
            <a:endParaRPr lang="en-GB" sz="5400" dirty="0">
              <a:latin typeface="Calibri" panose="020F0502020204030204" pitchFamily="34" charset="0"/>
              <a:ea typeface="Calibri" panose="020F0502020204030204" pitchFamily="34" charset="0"/>
              <a:cs typeface="Calibri" panose="020F0502020204030204" pitchFamily="34" charset="0"/>
            </a:endParaRPr>
          </a:p>
        </p:txBody>
      </p:sp>
      <p:sp>
        <p:nvSpPr>
          <p:cNvPr id="3" name="TextBox 2">
            <a:extLst>
              <a:ext uri="{FF2B5EF4-FFF2-40B4-BE49-F238E27FC236}">
                <a16:creationId xmlns:a16="http://schemas.microsoft.com/office/drawing/2014/main" id="{B51D20C0-3FBC-C225-11C2-E9D748EAB1A6}"/>
              </a:ext>
            </a:extLst>
          </p:cNvPr>
          <p:cNvSpPr txBox="1"/>
          <p:nvPr/>
        </p:nvSpPr>
        <p:spPr>
          <a:xfrm>
            <a:off x="609600" y="1374591"/>
            <a:ext cx="10972800" cy="4108817"/>
          </a:xfrm>
          <a:prstGeom prst="rect">
            <a:avLst/>
          </a:prstGeom>
          <a:noFill/>
        </p:spPr>
        <p:txBody>
          <a:bodyPr wrap="square" rtlCol="0">
            <a:spAutoFit/>
          </a:bodyPr>
          <a:lstStyle/>
          <a:p>
            <a:pPr marL="285750" indent="-285750" algn="just">
              <a:spcBef>
                <a:spcPts val="600"/>
              </a:spcBef>
              <a:buFont typeface="Arial" panose="020B0604020202020204" pitchFamily="34" charset="0"/>
              <a:buChar char="•"/>
            </a:pPr>
            <a:r>
              <a:rPr lang="en-IN" sz="2100" dirty="0">
                <a:latin typeface="Calibri" panose="020F0502020204030204" pitchFamily="34" charset="0"/>
                <a:ea typeface="Calibri" panose="020F0502020204030204" pitchFamily="34" charset="0"/>
                <a:cs typeface="Calibri" panose="020F0502020204030204" pitchFamily="34" charset="0"/>
              </a:rPr>
              <a:t>All the optimisation methods gave lap times compared to the default setup.</a:t>
            </a:r>
          </a:p>
          <a:p>
            <a:pPr marL="285750" indent="-285750" algn="just">
              <a:spcBef>
                <a:spcPts val="600"/>
              </a:spcBef>
              <a:buFont typeface="Arial" panose="020B0604020202020204" pitchFamily="34" charset="0"/>
              <a:buChar char="•"/>
            </a:pPr>
            <a:r>
              <a:rPr lang="en-IN" sz="2100" dirty="0">
                <a:latin typeface="Calibri" panose="020F0502020204030204" pitchFamily="34" charset="0"/>
                <a:ea typeface="Calibri" panose="020F0502020204030204" pitchFamily="34" charset="0"/>
                <a:cs typeface="Calibri" panose="020F0502020204030204" pitchFamily="34" charset="0"/>
              </a:rPr>
              <a:t>Full factorial DOE gave the best result, nearly 0.7 seconds quicker than the default setup.</a:t>
            </a:r>
          </a:p>
          <a:p>
            <a:pPr marL="285750" indent="-285750" algn="just">
              <a:spcBef>
                <a:spcPts val="600"/>
              </a:spcBef>
              <a:buFont typeface="Arial" panose="020B0604020202020204" pitchFamily="34" charset="0"/>
              <a:buChar char="•"/>
            </a:pPr>
            <a:r>
              <a:rPr lang="en-IN" sz="2100" dirty="0">
                <a:latin typeface="Calibri" panose="020F0502020204030204" pitchFamily="34" charset="0"/>
                <a:ea typeface="Calibri" panose="020F0502020204030204" pitchFamily="34" charset="0"/>
                <a:cs typeface="Calibri" panose="020F0502020204030204" pitchFamily="34" charset="0"/>
              </a:rPr>
              <a:t>Higher front spring rate and lower rear spring rate compared to default setup gave better results.</a:t>
            </a:r>
          </a:p>
          <a:p>
            <a:pPr marL="285750" indent="-285750" algn="just">
              <a:spcBef>
                <a:spcPts val="600"/>
              </a:spcBef>
              <a:buFont typeface="Arial" panose="020B0604020202020204" pitchFamily="34" charset="0"/>
              <a:buChar char="•"/>
            </a:pPr>
            <a:r>
              <a:rPr lang="en-IN" sz="2100" dirty="0">
                <a:latin typeface="Calibri" panose="020F0502020204030204" pitchFamily="34" charset="0"/>
                <a:ea typeface="Calibri" panose="020F0502020204030204" pitchFamily="34" charset="0"/>
                <a:cs typeface="Calibri" panose="020F0502020204030204" pitchFamily="34" charset="0"/>
              </a:rPr>
              <a:t>Higher front anti-roll bar rate and lower rear anti-roll bar rate compared to default setup gave better results.</a:t>
            </a:r>
          </a:p>
          <a:p>
            <a:pPr marL="285750" indent="-285750" algn="just">
              <a:spcBef>
                <a:spcPts val="600"/>
              </a:spcBef>
              <a:buFont typeface="Arial" panose="020B0604020202020204" pitchFamily="34" charset="0"/>
              <a:buChar char="•"/>
            </a:pPr>
            <a:r>
              <a:rPr lang="en-IN" sz="2100" dirty="0">
                <a:latin typeface="Calibri" panose="020F0502020204030204" pitchFamily="34" charset="0"/>
                <a:ea typeface="Calibri" panose="020F0502020204030204" pitchFamily="34" charset="0"/>
                <a:cs typeface="Calibri" panose="020F0502020204030204" pitchFamily="34" charset="0"/>
              </a:rPr>
              <a:t>The damper characteristics that gave the best results were with default or lower rates at front. The rear rate have a wide range of operation, depending on the rest of the setup.</a:t>
            </a:r>
          </a:p>
          <a:p>
            <a:pPr marL="285750" indent="-285750" algn="just">
              <a:spcBef>
                <a:spcPts val="600"/>
              </a:spcBef>
              <a:buFont typeface="Arial" panose="020B0604020202020204" pitchFamily="34" charset="0"/>
              <a:buChar char="•"/>
            </a:pPr>
            <a:r>
              <a:rPr lang="en-IN" sz="2100" dirty="0">
                <a:latin typeface="Calibri" panose="020F0502020204030204" pitchFamily="34" charset="0"/>
                <a:ea typeface="Calibri" panose="020F0502020204030204" pitchFamily="34" charset="0"/>
                <a:cs typeface="Calibri" panose="020F0502020204030204" pitchFamily="34" charset="0"/>
              </a:rPr>
              <a:t>While changing only a pair of parameters, altering the spring rates proved to be the most beneficial.</a:t>
            </a:r>
          </a:p>
          <a:p>
            <a:pPr marL="285750" indent="-285750" algn="just">
              <a:spcBef>
                <a:spcPts val="600"/>
              </a:spcBef>
              <a:buFont typeface="Arial" panose="020B0604020202020204" pitchFamily="34" charset="0"/>
              <a:buChar char="•"/>
            </a:pPr>
            <a:r>
              <a:rPr lang="en-IN" sz="2100" dirty="0">
                <a:latin typeface="Calibri" panose="020F0502020204030204" pitchFamily="34" charset="0"/>
                <a:ea typeface="Calibri" panose="020F0502020204030204" pitchFamily="34" charset="0"/>
                <a:cs typeface="Calibri" panose="020F0502020204030204" pitchFamily="34" charset="0"/>
              </a:rPr>
              <a:t>To achieve the fastest lap times, it is not necessary to have the highest maximum velocity or acceleration.</a:t>
            </a:r>
          </a:p>
        </p:txBody>
      </p:sp>
    </p:spTree>
    <p:extLst>
      <p:ext uri="{BB962C8B-B14F-4D97-AF65-F5344CB8AC3E}">
        <p14:creationId xmlns:p14="http://schemas.microsoft.com/office/powerpoint/2010/main" val="479916435"/>
      </p:ext>
    </p:extLst>
  </p:cSld>
  <p:clrMapOvr>
    <a:masterClrMapping/>
  </p:clrMapOvr>
  <p:transition>
    <p:cover dir="rd"/>
  </p:transition>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75738D-75B9-88CB-4B14-FE1A83A5E876}"/>
              </a:ext>
            </a:extLst>
          </p:cNvPr>
          <p:cNvSpPr>
            <a:spLocks noGrp="1"/>
          </p:cNvSpPr>
          <p:nvPr>
            <p:ph type="title"/>
          </p:nvPr>
        </p:nvSpPr>
        <p:spPr>
          <a:xfrm>
            <a:off x="609600" y="209295"/>
            <a:ext cx="10972800" cy="875829"/>
          </a:xfrm>
        </p:spPr>
        <p:txBody>
          <a:bodyPr>
            <a:noAutofit/>
          </a:bodyPr>
          <a:lstStyle/>
          <a:p>
            <a:r>
              <a:rPr lang="en-GB" sz="5400" i="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REFERENCES</a:t>
            </a:r>
            <a:endParaRPr lang="en-GB" sz="5400" dirty="0">
              <a:latin typeface="Calibri" panose="020F0502020204030204" pitchFamily="34" charset="0"/>
              <a:ea typeface="Calibri" panose="020F0502020204030204" pitchFamily="34" charset="0"/>
              <a:cs typeface="Calibri" panose="020F0502020204030204" pitchFamily="34" charset="0"/>
            </a:endParaRPr>
          </a:p>
        </p:txBody>
      </p:sp>
      <p:sp>
        <p:nvSpPr>
          <p:cNvPr id="3" name="TextBox 2">
            <a:extLst>
              <a:ext uri="{FF2B5EF4-FFF2-40B4-BE49-F238E27FC236}">
                <a16:creationId xmlns:a16="http://schemas.microsoft.com/office/drawing/2014/main" id="{B51D20C0-3FBC-C225-11C2-E9D748EAB1A6}"/>
              </a:ext>
            </a:extLst>
          </p:cNvPr>
          <p:cNvSpPr txBox="1"/>
          <p:nvPr/>
        </p:nvSpPr>
        <p:spPr>
          <a:xfrm>
            <a:off x="609600" y="1159148"/>
            <a:ext cx="10972800" cy="4142801"/>
          </a:xfrm>
          <a:prstGeom prst="rect">
            <a:avLst/>
          </a:prstGeom>
          <a:noFill/>
        </p:spPr>
        <p:txBody>
          <a:bodyPr wrap="square" rtlCol="0">
            <a:spAutoFit/>
          </a:bodyPr>
          <a:lstStyle/>
          <a:p>
            <a:pPr marL="285750" indent="-285750" algn="just">
              <a:lnSpc>
                <a:spcPct val="150000"/>
              </a:lnSpc>
              <a:spcBef>
                <a:spcPts val="600"/>
              </a:spcBef>
              <a:buFont typeface="Arial" panose="020B0604020202020204" pitchFamily="34" charset="0"/>
              <a:buChar char="•"/>
            </a:pPr>
            <a:r>
              <a:rPr lang="en-US" sz="1600" b="0" i="0" dirty="0">
                <a:effectLst/>
                <a:latin typeface="Calibri" panose="020F0502020204030204" pitchFamily="34" charset="0"/>
                <a:ea typeface="Calibri" panose="020F0502020204030204" pitchFamily="34" charset="0"/>
                <a:cs typeface="Calibri" panose="020F0502020204030204" pitchFamily="34" charset="0"/>
              </a:rPr>
              <a:t>Patton, C. (2013</a:t>
            </a:r>
            <a:r>
              <a:rPr lang="en-US" sz="1600" dirty="0">
                <a:latin typeface="Calibri" panose="020F0502020204030204" pitchFamily="34" charset="0"/>
                <a:ea typeface="Calibri" panose="020F0502020204030204" pitchFamily="34" charset="0"/>
                <a:cs typeface="Calibri" panose="020F0502020204030204" pitchFamily="34" charset="0"/>
              </a:rPr>
              <a:t>)</a:t>
            </a:r>
            <a:r>
              <a:rPr lang="en-US" sz="1600" b="0" i="0" dirty="0">
                <a:effectLst/>
                <a:latin typeface="Calibri" panose="020F0502020204030204" pitchFamily="34" charset="0"/>
                <a:ea typeface="Calibri" panose="020F0502020204030204" pitchFamily="34" charset="0"/>
                <a:cs typeface="Calibri" panose="020F0502020204030204" pitchFamily="34" charset="0"/>
              </a:rPr>
              <a:t> </a:t>
            </a:r>
            <a:r>
              <a:rPr lang="en-US" sz="1600" b="0" i="1" dirty="0">
                <a:effectLst/>
                <a:latin typeface="Calibri" panose="020F0502020204030204" pitchFamily="34" charset="0"/>
                <a:ea typeface="Calibri" panose="020F0502020204030204" pitchFamily="34" charset="0"/>
                <a:cs typeface="Calibri" panose="020F0502020204030204" pitchFamily="34" charset="0"/>
              </a:rPr>
              <a:t>Development of Vehicle Dynamics Tools for Motorsports</a:t>
            </a:r>
            <a:r>
              <a:rPr lang="en-US" sz="1600" b="0" i="0" dirty="0">
                <a:effectLst/>
                <a:latin typeface="Calibri" panose="020F0502020204030204" pitchFamily="34" charset="0"/>
                <a:ea typeface="Calibri" panose="020F0502020204030204" pitchFamily="34" charset="0"/>
                <a:cs typeface="Calibri" panose="020F0502020204030204" pitchFamily="34" charset="0"/>
              </a:rPr>
              <a:t>, Oregon State University </a:t>
            </a:r>
            <a:r>
              <a:rPr lang="fr-FR" sz="1600" b="0" i="0" dirty="0">
                <a:effectLst/>
                <a:latin typeface="Calibri" panose="020F0502020204030204" pitchFamily="34" charset="0"/>
                <a:ea typeface="Calibri" panose="020F0502020204030204" pitchFamily="34" charset="0"/>
                <a:cs typeface="Calibri" panose="020F0502020204030204" pitchFamily="34" charset="0"/>
              </a:rPr>
              <a:t>ProQuest Dissertations Publishing,  2013. 3569783.</a:t>
            </a:r>
          </a:p>
          <a:p>
            <a:pPr marL="285750" indent="-285750" algn="just">
              <a:lnSpc>
                <a:spcPct val="150000"/>
              </a:lnSpc>
              <a:spcBef>
                <a:spcPts val="600"/>
              </a:spcBef>
              <a:buFont typeface="Arial" panose="020B0604020202020204" pitchFamily="34" charset="0"/>
              <a:buChar char="•"/>
            </a:pPr>
            <a:r>
              <a:rPr lang="fr-FR" sz="1600" dirty="0">
                <a:latin typeface="Calibri" panose="020F0502020204030204" pitchFamily="34" charset="0"/>
                <a:ea typeface="Calibri" panose="020F0502020204030204" pitchFamily="34" charset="0"/>
                <a:cs typeface="Calibri" panose="020F0502020204030204" pitchFamily="34" charset="0"/>
              </a:rPr>
              <a:t>Mohajer, N., Abdi, H., Nelson, K., Nahavandi, S. (2015) </a:t>
            </a:r>
            <a:r>
              <a:rPr lang="fr-FR" sz="1600" i="1" dirty="0">
                <a:latin typeface="Calibri" panose="020F0502020204030204" pitchFamily="34" charset="0"/>
                <a:ea typeface="Calibri" panose="020F0502020204030204" pitchFamily="34" charset="0"/>
                <a:cs typeface="Calibri" panose="020F0502020204030204" pitchFamily="34" charset="0"/>
              </a:rPr>
              <a:t>Vehicle Motion Simulators, A Key Step Towards Road Vehicle Dynamics Improvement</a:t>
            </a:r>
            <a:r>
              <a:rPr lang="fr-FR" sz="1600" dirty="0">
                <a:latin typeface="Calibri" panose="020F0502020204030204" pitchFamily="34" charset="0"/>
                <a:ea typeface="Calibri" panose="020F0502020204030204" pitchFamily="34" charset="0"/>
                <a:cs typeface="Calibri" panose="020F0502020204030204" pitchFamily="34" charset="0"/>
              </a:rPr>
              <a:t> Vehicle System Dynamics, International Journal of Vehicle Mechanics and Mobility, Volume 53, 2015, Issue 8</a:t>
            </a:r>
            <a:endParaRPr lang="en-US" sz="1600" b="0" i="0" dirty="0">
              <a:effectLst/>
              <a:latin typeface="Calibri" panose="020F0502020204030204" pitchFamily="34" charset="0"/>
              <a:ea typeface="Calibri" panose="020F0502020204030204" pitchFamily="34" charset="0"/>
              <a:cs typeface="Calibri" panose="020F0502020204030204" pitchFamily="34" charset="0"/>
            </a:endParaRPr>
          </a:p>
          <a:p>
            <a:pPr marL="285750" indent="-285750" algn="just">
              <a:lnSpc>
                <a:spcPct val="150000"/>
              </a:lnSpc>
              <a:spcBef>
                <a:spcPts val="600"/>
              </a:spcBef>
              <a:buFont typeface="Arial" panose="020B0604020202020204" pitchFamily="34" charset="0"/>
              <a:buChar char="•"/>
            </a:pPr>
            <a:r>
              <a:rPr lang="en-US" sz="1600" dirty="0">
                <a:latin typeface="Calibri" panose="020F0502020204030204" pitchFamily="34" charset="0"/>
                <a:ea typeface="Calibri" panose="020F0502020204030204" pitchFamily="34" charset="0"/>
                <a:cs typeface="Calibri" panose="020F0502020204030204" pitchFamily="34" charset="0"/>
              </a:rPr>
              <a:t>Woods, D. E., Jawad, B. A. (1999) </a:t>
            </a:r>
            <a:r>
              <a:rPr lang="en-US" sz="1600" i="1" dirty="0">
                <a:latin typeface="Calibri" panose="020F0502020204030204" pitchFamily="34" charset="0"/>
                <a:ea typeface="Calibri" panose="020F0502020204030204" pitchFamily="34" charset="0"/>
                <a:cs typeface="Calibri" panose="020F0502020204030204" pitchFamily="34" charset="0"/>
              </a:rPr>
              <a:t>Numerical Design of Racecar Suspension Parameters</a:t>
            </a:r>
            <a:r>
              <a:rPr lang="en-US" sz="1600" dirty="0">
                <a:latin typeface="Calibri" panose="020F0502020204030204" pitchFamily="34" charset="0"/>
                <a:ea typeface="Calibri" panose="020F0502020204030204" pitchFamily="34" charset="0"/>
                <a:cs typeface="Calibri" panose="020F0502020204030204" pitchFamily="34" charset="0"/>
              </a:rPr>
              <a:t> SAE Transactions, vol. 108, 1999, pp. 3156–61. Available at: </a:t>
            </a:r>
            <a:r>
              <a:rPr lang="en-US" sz="1600" dirty="0">
                <a:latin typeface="Calibri" panose="020F0502020204030204" pitchFamily="34" charset="0"/>
                <a:ea typeface="Calibri" panose="020F0502020204030204" pitchFamily="34" charset="0"/>
                <a:cs typeface="Calibri" panose="020F0502020204030204" pitchFamily="34" charset="0"/>
                <a:hlinkClick r:id="rId3"/>
              </a:rPr>
              <a:t>http://www.jstor.org/stable/44733982</a:t>
            </a:r>
            <a:endParaRPr lang="en-US" sz="1600" dirty="0">
              <a:latin typeface="Calibri" panose="020F0502020204030204" pitchFamily="34" charset="0"/>
              <a:ea typeface="Calibri" panose="020F0502020204030204" pitchFamily="34" charset="0"/>
              <a:cs typeface="Calibri" panose="020F0502020204030204" pitchFamily="34" charset="0"/>
            </a:endParaRPr>
          </a:p>
          <a:p>
            <a:pPr marL="285750" indent="-285750" algn="just">
              <a:lnSpc>
                <a:spcPct val="150000"/>
              </a:lnSpc>
              <a:spcBef>
                <a:spcPts val="600"/>
              </a:spcBef>
              <a:buFont typeface="Arial" panose="020B0604020202020204" pitchFamily="34" charset="0"/>
              <a:buChar char="•"/>
            </a:pPr>
            <a:r>
              <a:rPr lang="en-US" sz="1600" dirty="0">
                <a:latin typeface="Calibri" panose="020F0502020204030204" pitchFamily="34" charset="0"/>
                <a:ea typeface="Calibri" panose="020F0502020204030204" pitchFamily="34" charset="0"/>
                <a:cs typeface="Calibri" panose="020F0502020204030204" pitchFamily="34" charset="0"/>
              </a:rPr>
              <a:t>Byam, B., Coppens, G., Dissette, M., Janson, K., McClain, J., Ruediger, J., Zettel, B. (2003) </a:t>
            </a:r>
            <a:r>
              <a:rPr lang="en-US" sz="1600" i="1" dirty="0">
                <a:latin typeface="Calibri" panose="020F0502020204030204" pitchFamily="34" charset="0"/>
                <a:ea typeface="Calibri" panose="020F0502020204030204" pitchFamily="34" charset="0"/>
                <a:cs typeface="Calibri" panose="020F0502020204030204" pitchFamily="34" charset="0"/>
              </a:rPr>
              <a:t>Formula SAE Design, Test, Tune, Setup: A Design of Experiment Approach</a:t>
            </a:r>
            <a:r>
              <a:rPr lang="en-US" sz="1600" dirty="0">
                <a:latin typeface="Calibri" panose="020F0502020204030204" pitchFamily="34" charset="0"/>
                <a:ea typeface="Calibri" panose="020F0502020204030204" pitchFamily="34" charset="0"/>
                <a:cs typeface="Calibri" panose="020F0502020204030204" pitchFamily="34" charset="0"/>
              </a:rPr>
              <a:t>, 2003 SAE World Congress, Detroit, Michigan, March 3-6, 2003</a:t>
            </a:r>
          </a:p>
          <a:p>
            <a:pPr marL="285750" indent="-285750" algn="just">
              <a:lnSpc>
                <a:spcPct val="150000"/>
              </a:lnSpc>
              <a:spcBef>
                <a:spcPts val="600"/>
              </a:spcBef>
              <a:buFont typeface="Arial" panose="020B0604020202020204" pitchFamily="34" charset="0"/>
              <a:buChar char="•"/>
            </a:pPr>
            <a:r>
              <a:rPr lang="en-US" sz="1600" b="0" i="0" dirty="0">
                <a:solidFill>
                  <a:srgbClr val="333333"/>
                </a:solidFill>
                <a:effectLst/>
                <a:latin typeface="Calibri" panose="020F0502020204030204" pitchFamily="34" charset="0"/>
                <a:ea typeface="Calibri" panose="020F0502020204030204" pitchFamily="34" charset="0"/>
                <a:cs typeface="Calibri" panose="020F0502020204030204" pitchFamily="34" charset="0"/>
              </a:rPr>
              <a:t>Law, A. M. (2017) </a:t>
            </a:r>
            <a:r>
              <a:rPr lang="en-US" sz="1600" b="0" i="1" dirty="0">
                <a:solidFill>
                  <a:srgbClr val="333333"/>
                </a:solidFill>
                <a:effectLst/>
                <a:latin typeface="Calibri" panose="020F0502020204030204" pitchFamily="34" charset="0"/>
                <a:ea typeface="Calibri" panose="020F0502020204030204" pitchFamily="34" charset="0"/>
                <a:cs typeface="Calibri" panose="020F0502020204030204" pitchFamily="34" charset="0"/>
              </a:rPr>
              <a:t>A Tutorial on Design of Experiments for Simulation Modeling</a:t>
            </a:r>
            <a:r>
              <a:rPr lang="en-US" sz="1600" b="0" i="0" dirty="0">
                <a:solidFill>
                  <a:srgbClr val="333333"/>
                </a:solidFill>
                <a:effectLst/>
                <a:latin typeface="Calibri" panose="020F0502020204030204" pitchFamily="34" charset="0"/>
                <a:ea typeface="Calibri" panose="020F0502020204030204" pitchFamily="34" charset="0"/>
                <a:cs typeface="Calibri" panose="020F0502020204030204" pitchFamily="34" charset="0"/>
              </a:rPr>
              <a:t>,</a:t>
            </a:r>
            <a:r>
              <a:rPr lang="en-US" sz="1600" b="0" dirty="0">
                <a:solidFill>
                  <a:srgbClr val="333333"/>
                </a:solidFill>
                <a:effectLst/>
                <a:latin typeface="Calibri" panose="020F0502020204030204" pitchFamily="34" charset="0"/>
                <a:ea typeface="Calibri" panose="020F0502020204030204" pitchFamily="34" charset="0"/>
                <a:cs typeface="Calibri" panose="020F0502020204030204" pitchFamily="34" charset="0"/>
              </a:rPr>
              <a:t> 2017 Winter Simulation Conference (WSC), Las Vegas, NV, USA, 2017, pp. 550-564, doi: 10.1109/WSC.2017.8247814.</a:t>
            </a:r>
          </a:p>
        </p:txBody>
      </p:sp>
    </p:spTree>
    <p:extLst>
      <p:ext uri="{BB962C8B-B14F-4D97-AF65-F5344CB8AC3E}">
        <p14:creationId xmlns:p14="http://schemas.microsoft.com/office/powerpoint/2010/main" val="604019274"/>
      </p:ext>
    </p:extLst>
  </p:cSld>
  <p:clrMapOvr>
    <a:masterClrMapping/>
  </p:clrMapOvr>
  <p:transition>
    <p:cover dir="rd"/>
  </p:transition>
</p:sld>
</file>

<file path=ppt/theme/theme1.xml><?xml version="1.0" encoding="utf-8"?>
<a:theme xmlns:a="http://schemas.openxmlformats.org/drawingml/2006/main" name="UWTSD PPT Them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UWTSD PPT Theme" id="{6EBE88DF-8B41-4CD6-9AA5-F1955B3F6569}" vid="{9192FCEE-239D-4D4F-980E-878814FDBBF6}"/>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B8325B5DFC75DE4792537BC518A79EA4" ma:contentTypeVersion="2" ma:contentTypeDescription="Create a new document." ma:contentTypeScope="" ma:versionID="888140c97685f613241ba2434f9e1b30">
  <xsd:schema xmlns:xsd="http://www.w3.org/2001/XMLSchema" xmlns:xs="http://www.w3.org/2001/XMLSchema" xmlns:p="http://schemas.microsoft.com/office/2006/metadata/properties" xmlns:ns2="a10d8f8d-edad-497e-a32d-7628af93f474" targetNamespace="http://schemas.microsoft.com/office/2006/metadata/properties" ma:root="true" ma:fieldsID="bff75d54bb77b61fe90087eb53b67b7e" ns2:_="">
    <xsd:import namespace="a10d8f8d-edad-497e-a32d-7628af93f474"/>
    <xsd:element name="properties">
      <xsd:complexType>
        <xsd:sequence>
          <xsd:element name="documentManagement">
            <xsd:complexType>
              <xsd:all>
                <xsd:element ref="ns2:MediaServiceMetadata" minOccurs="0"/>
                <xsd:element ref="ns2:MediaServiceFast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a10d8f8d-edad-497e-a32d-7628af93f474"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55702FC0-33FA-45EE-B2EF-786A1839C47A}">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a10d8f8d-edad-497e-a32d-7628af93f474"/>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F9D7A882-B4F1-4C8A-8754-F8E954F94D12}">
  <ds:schemaRefs>
    <ds:schemaRef ds:uri="http://schemas.microsoft.com/office/infopath/2007/PartnerControls"/>
    <ds:schemaRef ds:uri="http://schemas.microsoft.com/office/2006/metadata/properties"/>
    <ds:schemaRef ds:uri="http://schemas.openxmlformats.org/package/2006/metadata/core-properties"/>
    <ds:schemaRef ds:uri="ade85f0b-fc2e-4b8e-8a14-1bddac2986f3"/>
    <ds:schemaRef ds:uri="http://schemas.microsoft.com/office/2006/documentManagement/types"/>
    <ds:schemaRef ds:uri="http://purl.org/dc/elements/1.1/"/>
    <ds:schemaRef ds:uri="http://www.w3.org/XML/1998/namespace"/>
    <ds:schemaRef ds:uri="http://purl.org/dc/dcmitype/"/>
    <ds:schemaRef ds:uri="http://purl.org/dc/terms/"/>
  </ds:schemaRefs>
</ds:datastoreItem>
</file>

<file path=customXml/itemProps3.xml><?xml version="1.0" encoding="utf-8"?>
<ds:datastoreItem xmlns:ds="http://schemas.openxmlformats.org/officeDocument/2006/customXml" ds:itemID="{8F76D5BD-10F1-4BF6-A542-E8C96A40BD35}">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1218</TotalTime>
  <Words>2774</Words>
  <Application>Microsoft Office PowerPoint</Application>
  <PresentationFormat>Widescreen</PresentationFormat>
  <Paragraphs>216</Paragraphs>
  <Slides>11</Slides>
  <Notes>11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11</vt:i4>
      </vt:variant>
    </vt:vector>
  </HeadingPairs>
  <TitlesOfParts>
    <vt:vector size="15" baseType="lpstr">
      <vt:lpstr>Arial</vt:lpstr>
      <vt:lpstr>Calibri</vt:lpstr>
      <vt:lpstr>Myriad Pro</vt:lpstr>
      <vt:lpstr>UWTSD PPT Theme</vt:lpstr>
      <vt:lpstr>VEHICLE HANDLING OPTIMISATION THROUGH SIMULATION</vt:lpstr>
      <vt:lpstr>INTRODUCTION</vt:lpstr>
      <vt:lpstr>Methodology</vt:lpstr>
      <vt:lpstr>SETTINGS USED</vt:lpstr>
      <vt:lpstr>​DOE RESULTS</vt:lpstr>
      <vt:lpstr>​OPTIMISATION – SPRING RATES</vt:lpstr>
      <vt:lpstr>​OPTIMISATION – DAMPERS</vt:lpstr>
      <vt:lpstr>​OPTIMISATION – ANTIROLL BAR RATES</vt:lpstr>
      <vt:lpstr>RESULTS</vt:lpstr>
      <vt:lpstr>CONCLUSIONS</vt:lpstr>
      <vt:lpstr>REFERENCES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Structural Integrity &amp; Materials Evaluation</dc:title>
  <dc:creator>Peter Charlton</dc:creator>
  <cp:lastModifiedBy>Ritwik Baruah (2204462)</cp:lastModifiedBy>
  <cp:revision>65</cp:revision>
  <dcterms:created xsi:type="dcterms:W3CDTF">2020-09-30T08:21:31Z</dcterms:created>
  <dcterms:modified xsi:type="dcterms:W3CDTF">2023-04-03T18:44:10Z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0x010100B8325B5DFC75DE4792537BC518A79EA4</vt:lpwstr>
  </property>
</Properties>
</file>