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5"/>
  </p:handoutMasterIdLst>
  <p:sldIdLst>
    <p:sldId id="295" r:id="rId2"/>
    <p:sldId id="297" r:id="rId3"/>
    <p:sldId id="296" r:id="rId4"/>
    <p:sldId id="298" r:id="rId5"/>
    <p:sldId id="299" r:id="rId6"/>
    <p:sldId id="256" r:id="rId7"/>
    <p:sldId id="257" r:id="rId8"/>
    <p:sldId id="258" r:id="rId9"/>
    <p:sldId id="259" r:id="rId10"/>
    <p:sldId id="260" r:id="rId11"/>
    <p:sldId id="262" r:id="rId12"/>
    <p:sldId id="294" r:id="rId13"/>
    <p:sldId id="263" r:id="rId14"/>
    <p:sldId id="264" r:id="rId15"/>
    <p:sldId id="265" r:id="rId16"/>
    <p:sldId id="266" r:id="rId17"/>
    <p:sldId id="268" r:id="rId18"/>
    <p:sldId id="269" r:id="rId19"/>
    <p:sldId id="271" r:id="rId20"/>
    <p:sldId id="270" r:id="rId21"/>
    <p:sldId id="272" r:id="rId22"/>
    <p:sldId id="273" r:id="rId23"/>
    <p:sldId id="274" r:id="rId24"/>
    <p:sldId id="300" r:id="rId25"/>
    <p:sldId id="275" r:id="rId26"/>
    <p:sldId id="276" r:id="rId27"/>
    <p:sldId id="277" r:id="rId28"/>
    <p:sldId id="279" r:id="rId29"/>
    <p:sldId id="280" r:id="rId30"/>
    <p:sldId id="290" r:id="rId31"/>
    <p:sldId id="281" r:id="rId32"/>
    <p:sldId id="282" r:id="rId33"/>
    <p:sldId id="283" r:id="rId34"/>
    <p:sldId id="284" r:id="rId35"/>
    <p:sldId id="285" r:id="rId36"/>
    <p:sldId id="291" r:id="rId37"/>
    <p:sldId id="286" r:id="rId38"/>
    <p:sldId id="292" r:id="rId39"/>
    <p:sldId id="278" r:id="rId40"/>
    <p:sldId id="288" r:id="rId41"/>
    <p:sldId id="301" r:id="rId42"/>
    <p:sldId id="289" r:id="rId43"/>
    <p:sldId id="293" r:id="rId4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240" autoAdjust="0"/>
    <p:restoredTop sz="94660"/>
  </p:normalViewPr>
  <p:slideViewPr>
    <p:cSldViewPr snapToGrid="0">
      <p:cViewPr varScale="1">
        <p:scale>
          <a:sx n="65" d="100"/>
          <a:sy n="65" d="100"/>
        </p:scale>
        <p:origin x="96"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A07187-2154-47AF-A342-166A71513E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D1F210B-5FED-4E03-814D-709810A934C0}">
      <dgm:prSet/>
      <dgm:spPr/>
      <dgm:t>
        <a:bodyPr/>
        <a:lstStyle/>
        <a:p>
          <a:r>
            <a:rPr lang="en-GB"/>
            <a:t>Lectures 0900 to 1200</a:t>
          </a:r>
          <a:endParaRPr lang="en-US"/>
        </a:p>
      </dgm:t>
    </dgm:pt>
    <dgm:pt modelId="{C8362C09-A292-4D37-B8E1-7083B993FD30}" type="parTrans" cxnId="{A364610E-7B33-452B-BC42-556157D9D210}">
      <dgm:prSet/>
      <dgm:spPr/>
      <dgm:t>
        <a:bodyPr/>
        <a:lstStyle/>
        <a:p>
          <a:endParaRPr lang="en-US"/>
        </a:p>
      </dgm:t>
    </dgm:pt>
    <dgm:pt modelId="{68566518-DB58-4ABA-8EC1-C8DE6FCFE591}" type="sibTrans" cxnId="{A364610E-7B33-452B-BC42-556157D9D210}">
      <dgm:prSet/>
      <dgm:spPr/>
      <dgm:t>
        <a:bodyPr/>
        <a:lstStyle/>
        <a:p>
          <a:endParaRPr lang="en-US"/>
        </a:p>
      </dgm:t>
    </dgm:pt>
    <dgm:pt modelId="{7164E316-33DC-449A-8CEC-F22925FCE305}">
      <dgm:prSet/>
      <dgm:spPr/>
      <dgm:t>
        <a:bodyPr/>
        <a:lstStyle/>
        <a:p>
          <a:r>
            <a:rPr lang="en-GB"/>
            <a:t>Phones and Laptops</a:t>
          </a:r>
          <a:endParaRPr lang="en-US"/>
        </a:p>
      </dgm:t>
    </dgm:pt>
    <dgm:pt modelId="{131ED447-9DFD-4AAD-AB19-6A02A9BAD56D}" type="parTrans" cxnId="{EC991925-2C7B-40FB-88F3-C234C506FE07}">
      <dgm:prSet/>
      <dgm:spPr/>
      <dgm:t>
        <a:bodyPr/>
        <a:lstStyle/>
        <a:p>
          <a:endParaRPr lang="en-US"/>
        </a:p>
      </dgm:t>
    </dgm:pt>
    <dgm:pt modelId="{17A0B11E-F229-4875-A452-7D91AF3E5E76}" type="sibTrans" cxnId="{EC991925-2C7B-40FB-88F3-C234C506FE07}">
      <dgm:prSet/>
      <dgm:spPr/>
      <dgm:t>
        <a:bodyPr/>
        <a:lstStyle/>
        <a:p>
          <a:endParaRPr lang="en-US"/>
        </a:p>
      </dgm:t>
    </dgm:pt>
    <dgm:pt modelId="{63262EE8-AF3B-46A1-AD8B-2CEA6FAF1333}">
      <dgm:prSet/>
      <dgm:spPr/>
      <dgm:t>
        <a:bodyPr/>
        <a:lstStyle/>
        <a:p>
          <a:r>
            <a:rPr lang="en-GB"/>
            <a:t>Study Time (Scheduled Learning 20% Independent Learning 80%)</a:t>
          </a:r>
          <a:endParaRPr lang="en-US"/>
        </a:p>
      </dgm:t>
    </dgm:pt>
    <dgm:pt modelId="{044E97C6-F888-4EA6-916A-54B1CB5E2748}" type="parTrans" cxnId="{11B4026F-50CF-49A0-8516-CAFB45867CF3}">
      <dgm:prSet/>
      <dgm:spPr/>
      <dgm:t>
        <a:bodyPr/>
        <a:lstStyle/>
        <a:p>
          <a:endParaRPr lang="en-US"/>
        </a:p>
      </dgm:t>
    </dgm:pt>
    <dgm:pt modelId="{D507F505-E791-49C5-B80F-B8B3E3DFA2D8}" type="sibTrans" cxnId="{11B4026F-50CF-49A0-8516-CAFB45867CF3}">
      <dgm:prSet/>
      <dgm:spPr/>
      <dgm:t>
        <a:bodyPr/>
        <a:lstStyle/>
        <a:p>
          <a:endParaRPr lang="en-US"/>
        </a:p>
      </dgm:t>
    </dgm:pt>
    <dgm:pt modelId="{23545DB6-CAFE-405B-A06C-E6A540F5BD7B}" type="pres">
      <dgm:prSet presAssocID="{78A07187-2154-47AF-A342-166A71513EE5}" presName="linear" presStyleCnt="0">
        <dgm:presLayoutVars>
          <dgm:animLvl val="lvl"/>
          <dgm:resizeHandles val="exact"/>
        </dgm:presLayoutVars>
      </dgm:prSet>
      <dgm:spPr/>
    </dgm:pt>
    <dgm:pt modelId="{6E28F514-7B5D-4813-A964-1527B4494C91}" type="pres">
      <dgm:prSet presAssocID="{2D1F210B-5FED-4E03-814D-709810A934C0}" presName="parentText" presStyleLbl="node1" presStyleIdx="0" presStyleCnt="3">
        <dgm:presLayoutVars>
          <dgm:chMax val="0"/>
          <dgm:bulletEnabled val="1"/>
        </dgm:presLayoutVars>
      </dgm:prSet>
      <dgm:spPr/>
    </dgm:pt>
    <dgm:pt modelId="{0E63C5A2-72E6-4DA8-93C9-7AD7C30643F0}" type="pres">
      <dgm:prSet presAssocID="{68566518-DB58-4ABA-8EC1-C8DE6FCFE591}" presName="spacer" presStyleCnt="0"/>
      <dgm:spPr/>
    </dgm:pt>
    <dgm:pt modelId="{B46D16BC-1BAD-42FC-8B85-AC192F940E22}" type="pres">
      <dgm:prSet presAssocID="{7164E316-33DC-449A-8CEC-F22925FCE305}" presName="parentText" presStyleLbl="node1" presStyleIdx="1" presStyleCnt="3">
        <dgm:presLayoutVars>
          <dgm:chMax val="0"/>
          <dgm:bulletEnabled val="1"/>
        </dgm:presLayoutVars>
      </dgm:prSet>
      <dgm:spPr/>
    </dgm:pt>
    <dgm:pt modelId="{241A7EE2-C11D-4C75-AF4A-5BD3E45E1FCB}" type="pres">
      <dgm:prSet presAssocID="{17A0B11E-F229-4875-A452-7D91AF3E5E76}" presName="spacer" presStyleCnt="0"/>
      <dgm:spPr/>
    </dgm:pt>
    <dgm:pt modelId="{87D4658C-DD47-4D97-8F2C-1D2ADEED8B9F}" type="pres">
      <dgm:prSet presAssocID="{63262EE8-AF3B-46A1-AD8B-2CEA6FAF1333}" presName="parentText" presStyleLbl="node1" presStyleIdx="2" presStyleCnt="3">
        <dgm:presLayoutVars>
          <dgm:chMax val="0"/>
          <dgm:bulletEnabled val="1"/>
        </dgm:presLayoutVars>
      </dgm:prSet>
      <dgm:spPr/>
    </dgm:pt>
  </dgm:ptLst>
  <dgm:cxnLst>
    <dgm:cxn modelId="{B84FFD0D-152F-428F-86DD-7101F2C8F06F}" type="presOf" srcId="{7164E316-33DC-449A-8CEC-F22925FCE305}" destId="{B46D16BC-1BAD-42FC-8B85-AC192F940E22}" srcOrd="0" destOrd="0" presId="urn:microsoft.com/office/officeart/2005/8/layout/vList2"/>
    <dgm:cxn modelId="{A364610E-7B33-452B-BC42-556157D9D210}" srcId="{78A07187-2154-47AF-A342-166A71513EE5}" destId="{2D1F210B-5FED-4E03-814D-709810A934C0}" srcOrd="0" destOrd="0" parTransId="{C8362C09-A292-4D37-B8E1-7083B993FD30}" sibTransId="{68566518-DB58-4ABA-8EC1-C8DE6FCFE591}"/>
    <dgm:cxn modelId="{EC991925-2C7B-40FB-88F3-C234C506FE07}" srcId="{78A07187-2154-47AF-A342-166A71513EE5}" destId="{7164E316-33DC-449A-8CEC-F22925FCE305}" srcOrd="1" destOrd="0" parTransId="{131ED447-9DFD-4AAD-AB19-6A02A9BAD56D}" sibTransId="{17A0B11E-F229-4875-A452-7D91AF3E5E76}"/>
    <dgm:cxn modelId="{1B8B293F-9835-4F10-88E1-8492A3383B97}" type="presOf" srcId="{2D1F210B-5FED-4E03-814D-709810A934C0}" destId="{6E28F514-7B5D-4813-A964-1527B4494C91}" srcOrd="0" destOrd="0" presId="urn:microsoft.com/office/officeart/2005/8/layout/vList2"/>
    <dgm:cxn modelId="{11B4026F-50CF-49A0-8516-CAFB45867CF3}" srcId="{78A07187-2154-47AF-A342-166A71513EE5}" destId="{63262EE8-AF3B-46A1-AD8B-2CEA6FAF1333}" srcOrd="2" destOrd="0" parTransId="{044E97C6-F888-4EA6-916A-54B1CB5E2748}" sibTransId="{D507F505-E791-49C5-B80F-B8B3E3DFA2D8}"/>
    <dgm:cxn modelId="{A907CE83-2B2D-46D5-8E77-19F08030D2FB}" type="presOf" srcId="{78A07187-2154-47AF-A342-166A71513EE5}" destId="{23545DB6-CAFE-405B-A06C-E6A540F5BD7B}" srcOrd="0" destOrd="0" presId="urn:microsoft.com/office/officeart/2005/8/layout/vList2"/>
    <dgm:cxn modelId="{652F81DD-C5F0-495C-B092-1ACCBF184FE6}" type="presOf" srcId="{63262EE8-AF3B-46A1-AD8B-2CEA6FAF1333}" destId="{87D4658C-DD47-4D97-8F2C-1D2ADEED8B9F}" srcOrd="0" destOrd="0" presId="urn:microsoft.com/office/officeart/2005/8/layout/vList2"/>
    <dgm:cxn modelId="{5B9474E9-D4AC-42FD-9493-59F547905AE0}" type="presParOf" srcId="{23545DB6-CAFE-405B-A06C-E6A540F5BD7B}" destId="{6E28F514-7B5D-4813-A964-1527B4494C91}" srcOrd="0" destOrd="0" presId="urn:microsoft.com/office/officeart/2005/8/layout/vList2"/>
    <dgm:cxn modelId="{DA55EF4E-15D1-4B59-84C8-C820B4D5D3E8}" type="presParOf" srcId="{23545DB6-CAFE-405B-A06C-E6A540F5BD7B}" destId="{0E63C5A2-72E6-4DA8-93C9-7AD7C30643F0}" srcOrd="1" destOrd="0" presId="urn:microsoft.com/office/officeart/2005/8/layout/vList2"/>
    <dgm:cxn modelId="{472C9F97-C14A-4B6F-B6E4-374ED1BE70FA}" type="presParOf" srcId="{23545DB6-CAFE-405B-A06C-E6A540F5BD7B}" destId="{B46D16BC-1BAD-42FC-8B85-AC192F940E22}" srcOrd="2" destOrd="0" presId="urn:microsoft.com/office/officeart/2005/8/layout/vList2"/>
    <dgm:cxn modelId="{B6CD5C58-2C30-4F04-B0DB-91BF02A61C71}" type="presParOf" srcId="{23545DB6-CAFE-405B-A06C-E6A540F5BD7B}" destId="{241A7EE2-C11D-4C75-AF4A-5BD3E45E1FCB}" srcOrd="3" destOrd="0" presId="urn:microsoft.com/office/officeart/2005/8/layout/vList2"/>
    <dgm:cxn modelId="{545A7A55-BEE4-40C1-8BB2-A87BB999CA20}" type="presParOf" srcId="{23545DB6-CAFE-405B-A06C-E6A540F5BD7B}" destId="{87D4658C-DD47-4D97-8F2C-1D2ADEED8B9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E1A4AE-00F4-40E9-A49F-A8EB68FF38F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19F011E-F81F-472B-831F-C9158683F3AF}">
      <dgm:prSet/>
      <dgm:spPr/>
      <dgm:t>
        <a:bodyPr/>
        <a:lstStyle/>
        <a:p>
          <a:r>
            <a:rPr lang="en-GB" dirty="0"/>
            <a:t>Week 1 : Introduction and Terrorism a Historical Context</a:t>
          </a:r>
          <a:endParaRPr lang="en-US" dirty="0"/>
        </a:p>
      </dgm:t>
    </dgm:pt>
    <dgm:pt modelId="{0E801354-D184-4266-8117-CC2F30300C09}" type="parTrans" cxnId="{3B2ADDCD-69C9-402E-B094-74A10F8738D2}">
      <dgm:prSet/>
      <dgm:spPr/>
      <dgm:t>
        <a:bodyPr/>
        <a:lstStyle/>
        <a:p>
          <a:endParaRPr lang="en-US"/>
        </a:p>
      </dgm:t>
    </dgm:pt>
    <dgm:pt modelId="{74987634-9DA1-4757-9A82-4DEAEC49ED65}" type="sibTrans" cxnId="{3B2ADDCD-69C9-402E-B094-74A10F8738D2}">
      <dgm:prSet/>
      <dgm:spPr/>
      <dgm:t>
        <a:bodyPr/>
        <a:lstStyle/>
        <a:p>
          <a:endParaRPr lang="en-US"/>
        </a:p>
      </dgm:t>
    </dgm:pt>
    <dgm:pt modelId="{07E2C6AC-9166-4463-A083-F2400D7987B0}">
      <dgm:prSet/>
      <dgm:spPr/>
      <dgm:t>
        <a:bodyPr/>
        <a:lstStyle/>
        <a:p>
          <a:r>
            <a:rPr lang="en-GB"/>
            <a:t>Week 2 : What we can learn from History</a:t>
          </a:r>
          <a:endParaRPr lang="en-US"/>
        </a:p>
      </dgm:t>
    </dgm:pt>
    <dgm:pt modelId="{321D5DDB-B868-44F6-8AB9-E0D999B9321A}" type="parTrans" cxnId="{6F00455A-1EC4-411F-AC41-11634399B342}">
      <dgm:prSet/>
      <dgm:spPr/>
      <dgm:t>
        <a:bodyPr/>
        <a:lstStyle/>
        <a:p>
          <a:endParaRPr lang="en-US"/>
        </a:p>
      </dgm:t>
    </dgm:pt>
    <dgm:pt modelId="{9FC50BF8-EF60-4D30-A6CD-16E26568ECF4}" type="sibTrans" cxnId="{6F00455A-1EC4-411F-AC41-11634399B342}">
      <dgm:prSet/>
      <dgm:spPr/>
      <dgm:t>
        <a:bodyPr/>
        <a:lstStyle/>
        <a:p>
          <a:endParaRPr lang="en-US"/>
        </a:p>
      </dgm:t>
    </dgm:pt>
    <dgm:pt modelId="{8C9C8363-58F0-4795-AFC8-BF9AF04E25CF}">
      <dgm:prSet/>
      <dgm:spPr/>
      <dgm:t>
        <a:bodyPr/>
        <a:lstStyle/>
        <a:p>
          <a:r>
            <a:rPr lang="en-GB"/>
            <a:t>Week 3 : Terrorist Strategies</a:t>
          </a:r>
          <a:endParaRPr lang="en-US"/>
        </a:p>
      </dgm:t>
    </dgm:pt>
    <dgm:pt modelId="{F06B6492-311B-496C-9791-EAAD7D470E04}" type="parTrans" cxnId="{C54932AA-B4AD-46B6-BAF7-E55B8BEE7D08}">
      <dgm:prSet/>
      <dgm:spPr/>
      <dgm:t>
        <a:bodyPr/>
        <a:lstStyle/>
        <a:p>
          <a:endParaRPr lang="en-US"/>
        </a:p>
      </dgm:t>
    </dgm:pt>
    <dgm:pt modelId="{F33A9C13-C645-4483-B7E3-9E85B3E8C15D}" type="sibTrans" cxnId="{C54932AA-B4AD-46B6-BAF7-E55B8BEE7D08}">
      <dgm:prSet/>
      <dgm:spPr/>
      <dgm:t>
        <a:bodyPr/>
        <a:lstStyle/>
        <a:p>
          <a:endParaRPr lang="en-US"/>
        </a:p>
      </dgm:t>
    </dgm:pt>
    <dgm:pt modelId="{61E816A4-4AC3-4C0C-911E-2C2087A8EAC1}">
      <dgm:prSet/>
      <dgm:spPr/>
      <dgm:t>
        <a:bodyPr/>
        <a:lstStyle/>
        <a:p>
          <a:r>
            <a:rPr lang="en-GB"/>
            <a:t>Week 4 : Terrorism and the Media</a:t>
          </a:r>
          <a:endParaRPr lang="en-US"/>
        </a:p>
      </dgm:t>
    </dgm:pt>
    <dgm:pt modelId="{B256467E-8B70-40ED-9389-9BBD2A674853}" type="parTrans" cxnId="{A037537F-2AF6-4EA0-9F76-6E46F072E701}">
      <dgm:prSet/>
      <dgm:spPr/>
      <dgm:t>
        <a:bodyPr/>
        <a:lstStyle/>
        <a:p>
          <a:endParaRPr lang="en-US"/>
        </a:p>
      </dgm:t>
    </dgm:pt>
    <dgm:pt modelId="{D1F08724-5E3D-4A57-AA9F-61ADBCE0B508}" type="sibTrans" cxnId="{A037537F-2AF6-4EA0-9F76-6E46F072E701}">
      <dgm:prSet/>
      <dgm:spPr/>
      <dgm:t>
        <a:bodyPr/>
        <a:lstStyle/>
        <a:p>
          <a:endParaRPr lang="en-US"/>
        </a:p>
      </dgm:t>
    </dgm:pt>
    <dgm:pt modelId="{7C2046D5-CE60-4A72-9714-1C903486EF0A}">
      <dgm:prSet/>
      <dgm:spPr/>
      <dgm:t>
        <a:bodyPr/>
        <a:lstStyle/>
        <a:p>
          <a:r>
            <a:rPr lang="en-GB" dirty="0"/>
            <a:t>Week 5 : Policing Terrorism and Human Rights</a:t>
          </a:r>
          <a:endParaRPr lang="en-US" dirty="0"/>
        </a:p>
      </dgm:t>
    </dgm:pt>
    <dgm:pt modelId="{EB53E52B-BB70-481B-8150-856CDAB14C83}" type="parTrans" cxnId="{539983E1-DBC2-41FE-8A80-FCBCFC2522AF}">
      <dgm:prSet/>
      <dgm:spPr/>
      <dgm:t>
        <a:bodyPr/>
        <a:lstStyle/>
        <a:p>
          <a:endParaRPr lang="en-US"/>
        </a:p>
      </dgm:t>
    </dgm:pt>
    <dgm:pt modelId="{B3D3E840-FC61-4BB0-BD43-FA4B80FA6CE0}" type="sibTrans" cxnId="{539983E1-DBC2-41FE-8A80-FCBCFC2522AF}">
      <dgm:prSet/>
      <dgm:spPr/>
      <dgm:t>
        <a:bodyPr/>
        <a:lstStyle/>
        <a:p>
          <a:endParaRPr lang="en-US"/>
        </a:p>
      </dgm:t>
    </dgm:pt>
    <dgm:pt modelId="{89BF2FFD-AACC-4EA3-9841-7818666B1B57}">
      <dgm:prSet/>
      <dgm:spPr/>
      <dgm:t>
        <a:bodyPr/>
        <a:lstStyle/>
        <a:p>
          <a:r>
            <a:rPr lang="en-GB"/>
            <a:t>Week 6 : Technology as a Landscape for Criminal Activity</a:t>
          </a:r>
          <a:endParaRPr lang="en-US"/>
        </a:p>
      </dgm:t>
    </dgm:pt>
    <dgm:pt modelId="{3F395730-9F0F-4D3E-A8CD-DFA0069C8F1A}" type="parTrans" cxnId="{3F8779CF-8338-456C-9219-B3441FF29C73}">
      <dgm:prSet/>
      <dgm:spPr/>
      <dgm:t>
        <a:bodyPr/>
        <a:lstStyle/>
        <a:p>
          <a:endParaRPr lang="en-US"/>
        </a:p>
      </dgm:t>
    </dgm:pt>
    <dgm:pt modelId="{6B541C2D-EAC9-43AE-B76E-9BFF6B3D1258}" type="sibTrans" cxnId="{3F8779CF-8338-456C-9219-B3441FF29C73}">
      <dgm:prSet/>
      <dgm:spPr/>
      <dgm:t>
        <a:bodyPr/>
        <a:lstStyle/>
        <a:p>
          <a:endParaRPr lang="en-US"/>
        </a:p>
      </dgm:t>
    </dgm:pt>
    <dgm:pt modelId="{AB0C65B8-2791-42C7-8A2F-8B6C08E61E75}">
      <dgm:prSet/>
      <dgm:spPr/>
      <dgm:t>
        <a:bodyPr/>
        <a:lstStyle/>
        <a:p>
          <a:r>
            <a:rPr lang="en-GB"/>
            <a:t>Week 7 : Technology as a target of or a means of engaging in Crime</a:t>
          </a:r>
          <a:endParaRPr lang="en-US"/>
        </a:p>
      </dgm:t>
    </dgm:pt>
    <dgm:pt modelId="{E8460ABB-51D3-4876-849A-4A59166674B1}" type="parTrans" cxnId="{3FEB878B-CA2C-4E24-8B3F-A873F1F8A7F1}">
      <dgm:prSet/>
      <dgm:spPr/>
      <dgm:t>
        <a:bodyPr/>
        <a:lstStyle/>
        <a:p>
          <a:endParaRPr lang="en-US"/>
        </a:p>
      </dgm:t>
    </dgm:pt>
    <dgm:pt modelId="{8E2F82F8-DF17-4B6D-8B45-4880860B6A03}" type="sibTrans" cxnId="{3FEB878B-CA2C-4E24-8B3F-A873F1F8A7F1}">
      <dgm:prSet/>
      <dgm:spPr/>
      <dgm:t>
        <a:bodyPr/>
        <a:lstStyle/>
        <a:p>
          <a:endParaRPr lang="en-US"/>
        </a:p>
      </dgm:t>
    </dgm:pt>
    <dgm:pt modelId="{B14B810E-D070-4DCA-95E7-F1F0B11D8D26}">
      <dgm:prSet/>
      <dgm:spPr/>
      <dgm:t>
        <a:bodyPr/>
        <a:lstStyle/>
        <a:p>
          <a:r>
            <a:rPr lang="en-GB" dirty="0"/>
            <a:t>Week 8 : Technology as Evidence</a:t>
          </a:r>
          <a:endParaRPr lang="en-US" dirty="0"/>
        </a:p>
      </dgm:t>
    </dgm:pt>
    <dgm:pt modelId="{3D93541C-0C19-4BA3-A5C8-9573B6DAFB13}" type="parTrans" cxnId="{6AE33DA1-BF2D-4647-BA0A-8B45F0419E4D}">
      <dgm:prSet/>
      <dgm:spPr/>
      <dgm:t>
        <a:bodyPr/>
        <a:lstStyle/>
        <a:p>
          <a:endParaRPr lang="en-US"/>
        </a:p>
      </dgm:t>
    </dgm:pt>
    <dgm:pt modelId="{262E1930-EF37-4362-8977-DC68D30B9016}" type="sibTrans" cxnId="{6AE33DA1-BF2D-4647-BA0A-8B45F0419E4D}">
      <dgm:prSet/>
      <dgm:spPr/>
      <dgm:t>
        <a:bodyPr/>
        <a:lstStyle/>
        <a:p>
          <a:endParaRPr lang="en-US"/>
        </a:p>
      </dgm:t>
    </dgm:pt>
    <dgm:pt modelId="{D46EA217-D3B3-4D05-A0D4-C2958E162C37}">
      <dgm:prSet/>
      <dgm:spPr/>
      <dgm:t>
        <a:bodyPr/>
        <a:lstStyle/>
        <a:p>
          <a:r>
            <a:rPr lang="en-GB"/>
            <a:t>Week 9 : The terrorists use of the Internet</a:t>
          </a:r>
          <a:endParaRPr lang="en-US"/>
        </a:p>
      </dgm:t>
    </dgm:pt>
    <dgm:pt modelId="{AD2D8839-FF9F-49F5-95DC-BAB3C0034C6F}" type="parTrans" cxnId="{6FCA3856-E37D-4878-85CB-363C63A30907}">
      <dgm:prSet/>
      <dgm:spPr/>
      <dgm:t>
        <a:bodyPr/>
        <a:lstStyle/>
        <a:p>
          <a:endParaRPr lang="en-US"/>
        </a:p>
      </dgm:t>
    </dgm:pt>
    <dgm:pt modelId="{B742EA3A-DA50-4CE7-BBD9-BA238F246A4E}" type="sibTrans" cxnId="{6FCA3856-E37D-4878-85CB-363C63A30907}">
      <dgm:prSet/>
      <dgm:spPr/>
      <dgm:t>
        <a:bodyPr/>
        <a:lstStyle/>
        <a:p>
          <a:endParaRPr lang="en-US"/>
        </a:p>
      </dgm:t>
    </dgm:pt>
    <dgm:pt modelId="{A522B6E4-E7AC-420D-A6F7-BD5874818BE3}">
      <dgm:prSet/>
      <dgm:spPr/>
      <dgm:t>
        <a:bodyPr/>
        <a:lstStyle/>
        <a:p>
          <a:r>
            <a:rPr lang="en-GB"/>
            <a:t>Week 10 : Review of Module</a:t>
          </a:r>
          <a:endParaRPr lang="en-US"/>
        </a:p>
      </dgm:t>
    </dgm:pt>
    <dgm:pt modelId="{EF0E60F3-A20A-4C37-A2B1-BE6AAC0A3C7C}" type="parTrans" cxnId="{C4D0974D-B4D9-4BE3-9005-6AF157507A89}">
      <dgm:prSet/>
      <dgm:spPr/>
      <dgm:t>
        <a:bodyPr/>
        <a:lstStyle/>
        <a:p>
          <a:endParaRPr lang="en-US"/>
        </a:p>
      </dgm:t>
    </dgm:pt>
    <dgm:pt modelId="{A1CF7C60-5828-404E-A1ED-C3DF420DFA1D}" type="sibTrans" cxnId="{C4D0974D-B4D9-4BE3-9005-6AF157507A89}">
      <dgm:prSet/>
      <dgm:spPr/>
      <dgm:t>
        <a:bodyPr/>
        <a:lstStyle/>
        <a:p>
          <a:endParaRPr lang="en-US"/>
        </a:p>
      </dgm:t>
    </dgm:pt>
    <dgm:pt modelId="{5A51969E-9984-465B-9A98-919D84BB74FD}" type="pres">
      <dgm:prSet presAssocID="{DEE1A4AE-00F4-40E9-A49F-A8EB68FF38F6}" presName="linear" presStyleCnt="0">
        <dgm:presLayoutVars>
          <dgm:animLvl val="lvl"/>
          <dgm:resizeHandles val="exact"/>
        </dgm:presLayoutVars>
      </dgm:prSet>
      <dgm:spPr/>
    </dgm:pt>
    <dgm:pt modelId="{DA5D629C-DBF7-4AF9-A603-9ED0A8988B2A}" type="pres">
      <dgm:prSet presAssocID="{319F011E-F81F-472B-831F-C9158683F3AF}" presName="parentText" presStyleLbl="node1" presStyleIdx="0" presStyleCnt="10">
        <dgm:presLayoutVars>
          <dgm:chMax val="0"/>
          <dgm:bulletEnabled val="1"/>
        </dgm:presLayoutVars>
      </dgm:prSet>
      <dgm:spPr/>
    </dgm:pt>
    <dgm:pt modelId="{63CE61A3-9541-4FB7-A571-7EB1FAD5912B}" type="pres">
      <dgm:prSet presAssocID="{74987634-9DA1-4757-9A82-4DEAEC49ED65}" presName="spacer" presStyleCnt="0"/>
      <dgm:spPr/>
    </dgm:pt>
    <dgm:pt modelId="{28BFE4E3-55EC-48C6-994F-909AEE8AE6C9}" type="pres">
      <dgm:prSet presAssocID="{07E2C6AC-9166-4463-A083-F2400D7987B0}" presName="parentText" presStyleLbl="node1" presStyleIdx="1" presStyleCnt="10">
        <dgm:presLayoutVars>
          <dgm:chMax val="0"/>
          <dgm:bulletEnabled val="1"/>
        </dgm:presLayoutVars>
      </dgm:prSet>
      <dgm:spPr/>
    </dgm:pt>
    <dgm:pt modelId="{0D5AA3A2-7F7E-4A47-8858-F822172DB3AF}" type="pres">
      <dgm:prSet presAssocID="{9FC50BF8-EF60-4D30-A6CD-16E26568ECF4}" presName="spacer" presStyleCnt="0"/>
      <dgm:spPr/>
    </dgm:pt>
    <dgm:pt modelId="{F4C1AB49-3F13-43A5-A504-B5F488F06D96}" type="pres">
      <dgm:prSet presAssocID="{8C9C8363-58F0-4795-AFC8-BF9AF04E25CF}" presName="parentText" presStyleLbl="node1" presStyleIdx="2" presStyleCnt="10">
        <dgm:presLayoutVars>
          <dgm:chMax val="0"/>
          <dgm:bulletEnabled val="1"/>
        </dgm:presLayoutVars>
      </dgm:prSet>
      <dgm:spPr/>
    </dgm:pt>
    <dgm:pt modelId="{0A4C6B25-8590-41DD-B92D-E72A124E54B4}" type="pres">
      <dgm:prSet presAssocID="{F33A9C13-C645-4483-B7E3-9E85B3E8C15D}" presName="spacer" presStyleCnt="0"/>
      <dgm:spPr/>
    </dgm:pt>
    <dgm:pt modelId="{FA9F1BF2-BFDB-4D87-B151-F639BD174D8F}" type="pres">
      <dgm:prSet presAssocID="{61E816A4-4AC3-4C0C-911E-2C2087A8EAC1}" presName="parentText" presStyleLbl="node1" presStyleIdx="3" presStyleCnt="10">
        <dgm:presLayoutVars>
          <dgm:chMax val="0"/>
          <dgm:bulletEnabled val="1"/>
        </dgm:presLayoutVars>
      </dgm:prSet>
      <dgm:spPr/>
    </dgm:pt>
    <dgm:pt modelId="{C93DAFAE-4A7D-465D-B7D2-CEA3AB344D5F}" type="pres">
      <dgm:prSet presAssocID="{D1F08724-5E3D-4A57-AA9F-61ADBCE0B508}" presName="spacer" presStyleCnt="0"/>
      <dgm:spPr/>
    </dgm:pt>
    <dgm:pt modelId="{73AD53ED-CE70-4D6E-A4C9-E59D26CB94A2}" type="pres">
      <dgm:prSet presAssocID="{7C2046D5-CE60-4A72-9714-1C903486EF0A}" presName="parentText" presStyleLbl="node1" presStyleIdx="4" presStyleCnt="10">
        <dgm:presLayoutVars>
          <dgm:chMax val="0"/>
          <dgm:bulletEnabled val="1"/>
        </dgm:presLayoutVars>
      </dgm:prSet>
      <dgm:spPr/>
    </dgm:pt>
    <dgm:pt modelId="{BC59CBF7-7357-4272-96C1-70D210AC1CAA}" type="pres">
      <dgm:prSet presAssocID="{B3D3E840-FC61-4BB0-BD43-FA4B80FA6CE0}" presName="spacer" presStyleCnt="0"/>
      <dgm:spPr/>
    </dgm:pt>
    <dgm:pt modelId="{B05AC082-861F-4CA1-A6EE-3E3B40C5E0FF}" type="pres">
      <dgm:prSet presAssocID="{89BF2FFD-AACC-4EA3-9841-7818666B1B57}" presName="parentText" presStyleLbl="node1" presStyleIdx="5" presStyleCnt="10">
        <dgm:presLayoutVars>
          <dgm:chMax val="0"/>
          <dgm:bulletEnabled val="1"/>
        </dgm:presLayoutVars>
      </dgm:prSet>
      <dgm:spPr/>
    </dgm:pt>
    <dgm:pt modelId="{01365224-74F3-4179-81C4-239226626D37}" type="pres">
      <dgm:prSet presAssocID="{6B541C2D-EAC9-43AE-B76E-9BFF6B3D1258}" presName="spacer" presStyleCnt="0"/>
      <dgm:spPr/>
    </dgm:pt>
    <dgm:pt modelId="{8C56F901-0B2E-4581-8B14-57CF559E8F3E}" type="pres">
      <dgm:prSet presAssocID="{AB0C65B8-2791-42C7-8A2F-8B6C08E61E75}" presName="parentText" presStyleLbl="node1" presStyleIdx="6" presStyleCnt="10">
        <dgm:presLayoutVars>
          <dgm:chMax val="0"/>
          <dgm:bulletEnabled val="1"/>
        </dgm:presLayoutVars>
      </dgm:prSet>
      <dgm:spPr/>
    </dgm:pt>
    <dgm:pt modelId="{1E74D83A-6700-468C-A67F-595AD120B2CD}" type="pres">
      <dgm:prSet presAssocID="{8E2F82F8-DF17-4B6D-8B45-4880860B6A03}" presName="spacer" presStyleCnt="0"/>
      <dgm:spPr/>
    </dgm:pt>
    <dgm:pt modelId="{194F06E9-9CD9-4018-8411-8314787563DB}" type="pres">
      <dgm:prSet presAssocID="{B14B810E-D070-4DCA-95E7-F1F0B11D8D26}" presName="parentText" presStyleLbl="node1" presStyleIdx="7" presStyleCnt="10">
        <dgm:presLayoutVars>
          <dgm:chMax val="0"/>
          <dgm:bulletEnabled val="1"/>
        </dgm:presLayoutVars>
      </dgm:prSet>
      <dgm:spPr/>
    </dgm:pt>
    <dgm:pt modelId="{C184022B-2FD0-4652-A083-264ADD5C9C51}" type="pres">
      <dgm:prSet presAssocID="{262E1930-EF37-4362-8977-DC68D30B9016}" presName="spacer" presStyleCnt="0"/>
      <dgm:spPr/>
    </dgm:pt>
    <dgm:pt modelId="{9B05B8F5-5D5D-4259-A80A-9CE0005EF3F5}" type="pres">
      <dgm:prSet presAssocID="{D46EA217-D3B3-4D05-A0D4-C2958E162C37}" presName="parentText" presStyleLbl="node1" presStyleIdx="8" presStyleCnt="10">
        <dgm:presLayoutVars>
          <dgm:chMax val="0"/>
          <dgm:bulletEnabled val="1"/>
        </dgm:presLayoutVars>
      </dgm:prSet>
      <dgm:spPr/>
    </dgm:pt>
    <dgm:pt modelId="{6101A2E0-FF2A-4728-8A21-CA790FFBCF03}" type="pres">
      <dgm:prSet presAssocID="{B742EA3A-DA50-4CE7-BBD9-BA238F246A4E}" presName="spacer" presStyleCnt="0"/>
      <dgm:spPr/>
    </dgm:pt>
    <dgm:pt modelId="{34569A22-93FE-407D-AC52-CBC0C909346F}" type="pres">
      <dgm:prSet presAssocID="{A522B6E4-E7AC-420D-A6F7-BD5874818BE3}" presName="parentText" presStyleLbl="node1" presStyleIdx="9" presStyleCnt="10">
        <dgm:presLayoutVars>
          <dgm:chMax val="0"/>
          <dgm:bulletEnabled val="1"/>
        </dgm:presLayoutVars>
      </dgm:prSet>
      <dgm:spPr/>
    </dgm:pt>
  </dgm:ptLst>
  <dgm:cxnLst>
    <dgm:cxn modelId="{EF37F51B-BE00-4661-A4B6-DD43510F96AB}" type="presOf" srcId="{07E2C6AC-9166-4463-A083-F2400D7987B0}" destId="{28BFE4E3-55EC-48C6-994F-909AEE8AE6C9}" srcOrd="0" destOrd="0" presId="urn:microsoft.com/office/officeart/2005/8/layout/vList2"/>
    <dgm:cxn modelId="{C3015134-14FE-446D-85EC-5F486AC3EB60}" type="presOf" srcId="{7C2046D5-CE60-4A72-9714-1C903486EF0A}" destId="{73AD53ED-CE70-4D6E-A4C9-E59D26CB94A2}" srcOrd="0" destOrd="0" presId="urn:microsoft.com/office/officeart/2005/8/layout/vList2"/>
    <dgm:cxn modelId="{A87E243E-C814-4773-AFCF-AC10667BB4BA}" type="presOf" srcId="{AB0C65B8-2791-42C7-8A2F-8B6C08E61E75}" destId="{8C56F901-0B2E-4581-8B14-57CF559E8F3E}" srcOrd="0" destOrd="0" presId="urn:microsoft.com/office/officeart/2005/8/layout/vList2"/>
    <dgm:cxn modelId="{6324685B-6701-4719-8571-1E93AD5BF5C9}" type="presOf" srcId="{89BF2FFD-AACC-4EA3-9841-7818666B1B57}" destId="{B05AC082-861F-4CA1-A6EE-3E3B40C5E0FF}" srcOrd="0" destOrd="0" presId="urn:microsoft.com/office/officeart/2005/8/layout/vList2"/>
    <dgm:cxn modelId="{EB994944-32FF-4FAB-8D20-EA87A3F9853F}" type="presOf" srcId="{61E816A4-4AC3-4C0C-911E-2C2087A8EAC1}" destId="{FA9F1BF2-BFDB-4D87-B151-F639BD174D8F}" srcOrd="0" destOrd="0" presId="urn:microsoft.com/office/officeart/2005/8/layout/vList2"/>
    <dgm:cxn modelId="{C4D0974D-B4D9-4BE3-9005-6AF157507A89}" srcId="{DEE1A4AE-00F4-40E9-A49F-A8EB68FF38F6}" destId="{A522B6E4-E7AC-420D-A6F7-BD5874818BE3}" srcOrd="9" destOrd="0" parTransId="{EF0E60F3-A20A-4C37-A2B1-BE6AAC0A3C7C}" sibTransId="{A1CF7C60-5828-404E-A1ED-C3DF420DFA1D}"/>
    <dgm:cxn modelId="{3FD7DD6E-CDD8-44E2-BD6F-9B33BA3B48F3}" type="presOf" srcId="{DEE1A4AE-00F4-40E9-A49F-A8EB68FF38F6}" destId="{5A51969E-9984-465B-9A98-919D84BB74FD}" srcOrd="0" destOrd="0" presId="urn:microsoft.com/office/officeart/2005/8/layout/vList2"/>
    <dgm:cxn modelId="{C59F1255-021F-4BAC-BA1F-003ECCE6DB4D}" type="presOf" srcId="{D46EA217-D3B3-4D05-A0D4-C2958E162C37}" destId="{9B05B8F5-5D5D-4259-A80A-9CE0005EF3F5}" srcOrd="0" destOrd="0" presId="urn:microsoft.com/office/officeart/2005/8/layout/vList2"/>
    <dgm:cxn modelId="{6FCA3856-E37D-4878-85CB-363C63A30907}" srcId="{DEE1A4AE-00F4-40E9-A49F-A8EB68FF38F6}" destId="{D46EA217-D3B3-4D05-A0D4-C2958E162C37}" srcOrd="8" destOrd="0" parTransId="{AD2D8839-FF9F-49F5-95DC-BAB3C0034C6F}" sibTransId="{B742EA3A-DA50-4CE7-BBD9-BA238F246A4E}"/>
    <dgm:cxn modelId="{55E85D58-4E99-46ED-9367-75A8BF2D8FDF}" type="presOf" srcId="{A522B6E4-E7AC-420D-A6F7-BD5874818BE3}" destId="{34569A22-93FE-407D-AC52-CBC0C909346F}" srcOrd="0" destOrd="0" presId="urn:microsoft.com/office/officeart/2005/8/layout/vList2"/>
    <dgm:cxn modelId="{6F00455A-1EC4-411F-AC41-11634399B342}" srcId="{DEE1A4AE-00F4-40E9-A49F-A8EB68FF38F6}" destId="{07E2C6AC-9166-4463-A083-F2400D7987B0}" srcOrd="1" destOrd="0" parTransId="{321D5DDB-B868-44F6-8AB9-E0D999B9321A}" sibTransId="{9FC50BF8-EF60-4D30-A6CD-16E26568ECF4}"/>
    <dgm:cxn modelId="{A037537F-2AF6-4EA0-9F76-6E46F072E701}" srcId="{DEE1A4AE-00F4-40E9-A49F-A8EB68FF38F6}" destId="{61E816A4-4AC3-4C0C-911E-2C2087A8EAC1}" srcOrd="3" destOrd="0" parTransId="{B256467E-8B70-40ED-9389-9BBD2A674853}" sibTransId="{D1F08724-5E3D-4A57-AA9F-61ADBCE0B508}"/>
    <dgm:cxn modelId="{5611C182-2D71-4C9A-8A1C-C86E8401261C}" type="presOf" srcId="{B14B810E-D070-4DCA-95E7-F1F0B11D8D26}" destId="{194F06E9-9CD9-4018-8411-8314787563DB}" srcOrd="0" destOrd="0" presId="urn:microsoft.com/office/officeart/2005/8/layout/vList2"/>
    <dgm:cxn modelId="{3FEB878B-CA2C-4E24-8B3F-A873F1F8A7F1}" srcId="{DEE1A4AE-00F4-40E9-A49F-A8EB68FF38F6}" destId="{AB0C65B8-2791-42C7-8A2F-8B6C08E61E75}" srcOrd="6" destOrd="0" parTransId="{E8460ABB-51D3-4876-849A-4A59166674B1}" sibTransId="{8E2F82F8-DF17-4B6D-8B45-4880860B6A03}"/>
    <dgm:cxn modelId="{225E8999-E962-40B4-98E6-371A1F789FD3}" type="presOf" srcId="{319F011E-F81F-472B-831F-C9158683F3AF}" destId="{DA5D629C-DBF7-4AF9-A603-9ED0A8988B2A}" srcOrd="0" destOrd="0" presId="urn:microsoft.com/office/officeart/2005/8/layout/vList2"/>
    <dgm:cxn modelId="{6AE33DA1-BF2D-4647-BA0A-8B45F0419E4D}" srcId="{DEE1A4AE-00F4-40E9-A49F-A8EB68FF38F6}" destId="{B14B810E-D070-4DCA-95E7-F1F0B11D8D26}" srcOrd="7" destOrd="0" parTransId="{3D93541C-0C19-4BA3-A5C8-9573B6DAFB13}" sibTransId="{262E1930-EF37-4362-8977-DC68D30B9016}"/>
    <dgm:cxn modelId="{C54932AA-B4AD-46B6-BAF7-E55B8BEE7D08}" srcId="{DEE1A4AE-00F4-40E9-A49F-A8EB68FF38F6}" destId="{8C9C8363-58F0-4795-AFC8-BF9AF04E25CF}" srcOrd="2" destOrd="0" parTransId="{F06B6492-311B-496C-9791-EAAD7D470E04}" sibTransId="{F33A9C13-C645-4483-B7E3-9E85B3E8C15D}"/>
    <dgm:cxn modelId="{A90161AE-5A4C-469B-A943-A6B877D2FF75}" type="presOf" srcId="{8C9C8363-58F0-4795-AFC8-BF9AF04E25CF}" destId="{F4C1AB49-3F13-43A5-A504-B5F488F06D96}" srcOrd="0" destOrd="0" presId="urn:microsoft.com/office/officeart/2005/8/layout/vList2"/>
    <dgm:cxn modelId="{3B2ADDCD-69C9-402E-B094-74A10F8738D2}" srcId="{DEE1A4AE-00F4-40E9-A49F-A8EB68FF38F6}" destId="{319F011E-F81F-472B-831F-C9158683F3AF}" srcOrd="0" destOrd="0" parTransId="{0E801354-D184-4266-8117-CC2F30300C09}" sibTransId="{74987634-9DA1-4757-9A82-4DEAEC49ED65}"/>
    <dgm:cxn modelId="{3F8779CF-8338-456C-9219-B3441FF29C73}" srcId="{DEE1A4AE-00F4-40E9-A49F-A8EB68FF38F6}" destId="{89BF2FFD-AACC-4EA3-9841-7818666B1B57}" srcOrd="5" destOrd="0" parTransId="{3F395730-9F0F-4D3E-A8CD-DFA0069C8F1A}" sibTransId="{6B541C2D-EAC9-43AE-B76E-9BFF6B3D1258}"/>
    <dgm:cxn modelId="{539983E1-DBC2-41FE-8A80-FCBCFC2522AF}" srcId="{DEE1A4AE-00F4-40E9-A49F-A8EB68FF38F6}" destId="{7C2046D5-CE60-4A72-9714-1C903486EF0A}" srcOrd="4" destOrd="0" parTransId="{EB53E52B-BB70-481B-8150-856CDAB14C83}" sibTransId="{B3D3E840-FC61-4BB0-BD43-FA4B80FA6CE0}"/>
    <dgm:cxn modelId="{D7C8418D-CC15-490D-9C20-D2AAE7FD9250}" type="presParOf" srcId="{5A51969E-9984-465B-9A98-919D84BB74FD}" destId="{DA5D629C-DBF7-4AF9-A603-9ED0A8988B2A}" srcOrd="0" destOrd="0" presId="urn:microsoft.com/office/officeart/2005/8/layout/vList2"/>
    <dgm:cxn modelId="{6D66BF30-6DD6-4142-BEB6-2F125178B47A}" type="presParOf" srcId="{5A51969E-9984-465B-9A98-919D84BB74FD}" destId="{63CE61A3-9541-4FB7-A571-7EB1FAD5912B}" srcOrd="1" destOrd="0" presId="urn:microsoft.com/office/officeart/2005/8/layout/vList2"/>
    <dgm:cxn modelId="{5AF675B2-2EAF-4517-AC60-DC33782BC2C4}" type="presParOf" srcId="{5A51969E-9984-465B-9A98-919D84BB74FD}" destId="{28BFE4E3-55EC-48C6-994F-909AEE8AE6C9}" srcOrd="2" destOrd="0" presId="urn:microsoft.com/office/officeart/2005/8/layout/vList2"/>
    <dgm:cxn modelId="{24A0034B-CB36-462B-A47E-6239BF2D8C97}" type="presParOf" srcId="{5A51969E-9984-465B-9A98-919D84BB74FD}" destId="{0D5AA3A2-7F7E-4A47-8858-F822172DB3AF}" srcOrd="3" destOrd="0" presId="urn:microsoft.com/office/officeart/2005/8/layout/vList2"/>
    <dgm:cxn modelId="{A98FFDC8-FF07-4EC7-BE4D-1C9C72FCD6B0}" type="presParOf" srcId="{5A51969E-9984-465B-9A98-919D84BB74FD}" destId="{F4C1AB49-3F13-43A5-A504-B5F488F06D96}" srcOrd="4" destOrd="0" presId="urn:microsoft.com/office/officeart/2005/8/layout/vList2"/>
    <dgm:cxn modelId="{137C2E6D-4A64-4677-845E-BB8791E50B47}" type="presParOf" srcId="{5A51969E-9984-465B-9A98-919D84BB74FD}" destId="{0A4C6B25-8590-41DD-B92D-E72A124E54B4}" srcOrd="5" destOrd="0" presId="urn:microsoft.com/office/officeart/2005/8/layout/vList2"/>
    <dgm:cxn modelId="{5F8610A3-E2F8-4691-B96F-A4DBFB48375F}" type="presParOf" srcId="{5A51969E-9984-465B-9A98-919D84BB74FD}" destId="{FA9F1BF2-BFDB-4D87-B151-F639BD174D8F}" srcOrd="6" destOrd="0" presId="urn:microsoft.com/office/officeart/2005/8/layout/vList2"/>
    <dgm:cxn modelId="{10982431-0123-45AC-A2F6-3C45E0778C04}" type="presParOf" srcId="{5A51969E-9984-465B-9A98-919D84BB74FD}" destId="{C93DAFAE-4A7D-465D-B7D2-CEA3AB344D5F}" srcOrd="7" destOrd="0" presId="urn:microsoft.com/office/officeart/2005/8/layout/vList2"/>
    <dgm:cxn modelId="{6BDAEFC6-E39C-4900-9BBD-376C78414130}" type="presParOf" srcId="{5A51969E-9984-465B-9A98-919D84BB74FD}" destId="{73AD53ED-CE70-4D6E-A4C9-E59D26CB94A2}" srcOrd="8" destOrd="0" presId="urn:microsoft.com/office/officeart/2005/8/layout/vList2"/>
    <dgm:cxn modelId="{F60217EF-40D3-4A25-9DC7-95EB8ECDE45C}" type="presParOf" srcId="{5A51969E-9984-465B-9A98-919D84BB74FD}" destId="{BC59CBF7-7357-4272-96C1-70D210AC1CAA}" srcOrd="9" destOrd="0" presId="urn:microsoft.com/office/officeart/2005/8/layout/vList2"/>
    <dgm:cxn modelId="{1C78323D-4F9C-48B5-9B7C-B664DF503302}" type="presParOf" srcId="{5A51969E-9984-465B-9A98-919D84BB74FD}" destId="{B05AC082-861F-4CA1-A6EE-3E3B40C5E0FF}" srcOrd="10" destOrd="0" presId="urn:microsoft.com/office/officeart/2005/8/layout/vList2"/>
    <dgm:cxn modelId="{C7DDD327-28C9-41E7-9410-475380701984}" type="presParOf" srcId="{5A51969E-9984-465B-9A98-919D84BB74FD}" destId="{01365224-74F3-4179-81C4-239226626D37}" srcOrd="11" destOrd="0" presId="urn:microsoft.com/office/officeart/2005/8/layout/vList2"/>
    <dgm:cxn modelId="{9E704E14-614D-48F5-99BD-AA3A2B170213}" type="presParOf" srcId="{5A51969E-9984-465B-9A98-919D84BB74FD}" destId="{8C56F901-0B2E-4581-8B14-57CF559E8F3E}" srcOrd="12" destOrd="0" presId="urn:microsoft.com/office/officeart/2005/8/layout/vList2"/>
    <dgm:cxn modelId="{6FCF5550-9C29-4716-B739-DFB20E3AFEDA}" type="presParOf" srcId="{5A51969E-9984-465B-9A98-919D84BB74FD}" destId="{1E74D83A-6700-468C-A67F-595AD120B2CD}" srcOrd="13" destOrd="0" presId="urn:microsoft.com/office/officeart/2005/8/layout/vList2"/>
    <dgm:cxn modelId="{81DD2311-5DB8-4440-B893-D9D1A729F544}" type="presParOf" srcId="{5A51969E-9984-465B-9A98-919D84BB74FD}" destId="{194F06E9-9CD9-4018-8411-8314787563DB}" srcOrd="14" destOrd="0" presId="urn:microsoft.com/office/officeart/2005/8/layout/vList2"/>
    <dgm:cxn modelId="{39EE20DF-40D9-4476-A65A-CD5936EAB6E1}" type="presParOf" srcId="{5A51969E-9984-465B-9A98-919D84BB74FD}" destId="{C184022B-2FD0-4652-A083-264ADD5C9C51}" srcOrd="15" destOrd="0" presId="urn:microsoft.com/office/officeart/2005/8/layout/vList2"/>
    <dgm:cxn modelId="{02C0A61A-CC0F-4245-BC20-D13A1EB5DA8E}" type="presParOf" srcId="{5A51969E-9984-465B-9A98-919D84BB74FD}" destId="{9B05B8F5-5D5D-4259-A80A-9CE0005EF3F5}" srcOrd="16" destOrd="0" presId="urn:microsoft.com/office/officeart/2005/8/layout/vList2"/>
    <dgm:cxn modelId="{05702E67-8D7A-483E-9077-DFF19B1B5AB8}" type="presParOf" srcId="{5A51969E-9984-465B-9A98-919D84BB74FD}" destId="{6101A2E0-FF2A-4728-8A21-CA790FFBCF03}" srcOrd="17" destOrd="0" presId="urn:microsoft.com/office/officeart/2005/8/layout/vList2"/>
    <dgm:cxn modelId="{63CC9F10-E492-4B1D-96D1-BCFD78F1F49A}" type="presParOf" srcId="{5A51969E-9984-465B-9A98-919D84BB74FD}" destId="{34569A22-93FE-407D-AC52-CBC0C909346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CA4DF1-EB31-46B6-85AA-6C3D099FD7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82C000F-DE96-4D67-940F-BC0D793DD73E}">
      <dgm:prSet/>
      <dgm:spPr/>
      <dgm:t>
        <a:bodyPr/>
        <a:lstStyle/>
        <a:p>
          <a:r>
            <a:rPr lang="en-GB"/>
            <a:t>Critically evaluate the constantly changing threats, trends and methods of todays terrorist and consider the global Governmental responses to it.</a:t>
          </a:r>
          <a:endParaRPr lang="en-US"/>
        </a:p>
      </dgm:t>
    </dgm:pt>
    <dgm:pt modelId="{E6CF60FB-F788-48CB-A71A-04A5B9EA9B53}" type="parTrans" cxnId="{90EC2D78-5A13-49A2-9DFD-C820467C0DC1}">
      <dgm:prSet/>
      <dgm:spPr/>
      <dgm:t>
        <a:bodyPr/>
        <a:lstStyle/>
        <a:p>
          <a:endParaRPr lang="en-US"/>
        </a:p>
      </dgm:t>
    </dgm:pt>
    <dgm:pt modelId="{002622FB-B051-4F1F-AA27-280EE5EAF46A}" type="sibTrans" cxnId="{90EC2D78-5A13-49A2-9DFD-C820467C0DC1}">
      <dgm:prSet/>
      <dgm:spPr/>
      <dgm:t>
        <a:bodyPr/>
        <a:lstStyle/>
        <a:p>
          <a:endParaRPr lang="en-US"/>
        </a:p>
      </dgm:t>
    </dgm:pt>
    <dgm:pt modelId="{2DFD76E6-0E44-4B5B-9877-1D67C3947AAB}">
      <dgm:prSet/>
      <dgm:spPr/>
      <dgm:t>
        <a:bodyPr/>
        <a:lstStyle/>
        <a:p>
          <a:r>
            <a:rPr lang="en-GB"/>
            <a:t>Systematically analyse the challenges presented by cybercrime in todays society and police responses to the threat.  </a:t>
          </a:r>
          <a:endParaRPr lang="en-US"/>
        </a:p>
      </dgm:t>
    </dgm:pt>
    <dgm:pt modelId="{C46F62AF-947D-4BB4-AF03-F0551DA841CD}" type="parTrans" cxnId="{A9709BB3-2AC9-47D3-9322-A475DB37D1D8}">
      <dgm:prSet/>
      <dgm:spPr/>
      <dgm:t>
        <a:bodyPr/>
        <a:lstStyle/>
        <a:p>
          <a:endParaRPr lang="en-US"/>
        </a:p>
      </dgm:t>
    </dgm:pt>
    <dgm:pt modelId="{67CBC778-4AC4-412A-9EBE-1E330B85AD18}" type="sibTrans" cxnId="{A9709BB3-2AC9-47D3-9322-A475DB37D1D8}">
      <dgm:prSet/>
      <dgm:spPr/>
      <dgm:t>
        <a:bodyPr/>
        <a:lstStyle/>
        <a:p>
          <a:endParaRPr lang="en-US"/>
        </a:p>
      </dgm:t>
    </dgm:pt>
    <dgm:pt modelId="{F2645EE4-4E2D-4829-959B-C2587A2DC9B6}" type="pres">
      <dgm:prSet presAssocID="{ADCA4DF1-EB31-46B6-85AA-6C3D099FD781}" presName="linear" presStyleCnt="0">
        <dgm:presLayoutVars>
          <dgm:animLvl val="lvl"/>
          <dgm:resizeHandles val="exact"/>
        </dgm:presLayoutVars>
      </dgm:prSet>
      <dgm:spPr/>
    </dgm:pt>
    <dgm:pt modelId="{FD64FE70-F027-424F-AB8D-02B6448B7106}" type="pres">
      <dgm:prSet presAssocID="{982C000F-DE96-4D67-940F-BC0D793DD73E}" presName="parentText" presStyleLbl="node1" presStyleIdx="0" presStyleCnt="2">
        <dgm:presLayoutVars>
          <dgm:chMax val="0"/>
          <dgm:bulletEnabled val="1"/>
        </dgm:presLayoutVars>
      </dgm:prSet>
      <dgm:spPr/>
    </dgm:pt>
    <dgm:pt modelId="{7D4F3DC7-FCDC-4AB1-9C5D-0CC191223C34}" type="pres">
      <dgm:prSet presAssocID="{002622FB-B051-4F1F-AA27-280EE5EAF46A}" presName="spacer" presStyleCnt="0"/>
      <dgm:spPr/>
    </dgm:pt>
    <dgm:pt modelId="{B0372F90-A475-47CA-A608-48B26607D9BB}" type="pres">
      <dgm:prSet presAssocID="{2DFD76E6-0E44-4B5B-9877-1D67C3947AAB}" presName="parentText" presStyleLbl="node1" presStyleIdx="1" presStyleCnt="2">
        <dgm:presLayoutVars>
          <dgm:chMax val="0"/>
          <dgm:bulletEnabled val="1"/>
        </dgm:presLayoutVars>
      </dgm:prSet>
      <dgm:spPr/>
    </dgm:pt>
  </dgm:ptLst>
  <dgm:cxnLst>
    <dgm:cxn modelId="{90EC2D78-5A13-49A2-9DFD-C820467C0DC1}" srcId="{ADCA4DF1-EB31-46B6-85AA-6C3D099FD781}" destId="{982C000F-DE96-4D67-940F-BC0D793DD73E}" srcOrd="0" destOrd="0" parTransId="{E6CF60FB-F788-48CB-A71A-04A5B9EA9B53}" sibTransId="{002622FB-B051-4F1F-AA27-280EE5EAF46A}"/>
    <dgm:cxn modelId="{EFEE8EA5-AC2E-4E65-B5B5-039DC9395CAE}" type="presOf" srcId="{2DFD76E6-0E44-4B5B-9877-1D67C3947AAB}" destId="{B0372F90-A475-47CA-A608-48B26607D9BB}" srcOrd="0" destOrd="0" presId="urn:microsoft.com/office/officeart/2005/8/layout/vList2"/>
    <dgm:cxn modelId="{2AA8EDAA-98EF-472F-A087-1C0443B8EE1B}" type="presOf" srcId="{982C000F-DE96-4D67-940F-BC0D793DD73E}" destId="{FD64FE70-F027-424F-AB8D-02B6448B7106}" srcOrd="0" destOrd="0" presId="urn:microsoft.com/office/officeart/2005/8/layout/vList2"/>
    <dgm:cxn modelId="{A9709BB3-2AC9-47D3-9322-A475DB37D1D8}" srcId="{ADCA4DF1-EB31-46B6-85AA-6C3D099FD781}" destId="{2DFD76E6-0E44-4B5B-9877-1D67C3947AAB}" srcOrd="1" destOrd="0" parTransId="{C46F62AF-947D-4BB4-AF03-F0551DA841CD}" sibTransId="{67CBC778-4AC4-412A-9EBE-1E330B85AD18}"/>
    <dgm:cxn modelId="{FA84FDB8-C43D-4AC2-BEB7-1269461138FF}" type="presOf" srcId="{ADCA4DF1-EB31-46B6-85AA-6C3D099FD781}" destId="{F2645EE4-4E2D-4829-959B-C2587A2DC9B6}" srcOrd="0" destOrd="0" presId="urn:microsoft.com/office/officeart/2005/8/layout/vList2"/>
    <dgm:cxn modelId="{AA08DEBD-633B-49E7-B714-BDC237393377}" type="presParOf" srcId="{F2645EE4-4E2D-4829-959B-C2587A2DC9B6}" destId="{FD64FE70-F027-424F-AB8D-02B6448B7106}" srcOrd="0" destOrd="0" presId="urn:microsoft.com/office/officeart/2005/8/layout/vList2"/>
    <dgm:cxn modelId="{B3B4F912-FD94-4A9F-88D8-5665D900376A}" type="presParOf" srcId="{F2645EE4-4E2D-4829-959B-C2587A2DC9B6}" destId="{7D4F3DC7-FCDC-4AB1-9C5D-0CC191223C34}" srcOrd="1" destOrd="0" presId="urn:microsoft.com/office/officeart/2005/8/layout/vList2"/>
    <dgm:cxn modelId="{1FAAB6AF-ACF9-4A3E-98B8-3A8EF5FE4ADD}" type="presParOf" srcId="{F2645EE4-4E2D-4829-959B-C2587A2DC9B6}" destId="{B0372F90-A475-47CA-A608-48B26607D9B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8AE04B-2C80-4BED-9EDF-62F3C0A0080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5CB9BFD-C010-41BA-930F-255ADA6150AD}">
      <dgm:prSet/>
      <dgm:spPr/>
      <dgm:t>
        <a:bodyPr/>
        <a:lstStyle/>
        <a:p>
          <a:r>
            <a:rPr lang="en-GB"/>
            <a:t>Contemporary terrorism in historical and philosophical perspective </a:t>
          </a:r>
          <a:endParaRPr lang="en-US"/>
        </a:p>
      </dgm:t>
    </dgm:pt>
    <dgm:pt modelId="{DA7D20C6-B552-480E-974B-5094CE6BF245}" type="parTrans" cxnId="{DE00E4DC-3768-42A2-9231-F2E036E3FAEF}">
      <dgm:prSet/>
      <dgm:spPr/>
      <dgm:t>
        <a:bodyPr/>
        <a:lstStyle/>
        <a:p>
          <a:endParaRPr lang="en-US"/>
        </a:p>
      </dgm:t>
    </dgm:pt>
    <dgm:pt modelId="{B3CDEBFB-DBC3-48D7-83B1-A65D75AF3A6B}" type="sibTrans" cxnId="{DE00E4DC-3768-42A2-9231-F2E036E3FAEF}">
      <dgm:prSet/>
      <dgm:spPr/>
      <dgm:t>
        <a:bodyPr/>
        <a:lstStyle/>
        <a:p>
          <a:endParaRPr lang="en-US"/>
        </a:p>
      </dgm:t>
    </dgm:pt>
    <dgm:pt modelId="{ADCA0CF5-32D6-4474-AFC0-3230E256F6A0}">
      <dgm:prSet/>
      <dgm:spPr/>
      <dgm:t>
        <a:bodyPr/>
        <a:lstStyle/>
        <a:p>
          <a:r>
            <a:rPr lang="en-GB"/>
            <a:t>Countering violent extremism online </a:t>
          </a:r>
          <a:endParaRPr lang="en-US"/>
        </a:p>
      </dgm:t>
    </dgm:pt>
    <dgm:pt modelId="{5E0EBF8B-5EBB-4977-A739-E7AE87D4B1F5}" type="parTrans" cxnId="{A006BD4F-19F5-4A73-8F36-1041B0DF46DB}">
      <dgm:prSet/>
      <dgm:spPr/>
      <dgm:t>
        <a:bodyPr/>
        <a:lstStyle/>
        <a:p>
          <a:endParaRPr lang="en-US"/>
        </a:p>
      </dgm:t>
    </dgm:pt>
    <dgm:pt modelId="{C62FD197-15CB-4FC4-8B37-7B44AFFBAECA}" type="sibTrans" cxnId="{A006BD4F-19F5-4A73-8F36-1041B0DF46DB}">
      <dgm:prSet/>
      <dgm:spPr/>
      <dgm:t>
        <a:bodyPr/>
        <a:lstStyle/>
        <a:p>
          <a:endParaRPr lang="en-US"/>
        </a:p>
      </dgm:t>
    </dgm:pt>
    <dgm:pt modelId="{E20341B6-1353-495B-BFA4-A362DCACFF64}">
      <dgm:prSet/>
      <dgm:spPr/>
      <dgm:t>
        <a:bodyPr/>
        <a:lstStyle/>
        <a:p>
          <a:r>
            <a:rPr lang="en-GB"/>
            <a:t>Crime in Cyberspace</a:t>
          </a:r>
          <a:endParaRPr lang="en-US"/>
        </a:p>
      </dgm:t>
    </dgm:pt>
    <dgm:pt modelId="{294DDB85-DAC0-4408-9C9B-87BEBF319581}" type="parTrans" cxnId="{D0ADEF54-19A1-41E1-8EE3-B91A71F4DA6B}">
      <dgm:prSet/>
      <dgm:spPr/>
      <dgm:t>
        <a:bodyPr/>
        <a:lstStyle/>
        <a:p>
          <a:endParaRPr lang="en-US"/>
        </a:p>
      </dgm:t>
    </dgm:pt>
    <dgm:pt modelId="{683AD747-753F-4657-B329-23D44027D014}" type="sibTrans" cxnId="{D0ADEF54-19A1-41E1-8EE3-B91A71F4DA6B}">
      <dgm:prSet/>
      <dgm:spPr/>
      <dgm:t>
        <a:bodyPr/>
        <a:lstStyle/>
        <a:p>
          <a:endParaRPr lang="en-US"/>
        </a:p>
      </dgm:t>
    </dgm:pt>
    <dgm:pt modelId="{5C61C782-798F-4D37-82AB-3F24C3D9445D}">
      <dgm:prSet/>
      <dgm:spPr/>
      <dgm:t>
        <a:bodyPr/>
        <a:lstStyle/>
        <a:p>
          <a:r>
            <a:rPr lang="en-GB"/>
            <a:t>Propaganda online and radicalisation</a:t>
          </a:r>
          <a:endParaRPr lang="en-US"/>
        </a:p>
      </dgm:t>
    </dgm:pt>
    <dgm:pt modelId="{1DCCC255-D9DF-4533-A12D-ECC4579CAFC4}" type="parTrans" cxnId="{689ED8C5-DD23-4C03-BF5F-72ABD66BB12D}">
      <dgm:prSet/>
      <dgm:spPr/>
      <dgm:t>
        <a:bodyPr/>
        <a:lstStyle/>
        <a:p>
          <a:endParaRPr lang="en-US"/>
        </a:p>
      </dgm:t>
    </dgm:pt>
    <dgm:pt modelId="{74FEFF36-2C9C-4161-9F32-D6CC6926BA46}" type="sibTrans" cxnId="{689ED8C5-DD23-4C03-BF5F-72ABD66BB12D}">
      <dgm:prSet/>
      <dgm:spPr/>
      <dgm:t>
        <a:bodyPr/>
        <a:lstStyle/>
        <a:p>
          <a:endParaRPr lang="en-US"/>
        </a:p>
      </dgm:t>
    </dgm:pt>
    <dgm:pt modelId="{9FB10B7B-5F71-4AC6-B390-F5DC8FDDC508}">
      <dgm:prSet/>
      <dgm:spPr/>
      <dgm:t>
        <a:bodyPr/>
        <a:lstStyle/>
        <a:p>
          <a:r>
            <a:rPr lang="en-GB"/>
            <a:t>Human rights</a:t>
          </a:r>
          <a:endParaRPr lang="en-US"/>
        </a:p>
      </dgm:t>
    </dgm:pt>
    <dgm:pt modelId="{F61069DD-B98E-4414-94FB-225EF8BB8895}" type="parTrans" cxnId="{DF5B6DD4-7BC8-403A-9927-188E41DD2955}">
      <dgm:prSet/>
      <dgm:spPr/>
      <dgm:t>
        <a:bodyPr/>
        <a:lstStyle/>
        <a:p>
          <a:endParaRPr lang="en-US"/>
        </a:p>
      </dgm:t>
    </dgm:pt>
    <dgm:pt modelId="{4257FF27-11BF-483E-8A7E-CD74458014C4}" type="sibTrans" cxnId="{DF5B6DD4-7BC8-403A-9927-188E41DD2955}">
      <dgm:prSet/>
      <dgm:spPr/>
      <dgm:t>
        <a:bodyPr/>
        <a:lstStyle/>
        <a:p>
          <a:endParaRPr lang="en-US"/>
        </a:p>
      </dgm:t>
    </dgm:pt>
    <dgm:pt modelId="{E446BE32-E62D-4BD0-86BB-336F501B71BC}">
      <dgm:prSet/>
      <dgm:spPr/>
      <dgm:t>
        <a:bodyPr/>
        <a:lstStyle/>
        <a:p>
          <a:r>
            <a:rPr lang="en-GB"/>
            <a:t>Online governance and regulation</a:t>
          </a:r>
          <a:endParaRPr lang="en-US"/>
        </a:p>
      </dgm:t>
    </dgm:pt>
    <dgm:pt modelId="{85BD24A6-250D-4370-8947-A2C5DA32D600}" type="parTrans" cxnId="{F9ED1C50-D525-4CFB-AF6E-D89ED18E3FC0}">
      <dgm:prSet/>
      <dgm:spPr/>
      <dgm:t>
        <a:bodyPr/>
        <a:lstStyle/>
        <a:p>
          <a:endParaRPr lang="en-US"/>
        </a:p>
      </dgm:t>
    </dgm:pt>
    <dgm:pt modelId="{F5837EB3-C475-43CD-983F-31419C169B38}" type="sibTrans" cxnId="{F9ED1C50-D525-4CFB-AF6E-D89ED18E3FC0}">
      <dgm:prSet/>
      <dgm:spPr/>
      <dgm:t>
        <a:bodyPr/>
        <a:lstStyle/>
        <a:p>
          <a:endParaRPr lang="en-US"/>
        </a:p>
      </dgm:t>
    </dgm:pt>
    <dgm:pt modelId="{C99DA6B2-9221-451C-8FFF-BC36E36235AF}">
      <dgm:prSet/>
      <dgm:spPr/>
      <dgm:t>
        <a:bodyPr/>
        <a:lstStyle/>
        <a:p>
          <a:r>
            <a:rPr lang="en-GB"/>
            <a:t>RIPA 2000</a:t>
          </a:r>
          <a:endParaRPr lang="en-US"/>
        </a:p>
      </dgm:t>
    </dgm:pt>
    <dgm:pt modelId="{7C5BFD66-699C-49FB-B546-0E20BD561C13}" type="parTrans" cxnId="{3982544B-69BD-428F-AB2F-11D34BD8F635}">
      <dgm:prSet/>
      <dgm:spPr/>
      <dgm:t>
        <a:bodyPr/>
        <a:lstStyle/>
        <a:p>
          <a:endParaRPr lang="en-US"/>
        </a:p>
      </dgm:t>
    </dgm:pt>
    <dgm:pt modelId="{4658936F-4D20-4837-82C6-0F89DF19E5D4}" type="sibTrans" cxnId="{3982544B-69BD-428F-AB2F-11D34BD8F635}">
      <dgm:prSet/>
      <dgm:spPr/>
      <dgm:t>
        <a:bodyPr/>
        <a:lstStyle/>
        <a:p>
          <a:endParaRPr lang="en-US"/>
        </a:p>
      </dgm:t>
    </dgm:pt>
    <dgm:pt modelId="{3A54C9B7-37D1-4CEB-A17D-E375B1AAD469}">
      <dgm:prSet/>
      <dgm:spPr/>
      <dgm:t>
        <a:bodyPr/>
        <a:lstStyle/>
        <a:p>
          <a:r>
            <a:rPr lang="en-GB"/>
            <a:t>Cybersecurity </a:t>
          </a:r>
          <a:endParaRPr lang="en-US"/>
        </a:p>
      </dgm:t>
    </dgm:pt>
    <dgm:pt modelId="{E6046BB7-988B-4326-9E9C-03347635023F}" type="parTrans" cxnId="{59C04467-60B4-40AD-9CB0-5A2B6BE96DA3}">
      <dgm:prSet/>
      <dgm:spPr/>
      <dgm:t>
        <a:bodyPr/>
        <a:lstStyle/>
        <a:p>
          <a:endParaRPr lang="en-US"/>
        </a:p>
      </dgm:t>
    </dgm:pt>
    <dgm:pt modelId="{2E57FFB0-D250-48BC-A673-A3525E5E9528}" type="sibTrans" cxnId="{59C04467-60B4-40AD-9CB0-5A2B6BE96DA3}">
      <dgm:prSet/>
      <dgm:spPr/>
      <dgm:t>
        <a:bodyPr/>
        <a:lstStyle/>
        <a:p>
          <a:endParaRPr lang="en-US"/>
        </a:p>
      </dgm:t>
    </dgm:pt>
    <dgm:pt modelId="{4647BE89-E1EC-4CF2-98E9-29CE6132CA4D}" type="pres">
      <dgm:prSet presAssocID="{168AE04B-2C80-4BED-9EDF-62F3C0A00802}" presName="linear" presStyleCnt="0">
        <dgm:presLayoutVars>
          <dgm:animLvl val="lvl"/>
          <dgm:resizeHandles val="exact"/>
        </dgm:presLayoutVars>
      </dgm:prSet>
      <dgm:spPr/>
    </dgm:pt>
    <dgm:pt modelId="{78AADEF4-71F0-4FDD-9F39-F5210ADD6B36}" type="pres">
      <dgm:prSet presAssocID="{35CB9BFD-C010-41BA-930F-255ADA6150AD}" presName="parentText" presStyleLbl="node1" presStyleIdx="0" presStyleCnt="8">
        <dgm:presLayoutVars>
          <dgm:chMax val="0"/>
          <dgm:bulletEnabled val="1"/>
        </dgm:presLayoutVars>
      </dgm:prSet>
      <dgm:spPr/>
    </dgm:pt>
    <dgm:pt modelId="{E0664F47-2B9D-4237-8E6F-062DE9A318E9}" type="pres">
      <dgm:prSet presAssocID="{B3CDEBFB-DBC3-48D7-83B1-A65D75AF3A6B}" presName="spacer" presStyleCnt="0"/>
      <dgm:spPr/>
    </dgm:pt>
    <dgm:pt modelId="{C2DDBB55-A901-49B6-8F85-C81C98426EE6}" type="pres">
      <dgm:prSet presAssocID="{ADCA0CF5-32D6-4474-AFC0-3230E256F6A0}" presName="parentText" presStyleLbl="node1" presStyleIdx="1" presStyleCnt="8">
        <dgm:presLayoutVars>
          <dgm:chMax val="0"/>
          <dgm:bulletEnabled val="1"/>
        </dgm:presLayoutVars>
      </dgm:prSet>
      <dgm:spPr/>
    </dgm:pt>
    <dgm:pt modelId="{06BA2466-8377-452B-80FA-E64635B5367B}" type="pres">
      <dgm:prSet presAssocID="{C62FD197-15CB-4FC4-8B37-7B44AFFBAECA}" presName="spacer" presStyleCnt="0"/>
      <dgm:spPr/>
    </dgm:pt>
    <dgm:pt modelId="{013F2958-D4B9-4892-8914-08C20151B022}" type="pres">
      <dgm:prSet presAssocID="{E20341B6-1353-495B-BFA4-A362DCACFF64}" presName="parentText" presStyleLbl="node1" presStyleIdx="2" presStyleCnt="8">
        <dgm:presLayoutVars>
          <dgm:chMax val="0"/>
          <dgm:bulletEnabled val="1"/>
        </dgm:presLayoutVars>
      </dgm:prSet>
      <dgm:spPr/>
    </dgm:pt>
    <dgm:pt modelId="{956EF86D-A817-43A2-8681-65F9C65F4DE6}" type="pres">
      <dgm:prSet presAssocID="{683AD747-753F-4657-B329-23D44027D014}" presName="spacer" presStyleCnt="0"/>
      <dgm:spPr/>
    </dgm:pt>
    <dgm:pt modelId="{9D41141C-7827-4548-90DA-CA625E4A0751}" type="pres">
      <dgm:prSet presAssocID="{5C61C782-798F-4D37-82AB-3F24C3D9445D}" presName="parentText" presStyleLbl="node1" presStyleIdx="3" presStyleCnt="8">
        <dgm:presLayoutVars>
          <dgm:chMax val="0"/>
          <dgm:bulletEnabled val="1"/>
        </dgm:presLayoutVars>
      </dgm:prSet>
      <dgm:spPr/>
    </dgm:pt>
    <dgm:pt modelId="{E68E309B-4EDA-4F4F-B6A6-B9268E7FE12A}" type="pres">
      <dgm:prSet presAssocID="{74FEFF36-2C9C-4161-9F32-D6CC6926BA46}" presName="spacer" presStyleCnt="0"/>
      <dgm:spPr/>
    </dgm:pt>
    <dgm:pt modelId="{22AA860E-839B-4639-BE44-1FD8FE8A0D3D}" type="pres">
      <dgm:prSet presAssocID="{9FB10B7B-5F71-4AC6-B390-F5DC8FDDC508}" presName="parentText" presStyleLbl="node1" presStyleIdx="4" presStyleCnt="8">
        <dgm:presLayoutVars>
          <dgm:chMax val="0"/>
          <dgm:bulletEnabled val="1"/>
        </dgm:presLayoutVars>
      </dgm:prSet>
      <dgm:spPr/>
    </dgm:pt>
    <dgm:pt modelId="{93AE018B-5D60-4AA5-A5E8-B17EF00B0D83}" type="pres">
      <dgm:prSet presAssocID="{4257FF27-11BF-483E-8A7E-CD74458014C4}" presName="spacer" presStyleCnt="0"/>
      <dgm:spPr/>
    </dgm:pt>
    <dgm:pt modelId="{9B4C3B53-9531-4237-8618-DE4D1E7B4624}" type="pres">
      <dgm:prSet presAssocID="{E446BE32-E62D-4BD0-86BB-336F501B71BC}" presName="parentText" presStyleLbl="node1" presStyleIdx="5" presStyleCnt="8">
        <dgm:presLayoutVars>
          <dgm:chMax val="0"/>
          <dgm:bulletEnabled val="1"/>
        </dgm:presLayoutVars>
      </dgm:prSet>
      <dgm:spPr/>
    </dgm:pt>
    <dgm:pt modelId="{81AA2CA5-E4B9-4FA9-ADC5-4DF0C938D0B8}" type="pres">
      <dgm:prSet presAssocID="{F5837EB3-C475-43CD-983F-31419C169B38}" presName="spacer" presStyleCnt="0"/>
      <dgm:spPr/>
    </dgm:pt>
    <dgm:pt modelId="{2A512DE5-A2EE-4B6C-AEC2-45CCD618BFEC}" type="pres">
      <dgm:prSet presAssocID="{C99DA6B2-9221-451C-8FFF-BC36E36235AF}" presName="parentText" presStyleLbl="node1" presStyleIdx="6" presStyleCnt="8">
        <dgm:presLayoutVars>
          <dgm:chMax val="0"/>
          <dgm:bulletEnabled val="1"/>
        </dgm:presLayoutVars>
      </dgm:prSet>
      <dgm:spPr/>
    </dgm:pt>
    <dgm:pt modelId="{772022C6-89DD-4DEC-81FD-66AD82DBC3D2}" type="pres">
      <dgm:prSet presAssocID="{4658936F-4D20-4837-82C6-0F89DF19E5D4}" presName="spacer" presStyleCnt="0"/>
      <dgm:spPr/>
    </dgm:pt>
    <dgm:pt modelId="{1B079E58-A672-48A7-A34B-2FFFC01F9F9F}" type="pres">
      <dgm:prSet presAssocID="{3A54C9B7-37D1-4CEB-A17D-E375B1AAD469}" presName="parentText" presStyleLbl="node1" presStyleIdx="7" presStyleCnt="8">
        <dgm:presLayoutVars>
          <dgm:chMax val="0"/>
          <dgm:bulletEnabled val="1"/>
        </dgm:presLayoutVars>
      </dgm:prSet>
      <dgm:spPr/>
    </dgm:pt>
  </dgm:ptLst>
  <dgm:cxnLst>
    <dgm:cxn modelId="{44B6D007-2D6C-429B-9334-B01403DD180F}" type="presOf" srcId="{168AE04B-2C80-4BED-9EDF-62F3C0A00802}" destId="{4647BE89-E1EC-4CF2-98E9-29CE6132CA4D}" srcOrd="0" destOrd="0" presId="urn:microsoft.com/office/officeart/2005/8/layout/vList2"/>
    <dgm:cxn modelId="{34AF4222-8CC6-4FB9-9AAB-3B779685929E}" type="presOf" srcId="{C99DA6B2-9221-451C-8FFF-BC36E36235AF}" destId="{2A512DE5-A2EE-4B6C-AEC2-45CCD618BFEC}" srcOrd="0" destOrd="0" presId="urn:microsoft.com/office/officeart/2005/8/layout/vList2"/>
    <dgm:cxn modelId="{C0766637-7D99-47F2-B32F-3FEB8F96909E}" type="presOf" srcId="{5C61C782-798F-4D37-82AB-3F24C3D9445D}" destId="{9D41141C-7827-4548-90DA-CA625E4A0751}" srcOrd="0" destOrd="0" presId="urn:microsoft.com/office/officeart/2005/8/layout/vList2"/>
    <dgm:cxn modelId="{59C04467-60B4-40AD-9CB0-5A2B6BE96DA3}" srcId="{168AE04B-2C80-4BED-9EDF-62F3C0A00802}" destId="{3A54C9B7-37D1-4CEB-A17D-E375B1AAD469}" srcOrd="7" destOrd="0" parTransId="{E6046BB7-988B-4326-9E9C-03347635023F}" sibTransId="{2E57FFB0-D250-48BC-A673-A3525E5E9528}"/>
    <dgm:cxn modelId="{3982544B-69BD-428F-AB2F-11D34BD8F635}" srcId="{168AE04B-2C80-4BED-9EDF-62F3C0A00802}" destId="{C99DA6B2-9221-451C-8FFF-BC36E36235AF}" srcOrd="6" destOrd="0" parTransId="{7C5BFD66-699C-49FB-B546-0E20BD561C13}" sibTransId="{4658936F-4D20-4837-82C6-0F89DF19E5D4}"/>
    <dgm:cxn modelId="{6B7B1E6D-FB88-4B6D-AC6F-8A4714980FAF}" type="presOf" srcId="{9FB10B7B-5F71-4AC6-B390-F5DC8FDDC508}" destId="{22AA860E-839B-4639-BE44-1FD8FE8A0D3D}" srcOrd="0" destOrd="0" presId="urn:microsoft.com/office/officeart/2005/8/layout/vList2"/>
    <dgm:cxn modelId="{A006BD4F-19F5-4A73-8F36-1041B0DF46DB}" srcId="{168AE04B-2C80-4BED-9EDF-62F3C0A00802}" destId="{ADCA0CF5-32D6-4474-AFC0-3230E256F6A0}" srcOrd="1" destOrd="0" parTransId="{5E0EBF8B-5EBB-4977-A739-E7AE87D4B1F5}" sibTransId="{C62FD197-15CB-4FC4-8B37-7B44AFFBAECA}"/>
    <dgm:cxn modelId="{F9ED1C50-D525-4CFB-AF6E-D89ED18E3FC0}" srcId="{168AE04B-2C80-4BED-9EDF-62F3C0A00802}" destId="{E446BE32-E62D-4BD0-86BB-336F501B71BC}" srcOrd="5" destOrd="0" parTransId="{85BD24A6-250D-4370-8947-A2C5DA32D600}" sibTransId="{F5837EB3-C475-43CD-983F-31419C169B38}"/>
    <dgm:cxn modelId="{D0ADEF54-19A1-41E1-8EE3-B91A71F4DA6B}" srcId="{168AE04B-2C80-4BED-9EDF-62F3C0A00802}" destId="{E20341B6-1353-495B-BFA4-A362DCACFF64}" srcOrd="2" destOrd="0" parTransId="{294DDB85-DAC0-4408-9C9B-87BEBF319581}" sibTransId="{683AD747-753F-4657-B329-23D44027D014}"/>
    <dgm:cxn modelId="{483BFD54-0C88-423E-8E9E-F49A59630604}" type="presOf" srcId="{35CB9BFD-C010-41BA-930F-255ADA6150AD}" destId="{78AADEF4-71F0-4FDD-9F39-F5210ADD6B36}" srcOrd="0" destOrd="0" presId="urn:microsoft.com/office/officeart/2005/8/layout/vList2"/>
    <dgm:cxn modelId="{21333788-8FAC-45B8-AB19-9898362E06DC}" type="presOf" srcId="{ADCA0CF5-32D6-4474-AFC0-3230E256F6A0}" destId="{C2DDBB55-A901-49B6-8F85-C81C98426EE6}" srcOrd="0" destOrd="0" presId="urn:microsoft.com/office/officeart/2005/8/layout/vList2"/>
    <dgm:cxn modelId="{6C2A9C93-EE43-4C44-9CE2-490474A5D2C9}" type="presOf" srcId="{E20341B6-1353-495B-BFA4-A362DCACFF64}" destId="{013F2958-D4B9-4892-8914-08C20151B022}" srcOrd="0" destOrd="0" presId="urn:microsoft.com/office/officeart/2005/8/layout/vList2"/>
    <dgm:cxn modelId="{A772C7A1-F9BB-4AD7-BAF5-BD0F9ED8C390}" type="presOf" srcId="{3A54C9B7-37D1-4CEB-A17D-E375B1AAD469}" destId="{1B079E58-A672-48A7-A34B-2FFFC01F9F9F}" srcOrd="0" destOrd="0" presId="urn:microsoft.com/office/officeart/2005/8/layout/vList2"/>
    <dgm:cxn modelId="{689ED8C5-DD23-4C03-BF5F-72ABD66BB12D}" srcId="{168AE04B-2C80-4BED-9EDF-62F3C0A00802}" destId="{5C61C782-798F-4D37-82AB-3F24C3D9445D}" srcOrd="3" destOrd="0" parTransId="{1DCCC255-D9DF-4533-A12D-ECC4579CAFC4}" sibTransId="{74FEFF36-2C9C-4161-9F32-D6CC6926BA46}"/>
    <dgm:cxn modelId="{2323E8C5-61EE-468A-8508-97AB688FD635}" type="presOf" srcId="{E446BE32-E62D-4BD0-86BB-336F501B71BC}" destId="{9B4C3B53-9531-4237-8618-DE4D1E7B4624}" srcOrd="0" destOrd="0" presId="urn:microsoft.com/office/officeart/2005/8/layout/vList2"/>
    <dgm:cxn modelId="{DF5B6DD4-7BC8-403A-9927-188E41DD2955}" srcId="{168AE04B-2C80-4BED-9EDF-62F3C0A00802}" destId="{9FB10B7B-5F71-4AC6-B390-F5DC8FDDC508}" srcOrd="4" destOrd="0" parTransId="{F61069DD-B98E-4414-94FB-225EF8BB8895}" sibTransId="{4257FF27-11BF-483E-8A7E-CD74458014C4}"/>
    <dgm:cxn modelId="{DE00E4DC-3768-42A2-9231-F2E036E3FAEF}" srcId="{168AE04B-2C80-4BED-9EDF-62F3C0A00802}" destId="{35CB9BFD-C010-41BA-930F-255ADA6150AD}" srcOrd="0" destOrd="0" parTransId="{DA7D20C6-B552-480E-974B-5094CE6BF245}" sibTransId="{B3CDEBFB-DBC3-48D7-83B1-A65D75AF3A6B}"/>
    <dgm:cxn modelId="{E4E77EBC-826E-49C2-8CA7-A483A20525A6}" type="presParOf" srcId="{4647BE89-E1EC-4CF2-98E9-29CE6132CA4D}" destId="{78AADEF4-71F0-4FDD-9F39-F5210ADD6B36}" srcOrd="0" destOrd="0" presId="urn:microsoft.com/office/officeart/2005/8/layout/vList2"/>
    <dgm:cxn modelId="{3532404C-D5B6-4A8E-9BF7-5C911265ACD7}" type="presParOf" srcId="{4647BE89-E1EC-4CF2-98E9-29CE6132CA4D}" destId="{E0664F47-2B9D-4237-8E6F-062DE9A318E9}" srcOrd="1" destOrd="0" presId="urn:microsoft.com/office/officeart/2005/8/layout/vList2"/>
    <dgm:cxn modelId="{4062D973-723A-4193-8E07-0FE7401EE990}" type="presParOf" srcId="{4647BE89-E1EC-4CF2-98E9-29CE6132CA4D}" destId="{C2DDBB55-A901-49B6-8F85-C81C98426EE6}" srcOrd="2" destOrd="0" presId="urn:microsoft.com/office/officeart/2005/8/layout/vList2"/>
    <dgm:cxn modelId="{2E5ABFDB-F95C-4400-9CE0-5BEF2ECE0685}" type="presParOf" srcId="{4647BE89-E1EC-4CF2-98E9-29CE6132CA4D}" destId="{06BA2466-8377-452B-80FA-E64635B5367B}" srcOrd="3" destOrd="0" presId="urn:microsoft.com/office/officeart/2005/8/layout/vList2"/>
    <dgm:cxn modelId="{19A31618-979C-4C48-ADCE-A8D3382C4FF8}" type="presParOf" srcId="{4647BE89-E1EC-4CF2-98E9-29CE6132CA4D}" destId="{013F2958-D4B9-4892-8914-08C20151B022}" srcOrd="4" destOrd="0" presId="urn:microsoft.com/office/officeart/2005/8/layout/vList2"/>
    <dgm:cxn modelId="{39D6E5CF-D4A1-4DFF-B3A7-AD100FF1EE57}" type="presParOf" srcId="{4647BE89-E1EC-4CF2-98E9-29CE6132CA4D}" destId="{956EF86D-A817-43A2-8681-65F9C65F4DE6}" srcOrd="5" destOrd="0" presId="urn:microsoft.com/office/officeart/2005/8/layout/vList2"/>
    <dgm:cxn modelId="{DC2EF5B5-56C4-4A65-B4BF-A25A499FE9C1}" type="presParOf" srcId="{4647BE89-E1EC-4CF2-98E9-29CE6132CA4D}" destId="{9D41141C-7827-4548-90DA-CA625E4A0751}" srcOrd="6" destOrd="0" presId="urn:microsoft.com/office/officeart/2005/8/layout/vList2"/>
    <dgm:cxn modelId="{47F8EC33-9770-4687-B3B1-460736476126}" type="presParOf" srcId="{4647BE89-E1EC-4CF2-98E9-29CE6132CA4D}" destId="{E68E309B-4EDA-4F4F-B6A6-B9268E7FE12A}" srcOrd="7" destOrd="0" presId="urn:microsoft.com/office/officeart/2005/8/layout/vList2"/>
    <dgm:cxn modelId="{29FA579B-D82F-410B-B80B-BCB86CFBF503}" type="presParOf" srcId="{4647BE89-E1EC-4CF2-98E9-29CE6132CA4D}" destId="{22AA860E-839B-4639-BE44-1FD8FE8A0D3D}" srcOrd="8" destOrd="0" presId="urn:microsoft.com/office/officeart/2005/8/layout/vList2"/>
    <dgm:cxn modelId="{78321A04-68E3-434B-B6E5-7125400012F1}" type="presParOf" srcId="{4647BE89-E1EC-4CF2-98E9-29CE6132CA4D}" destId="{93AE018B-5D60-4AA5-A5E8-B17EF00B0D83}" srcOrd="9" destOrd="0" presId="urn:microsoft.com/office/officeart/2005/8/layout/vList2"/>
    <dgm:cxn modelId="{1BE88DF8-FC76-4D5F-AFB3-0FB4C1135E36}" type="presParOf" srcId="{4647BE89-E1EC-4CF2-98E9-29CE6132CA4D}" destId="{9B4C3B53-9531-4237-8618-DE4D1E7B4624}" srcOrd="10" destOrd="0" presId="urn:microsoft.com/office/officeart/2005/8/layout/vList2"/>
    <dgm:cxn modelId="{57795698-3EB1-491F-A7E3-0B5804A7C3B7}" type="presParOf" srcId="{4647BE89-E1EC-4CF2-98E9-29CE6132CA4D}" destId="{81AA2CA5-E4B9-4FA9-ADC5-4DF0C938D0B8}" srcOrd="11" destOrd="0" presId="urn:microsoft.com/office/officeart/2005/8/layout/vList2"/>
    <dgm:cxn modelId="{227CDDDA-F85C-421C-AC88-1D2BFACA16A7}" type="presParOf" srcId="{4647BE89-E1EC-4CF2-98E9-29CE6132CA4D}" destId="{2A512DE5-A2EE-4B6C-AEC2-45CCD618BFEC}" srcOrd="12" destOrd="0" presId="urn:microsoft.com/office/officeart/2005/8/layout/vList2"/>
    <dgm:cxn modelId="{FEE13206-93E6-4F2E-8333-96AAB8ABF025}" type="presParOf" srcId="{4647BE89-E1EC-4CF2-98E9-29CE6132CA4D}" destId="{772022C6-89DD-4DEC-81FD-66AD82DBC3D2}" srcOrd="13" destOrd="0" presId="urn:microsoft.com/office/officeart/2005/8/layout/vList2"/>
    <dgm:cxn modelId="{2F2741A3-BA90-48A4-99C7-573155F37B39}" type="presParOf" srcId="{4647BE89-E1EC-4CF2-98E9-29CE6132CA4D}" destId="{1B079E58-A672-48A7-A34B-2FFFC01F9F9F}"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8F514-7B5D-4813-A964-1527B4494C91}">
      <dsp:nvSpPr>
        <dsp:cNvPr id="0" name=""/>
        <dsp:cNvSpPr/>
      </dsp:nvSpPr>
      <dsp:spPr>
        <a:xfrm>
          <a:off x="0" y="693874"/>
          <a:ext cx="6513603" cy="14301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Lectures 0900 to 1200</a:t>
          </a:r>
          <a:endParaRPr lang="en-US" sz="3600" kern="1200"/>
        </a:p>
      </dsp:txBody>
      <dsp:txXfrm>
        <a:off x="69812" y="763686"/>
        <a:ext cx="6373979" cy="1290481"/>
      </dsp:txXfrm>
    </dsp:sp>
    <dsp:sp modelId="{B46D16BC-1BAD-42FC-8B85-AC192F940E22}">
      <dsp:nvSpPr>
        <dsp:cNvPr id="0" name=""/>
        <dsp:cNvSpPr/>
      </dsp:nvSpPr>
      <dsp:spPr>
        <a:xfrm>
          <a:off x="0" y="2227660"/>
          <a:ext cx="6513603" cy="143010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Phones and Laptops</a:t>
          </a:r>
          <a:endParaRPr lang="en-US" sz="3600" kern="1200"/>
        </a:p>
      </dsp:txBody>
      <dsp:txXfrm>
        <a:off x="69812" y="2297472"/>
        <a:ext cx="6373979" cy="1290481"/>
      </dsp:txXfrm>
    </dsp:sp>
    <dsp:sp modelId="{87D4658C-DD47-4D97-8F2C-1D2ADEED8B9F}">
      <dsp:nvSpPr>
        <dsp:cNvPr id="0" name=""/>
        <dsp:cNvSpPr/>
      </dsp:nvSpPr>
      <dsp:spPr>
        <a:xfrm>
          <a:off x="0" y="3761445"/>
          <a:ext cx="6513603" cy="14301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Study Time (Scheduled Learning 20% Independent Learning 80%)</a:t>
          </a:r>
          <a:endParaRPr lang="en-US" sz="3600" kern="1200"/>
        </a:p>
      </dsp:txBody>
      <dsp:txXfrm>
        <a:off x="69812" y="3831257"/>
        <a:ext cx="6373979" cy="12904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D629C-DBF7-4AF9-A603-9ED0A8988B2A}">
      <dsp:nvSpPr>
        <dsp:cNvPr id="0" name=""/>
        <dsp:cNvSpPr/>
      </dsp:nvSpPr>
      <dsp:spPr>
        <a:xfrm>
          <a:off x="0" y="550782"/>
          <a:ext cx="6513603" cy="431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1 : Introduction and Terrorism a Historical Context</a:t>
          </a:r>
          <a:endParaRPr lang="en-US" sz="1800" kern="1200" dirty="0"/>
        </a:p>
      </dsp:txBody>
      <dsp:txXfrm>
        <a:off x="21075" y="571857"/>
        <a:ext cx="6471453" cy="389580"/>
      </dsp:txXfrm>
    </dsp:sp>
    <dsp:sp modelId="{28BFE4E3-55EC-48C6-994F-909AEE8AE6C9}">
      <dsp:nvSpPr>
        <dsp:cNvPr id="0" name=""/>
        <dsp:cNvSpPr/>
      </dsp:nvSpPr>
      <dsp:spPr>
        <a:xfrm>
          <a:off x="0" y="1034352"/>
          <a:ext cx="6513603" cy="431730"/>
        </a:xfrm>
        <a:prstGeom prst="round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2 : What we can learn from History</a:t>
          </a:r>
          <a:endParaRPr lang="en-US" sz="1800" kern="1200"/>
        </a:p>
      </dsp:txBody>
      <dsp:txXfrm>
        <a:off x="21075" y="1055427"/>
        <a:ext cx="6471453" cy="389580"/>
      </dsp:txXfrm>
    </dsp:sp>
    <dsp:sp modelId="{F4C1AB49-3F13-43A5-A504-B5F488F06D96}">
      <dsp:nvSpPr>
        <dsp:cNvPr id="0" name=""/>
        <dsp:cNvSpPr/>
      </dsp:nvSpPr>
      <dsp:spPr>
        <a:xfrm>
          <a:off x="0" y="1517922"/>
          <a:ext cx="6513603" cy="431730"/>
        </a:xfrm>
        <a:prstGeom prst="round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3 : Terrorist Strategies</a:t>
          </a:r>
          <a:endParaRPr lang="en-US" sz="1800" kern="1200"/>
        </a:p>
      </dsp:txBody>
      <dsp:txXfrm>
        <a:off x="21075" y="1538997"/>
        <a:ext cx="6471453" cy="389580"/>
      </dsp:txXfrm>
    </dsp:sp>
    <dsp:sp modelId="{FA9F1BF2-BFDB-4D87-B151-F639BD174D8F}">
      <dsp:nvSpPr>
        <dsp:cNvPr id="0" name=""/>
        <dsp:cNvSpPr/>
      </dsp:nvSpPr>
      <dsp:spPr>
        <a:xfrm>
          <a:off x="0" y="2001492"/>
          <a:ext cx="6513603" cy="43173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4 : Terrorism and the Media</a:t>
          </a:r>
          <a:endParaRPr lang="en-US" sz="1800" kern="1200"/>
        </a:p>
      </dsp:txBody>
      <dsp:txXfrm>
        <a:off x="21075" y="2022567"/>
        <a:ext cx="6471453" cy="389580"/>
      </dsp:txXfrm>
    </dsp:sp>
    <dsp:sp modelId="{73AD53ED-CE70-4D6E-A4C9-E59D26CB94A2}">
      <dsp:nvSpPr>
        <dsp:cNvPr id="0" name=""/>
        <dsp:cNvSpPr/>
      </dsp:nvSpPr>
      <dsp:spPr>
        <a:xfrm>
          <a:off x="0" y="2485062"/>
          <a:ext cx="6513603" cy="431730"/>
        </a:xfrm>
        <a:prstGeom prst="round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5 : Policing Terrorism and Human Rights</a:t>
          </a:r>
          <a:endParaRPr lang="en-US" sz="1800" kern="1200" dirty="0"/>
        </a:p>
      </dsp:txBody>
      <dsp:txXfrm>
        <a:off x="21075" y="2506137"/>
        <a:ext cx="6471453" cy="389580"/>
      </dsp:txXfrm>
    </dsp:sp>
    <dsp:sp modelId="{B05AC082-861F-4CA1-A6EE-3E3B40C5E0FF}">
      <dsp:nvSpPr>
        <dsp:cNvPr id="0" name=""/>
        <dsp:cNvSpPr/>
      </dsp:nvSpPr>
      <dsp:spPr>
        <a:xfrm>
          <a:off x="0" y="2968632"/>
          <a:ext cx="6513603" cy="431730"/>
        </a:xfrm>
        <a:prstGeom prst="round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6 : Technology as a Landscape for Criminal Activity</a:t>
          </a:r>
          <a:endParaRPr lang="en-US" sz="1800" kern="1200"/>
        </a:p>
      </dsp:txBody>
      <dsp:txXfrm>
        <a:off x="21075" y="2989707"/>
        <a:ext cx="6471453" cy="389580"/>
      </dsp:txXfrm>
    </dsp:sp>
    <dsp:sp modelId="{8C56F901-0B2E-4581-8B14-57CF559E8F3E}">
      <dsp:nvSpPr>
        <dsp:cNvPr id="0" name=""/>
        <dsp:cNvSpPr/>
      </dsp:nvSpPr>
      <dsp:spPr>
        <a:xfrm>
          <a:off x="0" y="3452203"/>
          <a:ext cx="6513603" cy="43173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7 : Technology as a target of or a means of engaging in Crime</a:t>
          </a:r>
          <a:endParaRPr lang="en-US" sz="1800" kern="1200"/>
        </a:p>
      </dsp:txBody>
      <dsp:txXfrm>
        <a:off x="21075" y="3473278"/>
        <a:ext cx="6471453" cy="389580"/>
      </dsp:txXfrm>
    </dsp:sp>
    <dsp:sp modelId="{194F06E9-9CD9-4018-8411-8314787563DB}">
      <dsp:nvSpPr>
        <dsp:cNvPr id="0" name=""/>
        <dsp:cNvSpPr/>
      </dsp:nvSpPr>
      <dsp:spPr>
        <a:xfrm>
          <a:off x="0" y="3935773"/>
          <a:ext cx="6513603" cy="431730"/>
        </a:xfrm>
        <a:prstGeom prst="round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Week 8 : Technology as Evidence</a:t>
          </a:r>
          <a:endParaRPr lang="en-US" sz="1800" kern="1200" dirty="0"/>
        </a:p>
      </dsp:txBody>
      <dsp:txXfrm>
        <a:off x="21075" y="3956848"/>
        <a:ext cx="6471453" cy="389580"/>
      </dsp:txXfrm>
    </dsp:sp>
    <dsp:sp modelId="{9B05B8F5-5D5D-4259-A80A-9CE0005EF3F5}">
      <dsp:nvSpPr>
        <dsp:cNvPr id="0" name=""/>
        <dsp:cNvSpPr/>
      </dsp:nvSpPr>
      <dsp:spPr>
        <a:xfrm>
          <a:off x="0" y="4419343"/>
          <a:ext cx="6513603" cy="431730"/>
        </a:xfrm>
        <a:prstGeom prst="round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9 : The terrorists use of the Internet</a:t>
          </a:r>
          <a:endParaRPr lang="en-US" sz="1800" kern="1200"/>
        </a:p>
      </dsp:txBody>
      <dsp:txXfrm>
        <a:off x="21075" y="4440418"/>
        <a:ext cx="6471453" cy="389580"/>
      </dsp:txXfrm>
    </dsp:sp>
    <dsp:sp modelId="{34569A22-93FE-407D-AC52-CBC0C909346F}">
      <dsp:nvSpPr>
        <dsp:cNvPr id="0" name=""/>
        <dsp:cNvSpPr/>
      </dsp:nvSpPr>
      <dsp:spPr>
        <a:xfrm>
          <a:off x="0" y="4902913"/>
          <a:ext cx="6513603" cy="431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Week 10 : Review of Module</a:t>
          </a:r>
          <a:endParaRPr lang="en-US" sz="1800" kern="1200"/>
        </a:p>
      </dsp:txBody>
      <dsp:txXfrm>
        <a:off x="21075" y="4923988"/>
        <a:ext cx="6471453" cy="38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4FE70-F027-424F-AB8D-02B6448B7106}">
      <dsp:nvSpPr>
        <dsp:cNvPr id="0" name=""/>
        <dsp:cNvSpPr/>
      </dsp:nvSpPr>
      <dsp:spPr>
        <a:xfrm>
          <a:off x="0" y="38052"/>
          <a:ext cx="6513603" cy="28571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Critically evaluate the constantly changing threats, trends and methods of todays terrorist and consider the global Governmental responses to it.</a:t>
          </a:r>
          <a:endParaRPr lang="en-US" sz="3300" kern="1200"/>
        </a:p>
      </dsp:txBody>
      <dsp:txXfrm>
        <a:off x="139474" y="177526"/>
        <a:ext cx="6234655" cy="2578192"/>
      </dsp:txXfrm>
    </dsp:sp>
    <dsp:sp modelId="{B0372F90-A475-47CA-A608-48B26607D9BB}">
      <dsp:nvSpPr>
        <dsp:cNvPr id="0" name=""/>
        <dsp:cNvSpPr/>
      </dsp:nvSpPr>
      <dsp:spPr>
        <a:xfrm>
          <a:off x="0" y="2990232"/>
          <a:ext cx="6513603" cy="28571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Systematically analyse the challenges presented by cybercrime in todays society and police responses to the threat.  </a:t>
          </a:r>
          <a:endParaRPr lang="en-US" sz="3300" kern="1200"/>
        </a:p>
      </dsp:txBody>
      <dsp:txXfrm>
        <a:off x="139474" y="3129706"/>
        <a:ext cx="6234655" cy="2578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AADEF4-71F0-4FDD-9F39-F5210ADD6B36}">
      <dsp:nvSpPr>
        <dsp:cNvPr id="0" name=""/>
        <dsp:cNvSpPr/>
      </dsp:nvSpPr>
      <dsp:spPr>
        <a:xfrm>
          <a:off x="0" y="1034352"/>
          <a:ext cx="6513603" cy="431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Contemporary terrorism in historical and philosophical perspective </a:t>
          </a:r>
          <a:endParaRPr lang="en-US" sz="1800" kern="1200"/>
        </a:p>
      </dsp:txBody>
      <dsp:txXfrm>
        <a:off x="21075" y="1055427"/>
        <a:ext cx="6471453" cy="389580"/>
      </dsp:txXfrm>
    </dsp:sp>
    <dsp:sp modelId="{C2DDBB55-A901-49B6-8F85-C81C98426EE6}">
      <dsp:nvSpPr>
        <dsp:cNvPr id="0" name=""/>
        <dsp:cNvSpPr/>
      </dsp:nvSpPr>
      <dsp:spPr>
        <a:xfrm>
          <a:off x="0" y="1517923"/>
          <a:ext cx="6513603" cy="431730"/>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Countering violent extremism online </a:t>
          </a:r>
          <a:endParaRPr lang="en-US" sz="1800" kern="1200"/>
        </a:p>
      </dsp:txBody>
      <dsp:txXfrm>
        <a:off x="21075" y="1538998"/>
        <a:ext cx="6471453" cy="389580"/>
      </dsp:txXfrm>
    </dsp:sp>
    <dsp:sp modelId="{013F2958-D4B9-4892-8914-08C20151B022}">
      <dsp:nvSpPr>
        <dsp:cNvPr id="0" name=""/>
        <dsp:cNvSpPr/>
      </dsp:nvSpPr>
      <dsp:spPr>
        <a:xfrm>
          <a:off x="0" y="2001493"/>
          <a:ext cx="6513603" cy="431730"/>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Crime in Cyberspace</a:t>
          </a:r>
          <a:endParaRPr lang="en-US" sz="1800" kern="1200"/>
        </a:p>
      </dsp:txBody>
      <dsp:txXfrm>
        <a:off x="21075" y="2022568"/>
        <a:ext cx="6471453" cy="389580"/>
      </dsp:txXfrm>
    </dsp:sp>
    <dsp:sp modelId="{9D41141C-7827-4548-90DA-CA625E4A0751}">
      <dsp:nvSpPr>
        <dsp:cNvPr id="0" name=""/>
        <dsp:cNvSpPr/>
      </dsp:nvSpPr>
      <dsp:spPr>
        <a:xfrm>
          <a:off x="0" y="2485063"/>
          <a:ext cx="6513603" cy="431730"/>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Propaganda online and radicalisation</a:t>
          </a:r>
          <a:endParaRPr lang="en-US" sz="1800" kern="1200"/>
        </a:p>
      </dsp:txBody>
      <dsp:txXfrm>
        <a:off x="21075" y="2506138"/>
        <a:ext cx="6471453" cy="389580"/>
      </dsp:txXfrm>
    </dsp:sp>
    <dsp:sp modelId="{22AA860E-839B-4639-BE44-1FD8FE8A0D3D}">
      <dsp:nvSpPr>
        <dsp:cNvPr id="0" name=""/>
        <dsp:cNvSpPr/>
      </dsp:nvSpPr>
      <dsp:spPr>
        <a:xfrm>
          <a:off x="0" y="2968632"/>
          <a:ext cx="6513603" cy="431730"/>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rights</a:t>
          </a:r>
          <a:endParaRPr lang="en-US" sz="1800" kern="1200"/>
        </a:p>
      </dsp:txBody>
      <dsp:txXfrm>
        <a:off x="21075" y="2989707"/>
        <a:ext cx="6471453" cy="389580"/>
      </dsp:txXfrm>
    </dsp:sp>
    <dsp:sp modelId="{9B4C3B53-9531-4237-8618-DE4D1E7B4624}">
      <dsp:nvSpPr>
        <dsp:cNvPr id="0" name=""/>
        <dsp:cNvSpPr/>
      </dsp:nvSpPr>
      <dsp:spPr>
        <a:xfrm>
          <a:off x="0" y="3452203"/>
          <a:ext cx="6513603" cy="431730"/>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Online governance and regulation</a:t>
          </a:r>
          <a:endParaRPr lang="en-US" sz="1800" kern="1200"/>
        </a:p>
      </dsp:txBody>
      <dsp:txXfrm>
        <a:off x="21075" y="3473278"/>
        <a:ext cx="6471453" cy="389580"/>
      </dsp:txXfrm>
    </dsp:sp>
    <dsp:sp modelId="{2A512DE5-A2EE-4B6C-AEC2-45CCD618BFEC}">
      <dsp:nvSpPr>
        <dsp:cNvPr id="0" name=""/>
        <dsp:cNvSpPr/>
      </dsp:nvSpPr>
      <dsp:spPr>
        <a:xfrm>
          <a:off x="0" y="3935773"/>
          <a:ext cx="6513603" cy="431730"/>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RIPA 2000</a:t>
          </a:r>
          <a:endParaRPr lang="en-US" sz="1800" kern="1200"/>
        </a:p>
      </dsp:txBody>
      <dsp:txXfrm>
        <a:off x="21075" y="3956848"/>
        <a:ext cx="6471453" cy="389580"/>
      </dsp:txXfrm>
    </dsp:sp>
    <dsp:sp modelId="{1B079E58-A672-48A7-A34B-2FFFC01F9F9F}">
      <dsp:nvSpPr>
        <dsp:cNvPr id="0" name=""/>
        <dsp:cNvSpPr/>
      </dsp:nvSpPr>
      <dsp:spPr>
        <a:xfrm>
          <a:off x="0" y="4419343"/>
          <a:ext cx="6513603" cy="431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Cybersecurity </a:t>
          </a:r>
          <a:endParaRPr lang="en-US" sz="1800" kern="1200"/>
        </a:p>
      </dsp:txBody>
      <dsp:txXfrm>
        <a:off x="21075" y="4440418"/>
        <a:ext cx="6471453"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BCB9C9C-E61F-4490-B6BB-0CD5E6A9F718}" type="datetimeFigureOut">
              <a:rPr lang="en-GB" smtClean="0"/>
              <a:t>04/10/2019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C63D703-F485-4AB1-AD5D-F26B006B0320}" type="slidenum">
              <a:rPr lang="en-GB" smtClean="0"/>
              <a:t>‹#›</a:t>
            </a:fld>
            <a:endParaRPr lang="en-GB"/>
          </a:p>
        </p:txBody>
      </p:sp>
    </p:spTree>
    <p:extLst>
      <p:ext uri="{BB962C8B-B14F-4D97-AF65-F5344CB8AC3E}">
        <p14:creationId xmlns:p14="http://schemas.microsoft.com/office/powerpoint/2010/main" val="301768199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A383-DA57-4534-ADB8-007232DA5E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A01E1E-2FB2-4274-91DA-DFBA52312E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B6CB78-7CF5-4875-9EF3-1474AD12E42B}"/>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E7DF35C3-9335-470A-9AEB-5419715EE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DC673D-5DEE-4F1A-AA51-309C960B6775}"/>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06225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5955E-DE76-4279-86EC-FFD41AA344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1EA604-CD06-4AAB-96B7-939739CB7A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BB2BB7-563C-45EA-A0E8-873B78FBD72E}"/>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BE82D3A8-7439-419B-A7E9-70CEC39CD3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A9CA4-173E-48EE-80A3-748F1D93348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940310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DFDA-9C90-4560-A4F1-53AC7F485B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52DD77-6B4A-408F-8BF0-E0A40F9167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DBB60D-C1D9-4B59-8122-ED2082F4F897}"/>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B9088435-2121-4788-A576-2FDA5AD1D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8908C-8EB8-4D7F-82B3-A928DBF6CD7A}"/>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397772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9CC3A-6737-40BB-BFF4-CE798001A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41BC7A-EA30-4F44-9E1D-C2D330ABA4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F34588-C5FB-4AD4-8C1B-1D3D1BFFDA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888BDB-CA85-45A8-B454-797419CC4827}"/>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6" name="Footer Placeholder 5">
            <a:extLst>
              <a:ext uri="{FF2B5EF4-FFF2-40B4-BE49-F238E27FC236}">
                <a16:creationId xmlns:a16="http://schemas.microsoft.com/office/drawing/2014/main" id="{AB08F561-FD1C-48C5-861E-AE1706C3F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EE2F88-C702-4D90-B210-50B7C13E1FD3}"/>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4068527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B0CF-C676-47FD-9698-DCCBB1AE1B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F9225B-5A1B-493B-B42D-D602CDC1DA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AC156C-7656-4F44-85EF-8972B16916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4E0C63-30FF-4135-B076-0B1079D0C4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81140-7ACD-4D8C-9CE8-4704DDC2BE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2C80C3-2E45-4190-9B07-FEDB63B13C49}"/>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8" name="Footer Placeholder 7">
            <a:extLst>
              <a:ext uri="{FF2B5EF4-FFF2-40B4-BE49-F238E27FC236}">
                <a16:creationId xmlns:a16="http://schemas.microsoft.com/office/drawing/2014/main" id="{19CCD3A7-4EF8-4D34-BE26-8F3921AC29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76DC1B-CB04-4118-AF44-1AB3B18B038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1742927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3B74-5277-4215-BB67-62C334A855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0B46D6-87B0-488A-8662-D3D8CEDCBB5A}"/>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4" name="Footer Placeholder 3">
            <a:extLst>
              <a:ext uri="{FF2B5EF4-FFF2-40B4-BE49-F238E27FC236}">
                <a16:creationId xmlns:a16="http://schemas.microsoft.com/office/drawing/2014/main" id="{1BD2C6EB-EE77-4F19-A9ED-E8ED70838F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3D26E2-A1CA-43D3-8691-8805A61B3D4B}"/>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209635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84BBB6-9F3B-438F-BE30-5B26D524B440}"/>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3" name="Footer Placeholder 2">
            <a:extLst>
              <a:ext uri="{FF2B5EF4-FFF2-40B4-BE49-F238E27FC236}">
                <a16:creationId xmlns:a16="http://schemas.microsoft.com/office/drawing/2014/main" id="{378C3A28-0B74-4450-92CA-562E487265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511835-38F8-40E2-87BB-545A59D4249E}"/>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75343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37F5-9C1B-42B9-B5BD-75ED6ADA02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F073C-5400-4980-B9E7-F2759AB813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515C67-AB07-4F81-B3CE-4D6FA61648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3D8E37-A86E-415F-A29D-E15FFE14FCB6}"/>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6" name="Footer Placeholder 5">
            <a:extLst>
              <a:ext uri="{FF2B5EF4-FFF2-40B4-BE49-F238E27FC236}">
                <a16:creationId xmlns:a16="http://schemas.microsoft.com/office/drawing/2014/main" id="{2DCE4E36-BF51-425C-9003-B194667D2C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AB1565-2963-4101-AE3F-BA43970A776D}"/>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61509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0567-2903-4CB6-9B28-912C4B03F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95870A-3F59-4FA0-B073-DD3AD0C4DA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9A600C-4575-49DE-9E92-2B9BBE40F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093B62-D5AC-4E6E-AE00-81870D60B9BE}"/>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6" name="Footer Placeholder 5">
            <a:extLst>
              <a:ext uri="{FF2B5EF4-FFF2-40B4-BE49-F238E27FC236}">
                <a16:creationId xmlns:a16="http://schemas.microsoft.com/office/drawing/2014/main" id="{43372436-FC9F-47DA-B895-B5660642F6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7F31F-4C70-4FA4-AE6F-6EC961906CEA}"/>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2358088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63F2-D85E-4D1C-B373-C569A16FB9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8AC363-8B02-4B01-B12B-8F13D1BF51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0B2D2-C225-4B9A-A05D-AE54682D5B7A}"/>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BC9320FA-7FDA-4D1F-82D3-AFBA05BDF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8AC900-B721-4789-8FDB-4C38BFA99B98}"/>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1816404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EE340-5285-448A-A8BD-ABF9D72310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5CDB76-280A-4712-9B07-70F6E57DBF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CFE05-8868-45BB-91B7-84CD558E9F65}"/>
              </a:ext>
            </a:extLst>
          </p:cNvPr>
          <p:cNvSpPr>
            <a:spLocks noGrp="1"/>
          </p:cNvSpPr>
          <p:nvPr>
            <p:ph type="dt" sz="half" idx="10"/>
          </p:nvPr>
        </p:nvSpPr>
        <p:spPr/>
        <p:txBody>
          <a:body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0B5E51D7-5D25-4E6D-A3BE-120E85D55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783CA-0C11-4007-A1D9-CFED39ECA595}"/>
              </a:ext>
            </a:extLst>
          </p:cNvPr>
          <p:cNvSpPr>
            <a:spLocks noGrp="1"/>
          </p:cNvSpPr>
          <p:nvPr>
            <p:ph type="sldNum" sz="quarter" idx="12"/>
          </p:nvPr>
        </p:nvSpPr>
        <p:spPr/>
        <p:txBody>
          <a:bodyPr/>
          <a:lstStyle/>
          <a:p>
            <a:fld id="{924FA46F-0AB8-4BC2-913B-FEE68FB9C5C7}" type="slidenum">
              <a:rPr lang="en-GB" smtClean="0"/>
              <a:t>‹#›</a:t>
            </a:fld>
            <a:endParaRPr lang="en-GB"/>
          </a:p>
        </p:txBody>
      </p:sp>
    </p:spTree>
    <p:extLst>
      <p:ext uri="{BB962C8B-B14F-4D97-AF65-F5344CB8AC3E}">
        <p14:creationId xmlns:p14="http://schemas.microsoft.com/office/powerpoint/2010/main" val="348095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5F520-29A2-4B7E-A142-20DE824AB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DCE4A0-4C09-4096-962D-90CEE120C6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D88027-B7E3-4DFB-9E2C-B0A7DA15DC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DDB91D-16ED-49C1-8E8C-08E8EE2BF9A5}" type="datetimeFigureOut">
              <a:rPr lang="en-GB" smtClean="0"/>
              <a:t>04/10/2019</a:t>
            </a:fld>
            <a:endParaRPr lang="en-GB"/>
          </a:p>
        </p:txBody>
      </p:sp>
      <p:sp>
        <p:nvSpPr>
          <p:cNvPr id="5" name="Footer Placeholder 4">
            <a:extLst>
              <a:ext uri="{FF2B5EF4-FFF2-40B4-BE49-F238E27FC236}">
                <a16:creationId xmlns:a16="http://schemas.microsoft.com/office/drawing/2014/main" id="{1D90B903-B69C-472A-8282-77328E81C9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F04791-2105-478C-8CB6-B02ECAB661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FA46F-0AB8-4BC2-913B-FEE68FB9C5C7}" type="slidenum">
              <a:rPr lang="en-GB" smtClean="0"/>
              <a:t>‹#›</a:t>
            </a:fld>
            <a:endParaRPr lang="en-GB"/>
          </a:p>
        </p:txBody>
      </p:sp>
    </p:spTree>
    <p:extLst>
      <p:ext uri="{BB962C8B-B14F-4D97-AF65-F5344CB8AC3E}">
        <p14:creationId xmlns:p14="http://schemas.microsoft.com/office/powerpoint/2010/main" val="1303815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2A7D0-DB09-4EBA-8D52-E6A5934B6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1F0509-B3B4-48B2-9D36-760ADFD867A2}"/>
              </a:ext>
            </a:extLst>
          </p:cNvPr>
          <p:cNvSpPr>
            <a:spLocks noGrp="1"/>
          </p:cNvSpPr>
          <p:nvPr>
            <p:ph type="ctrTitle"/>
          </p:nvPr>
        </p:nvSpPr>
        <p:spPr>
          <a:xfrm>
            <a:off x="1158240" y="1122363"/>
            <a:ext cx="6339840" cy="2387600"/>
          </a:xfrm>
        </p:spPr>
        <p:txBody>
          <a:bodyPr>
            <a:normAutofit/>
          </a:bodyPr>
          <a:lstStyle/>
          <a:p>
            <a:pPr algn="l"/>
            <a:r>
              <a:rPr lang="en-GB" sz="6600" dirty="0">
                <a:solidFill>
                  <a:schemeClr val="tx1">
                    <a:lumMod val="85000"/>
                    <a:lumOff val="15000"/>
                  </a:schemeClr>
                </a:solidFill>
              </a:rPr>
              <a:t>M</a:t>
            </a:r>
            <a:r>
              <a:rPr lang="en-GB" sz="6600">
                <a:solidFill>
                  <a:schemeClr val="tx1">
                    <a:lumMod val="85000"/>
                    <a:lumOff val="15000"/>
                  </a:schemeClr>
                </a:solidFill>
              </a:rPr>
              <a:t>Sc </a:t>
            </a:r>
            <a:r>
              <a:rPr lang="en-GB" sz="6600" dirty="0">
                <a:solidFill>
                  <a:schemeClr val="tx1">
                    <a:lumMod val="85000"/>
                    <a:lumOff val="15000"/>
                  </a:schemeClr>
                </a:solidFill>
              </a:rPr>
              <a:t>Terrorism and Cybercrime</a:t>
            </a:r>
          </a:p>
        </p:txBody>
      </p:sp>
      <p:sp>
        <p:nvSpPr>
          <p:cNvPr id="3" name="Subtitle 2">
            <a:extLst>
              <a:ext uri="{FF2B5EF4-FFF2-40B4-BE49-F238E27FC236}">
                <a16:creationId xmlns:a16="http://schemas.microsoft.com/office/drawing/2014/main" id="{4BAD60E6-7D1D-4DC3-8D8F-B9AF5D06A421}"/>
              </a:ext>
            </a:extLst>
          </p:cNvPr>
          <p:cNvSpPr>
            <a:spLocks noGrp="1"/>
          </p:cNvSpPr>
          <p:nvPr>
            <p:ph type="subTitle" idx="1"/>
          </p:nvPr>
        </p:nvSpPr>
        <p:spPr>
          <a:xfrm>
            <a:off x="1158240" y="4700588"/>
            <a:ext cx="5252288" cy="1655762"/>
          </a:xfrm>
        </p:spPr>
        <p:txBody>
          <a:bodyPr>
            <a:normAutofit/>
          </a:bodyPr>
          <a:lstStyle/>
          <a:p>
            <a:pPr algn="l"/>
            <a:r>
              <a:rPr lang="en-GB" dirty="0">
                <a:solidFill>
                  <a:schemeClr val="tx1">
                    <a:lumMod val="85000"/>
                    <a:lumOff val="15000"/>
                  </a:schemeClr>
                </a:solidFill>
              </a:rPr>
              <a:t>Wynne Jones </a:t>
            </a:r>
          </a:p>
          <a:p>
            <a:pPr algn="l"/>
            <a:r>
              <a:rPr lang="en-GB" dirty="0">
                <a:solidFill>
                  <a:schemeClr val="tx1">
                    <a:lumMod val="85000"/>
                    <a:lumOff val="15000"/>
                  </a:schemeClr>
                </a:solidFill>
              </a:rPr>
              <a:t>PGDip and </a:t>
            </a:r>
            <a:r>
              <a:rPr lang="en-GB" dirty="0" err="1">
                <a:solidFill>
                  <a:schemeClr val="tx1">
                    <a:lumMod val="85000"/>
                    <a:lumOff val="15000"/>
                  </a:schemeClr>
                </a:solidFill>
              </a:rPr>
              <a:t>Mlitt</a:t>
            </a:r>
            <a:r>
              <a:rPr lang="en-GB" dirty="0">
                <a:solidFill>
                  <a:schemeClr val="tx1">
                    <a:lumMod val="85000"/>
                    <a:lumOff val="15000"/>
                  </a:schemeClr>
                </a:solidFill>
              </a:rPr>
              <a:t> Terrorism Studies</a:t>
            </a:r>
          </a:p>
          <a:p>
            <a:pPr algn="l"/>
            <a:r>
              <a:rPr lang="en-GB" dirty="0">
                <a:solidFill>
                  <a:schemeClr val="tx1">
                    <a:lumMod val="85000"/>
                    <a:lumOff val="15000"/>
                  </a:schemeClr>
                </a:solidFill>
              </a:rPr>
              <a:t>University of St. Andrews. </a:t>
            </a:r>
          </a:p>
        </p:txBody>
      </p:sp>
      <p:cxnSp>
        <p:nvCxnSpPr>
          <p:cNvPr id="12" name="Straight Connector 11">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8482FDCF-45F3-40F1-8751-19B7AFB3C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100583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525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1DF1E0-EC46-48D1-AB24-1F25D4F63751}"/>
              </a:ext>
            </a:extLst>
          </p:cNvPr>
          <p:cNvSpPr>
            <a:spLocks noGrp="1"/>
          </p:cNvSpPr>
          <p:nvPr>
            <p:ph type="title"/>
          </p:nvPr>
        </p:nvSpPr>
        <p:spPr>
          <a:xfrm>
            <a:off x="863029" y="1012004"/>
            <a:ext cx="3416158" cy="4795408"/>
          </a:xfrm>
        </p:spPr>
        <p:txBody>
          <a:bodyPr>
            <a:normAutofit/>
          </a:bodyPr>
          <a:lstStyle/>
          <a:p>
            <a:r>
              <a:rPr lang="en-GB">
                <a:solidFill>
                  <a:srgbClr val="FFFFFF"/>
                </a:solidFill>
              </a:rPr>
              <a:t>Ground Rules</a:t>
            </a:r>
          </a:p>
        </p:txBody>
      </p:sp>
      <p:graphicFrame>
        <p:nvGraphicFramePr>
          <p:cNvPr id="5" name="Content Placeholder 2">
            <a:extLst>
              <a:ext uri="{FF2B5EF4-FFF2-40B4-BE49-F238E27FC236}">
                <a16:creationId xmlns:a16="http://schemas.microsoft.com/office/drawing/2014/main" id="{3E57E2EE-94C2-44CE-88F6-60CEFC97074C}"/>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185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BA9AE9-6EE4-4B55-AC0C-8E0B1AC982BD}"/>
              </a:ext>
            </a:extLst>
          </p:cNvPr>
          <p:cNvSpPr>
            <a:spLocks noGrp="1"/>
          </p:cNvSpPr>
          <p:nvPr>
            <p:ph type="title"/>
          </p:nvPr>
        </p:nvSpPr>
        <p:spPr>
          <a:xfrm>
            <a:off x="863029" y="1012004"/>
            <a:ext cx="3416158" cy="4795408"/>
          </a:xfrm>
        </p:spPr>
        <p:txBody>
          <a:bodyPr>
            <a:normAutofit/>
          </a:bodyPr>
          <a:lstStyle/>
          <a:p>
            <a:r>
              <a:rPr lang="en-GB">
                <a:solidFill>
                  <a:srgbClr val="FFFFFF"/>
                </a:solidFill>
              </a:rPr>
              <a:t>Scheme of Work </a:t>
            </a:r>
          </a:p>
        </p:txBody>
      </p:sp>
      <p:graphicFrame>
        <p:nvGraphicFramePr>
          <p:cNvPr id="5" name="Content Placeholder 2">
            <a:extLst>
              <a:ext uri="{FF2B5EF4-FFF2-40B4-BE49-F238E27FC236}">
                <a16:creationId xmlns:a16="http://schemas.microsoft.com/office/drawing/2014/main" id="{72AA6563-DFDE-41E4-9FA5-109837C99A3D}"/>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202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pPr>
              <a:spcAft>
                <a:spcPts val="0"/>
              </a:spcAft>
            </a:pPr>
            <a:r>
              <a:rPr lang="en-GB">
                <a:solidFill>
                  <a:srgbClr val="FFFFFF"/>
                </a:solidFill>
                <a:latin typeface="Arial" panose="020B0604020202020204" pitchFamily="34" charset="0"/>
                <a:ea typeface="Times New Roman" panose="02020603050405020304" pitchFamily="18" charset="0"/>
              </a:rPr>
              <a:t> </a:t>
            </a:r>
            <a:br>
              <a:rPr lang="en-GB">
                <a:solidFill>
                  <a:srgbClr val="FFFFFF"/>
                </a:solidFill>
                <a:latin typeface="Times New Roman" panose="02020603050405020304" pitchFamily="18" charset="0"/>
                <a:ea typeface="Times New Roman" panose="02020603050405020304" pitchFamily="18" charset="0"/>
              </a:rPr>
            </a:br>
            <a:r>
              <a:rPr lang="en-GB">
                <a:solidFill>
                  <a:srgbClr val="FFFFFF"/>
                </a:solidFill>
                <a:latin typeface="Arial" panose="020B0604020202020204" pitchFamily="34" charset="0"/>
                <a:ea typeface="Times New Roman" panose="02020603050405020304" pitchFamily="18" charset="0"/>
              </a:rPr>
              <a:t>Module Learning Outcomes</a:t>
            </a:r>
            <a:br>
              <a:rPr lang="en-GB">
                <a:solidFill>
                  <a:srgbClr val="FFFFFF"/>
                </a:solidFill>
                <a:latin typeface="Times New Roman" panose="02020603050405020304" pitchFamily="18" charset="0"/>
                <a:ea typeface="Times New Roman" panose="02020603050405020304" pitchFamily="18" charset="0"/>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217CBA4B-88DF-4488-AAFB-B514F1017115}"/>
              </a:ext>
            </a:extLst>
          </p:cNvPr>
          <p:cNvGraphicFramePr>
            <a:graphicFrameLocks noGrp="1"/>
          </p:cNvGraphicFramePr>
          <p:nvPr>
            <p:ph idx="1"/>
            <p:extLst>
              <p:ext uri="{D42A27DB-BD31-4B8C-83A1-F6EECF244321}">
                <p14:modId xmlns:p14="http://schemas.microsoft.com/office/powerpoint/2010/main" val="14659073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27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Indicative Content</a:t>
            </a:r>
          </a:p>
        </p:txBody>
      </p:sp>
      <p:graphicFrame>
        <p:nvGraphicFramePr>
          <p:cNvPr id="5" name="Content Placeholder 2">
            <a:extLst>
              <a:ext uri="{FF2B5EF4-FFF2-40B4-BE49-F238E27FC236}">
                <a16:creationId xmlns:a16="http://schemas.microsoft.com/office/drawing/2014/main" id="{D9FDEFBF-EC47-422A-8FF7-BA197A3E5129}"/>
              </a:ext>
            </a:extLst>
          </p:cNvPr>
          <p:cNvGraphicFramePr>
            <a:graphicFrameLocks noGrp="1"/>
          </p:cNvGraphicFramePr>
          <p:nvPr>
            <p:ph idx="1"/>
            <p:extLst>
              <p:ext uri="{D42A27DB-BD31-4B8C-83A1-F6EECF244321}">
                <p14:modId xmlns:p14="http://schemas.microsoft.com/office/powerpoint/2010/main" val="251803931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6694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a:extLst>
              <a:ext uri="{FF2B5EF4-FFF2-40B4-BE49-F238E27FC236}">
                <a16:creationId xmlns:a16="http://schemas.microsoft.com/office/drawing/2014/main" id="{E070F902-EECB-4407-B685-14E3CE395FFC}"/>
              </a:ext>
            </a:extLst>
          </p:cNvPr>
          <p:cNvSpPr>
            <a:spLocks noGrp="1"/>
          </p:cNvSpPr>
          <p:nvPr>
            <p:ph type="subTitle" idx="1"/>
          </p:nvPr>
        </p:nvSpPr>
        <p:spPr>
          <a:xfrm>
            <a:off x="1524000" y="4495800"/>
            <a:ext cx="9144000" cy="762000"/>
          </a:xfrm>
        </p:spPr>
        <p:txBody>
          <a:bodyPr>
            <a:normAutofit/>
          </a:bodyPr>
          <a:lstStyle/>
          <a:p>
            <a:r>
              <a:rPr lang="en-GB" sz="1800"/>
              <a:t>Wynne Jones</a:t>
            </a:r>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9D46B7-D064-49DF-9659-FF759D30DA3D}"/>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1"/>
                </a:solidFill>
              </a:rPr>
              <a:t>Terrorism - A </a:t>
            </a:r>
            <a:r>
              <a:rPr lang="en-GB" sz="4400" dirty="0">
                <a:solidFill>
                  <a:schemeClr val="bg1"/>
                </a:solidFill>
              </a:rPr>
              <a:t>Historical Context</a:t>
            </a:r>
            <a:endParaRPr lang="en-GB" sz="4000" dirty="0">
              <a:solidFill>
                <a:schemeClr val="bg2"/>
              </a:solidFill>
            </a:endParaRPr>
          </a:p>
        </p:txBody>
      </p:sp>
    </p:spTree>
    <p:extLst>
      <p:ext uri="{BB962C8B-B14F-4D97-AF65-F5344CB8AC3E}">
        <p14:creationId xmlns:p14="http://schemas.microsoft.com/office/powerpoint/2010/main" val="33651283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2A6A420-A28A-46D0-8A76-1554C9755BBC}"/>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Historical Context</a:t>
            </a:r>
          </a:p>
        </p:txBody>
      </p:sp>
      <p:sp>
        <p:nvSpPr>
          <p:cNvPr id="3" name="Content Placeholder 2">
            <a:extLst>
              <a:ext uri="{FF2B5EF4-FFF2-40B4-BE49-F238E27FC236}">
                <a16:creationId xmlns:a16="http://schemas.microsoft.com/office/drawing/2014/main" id="{CE69D6BA-E525-4C7D-BA18-51C8A47E915B}"/>
              </a:ext>
            </a:extLst>
          </p:cNvPr>
          <p:cNvSpPr>
            <a:spLocks noGrp="1"/>
          </p:cNvSpPr>
          <p:nvPr>
            <p:ph idx="1"/>
          </p:nvPr>
        </p:nvSpPr>
        <p:spPr>
          <a:xfrm>
            <a:off x="6090574" y="801866"/>
            <a:ext cx="5306084" cy="5230634"/>
          </a:xfrm>
        </p:spPr>
        <p:txBody>
          <a:bodyPr anchor="ctr">
            <a:normAutofit/>
          </a:bodyPr>
          <a:lstStyle/>
          <a:p>
            <a:pPr marL="0" indent="0" algn="ctr">
              <a:buNone/>
            </a:pPr>
            <a:r>
              <a:rPr lang="en-GB" dirty="0">
                <a:solidFill>
                  <a:srgbClr val="000000"/>
                </a:solidFill>
              </a:rPr>
              <a:t>‘Kill one, frighten ten thousand’</a:t>
            </a:r>
          </a:p>
          <a:p>
            <a:pPr marL="0" indent="0" algn="ctr">
              <a:buNone/>
            </a:pPr>
            <a:r>
              <a:rPr lang="en-GB" sz="2400" dirty="0">
                <a:solidFill>
                  <a:srgbClr val="000000"/>
                </a:solidFill>
              </a:rPr>
              <a:t>Ancient Chinese saying</a:t>
            </a:r>
          </a:p>
        </p:txBody>
      </p:sp>
    </p:spTree>
    <p:extLst>
      <p:ext uri="{BB962C8B-B14F-4D97-AF65-F5344CB8AC3E}">
        <p14:creationId xmlns:p14="http://schemas.microsoft.com/office/powerpoint/2010/main" val="1995164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FD7736-011C-46EE-9F35-5F5EC0031FEA}"/>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Terrorism – A Brief History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orth America">
            <a:extLst>
              <a:ext uri="{FF2B5EF4-FFF2-40B4-BE49-F238E27FC236}">
                <a16:creationId xmlns:a16="http://schemas.microsoft.com/office/drawing/2014/main" id="{C2501612-6847-4194-BE4D-DD0353FF517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96B6DA9B-AA85-4840-B1BA-933BB370C379}"/>
              </a:ext>
            </a:extLst>
          </p:cNvPr>
          <p:cNvSpPr>
            <a:spLocks noGrp="1"/>
          </p:cNvSpPr>
          <p:nvPr>
            <p:ph idx="1"/>
          </p:nvPr>
        </p:nvSpPr>
        <p:spPr>
          <a:xfrm>
            <a:off x="6090574" y="2421682"/>
            <a:ext cx="4977578" cy="3639289"/>
          </a:xfrm>
        </p:spPr>
        <p:txBody>
          <a:bodyPr anchor="ctr">
            <a:normAutofit/>
          </a:bodyPr>
          <a:lstStyle/>
          <a:p>
            <a:r>
              <a:rPr lang="en-GB" sz="2400" dirty="0">
                <a:solidFill>
                  <a:srgbClr val="000000"/>
                </a:solidFill>
              </a:rPr>
              <a:t>The history of Terrorism stretches back over two thousand years (and probably much longer), however many see Terrorism as something new and fail to consider the historical context.</a:t>
            </a:r>
          </a:p>
          <a:p>
            <a:r>
              <a:rPr lang="en-GB" sz="2400" dirty="0">
                <a:solidFill>
                  <a:srgbClr val="000000"/>
                </a:solidFill>
              </a:rPr>
              <a:t>Often if the historical context is considered it is thought of through the lens of being unlike the global terrorism we see today.  </a:t>
            </a:r>
          </a:p>
        </p:txBody>
      </p:sp>
    </p:spTree>
    <p:extLst>
      <p:ext uri="{BB962C8B-B14F-4D97-AF65-F5344CB8AC3E}">
        <p14:creationId xmlns:p14="http://schemas.microsoft.com/office/powerpoint/2010/main" val="2564367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AEA190-A6B5-4455-9BC7-3BA9E74869EC}"/>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9/11 </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9">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alphaModFix/>
          </a:blip>
          <a:srcRect t="28565" r="2"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8" name="Content Placeholder 7">
            <a:extLst>
              <a:ext uri="{FF2B5EF4-FFF2-40B4-BE49-F238E27FC236}">
                <a16:creationId xmlns:a16="http://schemas.microsoft.com/office/drawing/2014/main" id="{3B4E3DC0-3DE0-4C7C-8EE9-F42DD85E871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Following the Twin Towers attacks there was a deluge of academic writing on almost every aspect of terrorism other than the historic context.</a:t>
            </a:r>
          </a:p>
          <a:p>
            <a:r>
              <a:rPr lang="en-US" sz="2400" dirty="0">
                <a:solidFill>
                  <a:srgbClr val="000000"/>
                </a:solidFill>
              </a:rPr>
              <a:t>The message seemed to be clear, this is a new age and a new threat and we can learn nothing from history.</a:t>
            </a:r>
          </a:p>
          <a:p>
            <a:endParaRPr lang="en-US" sz="2000" dirty="0">
              <a:solidFill>
                <a:srgbClr val="000000"/>
              </a:solidFill>
            </a:endParaRPr>
          </a:p>
        </p:txBody>
      </p:sp>
    </p:spTree>
    <p:extLst>
      <p:ext uri="{BB962C8B-B14F-4D97-AF65-F5344CB8AC3E}">
        <p14:creationId xmlns:p14="http://schemas.microsoft.com/office/powerpoint/2010/main" val="2547530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AEA190-A6B5-4455-9BC7-3BA9E74869EC}"/>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 </a:t>
            </a:r>
          </a:p>
        </p:txBody>
      </p:sp>
      <p:sp>
        <p:nvSpPr>
          <p:cNvPr id="1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9">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alphaModFix/>
          </a:blip>
          <a:srcRect t="28565" r="2"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8" name="Content Placeholder 7">
            <a:extLst>
              <a:ext uri="{FF2B5EF4-FFF2-40B4-BE49-F238E27FC236}">
                <a16:creationId xmlns:a16="http://schemas.microsoft.com/office/drawing/2014/main" id="{3B4E3DC0-3DE0-4C7C-8EE9-F42DD85E871B}"/>
              </a:ext>
            </a:extLst>
          </p:cNvPr>
          <p:cNvSpPr>
            <a:spLocks noGrp="1"/>
          </p:cNvSpPr>
          <p:nvPr>
            <p:ph sz="half" idx="1"/>
          </p:nvPr>
        </p:nvSpPr>
        <p:spPr>
          <a:xfrm>
            <a:off x="6090574" y="2257006"/>
            <a:ext cx="5466426" cy="3803965"/>
          </a:xfrm>
        </p:spPr>
        <p:txBody>
          <a:bodyPr vert="horz" lIns="91440" tIns="45720" rIns="91440" bIns="45720" rtlCol="0" anchor="ctr">
            <a:normAutofit fontScale="92500"/>
          </a:bodyPr>
          <a:lstStyle/>
          <a:p>
            <a:pPr marL="0" indent="0">
              <a:lnSpc>
                <a:spcPct val="100000"/>
              </a:lnSpc>
              <a:buNone/>
            </a:pPr>
            <a:r>
              <a:rPr lang="en-GB" sz="2600" dirty="0"/>
              <a:t>“Americans do not yet have the distance of history, but our responsibility to history is already clear: to answer these attacks and rid the world of evil. War has been waged against us by stealth and deceit and murder. This nation is peaceful, but fierce when stirred to anger. This conflict was begun on the timing and terms of others; it will end in a way and at an hour of our choosing”.</a:t>
            </a:r>
          </a:p>
          <a:p>
            <a:endParaRPr lang="en-US" sz="2000" dirty="0">
              <a:solidFill>
                <a:srgbClr val="000000"/>
              </a:solidFill>
            </a:endParaRPr>
          </a:p>
        </p:txBody>
      </p:sp>
      <p:sp>
        <p:nvSpPr>
          <p:cNvPr id="3" name="Rectangle 2">
            <a:extLst>
              <a:ext uri="{FF2B5EF4-FFF2-40B4-BE49-F238E27FC236}">
                <a16:creationId xmlns:a16="http://schemas.microsoft.com/office/drawing/2014/main" id="{4350034D-E0EA-4192-8233-8917649627D6}"/>
              </a:ext>
            </a:extLst>
          </p:cNvPr>
          <p:cNvSpPr/>
          <p:nvPr/>
        </p:nvSpPr>
        <p:spPr>
          <a:xfrm>
            <a:off x="6090574" y="1529980"/>
            <a:ext cx="5644750" cy="523220"/>
          </a:xfrm>
          <a:prstGeom prst="rect">
            <a:avLst/>
          </a:prstGeom>
        </p:spPr>
        <p:txBody>
          <a:bodyPr wrap="none">
            <a:spAutoFit/>
          </a:bodyPr>
          <a:lstStyle/>
          <a:p>
            <a:r>
              <a:rPr lang="en-US" sz="2800" dirty="0">
                <a:solidFill>
                  <a:srgbClr val="000000"/>
                </a:solidFill>
              </a:rPr>
              <a:t>George W. Bush 14</a:t>
            </a:r>
            <a:r>
              <a:rPr lang="en-US" sz="2800" baseline="30000" dirty="0">
                <a:solidFill>
                  <a:srgbClr val="000000"/>
                </a:solidFill>
              </a:rPr>
              <a:t>th</a:t>
            </a:r>
            <a:r>
              <a:rPr lang="en-US" sz="2800" dirty="0">
                <a:solidFill>
                  <a:srgbClr val="000000"/>
                </a:solidFill>
              </a:rPr>
              <a:t> September 2001</a:t>
            </a:r>
          </a:p>
        </p:txBody>
      </p:sp>
    </p:spTree>
    <p:extLst>
      <p:ext uri="{BB962C8B-B14F-4D97-AF65-F5344CB8AC3E}">
        <p14:creationId xmlns:p14="http://schemas.microsoft.com/office/powerpoint/2010/main" val="416993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Content Placeholder 9" descr="A large building&#10;&#10;Description automatically generated">
            <a:extLst>
              <a:ext uri="{FF2B5EF4-FFF2-40B4-BE49-F238E27FC236}">
                <a16:creationId xmlns:a16="http://schemas.microsoft.com/office/drawing/2014/main" id="{4FB37DB0-13E5-4B23-8F0E-C0D663EA29D2}"/>
              </a:ext>
            </a:extLst>
          </p:cNvPr>
          <p:cNvPicPr>
            <a:picLocks noGrp="1" noChangeAspect="1"/>
          </p:cNvPicPr>
          <p:nvPr>
            <p:ph sz="half" idx="2"/>
          </p:nvPr>
        </p:nvPicPr>
        <p:blipFill rotWithShape="1">
          <a:blip r:embed="rId3"/>
          <a:stretch/>
        </p:blipFill>
        <p:spPr>
          <a:xfrm>
            <a:off x="1024932" y="1629089"/>
            <a:ext cx="2470664" cy="3620021"/>
          </a:xfrm>
          <a:prstGeom prst="rect">
            <a:avLst/>
          </a:prstGeom>
        </p:spPr>
      </p:pic>
      <p:sp>
        <p:nvSpPr>
          <p:cNvPr id="5" name="Content Placeholder 4">
            <a:extLst>
              <a:ext uri="{FF2B5EF4-FFF2-40B4-BE49-F238E27FC236}">
                <a16:creationId xmlns:a16="http://schemas.microsoft.com/office/drawing/2014/main" id="{BB923DC3-DEC7-4526-A185-4D3C0CCE8F2D}"/>
              </a:ext>
            </a:extLst>
          </p:cNvPr>
          <p:cNvSpPr>
            <a:spLocks noGrp="1"/>
          </p:cNvSpPr>
          <p:nvPr>
            <p:ph sz="half" idx="1"/>
          </p:nvPr>
        </p:nvSpPr>
        <p:spPr>
          <a:xfrm>
            <a:off x="6164090" y="2245298"/>
            <a:ext cx="4977578" cy="2387601"/>
          </a:xfrm>
        </p:spPr>
        <p:txBody>
          <a:bodyPr vert="horz" lIns="91440" tIns="45720" rIns="91440" bIns="45720" rtlCol="0" anchor="ctr">
            <a:noAutofit/>
          </a:bodyPr>
          <a:lstStyle/>
          <a:p>
            <a:pPr marL="0" indent="0">
              <a:buNone/>
            </a:pPr>
            <a:r>
              <a:rPr lang="en-US" sz="2400" dirty="0">
                <a:solidFill>
                  <a:srgbClr val="000000"/>
                </a:solidFill>
              </a:rPr>
              <a:t>So having discounted any need to pay attention to what might have been learned from history governments embarked upon the continuing Global War on Terrorism (GWOT) committing a series of blunders as they did so and making Al - Qaeda stronger and more popular.</a:t>
            </a:r>
          </a:p>
        </p:txBody>
      </p:sp>
    </p:spTree>
    <p:extLst>
      <p:ext uri="{BB962C8B-B14F-4D97-AF65-F5344CB8AC3E}">
        <p14:creationId xmlns:p14="http://schemas.microsoft.com/office/powerpoint/2010/main" val="60550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A7E66D-633A-4186-B7FC-7A542E2F2C26}"/>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600" kern="1200" dirty="0">
                <a:solidFill>
                  <a:srgbClr val="FFFFFF"/>
                </a:solidFill>
                <a:latin typeface="+mj-lt"/>
                <a:ea typeface="+mj-ea"/>
                <a:cs typeface="+mj-cs"/>
              </a:rPr>
              <a:t>So do we ignore History at our peril?</a:t>
            </a:r>
          </a:p>
        </p:txBody>
      </p:sp>
    </p:spTree>
    <p:extLst>
      <p:ext uri="{BB962C8B-B14F-4D97-AF65-F5344CB8AC3E}">
        <p14:creationId xmlns:p14="http://schemas.microsoft.com/office/powerpoint/2010/main" val="2419062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Content Placeholder 4">
            <a:extLst>
              <a:ext uri="{FF2B5EF4-FFF2-40B4-BE49-F238E27FC236}">
                <a16:creationId xmlns:a16="http://schemas.microsoft.com/office/drawing/2014/main" id="{F7AFF894-E489-4DE0-8A43-7F9E6E002489}"/>
              </a:ext>
            </a:extLst>
          </p:cNvPr>
          <p:cNvPicPr>
            <a:picLocks noGrp="1" noChangeAspect="1"/>
          </p:cNvPicPr>
          <p:nvPr>
            <p:ph sz="half" idx="1"/>
          </p:nvPr>
        </p:nvPicPr>
        <p:blipFill rotWithShape="1">
          <a:blip r:embed="rId3">
            <a:alphaModFix/>
          </a:blip>
          <a:srcRect l="29752" r="10344" b="1"/>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B7419E66-3550-4A2E-BEA8-6F60C45654E8}"/>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dirty="0">
                <a:solidFill>
                  <a:srgbClr val="000000"/>
                </a:solidFill>
              </a:rPr>
              <a:t>The Sicarii</a:t>
            </a:r>
          </a:p>
        </p:txBody>
      </p:sp>
      <p:sp>
        <p:nvSpPr>
          <p:cNvPr id="4" name="Content Placeholder 3">
            <a:extLst>
              <a:ext uri="{FF2B5EF4-FFF2-40B4-BE49-F238E27FC236}">
                <a16:creationId xmlns:a16="http://schemas.microsoft.com/office/drawing/2014/main" id="{9578B49E-BA8D-4995-807F-2F931298FAB8}"/>
              </a:ext>
            </a:extLst>
          </p:cNvPr>
          <p:cNvSpPr>
            <a:spLocks noGrp="1"/>
          </p:cNvSpPr>
          <p:nvPr>
            <p:ph sz="half" idx="2"/>
          </p:nvPr>
        </p:nvSpPr>
        <p:spPr>
          <a:xfrm>
            <a:off x="804997" y="2272143"/>
            <a:ext cx="4706803" cy="3788830"/>
          </a:xfrm>
        </p:spPr>
        <p:txBody>
          <a:bodyPr vert="horz" lIns="91440" tIns="45720" rIns="91440" bIns="45720" rtlCol="0" anchor="ctr">
            <a:normAutofit/>
          </a:bodyPr>
          <a:lstStyle/>
          <a:p>
            <a:r>
              <a:rPr lang="en-US" sz="2400" dirty="0">
                <a:solidFill>
                  <a:srgbClr val="000000"/>
                </a:solidFill>
              </a:rPr>
              <a:t>6AD Judea occupied by Roman Empire</a:t>
            </a:r>
          </a:p>
          <a:p>
            <a:r>
              <a:rPr lang="en-US" sz="2400" dirty="0">
                <a:solidFill>
                  <a:srgbClr val="000000"/>
                </a:solidFill>
              </a:rPr>
              <a:t>Widespread belief that a Messiah would come to liberate the Jewish people</a:t>
            </a:r>
          </a:p>
          <a:p>
            <a:r>
              <a:rPr lang="en-US" sz="2400" dirty="0">
                <a:solidFill>
                  <a:srgbClr val="000000"/>
                </a:solidFill>
              </a:rPr>
              <a:t>Some believed the they should ‘pave the way’ for this Messiah by igniting conflict with the Romans.</a:t>
            </a:r>
          </a:p>
          <a:p>
            <a:pPr marL="0" indent="0">
              <a:buNone/>
            </a:pP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2820385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Gained name from the ‘</a:t>
            </a:r>
            <a:r>
              <a:rPr lang="en-US" sz="2400" dirty="0" err="1">
                <a:solidFill>
                  <a:srgbClr val="000000"/>
                </a:solidFill>
              </a:rPr>
              <a:t>Sica</a:t>
            </a:r>
            <a:r>
              <a:rPr lang="en-US" sz="2400" dirty="0">
                <a:solidFill>
                  <a:srgbClr val="000000"/>
                </a:solidFill>
              </a:rPr>
              <a:t>’ dagger they concealed under cloaks,</a:t>
            </a:r>
          </a:p>
          <a:p>
            <a:r>
              <a:rPr lang="en-US" sz="2400" dirty="0">
                <a:solidFill>
                  <a:srgbClr val="000000"/>
                </a:solidFill>
              </a:rPr>
              <a:t>Mingled in crowds and launched surprise attacks,</a:t>
            </a:r>
          </a:p>
          <a:p>
            <a:r>
              <a:rPr lang="en-US" sz="2400" dirty="0">
                <a:solidFill>
                  <a:srgbClr val="000000"/>
                </a:solidFill>
              </a:rPr>
              <a:t>Would melt into the crowd following attack replacing dagger inside cloaks.</a:t>
            </a:r>
          </a:p>
        </p:txBody>
      </p:sp>
    </p:spTree>
    <p:extLst>
      <p:ext uri="{BB962C8B-B14F-4D97-AF65-F5344CB8AC3E}">
        <p14:creationId xmlns:p14="http://schemas.microsoft.com/office/powerpoint/2010/main" val="242945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Aims</a:t>
            </a:r>
          </a:p>
          <a:p>
            <a:r>
              <a:rPr lang="en-US" sz="2400" dirty="0">
                <a:solidFill>
                  <a:srgbClr val="000000"/>
                </a:solidFill>
              </a:rPr>
              <a:t>Free Jewish people from Roman rule</a:t>
            </a:r>
          </a:p>
          <a:p>
            <a:endParaRPr lang="en-US" sz="2400" dirty="0">
              <a:solidFill>
                <a:srgbClr val="000000"/>
              </a:solidFill>
            </a:endParaRPr>
          </a:p>
        </p:txBody>
      </p:sp>
    </p:spTree>
    <p:extLst>
      <p:ext uri="{BB962C8B-B14F-4D97-AF65-F5344CB8AC3E}">
        <p14:creationId xmlns:p14="http://schemas.microsoft.com/office/powerpoint/2010/main" val="1402994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Sicarii</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Tactics</a:t>
            </a:r>
          </a:p>
          <a:p>
            <a:r>
              <a:rPr lang="en-US" sz="2400" dirty="0">
                <a:solidFill>
                  <a:srgbClr val="000000"/>
                </a:solidFill>
              </a:rPr>
              <a:t>Targeted Romans and Jewish citizens who assisted the Romans, Jewish women who fraternized with Romans, Jews who worked for the Romans, shopkeepers that sold goods to Jews anyone who could be seen as collaborating with the Romans.  </a:t>
            </a:r>
          </a:p>
        </p:txBody>
      </p:sp>
    </p:spTree>
    <p:extLst>
      <p:ext uri="{BB962C8B-B14F-4D97-AF65-F5344CB8AC3E}">
        <p14:creationId xmlns:p14="http://schemas.microsoft.com/office/powerpoint/2010/main" val="1547651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Sicarii</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srcRect l="13432" r="29481" b="-1"/>
          <a:stretch/>
        </p:blipFill>
        <p:spPr>
          <a:xfrm>
            <a:off x="530942" y="1629089"/>
            <a:ext cx="3458645" cy="3620021"/>
          </a:xfrm>
          <a:prstGeom prst="rect">
            <a:avLst/>
          </a:prstGeom>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pPr marL="0" indent="0">
              <a:buNone/>
            </a:pPr>
            <a:r>
              <a:rPr lang="en-US" sz="2400" dirty="0">
                <a:solidFill>
                  <a:srgbClr val="000000"/>
                </a:solidFill>
              </a:rPr>
              <a:t>The ‘success’ of the group can be attributed to two points:</a:t>
            </a:r>
          </a:p>
          <a:p>
            <a:pPr marL="0" indent="0">
              <a:buNone/>
            </a:pPr>
            <a:r>
              <a:rPr lang="en-US" sz="2400" dirty="0">
                <a:solidFill>
                  <a:srgbClr val="000000"/>
                </a:solidFill>
              </a:rPr>
              <a:t>a. Campaign of intimidation and assassination against Roman supporters, the most outspoken supporters were killed, and the moderates silenced, this created the impression that the extremists were much more popularly supported than was the case.  </a:t>
            </a:r>
          </a:p>
        </p:txBody>
      </p:sp>
    </p:spTree>
    <p:extLst>
      <p:ext uri="{BB962C8B-B14F-4D97-AF65-F5344CB8AC3E}">
        <p14:creationId xmlns:p14="http://schemas.microsoft.com/office/powerpoint/2010/main" val="2341387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586186" y="1733179"/>
            <a:ext cx="4805996" cy="1401448"/>
          </a:xfrm>
        </p:spPr>
        <p:txBody>
          <a:bodyPr vert="horz" lIns="91440" tIns="45720" rIns="91440" bIns="45720" rtlCol="0" anchor="t">
            <a:normAutofit fontScale="90000"/>
          </a:bodyPr>
          <a:lstStyle/>
          <a:p>
            <a:r>
              <a:rPr lang="en-US" sz="2700" dirty="0">
                <a:solidFill>
                  <a:srgbClr val="000000"/>
                </a:solidFill>
              </a:rPr>
              <a:t>b. Roman leaders introduced punitive measures in response to violence.</a:t>
            </a:r>
            <a:br>
              <a:rPr lang="en-US" sz="2700" dirty="0">
                <a:solidFill>
                  <a:srgbClr val="000000"/>
                </a:solidFill>
              </a:rPr>
            </a:br>
            <a:br>
              <a:rPr lang="en-US" sz="2700" dirty="0">
                <a:solidFill>
                  <a:srgbClr val="000000"/>
                </a:solidFill>
              </a:rPr>
            </a:br>
            <a:r>
              <a:rPr lang="en-US" sz="2700" dirty="0">
                <a:solidFill>
                  <a:srgbClr val="000000"/>
                </a:solidFill>
              </a:rPr>
              <a:t>As a result of poor intelligence these measures were often directed towards the innocent.</a:t>
            </a:r>
            <a:br>
              <a:rPr lang="en-US" sz="2700" dirty="0">
                <a:solidFill>
                  <a:srgbClr val="000000"/>
                </a:solidFill>
              </a:rPr>
            </a:br>
            <a:br>
              <a:rPr lang="en-US" sz="2700" dirty="0">
                <a:solidFill>
                  <a:srgbClr val="000000"/>
                </a:solidFill>
              </a:rPr>
            </a:br>
            <a:r>
              <a:rPr lang="en-US" sz="2700" dirty="0">
                <a:solidFill>
                  <a:srgbClr val="000000"/>
                </a:solidFill>
              </a:rPr>
              <a:t>The military were introduced to violently disperse crowds and carry out local massacres. </a:t>
            </a:r>
            <a:br>
              <a:rPr lang="en-US" sz="2700" dirty="0">
                <a:solidFill>
                  <a:srgbClr val="000000"/>
                </a:solidFill>
              </a:rPr>
            </a:br>
            <a:br>
              <a:rPr lang="en-US" sz="2700" dirty="0">
                <a:solidFill>
                  <a:srgbClr val="000000"/>
                </a:solidFill>
              </a:rPr>
            </a:br>
            <a:br>
              <a:rPr lang="en-US" sz="2700" dirty="0">
                <a:solidFill>
                  <a:srgbClr val="000000"/>
                </a:solidFill>
              </a:rPr>
            </a:br>
            <a:endParaRPr lang="en-US" sz="2700" dirty="0">
              <a:solidFill>
                <a:srgbClr val="000000"/>
              </a:solidFill>
            </a:endParaRP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 up of a knife&#10;&#10;Description automatically generated">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3">
            <a:alphaModFix/>
          </a:blip>
          <a:srcRect l="16014" r="32063"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596673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Corruption</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lnSpcReduction="10000"/>
          </a:bodyPr>
          <a:lstStyle/>
          <a:p>
            <a:r>
              <a:rPr lang="en-US" sz="2400" dirty="0">
                <a:solidFill>
                  <a:srgbClr val="000000"/>
                </a:solidFill>
              </a:rPr>
              <a:t>Bribery and corruption rife amongst Roman leaders who saw leadership as an opportunity to increase personal wealth. </a:t>
            </a:r>
          </a:p>
          <a:p>
            <a:r>
              <a:rPr lang="en-US" sz="2400" dirty="0">
                <a:solidFill>
                  <a:srgbClr val="000000"/>
                </a:solidFill>
              </a:rPr>
              <a:t>Convicted extremists allowed to ‘buy’ off sentences,</a:t>
            </a:r>
          </a:p>
          <a:p>
            <a:r>
              <a:rPr lang="en-US" sz="2400" dirty="0">
                <a:solidFill>
                  <a:srgbClr val="000000"/>
                </a:solidFill>
              </a:rPr>
              <a:t>Blind eye turned to extremist activity, </a:t>
            </a:r>
          </a:p>
          <a:p>
            <a:r>
              <a:rPr lang="en-US" sz="2400" dirty="0">
                <a:solidFill>
                  <a:srgbClr val="000000"/>
                </a:solidFill>
              </a:rPr>
              <a:t>Prisoners released as part of hostage exchanges.</a:t>
            </a:r>
          </a:p>
        </p:txBody>
      </p:sp>
    </p:spTree>
    <p:extLst>
      <p:ext uri="{BB962C8B-B14F-4D97-AF65-F5344CB8AC3E}">
        <p14:creationId xmlns:p14="http://schemas.microsoft.com/office/powerpoint/2010/main" val="1145779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Outcomes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Responses did little to win ‘hearts and minds’ of locals,</a:t>
            </a:r>
          </a:p>
          <a:p>
            <a:r>
              <a:rPr lang="en-US" sz="2400" dirty="0">
                <a:solidFill>
                  <a:srgbClr val="000000"/>
                </a:solidFill>
              </a:rPr>
              <a:t>Sympathy and Support increased,</a:t>
            </a:r>
          </a:p>
          <a:p>
            <a:r>
              <a:rPr lang="en-US" sz="2400" dirty="0">
                <a:solidFill>
                  <a:srgbClr val="000000"/>
                </a:solidFill>
              </a:rPr>
              <a:t>Local communities alienated from authorities. </a:t>
            </a:r>
          </a:p>
        </p:txBody>
      </p:sp>
    </p:spTree>
    <p:extLst>
      <p:ext uri="{BB962C8B-B14F-4D97-AF65-F5344CB8AC3E}">
        <p14:creationId xmlns:p14="http://schemas.microsoft.com/office/powerpoint/2010/main" val="1833311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AD66 A mass revolt against the Romans erupted and by AD67 Jerusalem was a free city. </a:t>
            </a:r>
          </a:p>
        </p:txBody>
      </p:sp>
    </p:spTree>
    <p:extLst>
      <p:ext uri="{BB962C8B-B14F-4D97-AF65-F5344CB8AC3E}">
        <p14:creationId xmlns:p14="http://schemas.microsoft.com/office/powerpoint/2010/main" val="1811366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lnSpcReduction="10000"/>
          </a:bodyPr>
          <a:lstStyle/>
          <a:p>
            <a:r>
              <a:rPr lang="en-US" sz="2400" dirty="0">
                <a:solidFill>
                  <a:srgbClr val="000000"/>
                </a:solidFill>
              </a:rPr>
              <a:t>The Sicarii achieved a classic terrorist victory whereby a limited campaign of assassination and intimidation provoked a widespread rebellion (fueled by inept responses by the authorities).</a:t>
            </a:r>
          </a:p>
          <a:p>
            <a:r>
              <a:rPr lang="en-US" sz="2400" dirty="0">
                <a:solidFill>
                  <a:srgbClr val="000000"/>
                </a:solidFill>
              </a:rPr>
              <a:t>Unfortunately as often happens, following this victory different groups within the region claimed power resulting in further violence against each other.</a:t>
            </a:r>
          </a:p>
        </p:txBody>
      </p:sp>
    </p:spTree>
    <p:extLst>
      <p:ext uri="{BB962C8B-B14F-4D97-AF65-F5344CB8AC3E}">
        <p14:creationId xmlns:p14="http://schemas.microsoft.com/office/powerpoint/2010/main" val="3534996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1E4-329A-4B18-9016-5F0B71F710E8}"/>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Success</a:t>
            </a:r>
          </a:p>
        </p:txBody>
      </p:sp>
      <p:pic>
        <p:nvPicPr>
          <p:cNvPr id="5" name="Content Placeholder 4">
            <a:extLst>
              <a:ext uri="{FF2B5EF4-FFF2-40B4-BE49-F238E27FC236}">
                <a16:creationId xmlns:a16="http://schemas.microsoft.com/office/drawing/2014/main" id="{71BEF7DA-1B8A-4AF4-B348-78BA9018E71C}"/>
              </a:ext>
            </a:extLst>
          </p:cNvPr>
          <p:cNvPicPr>
            <a:picLocks noGrp="1" noChangeAspect="1"/>
          </p:cNvPicPr>
          <p:nvPr>
            <p:ph sz="half" idx="1"/>
          </p:nvPr>
        </p:nvPicPr>
        <p:blipFill rotWithShape="1">
          <a:blip r:embed="rId2">
            <a:alphaModFix/>
          </a:blip>
          <a:srcRect l="13432" r="29481"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9368F353-D57F-43AC-9FEE-FF93E004882D}"/>
              </a:ext>
            </a:extLst>
          </p:cNvPr>
          <p:cNvSpPr>
            <a:spLocks noGrp="1"/>
          </p:cNvSpPr>
          <p:nvPr>
            <p:ph sz="half" idx="2"/>
          </p:nvPr>
        </p:nvSpPr>
        <p:spPr>
          <a:xfrm>
            <a:off x="6094104" y="2004587"/>
            <a:ext cx="4977578" cy="3639289"/>
          </a:xfrm>
        </p:spPr>
        <p:txBody>
          <a:bodyPr vert="horz" lIns="91440" tIns="45720" rIns="91440" bIns="45720" rtlCol="0" anchor="ctr">
            <a:normAutofit/>
          </a:bodyPr>
          <a:lstStyle/>
          <a:p>
            <a:r>
              <a:rPr lang="en-US" sz="2400" dirty="0">
                <a:solidFill>
                  <a:srgbClr val="000000"/>
                </a:solidFill>
              </a:rPr>
              <a:t>In AD66 the Romans returned and by AD72 had retaken Jerusalem </a:t>
            </a:r>
          </a:p>
          <a:p>
            <a:r>
              <a:rPr lang="en-US" sz="2400" dirty="0">
                <a:solidFill>
                  <a:srgbClr val="000000"/>
                </a:solidFill>
              </a:rPr>
              <a:t>As a final act of defiance the Sicarii and their families committed mass suicide rather than be captured and taken into slavery by the Romans. </a:t>
            </a:r>
          </a:p>
        </p:txBody>
      </p:sp>
    </p:spTree>
    <p:extLst>
      <p:ext uri="{BB962C8B-B14F-4D97-AF65-F5344CB8AC3E}">
        <p14:creationId xmlns:p14="http://schemas.microsoft.com/office/powerpoint/2010/main" val="20403206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Seminar Session …………….30 Mins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In groups identify Motives, strategy and tactics of the Sicarii and identify commonality with modern day terrorist groups. </a:t>
            </a:r>
          </a:p>
        </p:txBody>
      </p:sp>
    </p:spTree>
    <p:extLst>
      <p:ext uri="{BB962C8B-B14F-4D97-AF65-F5344CB8AC3E}">
        <p14:creationId xmlns:p14="http://schemas.microsoft.com/office/powerpoint/2010/main" val="2324070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5392042" cy="1454051"/>
          </a:xfrm>
        </p:spPr>
        <p:txBody>
          <a:bodyPr vert="horz" lIns="91440" tIns="45720" rIns="91440" bIns="45720" rtlCol="0" anchor="ctr">
            <a:normAutofit/>
          </a:bodyPr>
          <a:lstStyle/>
          <a:p>
            <a:pPr algn="ctr"/>
            <a:r>
              <a:rPr lang="en-US" sz="3100" dirty="0">
                <a:solidFill>
                  <a:srgbClr val="000000"/>
                </a:solidFill>
              </a:rPr>
              <a:t>“Party of the Narodnaya </a:t>
            </a:r>
            <a:r>
              <a:rPr lang="en-US" sz="3100" dirty="0" err="1">
                <a:solidFill>
                  <a:srgbClr val="000000"/>
                </a:solidFill>
              </a:rPr>
              <a:t>Volya</a:t>
            </a:r>
            <a:r>
              <a:rPr lang="en-US" sz="3100" dirty="0">
                <a:solidFill>
                  <a:srgbClr val="000000"/>
                </a:solidFill>
              </a:rPr>
              <a:t>" </a:t>
            </a:r>
            <a:br>
              <a:rPr lang="en-US" sz="3100" dirty="0">
                <a:solidFill>
                  <a:srgbClr val="000000"/>
                </a:solidFill>
              </a:rPr>
            </a:br>
            <a:r>
              <a:rPr lang="en-US" sz="3100" dirty="0">
                <a:solidFill>
                  <a:srgbClr val="000000"/>
                </a:solidFill>
              </a:rPr>
              <a:t>"The Will of the People"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844800"/>
            <a:ext cx="4977578" cy="3216171"/>
          </a:xfrm>
        </p:spPr>
        <p:txBody>
          <a:bodyPr vert="horz" lIns="91440" tIns="45720" rIns="91440" bIns="45720" rtlCol="0" anchor="ctr">
            <a:normAutofit fontScale="92500" lnSpcReduction="10000"/>
          </a:bodyPr>
          <a:lstStyle/>
          <a:p>
            <a:r>
              <a:rPr lang="en-US" sz="2600" dirty="0">
                <a:solidFill>
                  <a:srgbClr val="000000"/>
                </a:solidFill>
              </a:rPr>
              <a:t>In 1873 a group of approximately 2500 young but highly educated Russians attempted to incite the downtrodden country’s peasantry to revolt.</a:t>
            </a:r>
          </a:p>
          <a:p>
            <a:r>
              <a:rPr lang="en-US" sz="2600" dirty="0">
                <a:solidFill>
                  <a:srgbClr val="000000"/>
                </a:solidFill>
              </a:rPr>
              <a:t>These student moved into the countryside dressed as peasants and attempted to convince the poor the gospel of self help through revolution. </a:t>
            </a:r>
          </a:p>
          <a:p>
            <a:pPr marL="0" indent="0">
              <a:buNone/>
            </a:pPr>
            <a:endParaRPr lang="en-US" sz="24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4076975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4047" cy="1454051"/>
          </a:xfrm>
        </p:spPr>
        <p:txBody>
          <a:bodyPr vert="horz" lIns="91440" tIns="45720" rIns="91440" bIns="45720" rtlCol="0" anchor="ctr">
            <a:normAutofit/>
          </a:bodyPr>
          <a:lstStyle/>
          <a:p>
            <a:pPr algn="ctr"/>
            <a:r>
              <a:rPr lang="en-US" sz="3100" dirty="0">
                <a:solidFill>
                  <a:srgbClr val="000000"/>
                </a:solidFill>
              </a:rPr>
              <a:t>Rejection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However the peasants rejected the idea of rebellion, one students said:</a:t>
            </a:r>
          </a:p>
          <a:p>
            <a:r>
              <a:rPr lang="en-US" sz="2400" dirty="0">
                <a:solidFill>
                  <a:srgbClr val="000000"/>
                </a:solidFill>
              </a:rPr>
              <a:t>“As long as the peasant has to work as he does to get himself a crust of bread you will never turn him into a political animal…..they are practical men. They refuse to risk all for a will o’ the wisp”. </a:t>
            </a:r>
          </a:p>
          <a:p>
            <a:endParaRPr lang="en-US" sz="2000" dirty="0">
              <a:solidFill>
                <a:srgbClr val="000000"/>
              </a:solidFill>
            </a:endParaRPr>
          </a:p>
        </p:txBody>
      </p:sp>
    </p:spTree>
    <p:extLst>
      <p:ext uri="{BB962C8B-B14F-4D97-AF65-F5344CB8AC3E}">
        <p14:creationId xmlns:p14="http://schemas.microsoft.com/office/powerpoint/2010/main" val="1446800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E190C3A-6986-4C01-AD5C-E4F99389780A}"/>
              </a:ext>
            </a:extLst>
          </p:cNvPr>
          <p:cNvSpPr>
            <a:spLocks noGrp="1"/>
          </p:cNvSpPr>
          <p:nvPr>
            <p:ph type="title"/>
          </p:nvPr>
        </p:nvSpPr>
        <p:spPr>
          <a:xfrm>
            <a:off x="5684642" y="837986"/>
            <a:ext cx="5789442" cy="1454051"/>
          </a:xfrm>
        </p:spPr>
        <p:txBody>
          <a:bodyPr vert="horz" lIns="91440" tIns="45720" rIns="91440" bIns="45720" rtlCol="0" anchor="ctr">
            <a:normAutofit/>
          </a:bodyPr>
          <a:lstStyle/>
          <a:p>
            <a:r>
              <a:rPr lang="en-US" dirty="0">
                <a:solidFill>
                  <a:srgbClr val="000000"/>
                </a:solidFill>
              </a:rPr>
              <a:t>Birth of Narodnaya </a:t>
            </a:r>
            <a:r>
              <a:rPr lang="en-US" dirty="0" err="1">
                <a:solidFill>
                  <a:srgbClr val="000000"/>
                </a:solidFill>
              </a:rPr>
              <a:t>Volya</a:t>
            </a:r>
            <a:endParaRPr lang="en-US"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574BE77-91DC-4BA6-8F5F-E44A7D07F4AE}"/>
              </a:ext>
            </a:extLst>
          </p:cNvPr>
          <p:cNvPicPr>
            <a:picLocks noGrp="1" noChangeAspect="1"/>
          </p:cNvPicPr>
          <p:nvPr>
            <p:ph sz="half" idx="1"/>
          </p:nvPr>
        </p:nvPicPr>
        <p:blipFill rotWithShape="1">
          <a:blip r:embed="rId3">
            <a:alphaModFix/>
          </a:blip>
          <a:srcRect l="19120" r="3191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30248A8A-F0D3-458F-93F5-C0FC37DD9072}"/>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student movement fractured and the </a:t>
            </a:r>
            <a:r>
              <a:rPr lang="en-US" sz="2400" dirty="0" err="1">
                <a:solidFill>
                  <a:srgbClr val="000000"/>
                </a:solidFill>
              </a:rPr>
              <a:t>hard-line</a:t>
            </a:r>
            <a:r>
              <a:rPr lang="en-US" sz="2400" dirty="0">
                <a:solidFill>
                  <a:srgbClr val="000000"/>
                </a:solidFill>
              </a:rPr>
              <a:t> element formed the group “Narodnaya </a:t>
            </a:r>
            <a:r>
              <a:rPr lang="en-US" sz="2400" dirty="0" err="1">
                <a:solidFill>
                  <a:srgbClr val="000000"/>
                </a:solidFill>
              </a:rPr>
              <a:t>Volya</a:t>
            </a:r>
            <a:r>
              <a:rPr lang="en-US" sz="2400" dirty="0">
                <a:solidFill>
                  <a:srgbClr val="000000"/>
                </a:solidFill>
              </a:rPr>
              <a:t>” or “The Will of the People”. </a:t>
            </a:r>
          </a:p>
          <a:p>
            <a:r>
              <a:rPr lang="en-US" sz="2400" dirty="0">
                <a:solidFill>
                  <a:srgbClr val="000000"/>
                </a:solidFill>
              </a:rPr>
              <a:t>This group believed that more extreme measures were required to fight and defeat the government. </a:t>
            </a:r>
          </a:p>
        </p:txBody>
      </p:sp>
    </p:spTree>
    <p:extLst>
      <p:ext uri="{BB962C8B-B14F-4D97-AF65-F5344CB8AC3E}">
        <p14:creationId xmlns:p14="http://schemas.microsoft.com/office/powerpoint/2010/main" val="16866992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673E3F2-96AD-4CE7-B45B-817B25DE782D}"/>
              </a:ext>
            </a:extLst>
          </p:cNvPr>
          <p:cNvPicPr>
            <a:picLocks noGrp="1" noChangeAspect="1"/>
          </p:cNvPicPr>
          <p:nvPr>
            <p:ph sz="half" idx="2"/>
          </p:nvPr>
        </p:nvPicPr>
        <p:blipFill rotWithShape="1">
          <a:blip r:embed="rId3">
            <a:alphaModFix/>
          </a:blip>
          <a:srcRect l="9199" r="2296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lnSpcReduction="10000"/>
          </a:bodyPr>
          <a:lstStyle/>
          <a:p>
            <a:r>
              <a:rPr lang="en-US" sz="2400" dirty="0">
                <a:solidFill>
                  <a:srgbClr val="000000"/>
                </a:solidFill>
              </a:rPr>
              <a:t>Spontaneous violence against brutal police actions,</a:t>
            </a:r>
          </a:p>
          <a:p>
            <a:r>
              <a:rPr lang="en-US" sz="2400" dirty="0">
                <a:solidFill>
                  <a:srgbClr val="000000"/>
                </a:solidFill>
              </a:rPr>
              <a:t>Shooting of Governor-General </a:t>
            </a:r>
            <a:r>
              <a:rPr lang="en-US" sz="2400" dirty="0" err="1">
                <a:solidFill>
                  <a:srgbClr val="000000"/>
                </a:solidFill>
              </a:rPr>
              <a:t>Trepov</a:t>
            </a:r>
            <a:r>
              <a:rPr lang="en-US" sz="2400" dirty="0">
                <a:solidFill>
                  <a:srgbClr val="000000"/>
                </a:solidFill>
              </a:rPr>
              <a:t> who had ordered the near to death flogging of a student held illegally.</a:t>
            </a:r>
          </a:p>
          <a:p>
            <a:r>
              <a:rPr lang="en-US" sz="2400" dirty="0">
                <a:solidFill>
                  <a:srgbClr val="000000"/>
                </a:solidFill>
              </a:rPr>
              <a:t>Vera </a:t>
            </a:r>
            <a:r>
              <a:rPr lang="en-US" sz="2400" dirty="0" err="1">
                <a:solidFill>
                  <a:srgbClr val="000000"/>
                </a:solidFill>
              </a:rPr>
              <a:t>Zasulich</a:t>
            </a:r>
            <a:r>
              <a:rPr lang="en-US" sz="2400" dirty="0">
                <a:solidFill>
                  <a:srgbClr val="000000"/>
                </a:solidFill>
              </a:rPr>
              <a:t> later queued to speak to </a:t>
            </a:r>
            <a:r>
              <a:rPr lang="en-US" sz="2400" dirty="0" err="1">
                <a:solidFill>
                  <a:srgbClr val="000000"/>
                </a:solidFill>
              </a:rPr>
              <a:t>Trepov</a:t>
            </a:r>
            <a:r>
              <a:rPr lang="en-US" sz="2400" dirty="0">
                <a:solidFill>
                  <a:srgbClr val="000000"/>
                </a:solidFill>
              </a:rPr>
              <a:t> at a public meeting when it was her turn to speak, she withdrew a firearm from under her coat and shot </a:t>
            </a:r>
            <a:r>
              <a:rPr lang="en-US" sz="2400" dirty="0" err="1">
                <a:solidFill>
                  <a:srgbClr val="000000"/>
                </a:solidFill>
              </a:rPr>
              <a:t>Trepov</a:t>
            </a:r>
            <a:r>
              <a:rPr lang="en-US" sz="2400" dirty="0">
                <a:solidFill>
                  <a:srgbClr val="000000"/>
                </a:solidFill>
              </a:rPr>
              <a:t>.    </a:t>
            </a:r>
          </a:p>
          <a:p>
            <a:endParaRPr lang="en-US" sz="2000" dirty="0">
              <a:solidFill>
                <a:srgbClr val="000000"/>
              </a:solidFill>
            </a:endParaRPr>
          </a:p>
        </p:txBody>
      </p:sp>
    </p:spTree>
    <p:extLst>
      <p:ext uri="{BB962C8B-B14F-4D97-AF65-F5344CB8AC3E}">
        <p14:creationId xmlns:p14="http://schemas.microsoft.com/office/powerpoint/2010/main" val="1789789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4583A6F-0A4E-4898-9CE4-097091324540}"/>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Early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D96F10-383D-4694-A8EF-4379F5C37C22}"/>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err="1">
                <a:solidFill>
                  <a:srgbClr val="000000"/>
                </a:solidFill>
              </a:rPr>
              <a:t>Trepov</a:t>
            </a:r>
            <a:r>
              <a:rPr lang="en-US" sz="2400" dirty="0">
                <a:solidFill>
                  <a:srgbClr val="000000"/>
                </a:solidFill>
              </a:rPr>
              <a:t> survived and </a:t>
            </a:r>
            <a:r>
              <a:rPr lang="en-US" sz="2400" dirty="0" err="1">
                <a:solidFill>
                  <a:srgbClr val="000000"/>
                </a:solidFill>
              </a:rPr>
              <a:t>Zasulich</a:t>
            </a:r>
            <a:r>
              <a:rPr lang="en-US" sz="2400" dirty="0">
                <a:solidFill>
                  <a:srgbClr val="000000"/>
                </a:solidFill>
              </a:rPr>
              <a:t> was arrested and brought to trial for attempted murder. </a:t>
            </a:r>
          </a:p>
          <a:p>
            <a:r>
              <a:rPr lang="en-US" sz="2400" dirty="0">
                <a:solidFill>
                  <a:srgbClr val="000000"/>
                </a:solidFill>
              </a:rPr>
              <a:t>However </a:t>
            </a:r>
            <a:r>
              <a:rPr lang="en-US" sz="2400" dirty="0" err="1">
                <a:solidFill>
                  <a:srgbClr val="000000"/>
                </a:solidFill>
              </a:rPr>
              <a:t>Trepov</a:t>
            </a:r>
            <a:r>
              <a:rPr lang="en-US" sz="2400" dirty="0">
                <a:solidFill>
                  <a:srgbClr val="000000"/>
                </a:solidFill>
              </a:rPr>
              <a:t> and the Government were so unpopular that the jury found </a:t>
            </a:r>
            <a:r>
              <a:rPr lang="en-US" sz="2400" dirty="0" err="1">
                <a:solidFill>
                  <a:srgbClr val="000000"/>
                </a:solidFill>
              </a:rPr>
              <a:t>Zasulich</a:t>
            </a:r>
            <a:r>
              <a:rPr lang="en-US" sz="2400" dirty="0">
                <a:solidFill>
                  <a:srgbClr val="000000"/>
                </a:solidFill>
              </a:rPr>
              <a:t> not guilty, she was released and fled Russia. </a:t>
            </a:r>
          </a:p>
        </p:txBody>
      </p:sp>
      <p:pic>
        <p:nvPicPr>
          <p:cNvPr id="7" name="Picture 6">
            <a:extLst>
              <a:ext uri="{FF2B5EF4-FFF2-40B4-BE49-F238E27FC236}">
                <a16:creationId xmlns:a16="http://schemas.microsoft.com/office/drawing/2014/main" id="{D5AC5174-E2CC-45E0-9549-EA3D3C1BFA43}"/>
              </a:ext>
            </a:extLst>
          </p:cNvPr>
          <p:cNvPicPr>
            <a:picLocks noChangeAspect="1"/>
          </p:cNvPicPr>
          <p:nvPr/>
        </p:nvPicPr>
        <p:blipFill>
          <a:blip r:embed="rId3"/>
          <a:stretch>
            <a:fillRect/>
          </a:stretch>
        </p:blipFill>
        <p:spPr>
          <a:xfrm>
            <a:off x="469900" y="1523999"/>
            <a:ext cx="3733799" cy="3924301"/>
          </a:xfrm>
          <a:prstGeom prst="rect">
            <a:avLst/>
          </a:prstGeom>
        </p:spPr>
      </p:pic>
    </p:spTree>
    <p:extLst>
      <p:ext uri="{BB962C8B-B14F-4D97-AF65-F5344CB8AC3E}">
        <p14:creationId xmlns:p14="http://schemas.microsoft.com/office/powerpoint/2010/main" val="3439283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Further Conspiracy against the State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61A9A932-7955-488C-8D7A-8245065AA985}"/>
              </a:ext>
            </a:extLst>
          </p:cNvPr>
          <p:cNvPicPr>
            <a:picLocks noGrp="1" noChangeAspect="1"/>
          </p:cNvPicPr>
          <p:nvPr>
            <p:ph sz="half" idx="2"/>
          </p:nvPr>
        </p:nvPicPr>
        <p:blipFill rotWithShape="1">
          <a:blip r:embed="rId3">
            <a:alphaModFix/>
          </a:blip>
          <a:srcRect l="20200" r="29879"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group mounted a full-scale terrorist campaign against the Tsarist regime believing that the power in Russia was so </a:t>
            </a:r>
            <a:r>
              <a:rPr lang="en-US" sz="2400" dirty="0" err="1">
                <a:solidFill>
                  <a:srgbClr val="000000"/>
                </a:solidFill>
              </a:rPr>
              <a:t>centralised</a:t>
            </a:r>
            <a:r>
              <a:rPr lang="en-US" sz="2400" dirty="0">
                <a:solidFill>
                  <a:srgbClr val="000000"/>
                </a:solidFill>
              </a:rPr>
              <a:t> that the assassination of key members of government would cause its collapse, a number of ministers were assassinated, however little change was seen. </a:t>
            </a:r>
          </a:p>
        </p:txBody>
      </p:sp>
    </p:spTree>
    <p:extLst>
      <p:ext uri="{BB962C8B-B14F-4D97-AF65-F5344CB8AC3E}">
        <p14:creationId xmlns:p14="http://schemas.microsoft.com/office/powerpoint/2010/main" val="1840036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Further Conspiracy against the State</a:t>
            </a:r>
          </a:p>
        </p:txBody>
      </p:sp>
      <p:sp>
        <p:nvSpPr>
          <p:cNvPr id="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67F3AFD-94A0-4257-B0CD-9CF343BC2A85}"/>
              </a:ext>
            </a:extLst>
          </p:cNvPr>
          <p:cNvPicPr>
            <a:picLocks noGrp="1" noChangeAspect="1"/>
          </p:cNvPicPr>
          <p:nvPr>
            <p:ph sz="half" idx="2"/>
          </p:nvPr>
        </p:nvPicPr>
        <p:blipFill rotWithShape="1">
          <a:blip r:embed="rId3">
            <a:alphaModFix/>
          </a:blip>
          <a:srcRect l="21536" r="1636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907232"/>
            <a:ext cx="4977578" cy="5153740"/>
          </a:xfrm>
        </p:spPr>
        <p:txBody>
          <a:bodyPr vert="horz" lIns="91440" tIns="45720" rIns="91440" bIns="45720" rtlCol="0" anchor="ctr">
            <a:normAutofit/>
          </a:bodyPr>
          <a:lstStyle/>
          <a:p>
            <a:r>
              <a:rPr lang="en-US" sz="2400" dirty="0">
                <a:solidFill>
                  <a:srgbClr val="000000"/>
                </a:solidFill>
              </a:rPr>
              <a:t>Increasingly however the group concluded that to make the real change they wanted they would have to kill the Tsar (Alexander II), they plotted a number of attacks: </a:t>
            </a:r>
          </a:p>
        </p:txBody>
      </p:sp>
    </p:spTree>
    <p:extLst>
      <p:ext uri="{BB962C8B-B14F-4D97-AF65-F5344CB8AC3E}">
        <p14:creationId xmlns:p14="http://schemas.microsoft.com/office/powerpoint/2010/main" val="1295086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Attacks on the Tsar</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309796-330E-464C-8F1D-0658533DA550}"/>
              </a:ext>
            </a:extLst>
          </p:cNvPr>
          <p:cNvPicPr>
            <a:picLocks noGrp="1" noChangeAspect="1"/>
          </p:cNvPicPr>
          <p:nvPr>
            <p:ph sz="half" idx="2"/>
          </p:nvPr>
        </p:nvPicPr>
        <p:blipFill rotWithShape="1">
          <a:blip r:embed="rId3">
            <a:alphaModFix/>
          </a:blip>
          <a:srcRect l="19194" r="1870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endParaRPr lang="en-US" sz="2000" dirty="0">
              <a:solidFill>
                <a:srgbClr val="000000"/>
              </a:solidFill>
            </a:endParaRPr>
          </a:p>
          <a:p>
            <a:endParaRPr lang="en-US" sz="2000" dirty="0">
              <a:solidFill>
                <a:srgbClr val="000000"/>
              </a:solidFill>
            </a:endParaRPr>
          </a:p>
          <a:p>
            <a:r>
              <a:rPr lang="en-US" sz="2400" dirty="0">
                <a:solidFill>
                  <a:srgbClr val="000000"/>
                </a:solidFill>
              </a:rPr>
              <a:t>Trans Siberian Railway bomb attack – Tsar survived </a:t>
            </a:r>
          </a:p>
          <a:p>
            <a:r>
              <a:rPr lang="en-US" sz="2400" dirty="0">
                <a:solidFill>
                  <a:srgbClr val="000000"/>
                </a:solidFill>
              </a:rPr>
              <a:t>Attack on Tsars palace – Tsar survived (he was not in the room bombed) 11 people were killed and 50 were injured.</a:t>
            </a:r>
          </a:p>
          <a:p>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176577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Resolving the Terrorist problem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2D4F091-33BE-4642-AAB6-6E3B1B304BB3}"/>
              </a:ext>
            </a:extLst>
          </p:cNvPr>
          <p:cNvPicPr>
            <a:picLocks noGrp="1" noChangeAspect="1"/>
          </p:cNvPicPr>
          <p:nvPr>
            <p:ph sz="half" idx="2"/>
          </p:nvPr>
        </p:nvPicPr>
        <p:blipFill rotWithShape="1">
          <a:blip r:embed="rId3">
            <a:alphaModFix/>
          </a:blip>
          <a:srcRect r="1" b="1705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Tsar appoints Minister of Interior Loris-</a:t>
            </a:r>
            <a:r>
              <a:rPr lang="en-US" sz="2400" dirty="0" err="1">
                <a:solidFill>
                  <a:srgbClr val="000000"/>
                </a:solidFill>
              </a:rPr>
              <a:t>Malikov</a:t>
            </a:r>
            <a:r>
              <a:rPr lang="en-US" sz="2400" dirty="0">
                <a:solidFill>
                  <a:srgbClr val="000000"/>
                </a:solidFill>
              </a:rPr>
              <a:t> who introduced a two pronged strategy:</a:t>
            </a:r>
          </a:p>
          <a:p>
            <a:endParaRPr lang="en-US" sz="2400" dirty="0">
              <a:solidFill>
                <a:srgbClr val="000000"/>
              </a:solidFill>
            </a:endParaRPr>
          </a:p>
          <a:p>
            <a:pPr marL="0" indent="0">
              <a:buNone/>
            </a:pPr>
            <a:r>
              <a:rPr lang="en-US" sz="2400" dirty="0">
                <a:solidFill>
                  <a:srgbClr val="000000"/>
                </a:solidFill>
              </a:rPr>
              <a:t>(</a:t>
            </a:r>
            <a:r>
              <a:rPr lang="en-US" sz="2400" dirty="0" err="1">
                <a:solidFill>
                  <a:srgbClr val="000000"/>
                </a:solidFill>
              </a:rPr>
              <a:t>i</a:t>
            </a:r>
            <a:r>
              <a:rPr lang="en-US" sz="2400" dirty="0">
                <a:solidFill>
                  <a:srgbClr val="000000"/>
                </a:solidFill>
              </a:rPr>
              <a:t>) Security Crackdown</a:t>
            </a:r>
          </a:p>
          <a:p>
            <a:pPr marL="0" indent="0">
              <a:buNone/>
            </a:pPr>
            <a:r>
              <a:rPr lang="en-US" sz="2400" dirty="0">
                <a:solidFill>
                  <a:srgbClr val="000000"/>
                </a:solidFill>
              </a:rPr>
              <a:t>(ii) Tackle the root causes of terrorism by addressing the genuine grievances of the population.</a:t>
            </a:r>
          </a:p>
        </p:txBody>
      </p:sp>
    </p:spTree>
    <p:extLst>
      <p:ext uri="{BB962C8B-B14F-4D97-AF65-F5344CB8AC3E}">
        <p14:creationId xmlns:p14="http://schemas.microsoft.com/office/powerpoint/2010/main" val="1155061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Resolving the Terrorist problem</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2956BB4-9416-4AD4-BFBE-50A63FFA5711}"/>
              </a:ext>
            </a:extLst>
          </p:cNvPr>
          <p:cNvPicPr>
            <a:picLocks noGrp="1" noChangeAspect="1"/>
          </p:cNvPicPr>
          <p:nvPr>
            <p:ph sz="half" idx="2"/>
          </p:nvPr>
        </p:nvPicPr>
        <p:blipFill rotWithShape="1">
          <a:blip r:embed="rId3">
            <a:alphaModFix/>
          </a:blip>
          <a:srcRect l="14922" r="15334"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Initially this strategy proved successful with the terrorist group being weakened as a result of the ‘crackdown’ with leaders being captured and imprisoned, and</a:t>
            </a:r>
          </a:p>
          <a:p>
            <a:r>
              <a:rPr lang="en-US" sz="2400" dirty="0">
                <a:solidFill>
                  <a:srgbClr val="000000"/>
                </a:solidFill>
              </a:rPr>
              <a:t>Support and Sympathy for the group was reduced as grievances were </a:t>
            </a:r>
            <a:r>
              <a:rPr lang="en-US" sz="2400" dirty="0" err="1">
                <a:solidFill>
                  <a:srgbClr val="000000"/>
                </a:solidFill>
              </a:rPr>
              <a:t>recognised</a:t>
            </a:r>
            <a:r>
              <a:rPr lang="en-US" sz="2400" dirty="0">
                <a:solidFill>
                  <a:srgbClr val="000000"/>
                </a:solidFill>
              </a:rPr>
              <a:t>, however</a:t>
            </a:r>
          </a:p>
        </p:txBody>
      </p:sp>
    </p:spTree>
    <p:extLst>
      <p:ext uri="{BB962C8B-B14F-4D97-AF65-F5344CB8AC3E}">
        <p14:creationId xmlns:p14="http://schemas.microsoft.com/office/powerpoint/2010/main" val="6104291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The plot to Kill the Tsar continued…….</a:t>
            </a: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10AD8952-2B77-4D78-8810-C394CB50D3DF}"/>
              </a:ext>
            </a:extLst>
          </p:cNvPr>
          <p:cNvPicPr>
            <a:picLocks noGrp="1" noChangeAspect="1"/>
          </p:cNvPicPr>
          <p:nvPr>
            <p:ph sz="half" idx="2"/>
          </p:nvPr>
        </p:nvPicPr>
        <p:blipFill>
          <a:blip r:embed="rId3"/>
          <a:stretch>
            <a:fillRect/>
          </a:stretch>
        </p:blipFill>
        <p:spPr>
          <a:xfrm>
            <a:off x="240633" y="1812758"/>
            <a:ext cx="4283242" cy="3212431"/>
          </a:xfrm>
          <a:prstGeom prst="rect">
            <a:avLst/>
          </a:prstGeom>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third plot saw the group purchase a cheese shop on a road used frequently by the Tsar, a tunnel was dug from the shop underneath the road and this tunnel was filled with explosives, </a:t>
            </a:r>
          </a:p>
        </p:txBody>
      </p:sp>
    </p:spTree>
    <p:extLst>
      <p:ext uri="{BB962C8B-B14F-4D97-AF65-F5344CB8AC3E}">
        <p14:creationId xmlns:p14="http://schemas.microsoft.com/office/powerpoint/2010/main" val="2701467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The plot to Kill the Tsar continued</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F8A4E1E7-E5B2-4445-B4AC-AE6F0BB583DE}"/>
              </a:ext>
            </a:extLst>
          </p:cNvPr>
          <p:cNvPicPr>
            <a:picLocks noGrp="1" noChangeAspect="1"/>
          </p:cNvPicPr>
          <p:nvPr>
            <p:ph sz="half" idx="2"/>
          </p:nvPr>
        </p:nvPicPr>
        <p:blipFill>
          <a:blip r:embed="rId3"/>
          <a:stretch>
            <a:fillRect/>
          </a:stretch>
        </p:blipFill>
        <p:spPr>
          <a:xfrm>
            <a:off x="177120" y="1909011"/>
            <a:ext cx="4314670" cy="3236004"/>
          </a:xfrm>
          <a:prstGeom prst="rect">
            <a:avLst/>
          </a:prstGeom>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At the same time, a four-man team was identified and trained in the use of home-made grenades,</a:t>
            </a:r>
          </a:p>
          <a:p>
            <a:r>
              <a:rPr lang="en-US" sz="2400" dirty="0">
                <a:solidFill>
                  <a:srgbClr val="000000"/>
                </a:solidFill>
              </a:rPr>
              <a:t>On the day appointed the Tsar did not use the road under which the explosives had bee stored, </a:t>
            </a:r>
          </a:p>
        </p:txBody>
      </p:sp>
    </p:spTree>
    <p:extLst>
      <p:ext uri="{BB962C8B-B14F-4D97-AF65-F5344CB8AC3E}">
        <p14:creationId xmlns:p14="http://schemas.microsoft.com/office/powerpoint/2010/main" val="2866161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The Attack</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t>The bombers were deployed to throw their bombs at the Tsar,</a:t>
            </a:r>
          </a:p>
          <a:p>
            <a:r>
              <a:rPr lang="en-GB" sz="2400" dirty="0"/>
              <a:t>Bomber 1 lost his nerve and did not see through his part in the attack,</a:t>
            </a:r>
          </a:p>
          <a:p>
            <a:r>
              <a:rPr lang="en-GB" sz="2400" dirty="0"/>
              <a:t>Bomber 2 threw his bomb which killed a guard and a small child, </a:t>
            </a:r>
          </a:p>
        </p:txBody>
      </p:sp>
    </p:spTree>
    <p:extLst>
      <p:ext uri="{BB962C8B-B14F-4D97-AF65-F5344CB8AC3E}">
        <p14:creationId xmlns:p14="http://schemas.microsoft.com/office/powerpoint/2010/main" val="16662328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The attack</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ADFEA52-77E0-45F5-BF49-8A7796621DB0}"/>
              </a:ext>
            </a:extLst>
          </p:cNvPr>
          <p:cNvPicPr>
            <a:picLocks noGrp="1" noChangeAspect="1"/>
          </p:cNvPicPr>
          <p:nvPr>
            <p:ph sz="half" idx="2"/>
          </p:nvPr>
        </p:nvPicPr>
        <p:blipFill rotWithShape="1">
          <a:blip r:embed="rId3">
            <a:alphaModFix/>
          </a:blip>
          <a:srcRect r="214"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The Tsar at this stage stopped his carriage and got out to inspect the damage and to question bomber 2 who had been apprehended by passers by, at this stage, </a:t>
            </a:r>
          </a:p>
          <a:p>
            <a:r>
              <a:rPr lang="en-US" sz="2400" dirty="0">
                <a:solidFill>
                  <a:srgbClr val="000000"/>
                </a:solidFill>
              </a:rPr>
              <a:t>Bomber 3 threw his bomb at close range killing himself and fatally injuring the Tsar who died several hours later. </a:t>
            </a:r>
          </a:p>
        </p:txBody>
      </p:sp>
    </p:spTree>
    <p:extLst>
      <p:ext uri="{BB962C8B-B14F-4D97-AF65-F5344CB8AC3E}">
        <p14:creationId xmlns:p14="http://schemas.microsoft.com/office/powerpoint/2010/main" val="32744927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0A0E20-1E72-4A84-8D21-6F351977A073}"/>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Execution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AF953BB-382B-40A6-8FCB-36BA31204D97}"/>
              </a:ext>
            </a:extLst>
          </p:cNvPr>
          <p:cNvPicPr>
            <a:picLocks noGrp="1" noChangeAspect="1"/>
          </p:cNvPicPr>
          <p:nvPr>
            <p:ph sz="half" idx="1"/>
          </p:nvPr>
        </p:nvPicPr>
        <p:blipFill rotWithShape="1">
          <a:blip r:embed="rId3">
            <a:alphaModFix/>
          </a:blip>
          <a:srcRect l="16654" r="10734"/>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DAB7E6B0-C14F-48C2-BB6A-7EB3D3C69108}"/>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pPr lvl="0"/>
            <a:r>
              <a:rPr lang="en-US" sz="2400" dirty="0">
                <a:solidFill>
                  <a:srgbClr val="000000"/>
                </a:solidFill>
              </a:rPr>
              <a:t>The assassination of the Tsar was the groups high point, BUT……</a:t>
            </a:r>
          </a:p>
          <a:p>
            <a:pPr lvl="0"/>
            <a:r>
              <a:rPr lang="en-US" sz="2400" dirty="0">
                <a:solidFill>
                  <a:srgbClr val="000000"/>
                </a:solidFill>
              </a:rPr>
              <a:t>Bomber 4 was captured and gave the details of the group and its members, consequently the Executive Committee was captured tried and hanged within 8 days. </a:t>
            </a:r>
          </a:p>
          <a:p>
            <a:endParaRPr lang="en-US" sz="2000" dirty="0">
              <a:solidFill>
                <a:srgbClr val="000000"/>
              </a:solidFill>
            </a:endParaRPr>
          </a:p>
        </p:txBody>
      </p:sp>
    </p:spTree>
    <p:extLst>
      <p:ext uri="{BB962C8B-B14F-4D97-AF65-F5344CB8AC3E}">
        <p14:creationId xmlns:p14="http://schemas.microsoft.com/office/powerpoint/2010/main" val="1317909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vert="horz" lIns="91440" tIns="45720" rIns="91440" bIns="45720" rtlCol="0" anchor="ctr">
            <a:normAutofit/>
          </a:bodyPr>
          <a:lstStyle/>
          <a:p>
            <a:r>
              <a:rPr lang="en-US" sz="3700" dirty="0">
                <a:solidFill>
                  <a:srgbClr val="000000"/>
                </a:solidFill>
              </a:rPr>
              <a:t>Outcome of Narodnaya </a:t>
            </a:r>
            <a:r>
              <a:rPr lang="en-US" sz="3700" dirty="0" err="1">
                <a:solidFill>
                  <a:srgbClr val="000000"/>
                </a:solidFill>
              </a:rPr>
              <a:t>Volya</a:t>
            </a:r>
            <a:r>
              <a:rPr lang="en-US" sz="3700" dirty="0">
                <a:solidFill>
                  <a:srgbClr val="000000"/>
                </a:solidFill>
              </a:rPr>
              <a:t> Action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3EA9B9D6-C232-494E-BC38-0C2B724B5AF0}"/>
              </a:ext>
            </a:extLst>
          </p:cNvPr>
          <p:cNvPicPr>
            <a:picLocks noGrp="1" noChangeAspect="1"/>
          </p:cNvPicPr>
          <p:nvPr>
            <p:ph sz="half" idx="2"/>
          </p:nvPr>
        </p:nvPicPr>
        <p:blipFill rotWithShape="1">
          <a:blip r:embed="rId3">
            <a:alphaModFix/>
          </a:blip>
          <a:srcRect r="1" b="120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Appointment of new Tsar Alexander III an autocrat who abandoned the reforms planned by Alexander II</a:t>
            </a:r>
          </a:p>
          <a:p>
            <a:r>
              <a:rPr lang="en-US" sz="2400" dirty="0">
                <a:solidFill>
                  <a:srgbClr val="000000"/>
                </a:solidFill>
              </a:rPr>
              <a:t>This led to further Social Economical and Political Problems,</a:t>
            </a:r>
          </a:p>
        </p:txBody>
      </p:sp>
    </p:spTree>
    <p:extLst>
      <p:ext uri="{BB962C8B-B14F-4D97-AF65-F5344CB8AC3E}">
        <p14:creationId xmlns:p14="http://schemas.microsoft.com/office/powerpoint/2010/main" val="25751002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Seminar Session …………….30 Mins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In groups identify Motives, strategy and tactics of </a:t>
            </a:r>
            <a:r>
              <a:rPr lang="en-US" sz="3200" dirty="0">
                <a:solidFill>
                  <a:srgbClr val="000000"/>
                </a:solidFill>
                <a:latin typeface="Calibri Light" panose="020F0302020204030204"/>
                <a:ea typeface="+mj-ea"/>
                <a:cs typeface="+mj-cs"/>
              </a:rPr>
              <a:t>Narodnaya Volya </a:t>
            </a:r>
            <a:r>
              <a:rPr lang="en-GB" sz="3200" dirty="0">
                <a:solidFill>
                  <a:srgbClr val="000000"/>
                </a:solidFill>
              </a:rPr>
              <a:t>and identify commonality with modern day terrorist groups. </a:t>
            </a:r>
          </a:p>
        </p:txBody>
      </p:sp>
    </p:spTree>
    <p:extLst>
      <p:ext uri="{BB962C8B-B14F-4D97-AF65-F5344CB8AC3E}">
        <p14:creationId xmlns:p14="http://schemas.microsoft.com/office/powerpoint/2010/main" val="6595949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Conclusion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Both the Sicarii and Narodnaya Volya provide classic examples of terrorist groups:</a:t>
            </a:r>
          </a:p>
          <a:p>
            <a:r>
              <a:rPr lang="en-GB" sz="2400" dirty="0">
                <a:solidFill>
                  <a:srgbClr val="000000"/>
                </a:solidFill>
              </a:rPr>
              <a:t>The Sicarii were motivated by ethnic, religious and nationalist agendas, whilst</a:t>
            </a:r>
          </a:p>
          <a:p>
            <a:r>
              <a:rPr lang="en-GB" sz="2400" dirty="0">
                <a:solidFill>
                  <a:srgbClr val="000000"/>
                </a:solidFill>
              </a:rPr>
              <a:t>Narodnaya Volya were motivated by bringing reform of the Government and replacing it with apolitical ideology of their own.  </a:t>
            </a:r>
          </a:p>
          <a:p>
            <a:r>
              <a:rPr lang="en-GB" sz="2400" dirty="0">
                <a:solidFill>
                  <a:srgbClr val="000000"/>
                </a:solidFill>
              </a:rPr>
              <a:t>Almost all terrorist groups fall into one or more than one of these motivators (e.g. Al Qaeda, PIRA)  </a:t>
            </a:r>
          </a:p>
        </p:txBody>
      </p:sp>
    </p:spTree>
    <p:extLst>
      <p:ext uri="{BB962C8B-B14F-4D97-AF65-F5344CB8AC3E}">
        <p14:creationId xmlns:p14="http://schemas.microsoft.com/office/powerpoint/2010/main" val="6113943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 up of a piece of paper&#10;&#10;Description automatically generated">
            <a:extLst>
              <a:ext uri="{FF2B5EF4-FFF2-40B4-BE49-F238E27FC236}">
                <a16:creationId xmlns:a16="http://schemas.microsoft.com/office/drawing/2014/main" id="{5D3E4093-A9F6-4148-8F28-0584B5AC5742}"/>
              </a:ext>
            </a:extLst>
          </p:cNvPr>
          <p:cNvPicPr>
            <a:picLocks noChangeAspect="1"/>
          </p:cNvPicPr>
          <p:nvPr/>
        </p:nvPicPr>
        <p:blipFill>
          <a:blip r:embed="rId3"/>
          <a:stretch>
            <a:fillRect/>
          </a:stretch>
        </p:blipFill>
        <p:spPr>
          <a:xfrm>
            <a:off x="3236181" y="1887511"/>
            <a:ext cx="5462546" cy="3126709"/>
          </a:xfrm>
          <a:prstGeom prst="rect">
            <a:avLst/>
          </a:prstGeom>
        </p:spPr>
      </p:pic>
    </p:spTree>
    <p:extLst>
      <p:ext uri="{BB962C8B-B14F-4D97-AF65-F5344CB8AC3E}">
        <p14:creationId xmlns:p14="http://schemas.microsoft.com/office/powerpoint/2010/main" val="36581048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1682</Words>
  <Application>Microsoft Office PowerPoint</Application>
  <PresentationFormat>Widescreen</PresentationFormat>
  <Paragraphs>142</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Times New Roman</vt:lpstr>
      <vt:lpstr>Office Theme</vt:lpstr>
      <vt:lpstr>MSc Terrorism and Cybercrime</vt:lpstr>
      <vt:lpstr>Ground Rules</vt:lpstr>
      <vt:lpstr>Scheme of Work </vt:lpstr>
      <vt:lpstr>  Module Learning Outcomes </vt:lpstr>
      <vt:lpstr>Indicative Content</vt:lpstr>
      <vt:lpstr>Terrorism - A Historical Context</vt:lpstr>
      <vt:lpstr>Historical Context</vt:lpstr>
      <vt:lpstr>Terrorism – A Brief History</vt:lpstr>
      <vt:lpstr>9/11 </vt:lpstr>
      <vt:lpstr> </vt:lpstr>
      <vt:lpstr>PowerPoint Presentation</vt:lpstr>
      <vt:lpstr>So do we ignore History at our peril?</vt:lpstr>
      <vt:lpstr>The Sicarii</vt:lpstr>
      <vt:lpstr>Sicarii</vt:lpstr>
      <vt:lpstr>Sicarii</vt:lpstr>
      <vt:lpstr>Sicarii</vt:lpstr>
      <vt:lpstr>Sicarii</vt:lpstr>
      <vt:lpstr>b. Roman leaders introduced punitive measures in response to violence.  As a result of poor intelligence these measures were often directed towards the innocent.  The military were introduced to violently disperse crowds and carry out local massacres.    </vt:lpstr>
      <vt:lpstr>Corruption</vt:lpstr>
      <vt:lpstr>Outcomes</vt:lpstr>
      <vt:lpstr>Success</vt:lpstr>
      <vt:lpstr>Success</vt:lpstr>
      <vt:lpstr>Success</vt:lpstr>
      <vt:lpstr>Seminar Session …………….30 Mins</vt:lpstr>
      <vt:lpstr>“Party of the Narodnaya Volya"  "The Will of the People"</vt:lpstr>
      <vt:lpstr>Rejection</vt:lpstr>
      <vt:lpstr>Birth of Narodnaya Volya</vt:lpstr>
      <vt:lpstr>Early Action</vt:lpstr>
      <vt:lpstr>Early Action</vt:lpstr>
      <vt:lpstr>Further Conspiracy against the State</vt:lpstr>
      <vt:lpstr>Further Conspiracy against the State</vt:lpstr>
      <vt:lpstr>Attacks on the Tsar</vt:lpstr>
      <vt:lpstr>Resolving the Terrorist problem</vt:lpstr>
      <vt:lpstr>Resolving the Terrorist problem</vt:lpstr>
      <vt:lpstr>The plot to Kill the Tsar continued…….</vt:lpstr>
      <vt:lpstr>The plot to Kill the Tsar continued</vt:lpstr>
      <vt:lpstr>The Attack</vt:lpstr>
      <vt:lpstr>The attack</vt:lpstr>
      <vt:lpstr>Execution</vt:lpstr>
      <vt:lpstr>Outcome of Narodnaya Volya Action</vt:lpstr>
      <vt:lpstr>Seminar Session …………….30 Mins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wynne jones</dc:creator>
  <cp:lastModifiedBy>Wynne Jones (IMH)</cp:lastModifiedBy>
  <cp:revision>3</cp:revision>
  <cp:lastPrinted>2019-10-04T07:40:59Z</cp:lastPrinted>
  <dcterms:created xsi:type="dcterms:W3CDTF">2019-10-04T07:34:10Z</dcterms:created>
  <dcterms:modified xsi:type="dcterms:W3CDTF">2019-10-04T08:00:37Z</dcterms:modified>
</cp:coreProperties>
</file>