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78" r:id="rId3"/>
    <p:sldId id="257" r:id="rId4"/>
    <p:sldId id="258" r:id="rId5"/>
    <p:sldId id="281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80" r:id="rId16"/>
    <p:sldId id="283" r:id="rId17"/>
    <p:sldId id="279" r:id="rId18"/>
    <p:sldId id="282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5230D2-E632-4E38-9187-DE10D16197D4}" v="6" dt="2026-03-14T13:47:03.3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1" d="100"/>
          <a:sy n="61" d="100"/>
        </p:scale>
        <p:origin x="1348" y="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AC4CDA24-E8AC-4AFF-ABBA-9178745B2EBF}"/>
    <pc:docChg chg="addSld modSld">
      <pc:chgData name="Piyumika Kithulgoda Gamage" userId="8130ac14-9727-4963-a006-512f362f8357" providerId="ADAL" clId="{AC4CDA24-E8AC-4AFF-ABBA-9178745B2EBF}" dt="2026-03-14T13:47:11.307" v="10" actId="6549"/>
      <pc:docMkLst>
        <pc:docMk/>
      </pc:docMkLst>
      <pc:sldChg chg="modSp new mod">
        <pc:chgData name="Piyumika Kithulgoda Gamage" userId="8130ac14-9727-4963-a006-512f362f8357" providerId="ADAL" clId="{AC4CDA24-E8AC-4AFF-ABBA-9178745B2EBF}" dt="2026-03-14T13:47:11.307" v="10" actId="6549"/>
        <pc:sldMkLst>
          <pc:docMk/>
          <pc:sldMk cId="976501890" sldId="283"/>
        </pc:sldMkLst>
        <pc:spChg chg="mod">
          <ac:chgData name="Piyumika Kithulgoda Gamage" userId="8130ac14-9727-4963-a006-512f362f8357" providerId="ADAL" clId="{AC4CDA24-E8AC-4AFF-ABBA-9178745B2EBF}" dt="2026-03-14T13:47:06.409" v="7" actId="20577"/>
          <ac:spMkLst>
            <pc:docMk/>
            <pc:sldMk cId="976501890" sldId="283"/>
            <ac:spMk id="2" creationId="{0B10AB29-752E-A2EA-A4C6-A832F5DD4088}"/>
          </ac:spMkLst>
        </pc:spChg>
        <pc:spChg chg="mod">
          <ac:chgData name="Piyumika Kithulgoda Gamage" userId="8130ac14-9727-4963-a006-512f362f8357" providerId="ADAL" clId="{AC4CDA24-E8AC-4AFF-ABBA-9178745B2EBF}" dt="2026-03-14T13:47:11.307" v="10" actId="6549"/>
          <ac:spMkLst>
            <pc:docMk/>
            <pc:sldMk cId="976501890" sldId="283"/>
            <ac:spMk id="3" creationId="{5C849E69-1BBC-1BAB-6ED2-2B776C4BCFB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1850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 Session 1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Place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understand the concept of distribution, channels of distribution and marketing intermediaries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To determine the role of middlemen in the channel of </a:t>
            </a:r>
            <a:r>
              <a:rPr lang="en-GB" sz="2400"/>
              <a:t>distribution.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comprehend different distribution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0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A channel of 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FA123-AF05-D54B-1A12-A30E6ECB2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Direct and Indirect Channels of Distribution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3F6E9-0617-CF07-9ACC-CD46276C9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469B75-AFC6-7922-7C60-9EFC73067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026" name="Picture 2" descr="Shopify - Distribution Channel Graph">
            <a:extLst>
              <a:ext uri="{FF2B5EF4-FFF2-40B4-BE49-F238E27FC236}">
                <a16:creationId xmlns:a16="http://schemas.microsoft.com/office/drawing/2014/main" id="{6D29F8BA-47E4-8027-2F45-263B2D136AB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89" y="1600201"/>
            <a:ext cx="6721572" cy="37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9107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A marketing intermediary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u="sng" dirty="0"/>
              <a:t>Marketing information</a:t>
            </a:r>
          </a:p>
          <a:p>
            <a:pPr marL="0" indent="0">
              <a:buNone/>
            </a:pPr>
            <a:r>
              <a:rPr lang="en-GB" sz="2800" dirty="0"/>
              <a:t>Analyse information such as sales data, perform or commission marketing research studies.</a:t>
            </a:r>
          </a:p>
          <a:p>
            <a:r>
              <a:rPr lang="en-GB" sz="2800" b="1" u="sng" dirty="0"/>
              <a:t>Marketing management</a:t>
            </a:r>
          </a:p>
          <a:p>
            <a:pPr marL="0" indent="0">
              <a:buNone/>
            </a:pPr>
            <a:r>
              <a:rPr lang="en-GB" sz="2800" dirty="0"/>
              <a:t>Planning, implementation and control.</a:t>
            </a:r>
          </a:p>
          <a:p>
            <a:r>
              <a:rPr lang="en-GB" sz="2800" b="1" u="sng" dirty="0"/>
              <a:t>Facilitating exchange</a:t>
            </a:r>
          </a:p>
          <a:p>
            <a:pPr marL="0" indent="0">
              <a:buNone/>
            </a:pPr>
            <a:r>
              <a:rPr lang="en-GB" sz="2800" dirty="0"/>
              <a:t>Choose and stock product varieties that match the needs of buyers</a:t>
            </a:r>
            <a:r>
              <a:rPr lang="en-GB" dirty="0"/>
              <a:t>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/>
              <a:t>Promotion</a:t>
            </a:r>
          </a:p>
          <a:p>
            <a:pPr marL="0" indent="0">
              <a:buNone/>
            </a:pPr>
            <a:r>
              <a:rPr lang="en-GB" dirty="0"/>
              <a:t>Set promotional objectives, advertising, personal selling, sales promotion, public relations and direct marketing.</a:t>
            </a:r>
          </a:p>
          <a:p>
            <a:r>
              <a:rPr lang="en-GB" b="1" u="sng" dirty="0"/>
              <a:t>Price</a:t>
            </a:r>
          </a:p>
          <a:p>
            <a:pPr marL="0" indent="0">
              <a:buNone/>
            </a:pPr>
            <a:r>
              <a:rPr lang="en-GB" dirty="0"/>
              <a:t>Pricing policies .</a:t>
            </a:r>
          </a:p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2700" b="1" dirty="0"/>
              <a:t>Ways by which using middlemen improves market efficiency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sz="2400" b="1" u="sng" dirty="0"/>
              <a:t>Functional efficiency</a:t>
            </a:r>
          </a:p>
          <a:p>
            <a:pPr marL="0" lvl="0" indent="0">
              <a:buNone/>
            </a:pPr>
            <a:r>
              <a:rPr lang="en-GB" sz="2400" dirty="0"/>
              <a:t>The middlemen may have more experience in selling  the product  than the producer.</a:t>
            </a:r>
          </a:p>
          <a:p>
            <a:pPr lvl="0"/>
            <a:r>
              <a:rPr lang="en-GB" sz="2400" b="1" u="sng" dirty="0"/>
              <a:t>Scale efficiency</a:t>
            </a:r>
          </a:p>
          <a:p>
            <a:pPr marL="0" lvl="0" indent="0">
              <a:buNone/>
            </a:pPr>
            <a:r>
              <a:rPr lang="en-GB" sz="2400" dirty="0"/>
              <a:t>This is the benefit that wholesalers provide to retailers.</a:t>
            </a:r>
          </a:p>
          <a:p>
            <a:r>
              <a:rPr lang="en-GB" sz="2400" b="1" u="sng" dirty="0"/>
              <a:t>Transactional efficiency</a:t>
            </a:r>
            <a:endParaRPr lang="en-GB" sz="2400" u="sng" dirty="0"/>
          </a:p>
          <a:p>
            <a:pPr marL="0" lvl="0" indent="0">
              <a:buNone/>
            </a:pPr>
            <a:r>
              <a:rPr lang="en-GB" sz="24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u="sng" dirty="0"/>
              <a:t>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buying.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u="sng" dirty="0"/>
              <a:t>Distribution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 u="sng" dirty="0"/>
            </a:br>
            <a:r>
              <a:rPr lang="en-GB" sz="3200" b="1" u="sng" dirty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Selective 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3100" b="1" i="1" dirty="0"/>
              <a:t>Dual 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b="1" dirty="0"/>
              <a:t>Hybrid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members of a hybrid system 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B3EE0-365A-40DB-88A4-F0AA2B2E2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00785-7823-4DD0-A3FC-F106D5369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The president of a carpet manufacturer (who uses wholesalers to sell the carpets to retail stores) has asked you to bypass  the wholesalers and use a personal selling team to sell directly to the retail stores. What caution would you voice on this matter and what information would you analyse before making a final decision.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361C8-568C-427B-991A-547C8404F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D24CB-8B6C-4555-9EC0-9639EB911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8628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0AB29-752E-A2EA-A4C6-A832F5DD4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Activity Title</a:t>
            </a:r>
            <a:r>
              <a:rPr lang="en-GB" sz="3000" dirty="0"/>
              <a:t>: </a:t>
            </a:r>
            <a:r>
              <a:rPr lang="en-GB" sz="3000" i="1" dirty="0"/>
              <a:t>"</a:t>
            </a:r>
            <a:r>
              <a:rPr lang="en-GB" sz="3000" b="1" i="1" dirty="0"/>
              <a:t>Route to Market: Designing a Distribution Channel for a Start-Up"</a:t>
            </a: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49E69-1BBC-1BAB-6ED2-2B776C4BC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/>
              <a:t>You </a:t>
            </a:r>
            <a:r>
              <a:rPr lang="en-GB" sz="1200" dirty="0"/>
              <a:t>will work in groups to design an effective distribution strategy for a real-world </a:t>
            </a:r>
            <a:r>
              <a:rPr lang="en-GB" sz="1200" b="1" dirty="0"/>
              <a:t>emerging start-up or new brand</a:t>
            </a:r>
            <a:r>
              <a:rPr lang="en-GB" sz="1200" dirty="0"/>
              <a:t>.</a:t>
            </a:r>
          </a:p>
          <a:p>
            <a:r>
              <a:rPr lang="en-GB" sz="1200" b="1" dirty="0"/>
              <a:t>Instructions</a:t>
            </a:r>
            <a:r>
              <a:rPr lang="en-GB" sz="1200" dirty="0"/>
              <a:t>:</a:t>
            </a:r>
          </a:p>
          <a:p>
            <a:pPr lvl="0"/>
            <a:r>
              <a:rPr lang="en-GB" sz="1200" b="1" dirty="0"/>
              <a:t>Choose an Emerging Brand</a:t>
            </a:r>
            <a:r>
              <a:rPr lang="en-GB" sz="1200" dirty="0"/>
              <a:t> (e.g., </a:t>
            </a:r>
            <a:r>
              <a:rPr lang="en-GB" sz="1200" dirty="0" err="1"/>
              <a:t>Oddbox</a:t>
            </a:r>
            <a:r>
              <a:rPr lang="en-GB" sz="1200" dirty="0"/>
              <a:t>, Wild Deodorant, Pip &amp; Nut, or a local start-up).</a:t>
            </a:r>
          </a:p>
          <a:p>
            <a:pPr lvl="0"/>
            <a:r>
              <a:rPr lang="en-GB" sz="1200" b="1" dirty="0"/>
              <a:t>Research the Product</a:t>
            </a:r>
            <a:r>
              <a:rPr lang="en-GB" sz="1200" dirty="0"/>
              <a:t>: Understand the nature of the product (e.g., perishable, tech-based, niche, sustainable).</a:t>
            </a:r>
          </a:p>
          <a:p>
            <a:pPr lvl="0"/>
            <a:r>
              <a:rPr lang="en-GB" sz="1200" b="1" dirty="0"/>
              <a:t>Design the Channel</a:t>
            </a:r>
            <a:r>
              <a:rPr lang="en-GB" sz="1200" dirty="0"/>
              <a:t>:</a:t>
            </a:r>
          </a:p>
          <a:p>
            <a:pPr lvl="1"/>
            <a:r>
              <a:rPr lang="en-GB" sz="1200" dirty="0"/>
              <a:t>Decide between </a:t>
            </a:r>
            <a:r>
              <a:rPr lang="en-GB" sz="1200" b="1" dirty="0"/>
              <a:t>direct</a:t>
            </a:r>
            <a:r>
              <a:rPr lang="en-GB" sz="1200" dirty="0"/>
              <a:t> or </a:t>
            </a:r>
            <a:r>
              <a:rPr lang="en-GB" sz="1200" b="1" dirty="0"/>
              <a:t>indirect</a:t>
            </a:r>
            <a:r>
              <a:rPr lang="en-GB" sz="1200" dirty="0"/>
              <a:t> distribution.</a:t>
            </a:r>
          </a:p>
          <a:p>
            <a:pPr lvl="1"/>
            <a:r>
              <a:rPr lang="en-GB" sz="1200" dirty="0"/>
              <a:t>Map out your chosen </a:t>
            </a:r>
            <a:r>
              <a:rPr lang="en-GB" sz="1200" b="1" dirty="0"/>
              <a:t>channel of distribution</a:t>
            </a:r>
            <a:r>
              <a:rPr lang="en-GB" sz="1200" dirty="0"/>
              <a:t> (e.g., Producer → Online Store → Consumer).</a:t>
            </a:r>
          </a:p>
          <a:p>
            <a:pPr lvl="1"/>
            <a:r>
              <a:rPr lang="en-GB" sz="1200" dirty="0"/>
              <a:t>Choose the best-fit </a:t>
            </a:r>
            <a:r>
              <a:rPr lang="en-GB" sz="1200" b="1" dirty="0"/>
              <a:t>distribution strategy</a:t>
            </a:r>
            <a:r>
              <a:rPr lang="en-GB" sz="1200" dirty="0"/>
              <a:t>: Intensive, Exclusive, or Selective.</a:t>
            </a:r>
          </a:p>
          <a:p>
            <a:pPr lvl="1"/>
            <a:r>
              <a:rPr lang="en-GB" sz="1200" dirty="0"/>
              <a:t>Consider if a </a:t>
            </a:r>
            <a:r>
              <a:rPr lang="en-GB" sz="1200" b="1" dirty="0"/>
              <a:t>hybrid</a:t>
            </a:r>
            <a:r>
              <a:rPr lang="en-GB" sz="1200" dirty="0"/>
              <a:t> or </a:t>
            </a:r>
            <a:r>
              <a:rPr lang="en-GB" sz="1200" b="1" dirty="0"/>
              <a:t>dual-channel</a:t>
            </a:r>
            <a:r>
              <a:rPr lang="en-GB" sz="1200" dirty="0"/>
              <a:t> strategy is applicable.</a:t>
            </a:r>
          </a:p>
          <a:p>
            <a:pPr lvl="0"/>
            <a:r>
              <a:rPr lang="en-GB" sz="1200" b="1" dirty="0"/>
              <a:t>Justify Decisions</a:t>
            </a:r>
            <a:r>
              <a:rPr lang="en-GB" sz="1200" dirty="0"/>
              <a:t>:</a:t>
            </a:r>
          </a:p>
          <a:p>
            <a:pPr lvl="1"/>
            <a:r>
              <a:rPr lang="en-GB" sz="1200" dirty="0"/>
              <a:t>Use market research to support your strategy.</a:t>
            </a:r>
          </a:p>
          <a:p>
            <a:pPr lvl="1"/>
            <a:r>
              <a:rPr lang="en-GB" sz="1200" dirty="0"/>
              <a:t>Explain why this model is most effective for the product and target audience.</a:t>
            </a:r>
          </a:p>
          <a:p>
            <a:pPr lvl="0"/>
            <a:r>
              <a:rPr lang="en-GB" sz="1200" b="1" dirty="0"/>
              <a:t>Presentation </a:t>
            </a:r>
            <a:endParaRPr lang="en-GB" sz="1200" dirty="0"/>
          </a:p>
          <a:p>
            <a:pPr lvl="1"/>
            <a:r>
              <a:rPr lang="en-GB" sz="1200" dirty="0"/>
              <a:t>Each group presents their channel design and rationale using a flow diagram.</a:t>
            </a:r>
          </a:p>
          <a:p>
            <a:pPr lvl="1"/>
            <a:r>
              <a:rPr lang="en-GB" sz="1200" dirty="0"/>
              <a:t>Include 1–2 risks or challenges and how to overcome them.</a:t>
            </a:r>
          </a:p>
          <a:p>
            <a:endParaRPr lang="en-GB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C7347-4424-5BF8-23D0-3B5B1F99E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95D7EE-C3A6-4633-3CA7-C502BF84E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6501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focused on the concept of distribution, channels of distribution and marketing intermediaries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We have determined the role of middlemen in the channel of distribution.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</a:t>
            </a:r>
            <a:r>
              <a:rPr lang="en-GB" sz="2400"/>
              <a:t>focused on different </a:t>
            </a:r>
            <a:r>
              <a:rPr lang="en-GB" sz="2400" dirty="0"/>
              <a:t>distribution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7481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 Allen Aaker.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Developing Business Strategies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York, John Wiley And Sons Ltd, 2020.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Gordon, Jason. “Exclusive Distribution - Explained.”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Business Professor, LLC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28 Sept. 2021, thebusinessprofessor.com/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en_US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/principles-of-marketing/exclusive-distribution-explained.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Hitesh Bhasin. “What Is Intensive Distribution and Its Advantage in Business?”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Marketing91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 Aug. 2015, www.marketing91.com/intensive-distribution/.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Kenton, Will. “How Distribution Channels Work.”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Investopedia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 Dec. 2022, www.investopedia.com/terms/d/distribution-channel.asp#:~:text=Distribution%20channels%20include%20wholesalers%2C%20retailers.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38893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2586</TotalTime>
  <Words>861</Words>
  <Application>Microsoft Office PowerPoint</Application>
  <PresentationFormat>On-screen Show (4:3)</PresentationFormat>
  <Paragraphs>96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Myriad Pro</vt:lpstr>
      <vt:lpstr>Arial</vt:lpstr>
      <vt:lpstr>Verdana</vt:lpstr>
      <vt:lpstr>20140311PresentationUWTSDTemplate</vt:lpstr>
      <vt:lpstr>LCBB5015</vt:lpstr>
      <vt:lpstr>Learning Objectives</vt:lpstr>
      <vt:lpstr>  Distribution </vt:lpstr>
      <vt:lpstr>  A channel of distribution </vt:lpstr>
      <vt:lpstr>Direct and Indirect Channels of Distribution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  <vt:lpstr>Question</vt:lpstr>
      <vt:lpstr>Activity Title: "Route to Market: Designing a Distribution Channel for a Start-Up"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149</cp:revision>
  <cp:lastPrinted>2018-07-09T15:27:01Z</cp:lastPrinted>
  <dcterms:created xsi:type="dcterms:W3CDTF">2002-10-07T19:43:58Z</dcterms:created>
  <dcterms:modified xsi:type="dcterms:W3CDTF">2026-03-14T13:47:12Z</dcterms:modified>
</cp:coreProperties>
</file>