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5" r:id="rId6"/>
    <p:sldId id="266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81" r:id="rId17"/>
    <p:sldId id="282" r:id="rId18"/>
    <p:sldId id="283" r:id="rId19"/>
    <p:sldId id="261" r:id="rId20"/>
    <p:sldId id="264" r:id="rId21"/>
    <p:sldId id="284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37" autoAdjust="0"/>
    <p:restoredTop sz="94737"/>
  </p:normalViewPr>
  <p:slideViewPr>
    <p:cSldViewPr snapToGrid="0">
      <p:cViewPr varScale="1">
        <p:scale>
          <a:sx n="105" d="100"/>
          <a:sy n="105" d="100"/>
        </p:scale>
        <p:origin x="67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2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5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5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07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5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0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3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8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2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5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183618"/>
          </a:xfrm>
        </p:spPr>
        <p:txBody>
          <a:bodyPr>
            <a:normAutofit/>
          </a:bodyPr>
          <a:lstStyle/>
          <a:p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LCLM4003 Effective Teamwork and Communication </a:t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2: Group Presentation</a:t>
            </a:r>
          </a:p>
          <a:p>
            <a:r>
              <a:rPr lang="en-GB" dirty="0"/>
              <a:t>Student                                       ID No.</a:t>
            </a:r>
          </a:p>
          <a:p>
            <a:r>
              <a:rPr lang="en-GB" dirty="0"/>
              <a:t>Student                                       ID No.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Student   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Md Imran Bhuiyan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                ID No. </a:t>
            </a:r>
            <a:r>
              <a:rPr lang="en-GB" sz="2000" b="0" i="0" u="none" strike="noStrike" dirty="0">
                <a:solidFill>
                  <a:srgbClr val="242130"/>
                </a:solidFill>
                <a:effectLst/>
                <a:latin typeface="Arial" panose="020B0604020202020204" pitchFamily="34" charset="0"/>
              </a:rPr>
              <a:t>2437654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Student                                       ID No.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Student                                       ID No.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Tutor’s Name: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80218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S3 1:		Introduction</a:t>
            </a:r>
          </a:p>
          <a:p>
            <a:pPr marL="0" indent="0">
              <a:buNone/>
            </a:pPr>
            <a:r>
              <a:rPr lang="en-GB" dirty="0"/>
              <a:t>S4-6:		Barrier and Solution  1 -   Student</a:t>
            </a: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S7-9: 		Barrier and Solution  2 -   Student   Md Imran Bhuiyan                                                        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  <a:latin typeface="Aptos" panose="02110004020202020204"/>
              </a:rPr>
              <a:t>S10-12: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	Barrier and Solution  3 -   Student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  <a:latin typeface="Aptos" panose="02110004020202020204"/>
              </a:rPr>
              <a:t>S13-15: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	Barrier and Solution  4-    Student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  <a:latin typeface="Aptos" panose="02110004020202020204"/>
              </a:rPr>
              <a:t>S16-18: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	Barrier and Solution  5 -    Student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  <a:latin typeface="Aptos" panose="02110004020202020204"/>
              </a:rPr>
              <a:t>S19		Conclusion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  <a:latin typeface="Aptos" panose="02110004020202020204"/>
              </a:rPr>
              <a:t>S20	 	References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  <a:latin typeface="Aptos" panose="02110004020202020204"/>
              </a:rPr>
              <a:t>S21		Questions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EE665-D2CE-1368-82C7-E56C664231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74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BARRIER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A7B2BF-A5D3-3722-F035-6CBBCC9182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79F75-4964-F008-242F-322D2CDCF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BARRIER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FBEFA-BADE-B0F0-278C-11A1D775E6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Analysis using communication model (S and W; Sch; B?)</a:t>
            </a:r>
          </a:p>
        </p:txBody>
      </p:sp>
    </p:spTree>
    <p:extLst>
      <p:ext uri="{BB962C8B-B14F-4D97-AF65-F5344CB8AC3E}">
        <p14:creationId xmlns:p14="http://schemas.microsoft.com/office/powerpoint/2010/main" val="2909098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18CC4E-3F2F-627C-F26F-2E8486A85F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D6170-E468-AF36-4BC6-4366D46F1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BARRIER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D8AFC-6D98-C835-093F-3AC81ED595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Solution using communication model (S and W; Sch; B?)</a:t>
            </a:r>
          </a:p>
        </p:txBody>
      </p:sp>
    </p:spTree>
    <p:extLst>
      <p:ext uri="{BB962C8B-B14F-4D97-AF65-F5344CB8AC3E}">
        <p14:creationId xmlns:p14="http://schemas.microsoft.com/office/powerpoint/2010/main" val="3337497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9F9DF1-D1A1-403D-7AF1-EC1539A5BF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4D155-EBE5-69B7-0F0F-7BB29DF2C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 BARRIER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9173A-0425-E2AC-3373-859FD2943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sz="4000" b="1" i="1" u="sng" dirty="0"/>
              <a:t>Culture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The workforce comes from a number of different cultural backgrounds, which influences language, communication styles and comprehension of instructions.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Most staff have limited English, so verbal instructions from the manager are often misunderstood.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Cultural differences affect attitudes towards hierarchy, training and workplace rules and therefore hygiene practices are inconsistent.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Younger staff appears less responsive to Gary’s style of communication. This suggests some generational and cultural mismatch in expectations.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English signs are used in the workplace, but the mixed culture and language abilities mean the signs don't effectively bridge the gap in communication.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BB3FB4-E38C-10B4-4560-71D635A28AC8}"/>
              </a:ext>
            </a:extLst>
          </p:cNvPr>
          <p:cNvSpPr txBox="1"/>
          <p:nvPr/>
        </p:nvSpPr>
        <p:spPr>
          <a:xfrm>
            <a:off x="3023616" y="20360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1337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A396B-E8AF-2246-72A9-15AFA15203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2F98B-6C13-E17A-D649-279149C4F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158495"/>
            <a:ext cx="11195304" cy="585217"/>
          </a:xfrm>
        </p:spPr>
        <p:txBody>
          <a:bodyPr>
            <a:normAutofit fontScale="90000"/>
          </a:bodyPr>
          <a:lstStyle/>
          <a:p>
            <a:r>
              <a:rPr lang="en-GB" dirty="0"/>
              <a:t>6. BARRIER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3D625-1647-D7D5-8FE9-080D8F3D0F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344" y="743712"/>
            <a:ext cx="12106656" cy="611428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600" dirty="0"/>
              <a:t>Analysis using communication model (S and W; Sch; B?)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Shannon &amp; Weaver</a:t>
            </a:r>
          </a:p>
          <a:p>
            <a:r>
              <a:rPr lang="en-GB" dirty="0"/>
              <a:t>Cultural and language differences act as major "noise" in the system.</a:t>
            </a:r>
          </a:p>
          <a:p>
            <a:r>
              <a:rPr lang="en-GB" dirty="0"/>
              <a:t>Gary gives instructions in English, but most of the workers interpret these instructions through their own cultural background and limited English.</a:t>
            </a:r>
          </a:p>
          <a:p>
            <a:r>
              <a:rPr lang="en-GB" dirty="0"/>
              <a:t>The message loses meaning even before it reaches them since the receivers are from five different cultural groups.</a:t>
            </a:r>
          </a:p>
          <a:p>
            <a:pPr marL="0" indent="0">
              <a:buNone/>
            </a:pPr>
            <a:r>
              <a:rPr lang="en-GB" b="1" dirty="0"/>
              <a:t>Schramm’s</a:t>
            </a:r>
          </a:p>
          <a:p>
            <a:r>
              <a:rPr lang="en-GB" dirty="0"/>
              <a:t>Schramm says communication works only when people share meaning. Shared meaning here is weak, for the staff and Gary do not share the same cultural norms or language.</a:t>
            </a:r>
          </a:p>
          <a:p>
            <a:r>
              <a:rPr lang="en-GB" dirty="0"/>
              <a:t>Also, the feedback is limited as workers may not be comfortable correcting a manager from another culture.</a:t>
            </a:r>
          </a:p>
          <a:p>
            <a:pPr marL="0" indent="0">
              <a:buNone/>
            </a:pPr>
            <a:r>
              <a:rPr lang="en-GB" b="1" dirty="0"/>
              <a:t>Berlo’s SMCR</a:t>
            </a:r>
          </a:p>
          <a:p>
            <a:r>
              <a:rPr lang="en-GB" dirty="0"/>
              <a:t>Source (Gary) speaks from only one cultural perspective.</a:t>
            </a:r>
          </a:p>
          <a:p>
            <a:r>
              <a:rPr lang="en-GB" dirty="0"/>
              <a:t>Message is shaped by his English cultural expectations.</a:t>
            </a:r>
          </a:p>
          <a:p>
            <a:r>
              <a:rPr lang="en-GB" dirty="0"/>
              <a:t>Channel-verbal and written English-does not match the cultural or language backgrounds of the workers.</a:t>
            </a:r>
          </a:p>
          <a:p>
            <a:r>
              <a:rPr lang="en-GB" dirty="0"/>
              <a:t>Receivers filter the instructions through their own cultural norms and hence interpret them differently.</a:t>
            </a:r>
          </a:p>
        </p:txBody>
      </p:sp>
    </p:spTree>
    <p:extLst>
      <p:ext uri="{BB962C8B-B14F-4D97-AF65-F5344CB8AC3E}">
        <p14:creationId xmlns:p14="http://schemas.microsoft.com/office/powerpoint/2010/main" val="3441552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47AF48-E52A-41B8-D98B-1628ECA828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D2278-6800-2AAE-8A6F-4705CBAA6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88" y="109094"/>
            <a:ext cx="10515600" cy="315912"/>
          </a:xfrm>
        </p:spPr>
        <p:txBody>
          <a:bodyPr>
            <a:normAutofit fontScale="90000"/>
          </a:bodyPr>
          <a:lstStyle/>
          <a:p>
            <a:r>
              <a:rPr lang="en-GB" dirty="0"/>
              <a:t>7. BARRIER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F007C-848C-0AA1-8778-9825958242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488" y="425006"/>
            <a:ext cx="12097512" cy="643299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Solution using communication model (S and W; Sch; B?)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sz="2600" dirty="0"/>
              <a:t>Shannon &amp; Weaver</a:t>
            </a:r>
          </a:p>
          <a:p>
            <a:r>
              <a:rPr lang="en-GB" sz="2600" dirty="0"/>
              <a:t>Provide training in multiple languages to reduce cultural and language "noise".</a:t>
            </a:r>
          </a:p>
          <a:p>
            <a:r>
              <a:rPr lang="en-GB" sz="2600" dirty="0"/>
              <a:t>Use clear visual instructions instead of only English text.</a:t>
            </a:r>
          </a:p>
          <a:p>
            <a:r>
              <a:rPr lang="en-GB" sz="2600" dirty="0"/>
              <a:t>Create quieter briefing spaces so messages aren't lost in machine noise.</a:t>
            </a:r>
          </a:p>
          <a:p>
            <a:pPr marL="0" indent="0">
              <a:buNone/>
            </a:pPr>
            <a:r>
              <a:rPr lang="en-GB" sz="2600" dirty="0"/>
              <a:t> Schramm</a:t>
            </a:r>
          </a:p>
          <a:p>
            <a:r>
              <a:rPr lang="en-GB" sz="2600" dirty="0"/>
              <a:t>Build shared understanding through short bilingual training sessions.</a:t>
            </a:r>
          </a:p>
          <a:p>
            <a:r>
              <a:rPr lang="en-GB" sz="2600" dirty="0"/>
              <a:t>Encourage two-way feedback so that workers can ask questions comfortably.</a:t>
            </a:r>
          </a:p>
          <a:p>
            <a:r>
              <a:rPr lang="en-GB" sz="2600" dirty="0"/>
              <a:t>Appoint cultural or language coordinators to bridge gaps.</a:t>
            </a:r>
          </a:p>
          <a:p>
            <a:pPr marL="0" indent="0">
              <a:buNone/>
            </a:pPr>
            <a:r>
              <a:rPr lang="en-GB" sz="2600" dirty="0"/>
              <a:t> Berlo’s SMCR</a:t>
            </a:r>
          </a:p>
          <a:p>
            <a:r>
              <a:rPr lang="en-GB" sz="2600" dirty="0"/>
              <a:t>Source: Train Gary in cross-cultural communication.</a:t>
            </a:r>
          </a:p>
          <a:p>
            <a:r>
              <a:rPr lang="en-GB" sz="2600" dirty="0"/>
              <a:t>Message: Redesign instructions using simple language and visuals.</a:t>
            </a:r>
          </a:p>
          <a:p>
            <a:r>
              <a:rPr lang="en-GB" sz="2600" dirty="0"/>
              <a:t>Channel: Use demonstrations, videos and translated materials.</a:t>
            </a:r>
          </a:p>
          <a:p>
            <a:r>
              <a:rPr lang="en-GB" sz="2600" dirty="0"/>
              <a:t>Receiver: Consideration of cultural learning styles and literacy levels when training is provided.</a:t>
            </a:r>
          </a:p>
        </p:txBody>
      </p:sp>
    </p:spTree>
    <p:extLst>
      <p:ext uri="{BB962C8B-B14F-4D97-AF65-F5344CB8AC3E}">
        <p14:creationId xmlns:p14="http://schemas.microsoft.com/office/powerpoint/2010/main" val="34374105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3428BB-7580-534C-0A81-223D0A62CA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FFF8D-1420-02A6-BBE5-BFE42A592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8. BARRIER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5377E-CD57-BFFE-BDF3-72A08AFB7F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243659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BFFFFE-FD2D-08FF-E8EF-5209F01340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0654B-3927-E02E-86CA-CBF25A5CF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9. BARRIER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AC704-5C19-A160-AB72-8590FC29EB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Analysis using communication model (S and W; Sch; B?)</a:t>
            </a:r>
          </a:p>
        </p:txBody>
      </p:sp>
    </p:spTree>
    <p:extLst>
      <p:ext uri="{BB962C8B-B14F-4D97-AF65-F5344CB8AC3E}">
        <p14:creationId xmlns:p14="http://schemas.microsoft.com/office/powerpoint/2010/main" val="14882648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137492-2517-27F0-D2C8-249266DBBD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77A1D-6ADC-1EF9-55D1-43DD274DC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10. BARRIER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5D270-0A47-9D21-4188-C0B4A32975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Solution using communication model (S and W; Sch; B?)</a:t>
            </a:r>
          </a:p>
        </p:txBody>
      </p:sp>
    </p:spTree>
    <p:extLst>
      <p:ext uri="{BB962C8B-B14F-4D97-AF65-F5344CB8AC3E}">
        <p14:creationId xmlns:p14="http://schemas.microsoft.com/office/powerpoint/2010/main" val="41933562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F838B3-A991-22BD-944E-7970C7F587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21EC4-ED71-782F-7E34-61A648971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11 BARRIER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6C986-4ED0-85AB-9D6C-8C9CFCD26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5715275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2B100F-16C4-1AF2-8DCE-93F2EABB06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ABA2C-2512-605D-23FD-ED9CB55FD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12 BARRIER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8DE05-0962-D680-9AF1-34C8EE322E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Analysis using communication model (S and W; Sch; B?)</a:t>
            </a:r>
          </a:p>
        </p:txBody>
      </p:sp>
    </p:spTree>
    <p:extLst>
      <p:ext uri="{BB962C8B-B14F-4D97-AF65-F5344CB8AC3E}">
        <p14:creationId xmlns:p14="http://schemas.microsoft.com/office/powerpoint/2010/main" val="2498061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E0C999-FBB0-C2C0-EFFD-AC24C3B926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8CA76-3047-A4F1-D3D6-64F32996A1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13. BARRIER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F4DE1-C7E2-5D3D-4E13-BD692CF08A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Solution using communication model (S and W; Sch; B?)</a:t>
            </a:r>
          </a:p>
        </p:txBody>
      </p:sp>
    </p:spTree>
    <p:extLst>
      <p:ext uri="{BB962C8B-B14F-4D97-AF65-F5344CB8AC3E}">
        <p14:creationId xmlns:p14="http://schemas.microsoft.com/office/powerpoint/2010/main" val="6053116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7A862D-5BE8-B13E-B35B-B4CFAEB351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25CDA-3556-A818-9398-213BFEFC2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14. BARRIER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F135E-D528-E6DE-2EF4-620C82F06D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32369565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07CECA-3B11-EB1A-D81F-1F1A3A8375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9483E-724E-F6B4-8C1D-58974E19B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15. BARRIER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0E139-876D-1124-721F-EA9A952030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Analysis using communication model (S and W; Sch; B?)</a:t>
            </a:r>
          </a:p>
        </p:txBody>
      </p:sp>
    </p:spTree>
    <p:extLst>
      <p:ext uri="{BB962C8B-B14F-4D97-AF65-F5344CB8AC3E}">
        <p14:creationId xmlns:p14="http://schemas.microsoft.com/office/powerpoint/2010/main" val="19982669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61E9E9-F081-DDB6-EA39-12D0BA8A86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DF6D3-375B-CDCD-2F40-7461D88B8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16. BARRIER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68D03-A399-4E14-4E90-1B4DA8C989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Solution using communication model (S and W; Sch; B?)</a:t>
            </a:r>
          </a:p>
        </p:txBody>
      </p:sp>
    </p:spTree>
    <p:extLst>
      <p:ext uri="{BB962C8B-B14F-4D97-AF65-F5344CB8AC3E}">
        <p14:creationId xmlns:p14="http://schemas.microsoft.com/office/powerpoint/2010/main" val="7103485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6AFDF-A24E-F384-9DB0-BF740FEBD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BDFE9-DFA5-654D-AFFA-365D4CAE0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Berlo, D. K. (1960). The process of communication. Holt, Rinehart and Winston.</a:t>
            </a:r>
          </a:p>
          <a:p>
            <a:r>
              <a:rPr lang="en-GB" dirty="0"/>
              <a:t>Accessed on 08 February 2025.</a:t>
            </a:r>
          </a:p>
          <a:p>
            <a:r>
              <a:rPr lang="en-GB" dirty="0"/>
              <a:t>Schramm, W. (1954). How communication works. In W. Schramm (Ed.), The process and effects of mass communication (pp. 3–26). University of Illinois Press.</a:t>
            </a:r>
          </a:p>
          <a:p>
            <a:r>
              <a:rPr lang="en-GB" dirty="0"/>
              <a:t>Accessed on 08 February 2025.</a:t>
            </a:r>
          </a:p>
          <a:p>
            <a:r>
              <a:rPr lang="en-GB" dirty="0"/>
              <a:t>Shannon, C. E., &amp; Weaver, W. (1949). The mathematical theory of communication. University of Illinois Press.</a:t>
            </a:r>
          </a:p>
          <a:p>
            <a:r>
              <a:rPr lang="en-GB" dirty="0"/>
              <a:t>Accessed on 08 February 2025.</a:t>
            </a:r>
          </a:p>
        </p:txBody>
      </p:sp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43D945-448E-1599-385C-523326B8F8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5636C-84FB-984E-25D1-0F3500757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85CF6-60F5-D8DE-0592-8836D3FFCE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8368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</TotalTime>
  <Words>788</Words>
  <Application>Microsoft Macintosh PowerPoint</Application>
  <PresentationFormat>Widescreen</PresentationFormat>
  <Paragraphs>89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Aptos</vt:lpstr>
      <vt:lpstr>Aptos Display</vt:lpstr>
      <vt:lpstr>Arial</vt:lpstr>
      <vt:lpstr>Office Theme</vt:lpstr>
      <vt:lpstr>LCLM4003 Effective Teamwork and Communication   </vt:lpstr>
      <vt:lpstr>Overview</vt:lpstr>
      <vt:lpstr>1.Introduction</vt:lpstr>
      <vt:lpstr>2. BARRIER 1</vt:lpstr>
      <vt:lpstr>3. BARRIER 1</vt:lpstr>
      <vt:lpstr>4. BARRIER 1</vt:lpstr>
      <vt:lpstr>5. BARRIER 2</vt:lpstr>
      <vt:lpstr>6. BARRIER 2</vt:lpstr>
      <vt:lpstr>7. BARRIER 2</vt:lpstr>
      <vt:lpstr>8. BARRIER 3</vt:lpstr>
      <vt:lpstr>9. BARRIER 3</vt:lpstr>
      <vt:lpstr>10. BARRIER 3</vt:lpstr>
      <vt:lpstr>11 BARRIER 4</vt:lpstr>
      <vt:lpstr>12 BARRIER 4</vt:lpstr>
      <vt:lpstr>13. BARRIER 4</vt:lpstr>
      <vt:lpstr>14. BARRIER 5</vt:lpstr>
      <vt:lpstr>15. BARRIER 5</vt:lpstr>
      <vt:lpstr>16. BARRIER 5</vt:lpstr>
      <vt:lpstr>CONCLUSION</vt:lpstr>
      <vt:lpstr>REFERENCES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Lloyd Beharry</dc:creator>
  <cp:lastModifiedBy>Md Imran Bhuiyan (2437654)</cp:lastModifiedBy>
  <cp:revision>7</cp:revision>
  <dcterms:created xsi:type="dcterms:W3CDTF">2025-03-30T08:53:31Z</dcterms:created>
  <dcterms:modified xsi:type="dcterms:W3CDTF">2025-12-08T23:41:32Z</dcterms:modified>
</cp:coreProperties>
</file>