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sldIdLst>
    <p:sldId id="256" r:id="rId2"/>
    <p:sldId id="271" r:id="rId3"/>
    <p:sldId id="257" r:id="rId4"/>
    <p:sldId id="270"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0882" autoAdjust="0"/>
  </p:normalViewPr>
  <p:slideViewPr>
    <p:cSldViewPr snapToGrid="0">
      <p:cViewPr varScale="1">
        <p:scale>
          <a:sx n="54" d="100"/>
          <a:sy n="54" d="100"/>
        </p:scale>
        <p:origin x="118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FE92035-3162-4A73-A9B4-446925B60785}"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BBB037A3-EE7A-4A68-A502-5B0D6C8DEFBB}">
      <dgm:prSet/>
      <dgm:spPr/>
      <dgm:t>
        <a:bodyPr/>
        <a:lstStyle/>
        <a:p>
          <a:r>
            <a:rPr lang="en-US" dirty="0"/>
            <a:t>Personal Protective Equipment (PPE): Gloves. Goggles. Slip-resistant shoes.</a:t>
          </a:r>
        </a:p>
      </dgm:t>
    </dgm:pt>
    <dgm:pt modelId="{C52FB2AC-DC56-476A-BCC6-0A8A94A45897}" type="parTrans" cxnId="{A92F07FC-85D7-4544-B320-EED11A15150D}">
      <dgm:prSet/>
      <dgm:spPr/>
      <dgm:t>
        <a:bodyPr/>
        <a:lstStyle/>
        <a:p>
          <a:endParaRPr lang="en-US"/>
        </a:p>
      </dgm:t>
    </dgm:pt>
    <dgm:pt modelId="{503ADE88-CAFF-4732-A44C-A18FDE245DE6}" type="sibTrans" cxnId="{A92F07FC-85D7-4544-B320-EED11A15150D}">
      <dgm:prSet/>
      <dgm:spPr/>
      <dgm:t>
        <a:bodyPr/>
        <a:lstStyle/>
        <a:p>
          <a:endParaRPr lang="en-US"/>
        </a:p>
      </dgm:t>
    </dgm:pt>
    <dgm:pt modelId="{E110163C-9DCA-4CE6-BE9B-F7114BABF935}">
      <dgm:prSet/>
      <dgm:spPr/>
      <dgm:t>
        <a:bodyPr/>
        <a:lstStyle/>
        <a:p>
          <a:r>
            <a:rPr lang="en-US"/>
            <a:t>Training and Awareness: Correct use of cleaning chemicals, and ergonomic approach.</a:t>
          </a:r>
        </a:p>
      </dgm:t>
    </dgm:pt>
    <dgm:pt modelId="{6AAFDF50-F18A-416E-99CB-3F04388A525E}" type="parTrans" cxnId="{38CCDCFB-441D-474F-8D75-16D7CF2E0D64}">
      <dgm:prSet/>
      <dgm:spPr/>
      <dgm:t>
        <a:bodyPr/>
        <a:lstStyle/>
        <a:p>
          <a:endParaRPr lang="en-US"/>
        </a:p>
      </dgm:t>
    </dgm:pt>
    <dgm:pt modelId="{C52D94E8-A199-46FC-A503-F7AA922547AA}" type="sibTrans" cxnId="{38CCDCFB-441D-474F-8D75-16D7CF2E0D64}">
      <dgm:prSet/>
      <dgm:spPr/>
      <dgm:t>
        <a:bodyPr/>
        <a:lstStyle/>
        <a:p>
          <a:endParaRPr lang="en-US"/>
        </a:p>
      </dgm:t>
    </dgm:pt>
    <dgm:pt modelId="{59F8A64C-3FEC-4452-A9EE-828D3C76A6D8}">
      <dgm:prSet/>
      <dgm:spPr/>
      <dgm:t>
        <a:bodyPr/>
        <a:lstStyle/>
        <a:p>
          <a:r>
            <a:rPr lang="en-US" dirty="0"/>
            <a:t>Hygiene Practices: Frequent hand washing and sanitization must be emphasized (Mahto, 2016).</a:t>
          </a:r>
        </a:p>
      </dgm:t>
    </dgm:pt>
    <dgm:pt modelId="{84D13C14-653C-4098-8C3E-945ED852E635}" type="parTrans" cxnId="{72D3DB75-7B7E-46D6-B672-4314DA1A927D}">
      <dgm:prSet/>
      <dgm:spPr/>
      <dgm:t>
        <a:bodyPr/>
        <a:lstStyle/>
        <a:p>
          <a:endParaRPr lang="en-US"/>
        </a:p>
      </dgm:t>
    </dgm:pt>
    <dgm:pt modelId="{6CC545DB-6AAB-4CCA-AD0B-BA3DE97403FB}" type="sibTrans" cxnId="{72D3DB75-7B7E-46D6-B672-4314DA1A927D}">
      <dgm:prSet/>
      <dgm:spPr/>
      <dgm:t>
        <a:bodyPr/>
        <a:lstStyle/>
        <a:p>
          <a:endParaRPr lang="en-US"/>
        </a:p>
      </dgm:t>
    </dgm:pt>
    <dgm:pt modelId="{6997E075-9EAC-43E4-8A16-E734363A9550}" type="pres">
      <dgm:prSet presAssocID="{7FE92035-3162-4A73-A9B4-446925B60785}" presName="outerComposite" presStyleCnt="0">
        <dgm:presLayoutVars>
          <dgm:chMax val="5"/>
          <dgm:dir/>
          <dgm:resizeHandles val="exact"/>
        </dgm:presLayoutVars>
      </dgm:prSet>
      <dgm:spPr/>
    </dgm:pt>
    <dgm:pt modelId="{3CDD70A3-3DEF-4F6F-BB04-145C100DAD70}" type="pres">
      <dgm:prSet presAssocID="{7FE92035-3162-4A73-A9B4-446925B60785}" presName="dummyMaxCanvas" presStyleCnt="0">
        <dgm:presLayoutVars/>
      </dgm:prSet>
      <dgm:spPr/>
    </dgm:pt>
    <dgm:pt modelId="{F7C535E3-B1F8-405D-A8D2-CC6201F1CC4E}" type="pres">
      <dgm:prSet presAssocID="{7FE92035-3162-4A73-A9B4-446925B60785}" presName="ThreeNodes_1" presStyleLbl="node1" presStyleIdx="0" presStyleCnt="3">
        <dgm:presLayoutVars>
          <dgm:bulletEnabled val="1"/>
        </dgm:presLayoutVars>
      </dgm:prSet>
      <dgm:spPr/>
    </dgm:pt>
    <dgm:pt modelId="{C4ED063A-9DF7-477E-A493-331CB6D8E890}" type="pres">
      <dgm:prSet presAssocID="{7FE92035-3162-4A73-A9B4-446925B60785}" presName="ThreeNodes_2" presStyleLbl="node1" presStyleIdx="1" presStyleCnt="3">
        <dgm:presLayoutVars>
          <dgm:bulletEnabled val="1"/>
        </dgm:presLayoutVars>
      </dgm:prSet>
      <dgm:spPr/>
    </dgm:pt>
    <dgm:pt modelId="{8F287FDD-F07C-4EE9-B224-BAA0A2AC8FCB}" type="pres">
      <dgm:prSet presAssocID="{7FE92035-3162-4A73-A9B4-446925B60785}" presName="ThreeNodes_3" presStyleLbl="node1" presStyleIdx="2" presStyleCnt="3">
        <dgm:presLayoutVars>
          <dgm:bulletEnabled val="1"/>
        </dgm:presLayoutVars>
      </dgm:prSet>
      <dgm:spPr/>
    </dgm:pt>
    <dgm:pt modelId="{F12ADB37-3C00-42F4-A340-EAE04B9FE819}" type="pres">
      <dgm:prSet presAssocID="{7FE92035-3162-4A73-A9B4-446925B60785}" presName="ThreeConn_1-2" presStyleLbl="fgAccFollowNode1" presStyleIdx="0" presStyleCnt="2">
        <dgm:presLayoutVars>
          <dgm:bulletEnabled val="1"/>
        </dgm:presLayoutVars>
      </dgm:prSet>
      <dgm:spPr/>
    </dgm:pt>
    <dgm:pt modelId="{C758D628-60DC-4423-A7A3-073287E36E85}" type="pres">
      <dgm:prSet presAssocID="{7FE92035-3162-4A73-A9B4-446925B60785}" presName="ThreeConn_2-3" presStyleLbl="fgAccFollowNode1" presStyleIdx="1" presStyleCnt="2">
        <dgm:presLayoutVars>
          <dgm:bulletEnabled val="1"/>
        </dgm:presLayoutVars>
      </dgm:prSet>
      <dgm:spPr/>
    </dgm:pt>
    <dgm:pt modelId="{71E9BD58-4008-4D70-8236-E4781802FE6D}" type="pres">
      <dgm:prSet presAssocID="{7FE92035-3162-4A73-A9B4-446925B60785}" presName="ThreeNodes_1_text" presStyleLbl="node1" presStyleIdx="2" presStyleCnt="3">
        <dgm:presLayoutVars>
          <dgm:bulletEnabled val="1"/>
        </dgm:presLayoutVars>
      </dgm:prSet>
      <dgm:spPr/>
    </dgm:pt>
    <dgm:pt modelId="{3666D5C9-C5A6-4ACC-8CC7-E990CD0813AA}" type="pres">
      <dgm:prSet presAssocID="{7FE92035-3162-4A73-A9B4-446925B60785}" presName="ThreeNodes_2_text" presStyleLbl="node1" presStyleIdx="2" presStyleCnt="3">
        <dgm:presLayoutVars>
          <dgm:bulletEnabled val="1"/>
        </dgm:presLayoutVars>
      </dgm:prSet>
      <dgm:spPr/>
    </dgm:pt>
    <dgm:pt modelId="{CDA954B7-BA3F-42D9-9CF8-E7B1043F8F54}" type="pres">
      <dgm:prSet presAssocID="{7FE92035-3162-4A73-A9B4-446925B60785}" presName="ThreeNodes_3_text" presStyleLbl="node1" presStyleIdx="2" presStyleCnt="3">
        <dgm:presLayoutVars>
          <dgm:bulletEnabled val="1"/>
        </dgm:presLayoutVars>
      </dgm:prSet>
      <dgm:spPr/>
    </dgm:pt>
  </dgm:ptLst>
  <dgm:cxnLst>
    <dgm:cxn modelId="{FEB5AA02-EB1F-4969-B43B-280E00F4FAA3}" type="presOf" srcId="{E110163C-9DCA-4CE6-BE9B-F7114BABF935}" destId="{C4ED063A-9DF7-477E-A493-331CB6D8E890}" srcOrd="0" destOrd="0" presId="urn:microsoft.com/office/officeart/2005/8/layout/vProcess5"/>
    <dgm:cxn modelId="{93533707-9C33-43AD-B609-FBA99AC0C657}" type="presOf" srcId="{7FE92035-3162-4A73-A9B4-446925B60785}" destId="{6997E075-9EAC-43E4-8A16-E734363A9550}" srcOrd="0" destOrd="0" presId="urn:microsoft.com/office/officeart/2005/8/layout/vProcess5"/>
    <dgm:cxn modelId="{89517B18-4C90-4387-A8C1-4C6E983F5173}" type="presOf" srcId="{C52D94E8-A199-46FC-A503-F7AA922547AA}" destId="{C758D628-60DC-4423-A7A3-073287E36E85}" srcOrd="0" destOrd="0" presId="urn:microsoft.com/office/officeart/2005/8/layout/vProcess5"/>
    <dgm:cxn modelId="{3470A439-C490-407A-A482-7FCC69B0DA5D}" type="presOf" srcId="{59F8A64C-3FEC-4452-A9EE-828D3C76A6D8}" destId="{8F287FDD-F07C-4EE9-B224-BAA0A2AC8FCB}" srcOrd="0" destOrd="0" presId="urn:microsoft.com/office/officeart/2005/8/layout/vProcess5"/>
    <dgm:cxn modelId="{CBC90D4C-F570-44F7-9672-0A5677F64FDC}" type="presOf" srcId="{BBB037A3-EE7A-4A68-A502-5B0D6C8DEFBB}" destId="{71E9BD58-4008-4D70-8236-E4781802FE6D}" srcOrd="1" destOrd="0" presId="urn:microsoft.com/office/officeart/2005/8/layout/vProcess5"/>
    <dgm:cxn modelId="{72D3DB75-7B7E-46D6-B672-4314DA1A927D}" srcId="{7FE92035-3162-4A73-A9B4-446925B60785}" destId="{59F8A64C-3FEC-4452-A9EE-828D3C76A6D8}" srcOrd="2" destOrd="0" parTransId="{84D13C14-653C-4098-8C3E-945ED852E635}" sibTransId="{6CC545DB-6AAB-4CCA-AD0B-BA3DE97403FB}"/>
    <dgm:cxn modelId="{60E2E597-0C19-4FD0-B5B9-28EBF28984A7}" type="presOf" srcId="{503ADE88-CAFF-4732-A44C-A18FDE245DE6}" destId="{F12ADB37-3C00-42F4-A340-EAE04B9FE819}" srcOrd="0" destOrd="0" presId="urn:microsoft.com/office/officeart/2005/8/layout/vProcess5"/>
    <dgm:cxn modelId="{F721B1BB-0DAC-457F-B9C3-E61B70EC2A19}" type="presOf" srcId="{E110163C-9DCA-4CE6-BE9B-F7114BABF935}" destId="{3666D5C9-C5A6-4ACC-8CC7-E990CD0813AA}" srcOrd="1" destOrd="0" presId="urn:microsoft.com/office/officeart/2005/8/layout/vProcess5"/>
    <dgm:cxn modelId="{2B0BC0C9-0798-4764-8414-16D5CF60ADFE}" type="presOf" srcId="{59F8A64C-3FEC-4452-A9EE-828D3C76A6D8}" destId="{CDA954B7-BA3F-42D9-9CF8-E7B1043F8F54}" srcOrd="1" destOrd="0" presId="urn:microsoft.com/office/officeart/2005/8/layout/vProcess5"/>
    <dgm:cxn modelId="{38CCDCFB-441D-474F-8D75-16D7CF2E0D64}" srcId="{7FE92035-3162-4A73-A9B4-446925B60785}" destId="{E110163C-9DCA-4CE6-BE9B-F7114BABF935}" srcOrd="1" destOrd="0" parTransId="{6AAFDF50-F18A-416E-99CB-3F04388A525E}" sibTransId="{C52D94E8-A199-46FC-A503-F7AA922547AA}"/>
    <dgm:cxn modelId="{A92F07FC-85D7-4544-B320-EED11A15150D}" srcId="{7FE92035-3162-4A73-A9B4-446925B60785}" destId="{BBB037A3-EE7A-4A68-A502-5B0D6C8DEFBB}" srcOrd="0" destOrd="0" parTransId="{C52FB2AC-DC56-476A-BCC6-0A8A94A45897}" sibTransId="{503ADE88-CAFF-4732-A44C-A18FDE245DE6}"/>
    <dgm:cxn modelId="{6E011FFF-BD74-4AE2-B813-8714AC4FCED8}" type="presOf" srcId="{BBB037A3-EE7A-4A68-A502-5B0D6C8DEFBB}" destId="{F7C535E3-B1F8-405D-A8D2-CC6201F1CC4E}" srcOrd="0" destOrd="0" presId="urn:microsoft.com/office/officeart/2005/8/layout/vProcess5"/>
    <dgm:cxn modelId="{877A228C-8167-4F69-B2E3-962A8774AB1F}" type="presParOf" srcId="{6997E075-9EAC-43E4-8A16-E734363A9550}" destId="{3CDD70A3-3DEF-4F6F-BB04-145C100DAD70}" srcOrd="0" destOrd="0" presId="urn:microsoft.com/office/officeart/2005/8/layout/vProcess5"/>
    <dgm:cxn modelId="{F336D6AD-EA08-4867-BFC5-9742B935A58C}" type="presParOf" srcId="{6997E075-9EAC-43E4-8A16-E734363A9550}" destId="{F7C535E3-B1F8-405D-A8D2-CC6201F1CC4E}" srcOrd="1" destOrd="0" presId="urn:microsoft.com/office/officeart/2005/8/layout/vProcess5"/>
    <dgm:cxn modelId="{3DD071BD-1951-45BB-BE9F-9F69F44E33CC}" type="presParOf" srcId="{6997E075-9EAC-43E4-8A16-E734363A9550}" destId="{C4ED063A-9DF7-477E-A493-331CB6D8E890}" srcOrd="2" destOrd="0" presId="urn:microsoft.com/office/officeart/2005/8/layout/vProcess5"/>
    <dgm:cxn modelId="{04B1D5BB-185E-4F85-AC8C-7A4ACB204FC8}" type="presParOf" srcId="{6997E075-9EAC-43E4-8A16-E734363A9550}" destId="{8F287FDD-F07C-4EE9-B224-BAA0A2AC8FCB}" srcOrd="3" destOrd="0" presId="urn:microsoft.com/office/officeart/2005/8/layout/vProcess5"/>
    <dgm:cxn modelId="{51503793-82FE-412A-836D-982D96352ACA}" type="presParOf" srcId="{6997E075-9EAC-43E4-8A16-E734363A9550}" destId="{F12ADB37-3C00-42F4-A340-EAE04B9FE819}" srcOrd="4" destOrd="0" presId="urn:microsoft.com/office/officeart/2005/8/layout/vProcess5"/>
    <dgm:cxn modelId="{809ECEC5-D780-4FBB-9CF9-D63FA0B7F0A4}" type="presParOf" srcId="{6997E075-9EAC-43E4-8A16-E734363A9550}" destId="{C758D628-60DC-4423-A7A3-073287E36E85}" srcOrd="5" destOrd="0" presId="urn:microsoft.com/office/officeart/2005/8/layout/vProcess5"/>
    <dgm:cxn modelId="{96CCCA2E-A6F1-461E-AA2C-C9E2F8C509E4}" type="presParOf" srcId="{6997E075-9EAC-43E4-8A16-E734363A9550}" destId="{71E9BD58-4008-4D70-8236-E4781802FE6D}" srcOrd="6" destOrd="0" presId="urn:microsoft.com/office/officeart/2005/8/layout/vProcess5"/>
    <dgm:cxn modelId="{F900C2D8-C487-4976-AA65-8B9E19E40A73}" type="presParOf" srcId="{6997E075-9EAC-43E4-8A16-E734363A9550}" destId="{3666D5C9-C5A6-4ACC-8CC7-E990CD0813AA}" srcOrd="7" destOrd="0" presId="urn:microsoft.com/office/officeart/2005/8/layout/vProcess5"/>
    <dgm:cxn modelId="{367E1905-06B5-435F-B1FA-217438FB372D}" type="presParOf" srcId="{6997E075-9EAC-43E4-8A16-E734363A9550}" destId="{CDA954B7-BA3F-42D9-9CF8-E7B1043F8F54}"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FE89A1-E33A-43C0-95EE-EF560A9246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36B538-AC12-4220-ABCE-132CB595E6DB}">
      <dgm:prSet/>
      <dgm:spPr/>
      <dgm:t>
        <a:bodyPr/>
        <a:lstStyle/>
        <a:p>
          <a:r>
            <a:rPr lang="en-US"/>
            <a:t>The cleaning products are diluted in a manner that follows the instruction stipulated by the manufacturer (Mejia et al., 2021).</a:t>
          </a:r>
        </a:p>
      </dgm:t>
    </dgm:pt>
    <dgm:pt modelId="{4D09FC0E-C9EC-4B00-BFA3-67D62458C46C}" type="parTrans" cxnId="{E39C154F-C6AD-4F88-9C0C-99BF81BAAC0F}">
      <dgm:prSet/>
      <dgm:spPr/>
      <dgm:t>
        <a:bodyPr/>
        <a:lstStyle/>
        <a:p>
          <a:endParaRPr lang="en-US"/>
        </a:p>
      </dgm:t>
    </dgm:pt>
    <dgm:pt modelId="{A0C2E8DE-BB74-4C23-8352-36616AA30BA4}" type="sibTrans" cxnId="{E39C154F-C6AD-4F88-9C0C-99BF81BAAC0F}">
      <dgm:prSet/>
      <dgm:spPr/>
      <dgm:t>
        <a:bodyPr/>
        <a:lstStyle/>
        <a:p>
          <a:endParaRPr lang="en-US"/>
        </a:p>
      </dgm:t>
    </dgm:pt>
    <dgm:pt modelId="{10C5C274-AB41-45DE-9559-857A8193864E}">
      <dgm:prSet/>
      <dgm:spPr/>
      <dgm:t>
        <a:bodyPr/>
        <a:lstStyle/>
        <a:p>
          <a:r>
            <a:rPr lang="en-US" dirty="0"/>
            <a:t>Working in well-ventilated areas.</a:t>
          </a:r>
        </a:p>
      </dgm:t>
    </dgm:pt>
    <dgm:pt modelId="{F0D1E162-488F-4A02-8DE7-7ED4FC42C5DB}" type="parTrans" cxnId="{433466A7-425C-4A86-9C59-1D717C8112F0}">
      <dgm:prSet/>
      <dgm:spPr/>
      <dgm:t>
        <a:bodyPr/>
        <a:lstStyle/>
        <a:p>
          <a:endParaRPr lang="en-US"/>
        </a:p>
      </dgm:t>
    </dgm:pt>
    <dgm:pt modelId="{D09D3AAF-4495-4D01-9F5B-AF5C518DE2D2}" type="sibTrans" cxnId="{433466A7-425C-4A86-9C59-1D717C8112F0}">
      <dgm:prSet/>
      <dgm:spPr/>
      <dgm:t>
        <a:bodyPr/>
        <a:lstStyle/>
        <a:p>
          <a:endParaRPr lang="en-US"/>
        </a:p>
      </dgm:t>
    </dgm:pt>
    <dgm:pt modelId="{C628F014-668D-4D6B-9121-3615777B8BC4}">
      <dgm:prSet/>
      <dgm:spPr/>
      <dgm:t>
        <a:bodyPr/>
        <a:lstStyle/>
        <a:p>
          <a:r>
            <a:rPr lang="en-US" dirty="0"/>
            <a:t>The use various substances simultaneously should be avoided.</a:t>
          </a:r>
        </a:p>
      </dgm:t>
    </dgm:pt>
    <dgm:pt modelId="{236E9E75-0F47-4E8D-BC61-2933C344E2EE}" type="parTrans" cxnId="{60DF7EBD-BEFD-4C71-8B56-EE4750793D1B}">
      <dgm:prSet/>
      <dgm:spPr/>
      <dgm:t>
        <a:bodyPr/>
        <a:lstStyle/>
        <a:p>
          <a:endParaRPr lang="en-US"/>
        </a:p>
      </dgm:t>
    </dgm:pt>
    <dgm:pt modelId="{714945E0-0EFF-404A-99E6-23EB60252022}" type="sibTrans" cxnId="{60DF7EBD-BEFD-4C71-8B56-EE4750793D1B}">
      <dgm:prSet/>
      <dgm:spPr/>
      <dgm:t>
        <a:bodyPr/>
        <a:lstStyle/>
        <a:p>
          <a:endParaRPr lang="en-US"/>
        </a:p>
      </dgm:t>
    </dgm:pt>
    <dgm:pt modelId="{016B8C1F-77B6-4558-B0EA-3B85ECEB11C7}" type="pres">
      <dgm:prSet presAssocID="{FBFE89A1-E33A-43C0-95EE-EF560A924683}" presName="root" presStyleCnt="0">
        <dgm:presLayoutVars>
          <dgm:dir/>
          <dgm:resizeHandles val="exact"/>
        </dgm:presLayoutVars>
      </dgm:prSet>
      <dgm:spPr/>
    </dgm:pt>
    <dgm:pt modelId="{B69801CB-D608-4C42-87E2-8264674BC9AA}" type="pres">
      <dgm:prSet presAssocID="{4F36B538-AC12-4220-ABCE-132CB595E6DB}" presName="compNode" presStyleCnt="0"/>
      <dgm:spPr/>
    </dgm:pt>
    <dgm:pt modelId="{0FC146B0-C640-460A-BC62-91A49A4D6A96}" type="pres">
      <dgm:prSet presAssocID="{4F36B538-AC12-4220-ABCE-132CB595E6DB}" presName="bgRect" presStyleLbl="bgShp" presStyleIdx="0" presStyleCnt="3"/>
      <dgm:spPr/>
    </dgm:pt>
    <dgm:pt modelId="{6A382595-846F-442A-8A2E-1440C3C7DDB2}" type="pres">
      <dgm:prSet presAssocID="{4F36B538-AC12-4220-ABCE-132CB595E6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8621FC5B-3676-41A4-9AD6-83D4E4BFB3BA}" type="pres">
      <dgm:prSet presAssocID="{4F36B538-AC12-4220-ABCE-132CB595E6DB}" presName="spaceRect" presStyleCnt="0"/>
      <dgm:spPr/>
    </dgm:pt>
    <dgm:pt modelId="{FB283FDC-E0DE-4DF7-A921-D995B9721CDA}" type="pres">
      <dgm:prSet presAssocID="{4F36B538-AC12-4220-ABCE-132CB595E6DB}" presName="parTx" presStyleLbl="revTx" presStyleIdx="0" presStyleCnt="3">
        <dgm:presLayoutVars>
          <dgm:chMax val="0"/>
          <dgm:chPref val="0"/>
        </dgm:presLayoutVars>
      </dgm:prSet>
      <dgm:spPr/>
    </dgm:pt>
    <dgm:pt modelId="{DB81EC66-AE1D-4E96-8751-A9C069520B18}" type="pres">
      <dgm:prSet presAssocID="{A0C2E8DE-BB74-4C23-8352-36616AA30BA4}" presName="sibTrans" presStyleCnt="0"/>
      <dgm:spPr/>
    </dgm:pt>
    <dgm:pt modelId="{B34711AB-563A-4800-BD2A-B268E2FF0D53}" type="pres">
      <dgm:prSet presAssocID="{10C5C274-AB41-45DE-9559-857A8193864E}" presName="compNode" presStyleCnt="0"/>
      <dgm:spPr/>
    </dgm:pt>
    <dgm:pt modelId="{AD300CFB-84B4-457C-BFB2-B0CA96488055}" type="pres">
      <dgm:prSet presAssocID="{10C5C274-AB41-45DE-9559-857A8193864E}" presName="bgRect" presStyleLbl="bgShp" presStyleIdx="1" presStyleCnt="3"/>
      <dgm:spPr/>
    </dgm:pt>
    <dgm:pt modelId="{0DDDC7B6-A391-4FE0-836C-9AB816708B46}" type="pres">
      <dgm:prSet presAssocID="{10C5C274-AB41-45DE-9559-857A819386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7314F85A-618D-4509-BC71-2E77D80925E7}" type="pres">
      <dgm:prSet presAssocID="{10C5C274-AB41-45DE-9559-857A8193864E}" presName="spaceRect" presStyleCnt="0"/>
      <dgm:spPr/>
    </dgm:pt>
    <dgm:pt modelId="{AB9FAA92-88ED-4F30-AFEE-4B4AC9D34E2C}" type="pres">
      <dgm:prSet presAssocID="{10C5C274-AB41-45DE-9559-857A8193864E}" presName="parTx" presStyleLbl="revTx" presStyleIdx="1" presStyleCnt="3">
        <dgm:presLayoutVars>
          <dgm:chMax val="0"/>
          <dgm:chPref val="0"/>
        </dgm:presLayoutVars>
      </dgm:prSet>
      <dgm:spPr/>
    </dgm:pt>
    <dgm:pt modelId="{BD7B347E-9F3D-4956-A8FB-E653228AEBFA}" type="pres">
      <dgm:prSet presAssocID="{D09D3AAF-4495-4D01-9F5B-AF5C518DE2D2}" presName="sibTrans" presStyleCnt="0"/>
      <dgm:spPr/>
    </dgm:pt>
    <dgm:pt modelId="{1E4B9998-955C-4292-A8FE-56DF01D27F2B}" type="pres">
      <dgm:prSet presAssocID="{C628F014-668D-4D6B-9121-3615777B8BC4}" presName="compNode" presStyleCnt="0"/>
      <dgm:spPr/>
    </dgm:pt>
    <dgm:pt modelId="{9B83C485-741C-4273-9C2E-63E411622E7D}" type="pres">
      <dgm:prSet presAssocID="{C628F014-668D-4D6B-9121-3615777B8BC4}" presName="bgRect" presStyleLbl="bgShp" presStyleIdx="2" presStyleCnt="3"/>
      <dgm:spPr/>
    </dgm:pt>
    <dgm:pt modelId="{5A8361BD-CB52-451C-8A58-6A8D4DE662A6}" type="pres">
      <dgm:prSet presAssocID="{C628F014-668D-4D6B-9121-3615777B8B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C3FD4FC4-D0D2-4109-9B8F-7C5C4FD904D3}" type="pres">
      <dgm:prSet presAssocID="{C628F014-668D-4D6B-9121-3615777B8BC4}" presName="spaceRect" presStyleCnt="0"/>
      <dgm:spPr/>
    </dgm:pt>
    <dgm:pt modelId="{E7B01DF8-AC0F-44E3-8F4B-960FB04E77F8}" type="pres">
      <dgm:prSet presAssocID="{C628F014-668D-4D6B-9121-3615777B8BC4}" presName="parTx" presStyleLbl="revTx" presStyleIdx="2" presStyleCnt="3">
        <dgm:presLayoutVars>
          <dgm:chMax val="0"/>
          <dgm:chPref val="0"/>
        </dgm:presLayoutVars>
      </dgm:prSet>
      <dgm:spPr/>
    </dgm:pt>
  </dgm:ptLst>
  <dgm:cxnLst>
    <dgm:cxn modelId="{AA51CB1F-70C3-4A30-B26E-53E2317A64A9}" type="presOf" srcId="{C628F014-668D-4D6B-9121-3615777B8BC4}" destId="{E7B01DF8-AC0F-44E3-8F4B-960FB04E77F8}" srcOrd="0" destOrd="0" presId="urn:microsoft.com/office/officeart/2018/2/layout/IconVerticalSolidList"/>
    <dgm:cxn modelId="{E39C154F-C6AD-4F88-9C0C-99BF81BAAC0F}" srcId="{FBFE89A1-E33A-43C0-95EE-EF560A924683}" destId="{4F36B538-AC12-4220-ABCE-132CB595E6DB}" srcOrd="0" destOrd="0" parTransId="{4D09FC0E-C9EC-4B00-BFA3-67D62458C46C}" sibTransId="{A0C2E8DE-BB74-4C23-8352-36616AA30BA4}"/>
    <dgm:cxn modelId="{0BC5D072-0C59-4047-AC2A-963B75FE3B89}" type="presOf" srcId="{4F36B538-AC12-4220-ABCE-132CB595E6DB}" destId="{FB283FDC-E0DE-4DF7-A921-D995B9721CDA}" srcOrd="0" destOrd="0" presId="urn:microsoft.com/office/officeart/2018/2/layout/IconVerticalSolidList"/>
    <dgm:cxn modelId="{B443DC72-24D2-40C0-8045-57C8BDDE03BC}" type="presOf" srcId="{FBFE89A1-E33A-43C0-95EE-EF560A924683}" destId="{016B8C1F-77B6-4558-B0EA-3B85ECEB11C7}" srcOrd="0" destOrd="0" presId="urn:microsoft.com/office/officeart/2018/2/layout/IconVerticalSolidList"/>
    <dgm:cxn modelId="{9655E484-5577-4F83-BE91-7EA46DE3D95B}" type="presOf" srcId="{10C5C274-AB41-45DE-9559-857A8193864E}" destId="{AB9FAA92-88ED-4F30-AFEE-4B4AC9D34E2C}" srcOrd="0" destOrd="0" presId="urn:microsoft.com/office/officeart/2018/2/layout/IconVerticalSolidList"/>
    <dgm:cxn modelId="{433466A7-425C-4A86-9C59-1D717C8112F0}" srcId="{FBFE89A1-E33A-43C0-95EE-EF560A924683}" destId="{10C5C274-AB41-45DE-9559-857A8193864E}" srcOrd="1" destOrd="0" parTransId="{F0D1E162-488F-4A02-8DE7-7ED4FC42C5DB}" sibTransId="{D09D3AAF-4495-4D01-9F5B-AF5C518DE2D2}"/>
    <dgm:cxn modelId="{60DF7EBD-BEFD-4C71-8B56-EE4750793D1B}" srcId="{FBFE89A1-E33A-43C0-95EE-EF560A924683}" destId="{C628F014-668D-4D6B-9121-3615777B8BC4}" srcOrd="2" destOrd="0" parTransId="{236E9E75-0F47-4E8D-BC61-2933C344E2EE}" sibTransId="{714945E0-0EFF-404A-99E6-23EB60252022}"/>
    <dgm:cxn modelId="{697FE0CE-B9B0-4E8E-BDF6-7AF0B2CAAFEE}" type="presParOf" srcId="{016B8C1F-77B6-4558-B0EA-3B85ECEB11C7}" destId="{B69801CB-D608-4C42-87E2-8264674BC9AA}" srcOrd="0" destOrd="0" presId="urn:microsoft.com/office/officeart/2018/2/layout/IconVerticalSolidList"/>
    <dgm:cxn modelId="{0AFF5CEA-39F6-4271-AC63-C69B8C5EE69D}" type="presParOf" srcId="{B69801CB-D608-4C42-87E2-8264674BC9AA}" destId="{0FC146B0-C640-460A-BC62-91A49A4D6A96}" srcOrd="0" destOrd="0" presId="urn:microsoft.com/office/officeart/2018/2/layout/IconVerticalSolidList"/>
    <dgm:cxn modelId="{33F73911-F590-4210-841F-DD509C8B4FE9}" type="presParOf" srcId="{B69801CB-D608-4C42-87E2-8264674BC9AA}" destId="{6A382595-846F-442A-8A2E-1440C3C7DDB2}" srcOrd="1" destOrd="0" presId="urn:microsoft.com/office/officeart/2018/2/layout/IconVerticalSolidList"/>
    <dgm:cxn modelId="{38026F24-FAA4-453A-8BEB-C05DECB5686A}" type="presParOf" srcId="{B69801CB-D608-4C42-87E2-8264674BC9AA}" destId="{8621FC5B-3676-41A4-9AD6-83D4E4BFB3BA}" srcOrd="2" destOrd="0" presId="urn:microsoft.com/office/officeart/2018/2/layout/IconVerticalSolidList"/>
    <dgm:cxn modelId="{785D9A77-B92C-4391-972B-2507B2D71D3C}" type="presParOf" srcId="{B69801CB-D608-4C42-87E2-8264674BC9AA}" destId="{FB283FDC-E0DE-4DF7-A921-D995B9721CDA}" srcOrd="3" destOrd="0" presId="urn:microsoft.com/office/officeart/2018/2/layout/IconVerticalSolidList"/>
    <dgm:cxn modelId="{CE28E74C-C39B-4E76-9E1C-C26D986F6D72}" type="presParOf" srcId="{016B8C1F-77B6-4558-B0EA-3B85ECEB11C7}" destId="{DB81EC66-AE1D-4E96-8751-A9C069520B18}" srcOrd="1" destOrd="0" presId="urn:microsoft.com/office/officeart/2018/2/layout/IconVerticalSolidList"/>
    <dgm:cxn modelId="{F760420F-E6D1-45FA-B062-FEAB33274758}" type="presParOf" srcId="{016B8C1F-77B6-4558-B0EA-3B85ECEB11C7}" destId="{B34711AB-563A-4800-BD2A-B268E2FF0D53}" srcOrd="2" destOrd="0" presId="urn:microsoft.com/office/officeart/2018/2/layout/IconVerticalSolidList"/>
    <dgm:cxn modelId="{57D0B9A9-B8AC-429A-8C40-A3E8B2E084CE}" type="presParOf" srcId="{B34711AB-563A-4800-BD2A-B268E2FF0D53}" destId="{AD300CFB-84B4-457C-BFB2-B0CA96488055}" srcOrd="0" destOrd="0" presId="urn:microsoft.com/office/officeart/2018/2/layout/IconVerticalSolidList"/>
    <dgm:cxn modelId="{72EBCB67-6176-4F4C-BA73-D3D14FA546D5}" type="presParOf" srcId="{B34711AB-563A-4800-BD2A-B268E2FF0D53}" destId="{0DDDC7B6-A391-4FE0-836C-9AB816708B46}" srcOrd="1" destOrd="0" presId="urn:microsoft.com/office/officeart/2018/2/layout/IconVerticalSolidList"/>
    <dgm:cxn modelId="{C656EBD2-B9E9-4C6F-916A-C0F0C62C4F48}" type="presParOf" srcId="{B34711AB-563A-4800-BD2A-B268E2FF0D53}" destId="{7314F85A-618D-4509-BC71-2E77D80925E7}" srcOrd="2" destOrd="0" presId="urn:microsoft.com/office/officeart/2018/2/layout/IconVerticalSolidList"/>
    <dgm:cxn modelId="{C6C4650D-3B86-4B6B-BAA9-1A19B8B4FB19}" type="presParOf" srcId="{B34711AB-563A-4800-BD2A-B268E2FF0D53}" destId="{AB9FAA92-88ED-4F30-AFEE-4B4AC9D34E2C}" srcOrd="3" destOrd="0" presId="urn:microsoft.com/office/officeart/2018/2/layout/IconVerticalSolidList"/>
    <dgm:cxn modelId="{49B09C38-E95B-46DD-BFCF-7A100E97E4BD}" type="presParOf" srcId="{016B8C1F-77B6-4558-B0EA-3B85ECEB11C7}" destId="{BD7B347E-9F3D-4956-A8FB-E653228AEBFA}" srcOrd="3" destOrd="0" presId="urn:microsoft.com/office/officeart/2018/2/layout/IconVerticalSolidList"/>
    <dgm:cxn modelId="{077E921D-2FAD-42E5-B8B8-5775E6B6566B}" type="presParOf" srcId="{016B8C1F-77B6-4558-B0EA-3B85ECEB11C7}" destId="{1E4B9998-955C-4292-A8FE-56DF01D27F2B}" srcOrd="4" destOrd="0" presId="urn:microsoft.com/office/officeart/2018/2/layout/IconVerticalSolidList"/>
    <dgm:cxn modelId="{C88D57BB-7B63-49D0-89A5-6F369964F72C}" type="presParOf" srcId="{1E4B9998-955C-4292-A8FE-56DF01D27F2B}" destId="{9B83C485-741C-4273-9C2E-63E411622E7D}" srcOrd="0" destOrd="0" presId="urn:microsoft.com/office/officeart/2018/2/layout/IconVerticalSolidList"/>
    <dgm:cxn modelId="{FF8680E7-C4D3-4C1A-9BAF-3937AA409C0C}" type="presParOf" srcId="{1E4B9998-955C-4292-A8FE-56DF01D27F2B}" destId="{5A8361BD-CB52-451C-8A58-6A8D4DE662A6}" srcOrd="1" destOrd="0" presId="urn:microsoft.com/office/officeart/2018/2/layout/IconVerticalSolidList"/>
    <dgm:cxn modelId="{9EC1416C-A80F-4DCD-AFD3-3E1F7DE450E9}" type="presParOf" srcId="{1E4B9998-955C-4292-A8FE-56DF01D27F2B}" destId="{C3FD4FC4-D0D2-4109-9B8F-7C5C4FD904D3}" srcOrd="2" destOrd="0" presId="urn:microsoft.com/office/officeart/2018/2/layout/IconVerticalSolidList"/>
    <dgm:cxn modelId="{82C4206B-0E6A-46C9-BCEF-544EF1C7E0C6}" type="presParOf" srcId="{1E4B9998-955C-4292-A8FE-56DF01D27F2B}" destId="{E7B01DF8-AC0F-44E3-8F4B-960FB04E77F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535E3-B1F8-405D-A8D2-CC6201F1CC4E}">
      <dsp:nvSpPr>
        <dsp:cNvPr id="0" name=""/>
        <dsp:cNvSpPr/>
      </dsp:nvSpPr>
      <dsp:spPr>
        <a:xfrm>
          <a:off x="0" y="0"/>
          <a:ext cx="3454773" cy="1164231"/>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Personal Protective Equipment (PPE): Gloves. Goggles. Slip-resistant shoes.</a:t>
          </a:r>
        </a:p>
      </dsp:txBody>
      <dsp:txXfrm>
        <a:off x="34099" y="34099"/>
        <a:ext cx="2198476" cy="1096033"/>
      </dsp:txXfrm>
    </dsp:sp>
    <dsp:sp modelId="{C4ED063A-9DF7-477E-A493-331CB6D8E890}">
      <dsp:nvSpPr>
        <dsp:cNvPr id="0" name=""/>
        <dsp:cNvSpPr/>
      </dsp:nvSpPr>
      <dsp:spPr>
        <a:xfrm>
          <a:off x="304832" y="1358270"/>
          <a:ext cx="3454773" cy="1164231"/>
        </a:xfrm>
        <a:prstGeom prst="roundRect">
          <a:avLst>
            <a:gd name="adj" fmla="val 1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Training and Awareness: Correct use of cleaning chemicals, and ergonomic approach.</a:t>
          </a:r>
        </a:p>
      </dsp:txBody>
      <dsp:txXfrm>
        <a:off x="338931" y="1392369"/>
        <a:ext cx="2324991" cy="1096033"/>
      </dsp:txXfrm>
    </dsp:sp>
    <dsp:sp modelId="{8F287FDD-F07C-4EE9-B224-BAA0A2AC8FCB}">
      <dsp:nvSpPr>
        <dsp:cNvPr id="0" name=""/>
        <dsp:cNvSpPr/>
      </dsp:nvSpPr>
      <dsp:spPr>
        <a:xfrm>
          <a:off x="609665" y="2716541"/>
          <a:ext cx="3454773" cy="1164231"/>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Hygiene Practices: Frequent hand washing and sanitization must be emphasized (Mahto, 2016).</a:t>
          </a:r>
        </a:p>
      </dsp:txBody>
      <dsp:txXfrm>
        <a:off x="643764" y="2750640"/>
        <a:ext cx="2324991" cy="1096033"/>
      </dsp:txXfrm>
    </dsp:sp>
    <dsp:sp modelId="{F12ADB37-3C00-42F4-A340-EAE04B9FE819}">
      <dsp:nvSpPr>
        <dsp:cNvPr id="0" name=""/>
        <dsp:cNvSpPr/>
      </dsp:nvSpPr>
      <dsp:spPr>
        <a:xfrm>
          <a:off x="2698022" y="882875"/>
          <a:ext cx="756750" cy="756750"/>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868291" y="882875"/>
        <a:ext cx="416212" cy="569454"/>
      </dsp:txXfrm>
    </dsp:sp>
    <dsp:sp modelId="{C758D628-60DC-4423-A7A3-073287E36E85}">
      <dsp:nvSpPr>
        <dsp:cNvPr id="0" name=""/>
        <dsp:cNvSpPr/>
      </dsp:nvSpPr>
      <dsp:spPr>
        <a:xfrm>
          <a:off x="3002855" y="2233384"/>
          <a:ext cx="756750" cy="756750"/>
        </a:xfrm>
        <a:prstGeom prst="downArrow">
          <a:avLst>
            <a:gd name="adj1" fmla="val 55000"/>
            <a:gd name="adj2" fmla="val 45000"/>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173124" y="2233384"/>
        <a:ext cx="416212" cy="5694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146B0-C640-460A-BC62-91A49A4D6A96}">
      <dsp:nvSpPr>
        <dsp:cNvPr id="0" name=""/>
        <dsp:cNvSpPr/>
      </dsp:nvSpPr>
      <dsp:spPr>
        <a:xfrm>
          <a:off x="0" y="473"/>
          <a:ext cx="8596312" cy="11087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2595-846F-442A-8A2E-1440C3C7DDB2}">
      <dsp:nvSpPr>
        <dsp:cNvPr id="0" name=""/>
        <dsp:cNvSpPr/>
      </dsp:nvSpPr>
      <dsp:spPr>
        <a:xfrm>
          <a:off x="335385" y="249933"/>
          <a:ext cx="609791" cy="6097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283FDC-E0DE-4DF7-A921-D995B9721CDA}">
      <dsp:nvSpPr>
        <dsp:cNvPr id="0" name=""/>
        <dsp:cNvSpPr/>
      </dsp:nvSpPr>
      <dsp:spPr>
        <a:xfrm>
          <a:off x="1280561" y="473"/>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933450">
            <a:lnSpc>
              <a:spcPct val="90000"/>
            </a:lnSpc>
            <a:spcBef>
              <a:spcPct val="0"/>
            </a:spcBef>
            <a:spcAft>
              <a:spcPct val="35000"/>
            </a:spcAft>
            <a:buNone/>
          </a:pPr>
          <a:r>
            <a:rPr lang="en-US" sz="2100" kern="1200"/>
            <a:t>The cleaning products are diluted in a manner that follows the instruction stipulated by the manufacturer (Mejia et al., 2021).</a:t>
          </a:r>
        </a:p>
      </dsp:txBody>
      <dsp:txXfrm>
        <a:off x="1280561" y="473"/>
        <a:ext cx="7315750" cy="1108711"/>
      </dsp:txXfrm>
    </dsp:sp>
    <dsp:sp modelId="{AD300CFB-84B4-457C-BFB2-B0CA96488055}">
      <dsp:nvSpPr>
        <dsp:cNvPr id="0" name=""/>
        <dsp:cNvSpPr/>
      </dsp:nvSpPr>
      <dsp:spPr>
        <a:xfrm>
          <a:off x="0" y="1386362"/>
          <a:ext cx="8596312" cy="11087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DC7B6-A391-4FE0-836C-9AB816708B46}">
      <dsp:nvSpPr>
        <dsp:cNvPr id="0" name=""/>
        <dsp:cNvSpPr/>
      </dsp:nvSpPr>
      <dsp:spPr>
        <a:xfrm>
          <a:off x="335385" y="1635822"/>
          <a:ext cx="609791" cy="6097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9FAA92-88ED-4F30-AFEE-4B4AC9D34E2C}">
      <dsp:nvSpPr>
        <dsp:cNvPr id="0" name=""/>
        <dsp:cNvSpPr/>
      </dsp:nvSpPr>
      <dsp:spPr>
        <a:xfrm>
          <a:off x="1280561" y="1386362"/>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933450">
            <a:lnSpc>
              <a:spcPct val="90000"/>
            </a:lnSpc>
            <a:spcBef>
              <a:spcPct val="0"/>
            </a:spcBef>
            <a:spcAft>
              <a:spcPct val="35000"/>
            </a:spcAft>
            <a:buNone/>
          </a:pPr>
          <a:r>
            <a:rPr lang="en-US" sz="2100" kern="1200" dirty="0"/>
            <a:t>Working in well-ventilated areas.</a:t>
          </a:r>
        </a:p>
      </dsp:txBody>
      <dsp:txXfrm>
        <a:off x="1280561" y="1386362"/>
        <a:ext cx="7315750" cy="1108711"/>
      </dsp:txXfrm>
    </dsp:sp>
    <dsp:sp modelId="{9B83C485-741C-4273-9C2E-63E411622E7D}">
      <dsp:nvSpPr>
        <dsp:cNvPr id="0" name=""/>
        <dsp:cNvSpPr/>
      </dsp:nvSpPr>
      <dsp:spPr>
        <a:xfrm>
          <a:off x="0" y="2772251"/>
          <a:ext cx="8596312" cy="11087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361BD-CB52-451C-8A58-6A8D4DE662A6}">
      <dsp:nvSpPr>
        <dsp:cNvPr id="0" name=""/>
        <dsp:cNvSpPr/>
      </dsp:nvSpPr>
      <dsp:spPr>
        <a:xfrm>
          <a:off x="335385" y="3021711"/>
          <a:ext cx="609791" cy="6097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B01DF8-AC0F-44E3-8F4B-960FB04E77F8}">
      <dsp:nvSpPr>
        <dsp:cNvPr id="0" name=""/>
        <dsp:cNvSpPr/>
      </dsp:nvSpPr>
      <dsp:spPr>
        <a:xfrm>
          <a:off x="1280561" y="2772251"/>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933450">
            <a:lnSpc>
              <a:spcPct val="90000"/>
            </a:lnSpc>
            <a:spcBef>
              <a:spcPct val="0"/>
            </a:spcBef>
            <a:spcAft>
              <a:spcPct val="35000"/>
            </a:spcAft>
            <a:buNone/>
          </a:pPr>
          <a:r>
            <a:rPr lang="en-US" sz="2100" kern="1200" dirty="0"/>
            <a:t>The use various substances simultaneously should be avoided.</a:t>
          </a:r>
        </a:p>
      </dsp:txBody>
      <dsp:txXfrm>
        <a:off x="1280561" y="2772251"/>
        <a:ext cx="7315750" cy="11087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847F8A-3770-42F9-9DB4-AC0F2F272D80}"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3F86E-333C-42BD-B1BC-D74BF1C81EE4}" type="slidenum">
              <a:rPr lang="en-US" smtClean="0"/>
              <a:t>‹#›</a:t>
            </a:fld>
            <a:endParaRPr lang="en-US"/>
          </a:p>
        </p:txBody>
      </p:sp>
    </p:spTree>
    <p:extLst>
      <p:ext uri="{BB962C8B-B14F-4D97-AF65-F5344CB8AC3E}">
        <p14:creationId xmlns:p14="http://schemas.microsoft.com/office/powerpoint/2010/main" val="3240366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Greetings and welcome to the Premier Inn Housekeeping Team's Health and Safety Training today.</a:t>
            </a:r>
          </a:p>
          <a:p>
            <a:r>
              <a:rPr lang="en-US" sz="1200" b="0" i="0" kern="1200" dirty="0">
                <a:solidFill>
                  <a:schemeClr val="tx1"/>
                </a:solidFill>
                <a:effectLst/>
                <a:latin typeface="+mn-lt"/>
                <a:ea typeface="+mn-ea"/>
                <a:cs typeface="+mn-cs"/>
              </a:rPr>
              <a:t>The focus of today's lesson is putting your safety and wellbeing first because you are important members of the Premier Inn family.</a:t>
            </a:r>
          </a:p>
          <a:p>
            <a:r>
              <a:rPr lang="en-US" sz="1200" b="0" i="0" kern="1200" dirty="0">
                <a:solidFill>
                  <a:schemeClr val="tx1"/>
                </a:solidFill>
                <a:effectLst/>
                <a:latin typeface="+mn-lt"/>
                <a:ea typeface="+mn-ea"/>
                <a:cs typeface="+mn-cs"/>
              </a:rPr>
              <a:t>Here, our goal is to make sure that everyone reads, comprehends, and can use the fundamental health and safety procedures found in our handbook.</a:t>
            </a:r>
          </a:p>
          <a:p>
            <a:r>
              <a:rPr lang="en-US" sz="1200" b="0" i="0" kern="1200" dirty="0">
                <a:solidFill>
                  <a:schemeClr val="tx1"/>
                </a:solidFill>
                <a:effectLst/>
                <a:latin typeface="+mn-lt"/>
                <a:ea typeface="+mn-ea"/>
                <a:cs typeface="+mn-cs"/>
              </a:rPr>
              <a:t>Safety is a core value of Premier Inn and not merely a box to be checked. It is a reflection of our dedication to establishing a work environment where you may flourish and we maintain the highest standards of hygiene and guest care.</a:t>
            </a:r>
          </a:p>
          <a:p>
            <a:r>
              <a:rPr lang="en-US" sz="1200" b="0" i="0" kern="1200" dirty="0">
                <a:solidFill>
                  <a:schemeClr val="tx1"/>
                </a:solidFill>
                <a:effectLst/>
                <a:latin typeface="+mn-lt"/>
                <a:ea typeface="+mn-ea"/>
                <a:cs typeface="+mn-cs"/>
              </a:rPr>
              <a:t>We'll be providing you with the skills and information required to handle your tasks with assurance during this session. Knowing that you're a member of a team that puts your safety first should give you a sense of empowerment.</a:t>
            </a:r>
          </a:p>
          <a:p>
            <a:r>
              <a:rPr lang="en-US" sz="1200" b="0" i="0" kern="1200" dirty="0">
                <a:solidFill>
                  <a:schemeClr val="tx1"/>
                </a:solidFill>
                <a:effectLst/>
                <a:latin typeface="+mn-lt"/>
                <a:ea typeface="+mn-ea"/>
                <a:cs typeface="+mn-cs"/>
              </a:rPr>
              <a:t>We'll work together to examine the essential procedures included in our health and safety handbook, promoting an environment of responsibility and awareness. Because safety isn't just a concern at Premier Inn—it's our guiding principle in all we do.</a:t>
            </a:r>
          </a:p>
          <a:p>
            <a:r>
              <a:rPr lang="en-US" sz="1200" b="0" i="0" kern="1200" dirty="0">
                <a:solidFill>
                  <a:schemeClr val="tx1"/>
                </a:solidFill>
                <a:effectLst/>
                <a:latin typeface="+mn-lt"/>
                <a:ea typeface="+mn-ea"/>
                <a:cs typeface="+mn-cs"/>
              </a:rPr>
              <a:t>So let us get started and make sure that safety is our top priority in every task and every day. As we collaborate to keep our guests and ourselves safe and healthy, let us make sure that every member of our team feels assured and encouraged.</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3</a:t>
            </a:fld>
            <a:endParaRPr lang="en-US"/>
          </a:p>
        </p:txBody>
      </p:sp>
    </p:spTree>
    <p:extLst>
      <p:ext uri="{BB962C8B-B14F-4D97-AF65-F5344CB8AC3E}">
        <p14:creationId xmlns:p14="http://schemas.microsoft.com/office/powerpoint/2010/main" val="1426232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We'll discuss the critical significance of workplace safety in this part.</a:t>
            </a:r>
          </a:p>
          <a:p>
            <a:endParaRPr lang="en-US" dirty="0"/>
          </a:p>
          <a:p>
            <a:r>
              <a:rPr lang="en-US" dirty="0"/>
              <a:t>Primarily, Premier Inn has a strong commitment to guaranteeing the security and welfare of each and every member of our team. Your safety is an essential component of our operations, not just a priority.</a:t>
            </a:r>
          </a:p>
          <a:p>
            <a:endParaRPr lang="en-US" dirty="0"/>
          </a:p>
          <a:p>
            <a:r>
              <a:rPr lang="en-US" dirty="0"/>
              <a:t>Why is safety important? It goes beyond simply checking boxes and compliance to regulations. Being safe means protecting both yourself and other people. It's about making sure that at the end of the day, each and every member of our team can return home safely and unharmed.</a:t>
            </a:r>
          </a:p>
          <a:p>
            <a:endParaRPr lang="en-US" dirty="0"/>
          </a:p>
          <a:p>
            <a:r>
              <a:rPr lang="en-US" dirty="0"/>
              <a:t>Additionally, safety is essential to preserving a pleasant workplace culture. We perform better in our jobs and are more driven when we have a sense of safety and support. Trust, teamwork, and general job satisfaction are all enhanced in a safe work environment.</a:t>
            </a:r>
          </a:p>
          <a:p>
            <a:endParaRPr lang="en-US" dirty="0"/>
          </a:p>
          <a:p>
            <a:r>
              <a:rPr lang="en-US" dirty="0"/>
              <a:t>Let us also think about how safety affects customer happiness and brand recognition for the business. As a hospitality provider, our guests' safety and well-being are of utmost importance. By making safety the first priority in all aspects of our operations, we safeguard our employees while also improving the overall visitor experience, which encourages positive feedback and repeat business.</a:t>
            </a:r>
          </a:p>
          <a:p>
            <a:endParaRPr lang="en-US" dirty="0"/>
          </a:p>
          <a:p>
            <a:r>
              <a:rPr lang="en-US" dirty="0"/>
              <a:t>As we continue our training, let us keep in mind that safety is an essential part of who we are as a business, not just a box to check. Let us continue to </a:t>
            </a:r>
            <a:r>
              <a:rPr lang="en-US" dirty="0" err="1"/>
              <a:t>prioritise</a:t>
            </a:r>
            <a:r>
              <a:rPr lang="en-US" dirty="0"/>
              <a:t> safety in all we do by working together to keep our commitment to it.</a:t>
            </a:r>
          </a:p>
          <a:p>
            <a:endParaRPr lang="en-US" dirty="0"/>
          </a:p>
        </p:txBody>
      </p:sp>
      <p:sp>
        <p:nvSpPr>
          <p:cNvPr id="4" name="Slide Number Placeholder 3"/>
          <p:cNvSpPr>
            <a:spLocks noGrp="1"/>
          </p:cNvSpPr>
          <p:nvPr>
            <p:ph type="sldNum" sz="quarter" idx="10"/>
          </p:nvPr>
        </p:nvSpPr>
        <p:spPr/>
        <p:txBody>
          <a:bodyPr/>
          <a:lstStyle/>
          <a:p>
            <a:fld id="{B093F86E-333C-42BD-B1BC-D74BF1C81EE4}" type="slidenum">
              <a:rPr lang="en-US" smtClean="0"/>
              <a:t>5</a:t>
            </a:fld>
            <a:endParaRPr lang="en-US"/>
          </a:p>
        </p:txBody>
      </p:sp>
    </p:spTree>
    <p:extLst>
      <p:ext uri="{BB962C8B-B14F-4D97-AF65-F5344CB8AC3E}">
        <p14:creationId xmlns:p14="http://schemas.microsoft.com/office/powerpoint/2010/main" val="1129672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First and all, it is critical to identify the risks at work. Identification and removal of hazards are essential to preserving a safe workplace for all people, regardless of the source—a slippery floor, malfunctioning machinery, or inappropriate chemical storage. Remember that awareness is the first step toward safety.</a:t>
            </a:r>
          </a:p>
          <a:p>
            <a:r>
              <a:rPr lang="en-US" sz="1200" b="0" i="0" kern="1200" dirty="0">
                <a:solidFill>
                  <a:schemeClr val="tx1"/>
                </a:solidFill>
                <a:effectLst/>
                <a:latin typeface="+mn-lt"/>
                <a:ea typeface="+mn-ea"/>
                <a:cs typeface="+mn-cs"/>
              </a:rPr>
              <a:t>In addition, we must make sure that industry norms, such as those established by OSHA (Occupational Safety and Health Administration), are followed. These standards include policies and procedures intended to shield employees from risks at work. By following these guidelines, we show our dedication to superior health and safety procedures while also ensuring our own safety.</a:t>
            </a:r>
          </a:p>
          <a:p>
            <a:r>
              <a:rPr lang="en-US" sz="1200" b="0" i="0" kern="1200" dirty="0">
                <a:solidFill>
                  <a:schemeClr val="tx1"/>
                </a:solidFill>
                <a:effectLst/>
                <a:latin typeface="+mn-lt"/>
                <a:ea typeface="+mn-ea"/>
                <a:cs typeface="+mn-cs"/>
              </a:rPr>
              <a:t>It's critical to understand that preserving health and safety requires teamwork and is not only the management's job. It is our collective responsibility to </a:t>
            </a:r>
            <a:r>
              <a:rPr lang="en-US" sz="1200" b="0" i="0" kern="1200" dirty="0" err="1">
                <a:solidFill>
                  <a:schemeClr val="tx1"/>
                </a:solidFill>
                <a:effectLst/>
                <a:latin typeface="+mn-lt"/>
                <a:ea typeface="+mn-ea"/>
                <a:cs typeface="+mn-cs"/>
              </a:rPr>
              <a:t>recognise</a:t>
            </a:r>
            <a:r>
              <a:rPr lang="en-US" sz="1200" b="0" i="0" kern="1200" dirty="0">
                <a:solidFill>
                  <a:schemeClr val="tx1"/>
                </a:solidFill>
                <a:effectLst/>
                <a:latin typeface="+mn-lt"/>
                <a:ea typeface="+mn-ea"/>
                <a:cs typeface="+mn-cs"/>
              </a:rPr>
              <a:t> hazards, adhere to safety procedures, and keep our workplaces safe. By accepting responsibility for our safety, we foster a culture of safety in which everyone is encouraged to speak out and take appropriate action when needed.</a:t>
            </a:r>
          </a:p>
          <a:p>
            <a:r>
              <a:rPr lang="en-US" sz="1200" b="0" i="0" kern="1200" dirty="0">
                <a:solidFill>
                  <a:schemeClr val="tx1"/>
                </a:solidFill>
                <a:effectLst/>
                <a:latin typeface="+mn-lt"/>
                <a:ea typeface="+mn-ea"/>
                <a:cs typeface="+mn-cs"/>
              </a:rPr>
              <a:t>Thus, let us continue to be watchful, follow the law, and collaborate to spot and get rid of any hazards that could arise at work. By working together, we can make our space safer and healthier for both visitors and ourselves.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6</a:t>
            </a:fld>
            <a:endParaRPr lang="en-US"/>
          </a:p>
        </p:txBody>
      </p:sp>
    </p:spTree>
    <p:extLst>
      <p:ext uri="{BB962C8B-B14F-4D97-AF65-F5344CB8AC3E}">
        <p14:creationId xmlns:p14="http://schemas.microsoft.com/office/powerpoint/2010/main" val="654612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 us talk about the safety and well-being measures we can take at work as we go on to slide 5.</a:t>
            </a:r>
          </a:p>
          <a:p>
            <a:r>
              <a:rPr lang="en-US" sz="1200" b="0" i="0" kern="1200" dirty="0">
                <a:solidFill>
                  <a:schemeClr val="tx1"/>
                </a:solidFill>
                <a:effectLst/>
                <a:latin typeface="+mn-lt"/>
                <a:ea typeface="+mn-ea"/>
                <a:cs typeface="+mn-cs"/>
              </a:rPr>
              <a:t>Let us start by discussing personal protective equipment, or PPE. This covers things like eye protection, slip-resistant shoes, and gloves. These products are more than simply accessories; they are necessary instruments to lower the chance of coming into contact with dangerous materials and avoid accidents. We can efficiently perform our jobs while protecting ourselves by using the proper PPE.</a:t>
            </a:r>
          </a:p>
          <a:p>
            <a:r>
              <a:rPr lang="en-US" sz="1200" b="0" i="0" kern="1200" dirty="0">
                <a:solidFill>
                  <a:schemeClr val="tx1"/>
                </a:solidFill>
                <a:effectLst/>
                <a:latin typeface="+mn-lt"/>
                <a:ea typeface="+mn-ea"/>
                <a:cs typeface="+mn-cs"/>
              </a:rPr>
              <a:t>Let us now stress the significance of awareness and training. Important facets of our job include ergonomic procedures and the safe use of cleaning agents. We can reduce the danger of accidents or exposure by learning the proper procedures for handling chemicals safely through frequent training sessions. Furthermore, ergonomic methods ensure that we can carry out our activities comfortably and effectively by preventing strain and damage.</a:t>
            </a:r>
          </a:p>
          <a:p>
            <a:r>
              <a:rPr lang="en-US" sz="1200" b="0" i="0" kern="1200" dirty="0">
                <a:solidFill>
                  <a:schemeClr val="tx1"/>
                </a:solidFill>
                <a:effectLst/>
                <a:latin typeface="+mn-lt"/>
                <a:ea typeface="+mn-ea"/>
                <a:cs typeface="+mn-cs"/>
              </a:rPr>
              <a:t>Let us emphasize the importance of good hygiene habits last. In our area of business, it's critical to uphold strict hygiene standards to stop the spread of disease and germs. This involves using hand sanitizers and washing your hands often. In addition to protecting ourselves, we also improve the general health and wellbeing of our coworkers and visitors when we maintain proper hygiene practices.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7</a:t>
            </a:fld>
            <a:endParaRPr lang="en-US"/>
          </a:p>
        </p:txBody>
      </p:sp>
    </p:spTree>
    <p:extLst>
      <p:ext uri="{BB962C8B-B14F-4D97-AF65-F5344CB8AC3E}">
        <p14:creationId xmlns:p14="http://schemas.microsoft.com/office/powerpoint/2010/main" val="1160887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Now let us talk about the steps we take to guarantee safe room cleaning operations.</a:t>
            </a:r>
          </a:p>
          <a:p>
            <a:r>
              <a:rPr lang="en-US" sz="1200" b="0" i="0" kern="1200" dirty="0">
                <a:solidFill>
                  <a:schemeClr val="tx1"/>
                </a:solidFill>
                <a:effectLst/>
                <a:latin typeface="+mn-lt"/>
                <a:ea typeface="+mn-ea"/>
                <a:cs typeface="+mn-cs"/>
              </a:rPr>
              <a:t>First and foremost, it is essential to stress the need for preparedness. As you visit guest rooms, don't forget to knock and make yourself known. This protects our visitors' safety as well as their right to privacy. Additionally, pause to examine the space for any possible dangers, such as broken furniture or slick flooring. Report any problems you see right away to make sure they're dealt with immediately.</a:t>
            </a:r>
          </a:p>
          <a:p>
            <a:r>
              <a:rPr lang="en-US" sz="1200" b="0" i="0" kern="1200" dirty="0">
                <a:solidFill>
                  <a:schemeClr val="tx1"/>
                </a:solidFill>
                <a:effectLst/>
                <a:latin typeface="+mn-lt"/>
                <a:ea typeface="+mn-ea"/>
                <a:cs typeface="+mn-cs"/>
              </a:rPr>
              <a:t>Let us discuss the cleaning procedure next. Adopting a methodical approach guarantees complete cleaning and reduces the possibility of mishaps. Throw out the trash and soiled sheets first, and then dust, wipe down surfaces, vacuum, and mop. We can keep our surroundings tidy and secure for our visitors by going through this process.</a:t>
            </a:r>
          </a:p>
          <a:p>
            <a:r>
              <a:rPr lang="en-US" sz="1200" b="0" i="0" kern="1200" dirty="0">
                <a:solidFill>
                  <a:schemeClr val="tx1"/>
                </a:solidFill>
                <a:effectLst/>
                <a:latin typeface="+mn-lt"/>
                <a:ea typeface="+mn-ea"/>
                <a:cs typeface="+mn-cs"/>
              </a:rPr>
              <a:t>Recall that safety involves being watchful and proactive in addition to following protocols. To prevent mishaps or injuries, be aware of your surroundings and adopt the appropriate safety measures. We can make the Premier Inn a secure and friendly place for everyone if we cooperate and strictly adhere to these guidelines.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8</a:t>
            </a:fld>
            <a:endParaRPr lang="en-US"/>
          </a:p>
        </p:txBody>
      </p:sp>
    </p:spTree>
    <p:extLst>
      <p:ext uri="{BB962C8B-B14F-4D97-AF65-F5344CB8AC3E}">
        <p14:creationId xmlns:p14="http://schemas.microsoft.com/office/powerpoint/2010/main" val="239583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When lifting large goods incorrectly, strains or sprains might become major injuries. For this reason, it's essential to comprehend and use safe lifting techniques.</a:t>
            </a:r>
          </a:p>
          <a:p>
            <a:r>
              <a:rPr lang="en-US" sz="1200" b="0" i="0" kern="1200" dirty="0">
                <a:solidFill>
                  <a:schemeClr val="tx1"/>
                </a:solidFill>
                <a:effectLst/>
                <a:latin typeface="+mn-lt"/>
                <a:ea typeface="+mn-ea"/>
                <a:cs typeface="+mn-cs"/>
              </a:rPr>
              <a:t>Above all, when lifting, never forget to bend your knees and maintain a straight back. Steer clear of waist-bending, as this might put undue strain on your back muscles. Instead, lift the object using the power of your leg muscles, keeping it close to your body for more stability and control.</a:t>
            </a:r>
          </a:p>
          <a:p>
            <a:r>
              <a:rPr lang="en-US" sz="1200" b="0" i="0" kern="1200" dirty="0">
                <a:solidFill>
                  <a:schemeClr val="tx1"/>
                </a:solidFill>
                <a:effectLst/>
                <a:latin typeface="+mn-lt"/>
                <a:ea typeface="+mn-ea"/>
                <a:cs typeface="+mn-cs"/>
              </a:rPr>
              <a:t>Additionally, when lifting or carrying anything, try not to twist your body. Rather, turn your complete body to shift direction while maintaining constant contact between your body and the thing.</a:t>
            </a:r>
          </a:p>
          <a:p>
            <a:r>
              <a:rPr lang="en-US" sz="1200" b="0" i="0" kern="1200" dirty="0">
                <a:solidFill>
                  <a:schemeClr val="tx1"/>
                </a:solidFill>
                <a:effectLst/>
                <a:latin typeface="+mn-lt"/>
                <a:ea typeface="+mn-ea"/>
                <a:cs typeface="+mn-cs"/>
              </a:rPr>
              <a:t>You may reduce the possibility of strains and mishaps by using these measures, which will protect your safety and wellbeing when lifting anything.</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9</a:t>
            </a:fld>
            <a:endParaRPr lang="en-US"/>
          </a:p>
        </p:txBody>
      </p:sp>
    </p:spTree>
    <p:extLst>
      <p:ext uri="{BB962C8B-B14F-4D97-AF65-F5344CB8AC3E}">
        <p14:creationId xmlns:p14="http://schemas.microsoft.com/office/powerpoint/2010/main" val="548582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Now, let us turn our attention to using cleaning chemicals safely, which is a crucial part of our housekeeping responsibilities.</a:t>
            </a:r>
          </a:p>
          <a:p>
            <a:r>
              <a:rPr lang="en-US" sz="1200" b="0" i="0" kern="1200" dirty="0">
                <a:solidFill>
                  <a:schemeClr val="tx1"/>
                </a:solidFill>
                <a:effectLst/>
                <a:latin typeface="+mn-lt"/>
                <a:ea typeface="+mn-ea"/>
                <a:cs typeface="+mn-cs"/>
              </a:rPr>
              <a:t>Firstly, it is imperative that cleaning products be diluted in accordance with the manufacturer's instructions. When chemicals are used in concentrated form, there might be major health dangers, such as breathing issues or skin irritation. For safe and efficient use of cleaning products, always adhere to the manufacturer's recommendations.</a:t>
            </a:r>
          </a:p>
          <a:p>
            <a:r>
              <a:rPr lang="en-US" sz="1200" b="0" i="0" kern="1200" dirty="0">
                <a:solidFill>
                  <a:schemeClr val="tx1"/>
                </a:solidFill>
                <a:effectLst/>
                <a:latin typeface="+mn-lt"/>
                <a:ea typeface="+mn-ea"/>
                <a:cs typeface="+mn-cs"/>
              </a:rPr>
              <a:t>When employing cleaning chemicals, it's also crucial to operate in well-ventilated spaces. Enough ventilation lowers the chance of breathing in dangerous vapors and aids in the dissipation of fumes. To enhance ventilation and reduce the likelihood of being exposed to chemical vapors, try to open windows or doors.</a:t>
            </a:r>
          </a:p>
          <a:p>
            <a:r>
              <a:rPr lang="en-US" sz="1200" b="0" i="0" kern="1200" dirty="0">
                <a:solidFill>
                  <a:schemeClr val="tx1"/>
                </a:solidFill>
                <a:effectLst/>
                <a:latin typeface="+mn-lt"/>
                <a:ea typeface="+mn-ea"/>
                <a:cs typeface="+mn-cs"/>
              </a:rPr>
              <a:t>Do not mix various things together. This is another important thing to keep in mind. Combining cleaning products can lead to dangerous reactions that burn people or release harmful gasses. Unless the manufacturer clearly directs otherwise, never combine chemicals, and store them apart to avoid unintentional mixing.</a:t>
            </a:r>
          </a:p>
          <a:p>
            <a:r>
              <a:rPr lang="en-US" sz="1200" b="0" i="0" kern="1200" dirty="0">
                <a:solidFill>
                  <a:schemeClr val="tx1"/>
                </a:solidFill>
                <a:effectLst/>
                <a:latin typeface="+mn-lt"/>
                <a:ea typeface="+mn-ea"/>
                <a:cs typeface="+mn-cs"/>
              </a:rPr>
              <a:t>We can reduce the possibility of chemical-related mishaps and protect our safety when doing cleaning duties by following these recommendations. Recall that everyone's safety is our first concern at Premier Inn, and that keeping everyone safe and well at work requires careful handling of chemicals. Let us pledge to adhere to these guidelines scrupulously in order to prevent needless harm from occurring to ourselves or our coworkers.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10</a:t>
            </a:fld>
            <a:endParaRPr lang="en-US"/>
          </a:p>
        </p:txBody>
      </p:sp>
    </p:spTree>
    <p:extLst>
      <p:ext uri="{BB962C8B-B14F-4D97-AF65-F5344CB8AC3E}">
        <p14:creationId xmlns:p14="http://schemas.microsoft.com/office/powerpoint/2010/main" val="572702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It's critical to routinely check electrical appliances for wear or damage. Damaged plugs, frayed cables, and exposed wires can all provide major electrical risks, such as the possibility of fire or electric shock. Regular inspections allow us to see any problems early on and take action before they become serious threats to public safety.</a:t>
            </a:r>
          </a:p>
          <a:p>
            <a:r>
              <a:rPr lang="en-US" sz="1200" b="0" i="0" kern="1200" dirty="0">
                <a:solidFill>
                  <a:schemeClr val="tx1"/>
                </a:solidFill>
                <a:effectLst/>
                <a:latin typeface="+mn-lt"/>
                <a:ea typeface="+mn-ea"/>
                <a:cs typeface="+mn-cs"/>
              </a:rPr>
              <a:t>Let us go on to discuss the significance of keeping electrical outlets from becoming overcrowded. Plugs and adapters that are plugged in too frequently might overload outlets, causing overheating and electrical fires. Refrain from connecting too many gadgets into a single outlet and always utilize outlets as intended. If more outlets are required, think about distributing the load securely by utilizing power strips with integrated surge protection.</a:t>
            </a:r>
          </a:p>
          <a:p>
            <a:r>
              <a:rPr lang="en-US" sz="1200" b="0" i="0" kern="1200" dirty="0">
                <a:solidFill>
                  <a:schemeClr val="tx1"/>
                </a:solidFill>
                <a:effectLst/>
                <a:latin typeface="+mn-lt"/>
                <a:ea typeface="+mn-ea"/>
                <a:cs typeface="+mn-cs"/>
              </a:rPr>
              <a:t>Furthermore, it's critical to utilize extension cables correctly. It is never a good idea to utilize extension cables as a long-term solution to power equipment or appliances. Make that extension cables are positioned to prevent damage or tripping risks, are in excellent condition, and are rated for the intended application. When not in use, unplug extension cables, and avoid daisy-chaining numerous cords together.</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11</a:t>
            </a:fld>
            <a:endParaRPr lang="en-US"/>
          </a:p>
        </p:txBody>
      </p:sp>
    </p:spTree>
    <p:extLst>
      <p:ext uri="{BB962C8B-B14F-4D97-AF65-F5344CB8AC3E}">
        <p14:creationId xmlns:p14="http://schemas.microsoft.com/office/powerpoint/2010/main" val="2227698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For a deep cleaning of carpets and upholstery, a vacuum cleaner with attachments is essential. We can reach nooks and crannies with the attachments, guaranteeing a thorough cleaning procedure.</a:t>
            </a:r>
          </a:p>
          <a:p>
            <a:r>
              <a:rPr lang="en-US" sz="1200" b="0" i="0" kern="1200" dirty="0">
                <a:solidFill>
                  <a:schemeClr val="tx1"/>
                </a:solidFill>
                <a:effectLst/>
                <a:latin typeface="+mn-lt"/>
                <a:ea typeface="+mn-ea"/>
                <a:cs typeface="+mn-cs"/>
              </a:rPr>
              <a:t>Secondly, fabric-based rags and microfiber cloths are necessary for efficient dusting and surface cleaning. Effectively capturing dust and debris, microfiber towels leave surfaces streak-free and spotless.</a:t>
            </a:r>
          </a:p>
          <a:p>
            <a:r>
              <a:rPr lang="en-US" sz="1200" b="0" i="0" kern="1200" dirty="0">
                <a:solidFill>
                  <a:schemeClr val="tx1"/>
                </a:solidFill>
                <a:effectLst/>
                <a:latin typeface="+mn-lt"/>
                <a:ea typeface="+mn-ea"/>
                <a:cs typeface="+mn-cs"/>
              </a:rPr>
              <a:t>Cleaning and disinfecting floors need a mop and bucket. While disinfection products, particularly in high-traffic areas, assist maintain hygiene standards, mopping helps eliminate dirt and grime from floors.</a:t>
            </a:r>
          </a:p>
          <a:p>
            <a:r>
              <a:rPr lang="en-US" sz="1200" b="0" i="0" kern="1200" dirty="0">
                <a:solidFill>
                  <a:schemeClr val="tx1"/>
                </a:solidFill>
                <a:effectLst/>
                <a:latin typeface="+mn-lt"/>
                <a:ea typeface="+mn-ea"/>
                <a:cs typeface="+mn-cs"/>
              </a:rPr>
              <a:t>For our facilities to remain hygienic and clean, cleaning supplies and disinfectants are essential. By effectively eliminating bacteria and germs, using the proper cleaning supplies helps to create a safe and healthy atmosphere for both our visitors and employees.</a:t>
            </a:r>
          </a:p>
          <a:p>
            <a:r>
              <a:rPr lang="en-US" sz="1200" b="0" i="0" kern="1200" dirty="0">
                <a:solidFill>
                  <a:schemeClr val="tx1"/>
                </a:solidFill>
                <a:effectLst/>
                <a:latin typeface="+mn-lt"/>
                <a:ea typeface="+mn-ea"/>
                <a:cs typeface="+mn-cs"/>
              </a:rPr>
              <a:t>Having personal protective equipment (PPE) on hand is essential for defending against dangerous chemicals. When conducting cleaning duties, gloves, goggles, and masks protect us from airborne particles, chemical exposure, and other possible hazards.</a:t>
            </a:r>
          </a:p>
          <a:p>
            <a:r>
              <a:rPr lang="en-US" sz="1200" b="0" i="0" kern="1200" dirty="0">
                <a:solidFill>
                  <a:schemeClr val="tx1"/>
                </a:solidFill>
                <a:effectLst/>
                <a:latin typeface="+mn-lt"/>
                <a:ea typeface="+mn-ea"/>
                <a:cs typeface="+mn-cs"/>
              </a:rPr>
              <a:t>Last but not least, removing garbage and waste from floors and surfaces requires the use of a litter picker. By keeping things tidy and clean, this product improves the overall visitor experience.</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12</a:t>
            </a:fld>
            <a:endParaRPr lang="en-US"/>
          </a:p>
        </p:txBody>
      </p:sp>
    </p:spTree>
    <p:extLst>
      <p:ext uri="{BB962C8B-B14F-4D97-AF65-F5344CB8AC3E}">
        <p14:creationId xmlns:p14="http://schemas.microsoft.com/office/powerpoint/2010/main" val="3130619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Now let us examine methods for reducing risks at work so that everyone may operate in a secure setting. Preventing slips and falls is essential. This can be accomplished by placing warning signs in damp or slick areas to advise visitors and employees of possible dangers. Non-slip mats may also drastically lower the chance of accidents in high-risk areas like toilets and entryways.</a:t>
            </a:r>
          </a:p>
          <a:p>
            <a:r>
              <a:rPr lang="en-US" sz="1200" b="0" i="0" kern="1200" dirty="0">
                <a:solidFill>
                  <a:schemeClr val="tx1"/>
                </a:solidFill>
                <a:effectLst/>
                <a:latin typeface="+mn-lt"/>
                <a:ea typeface="+mn-ea"/>
                <a:cs typeface="+mn-cs"/>
              </a:rPr>
              <a:t>Strict adherence to precise storage guidelines is crucial when it comes to chemical storage. To avoid accidental consumption or exposure, chemicals should be kept apart from food items and other incompatible materials and properly labeled. We can reduce the possibility of chemical-related mishaps and guarantee everyone's safety at our facility by adhering to these regulations.</a:t>
            </a:r>
          </a:p>
          <a:p>
            <a:r>
              <a:rPr lang="en-US" sz="1200" b="0" i="0" kern="1200" dirty="0">
                <a:solidFill>
                  <a:schemeClr val="tx1"/>
                </a:solidFill>
                <a:effectLst/>
                <a:latin typeface="+mn-lt"/>
                <a:ea typeface="+mn-ea"/>
                <a:cs typeface="+mn-cs"/>
              </a:rPr>
              <a:t>Another crucial factor in lowering stress and weariness among our team members is ergonomic consideration. By providing personnel with lightweight vacuum cleaners and height-adjustable carts, cleaning duties may be completed more comfortably and effectively, lowering the chance of musculoskeletal injuries.</a:t>
            </a:r>
          </a:p>
          <a:p>
            <a:r>
              <a:rPr lang="en-US" sz="1200" b="0" i="0" kern="1200" dirty="0">
                <a:solidFill>
                  <a:schemeClr val="tx1"/>
                </a:solidFill>
                <a:effectLst/>
                <a:latin typeface="+mn-lt"/>
                <a:ea typeface="+mn-ea"/>
                <a:cs typeface="+mn-cs"/>
              </a:rPr>
              <a:t>Finally, being ready for emergencies is essential to guaranteeing a coordinated reaction in unanticipated circumstances. personnel members who have received training in emergency response, including evacuation protocols and first aid, are better equipped to manage crises and reduce the risk of injury to both visitors and personnel.</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13</a:t>
            </a:fld>
            <a:endParaRPr lang="en-US"/>
          </a:p>
        </p:txBody>
      </p:sp>
    </p:spTree>
    <p:extLst>
      <p:ext uri="{BB962C8B-B14F-4D97-AF65-F5344CB8AC3E}">
        <p14:creationId xmlns:p14="http://schemas.microsoft.com/office/powerpoint/2010/main" val="1784016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 us take a minute to go over the main topics we covered today as our training session comes to an end.</a:t>
            </a:r>
          </a:p>
          <a:p>
            <a:r>
              <a:rPr lang="en-US" sz="1200" b="0" i="0" kern="1200" dirty="0">
                <a:solidFill>
                  <a:schemeClr val="tx1"/>
                </a:solidFill>
                <a:effectLst/>
                <a:latin typeface="+mn-lt"/>
                <a:ea typeface="+mn-ea"/>
                <a:cs typeface="+mn-cs"/>
              </a:rPr>
              <a:t>We have covered important health and safety procedures throughout this course, such as the significance of recognising possible hazards, taking preventative measures, and adhering to safe room cleaning protocols. The need of donning personal protection equipment, following chemical handling protocols, and hoisting objects correctly have all been stressed.</a:t>
            </a:r>
          </a:p>
          <a:p>
            <a:r>
              <a:rPr lang="en-US" sz="1200" b="0" i="0" kern="1200" dirty="0">
                <a:solidFill>
                  <a:schemeClr val="tx1"/>
                </a:solidFill>
                <a:effectLst/>
                <a:latin typeface="+mn-lt"/>
                <a:ea typeface="+mn-ea"/>
                <a:cs typeface="+mn-cs"/>
              </a:rPr>
              <a:t>We've also looked at ways to reduce hazards, such preventing falls and slips, storing chemicals properly, taking ergonomics into account, and being ready for emergencies.</a:t>
            </a:r>
          </a:p>
          <a:p>
            <a:r>
              <a:rPr lang="en-US" sz="1200" b="0" i="0" kern="1200" dirty="0">
                <a:solidFill>
                  <a:schemeClr val="tx1"/>
                </a:solidFill>
                <a:effectLst/>
                <a:latin typeface="+mn-lt"/>
                <a:ea typeface="+mn-ea"/>
                <a:cs typeface="+mn-cs"/>
              </a:rPr>
              <a:t>Safety is not simply a priority, but also a fundamental principle of Premier Inn. We have a strong commitment to making sure that both our visitors and team members are safe and well. We can make the workplace safer and healthier for everyone if we put the procedures we learnt in this course into practice.</a:t>
            </a:r>
          </a:p>
          <a:p>
            <a:r>
              <a:rPr lang="en-US" sz="1200" b="0" i="0" kern="1200" dirty="0">
                <a:solidFill>
                  <a:schemeClr val="tx1"/>
                </a:solidFill>
                <a:effectLst/>
                <a:latin typeface="+mn-lt"/>
                <a:ea typeface="+mn-ea"/>
                <a:cs typeface="+mn-cs"/>
              </a:rPr>
              <a:t>I urge every individual to integrate these procedures into their everyday schedules, continuing to be watchful and proactive in maintaining our security requirements. Together, we can keep setting the standard for hospitality and make sure that Premier Inn continues to be a reliable option for both employees and visitors looking for cozy, safe lodging.</a:t>
            </a:r>
          </a:p>
          <a:p>
            <a:r>
              <a:rPr lang="en-US" sz="1200" b="0" i="0" kern="1200" dirty="0">
                <a:solidFill>
                  <a:schemeClr val="tx1"/>
                </a:solidFill>
                <a:effectLst/>
                <a:latin typeface="+mn-lt"/>
                <a:ea typeface="+mn-ea"/>
                <a:cs typeface="+mn-cs"/>
              </a:rPr>
              <a:t>I appreciate your commitment to quality and safety, everyone. We really appreciate your dedication, and I'm looking forward to collaborating with you to uphold Premier Inn's high standards of safety.</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093F86E-333C-42BD-B1BC-D74BF1C81EE4}" type="slidenum">
              <a:rPr lang="en-US" smtClean="0"/>
              <a:t>14</a:t>
            </a:fld>
            <a:endParaRPr lang="en-US"/>
          </a:p>
        </p:txBody>
      </p:sp>
    </p:spTree>
    <p:extLst>
      <p:ext uri="{BB962C8B-B14F-4D97-AF65-F5344CB8AC3E}">
        <p14:creationId xmlns:p14="http://schemas.microsoft.com/office/powerpoint/2010/main" val="1922477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93F86E-333C-42BD-B1BC-D74BF1C81EE4}" type="slidenum">
              <a:rPr lang="en-US" smtClean="0"/>
              <a:t>15</a:t>
            </a:fld>
            <a:endParaRPr lang="en-US"/>
          </a:p>
        </p:txBody>
      </p:sp>
    </p:spTree>
    <p:extLst>
      <p:ext uri="{BB962C8B-B14F-4D97-AF65-F5344CB8AC3E}">
        <p14:creationId xmlns:p14="http://schemas.microsoft.com/office/powerpoint/2010/main" val="2623701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br>
              <a:rPr lang="en-US" dirty="0"/>
            </a:br>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B093F86E-333C-42BD-B1BC-D74BF1C81EE4}" type="slidenum">
              <a:rPr lang="en-US" smtClean="0"/>
              <a:t>16</a:t>
            </a:fld>
            <a:endParaRPr lang="en-US"/>
          </a:p>
        </p:txBody>
      </p:sp>
    </p:spTree>
    <p:extLst>
      <p:ext uri="{BB962C8B-B14F-4D97-AF65-F5344CB8AC3E}">
        <p14:creationId xmlns:p14="http://schemas.microsoft.com/office/powerpoint/2010/main" val="3031007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3764148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892420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3337391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1F1171-F96E-4DE2-84B6-7872A05992D9}"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669176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1F1171-F96E-4DE2-84B6-7872A05992D9}"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881608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1F1171-F96E-4DE2-84B6-7872A05992D9}"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05364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1F1171-F96E-4DE2-84B6-7872A05992D9}"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087131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1F1171-F96E-4DE2-84B6-7872A05992D9}"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1754245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1F1171-F96E-4DE2-84B6-7872A05992D9}"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65578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265101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62519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2266348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39884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1793129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4086238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F1171-F96E-4DE2-84B6-7872A05992D9}"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62CB77-C779-4F47-9BEE-DCF76D8BFB1E}" type="slidenum">
              <a:rPr lang="en-US" smtClean="0"/>
              <a:t>‹#›</a:t>
            </a:fld>
            <a:endParaRPr lang="en-US"/>
          </a:p>
        </p:txBody>
      </p:sp>
    </p:spTree>
    <p:extLst>
      <p:ext uri="{BB962C8B-B14F-4D97-AF65-F5344CB8AC3E}">
        <p14:creationId xmlns:p14="http://schemas.microsoft.com/office/powerpoint/2010/main" val="1784980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E1F1171-F96E-4DE2-84B6-7872A05992D9}" type="datetimeFigureOut">
              <a:rPr lang="en-US" smtClean="0"/>
              <a:t>2/22/2024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162CB77-C779-4F47-9BEE-DCF76D8BFB1E}" type="slidenum">
              <a:rPr lang="en-US" smtClean="0"/>
              <a:t>‹#›</a:t>
            </a:fld>
            <a:endParaRPr lang="en-US"/>
          </a:p>
        </p:txBody>
      </p:sp>
    </p:spTree>
    <p:extLst>
      <p:ext uri="{BB962C8B-B14F-4D97-AF65-F5344CB8AC3E}">
        <p14:creationId xmlns:p14="http://schemas.microsoft.com/office/powerpoint/2010/main" val="427585098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Autofit/>
          </a:bodyPr>
          <a:lstStyle/>
          <a:p>
            <a:pPr>
              <a:lnSpc>
                <a:spcPct val="90000"/>
              </a:lnSpc>
            </a:pPr>
            <a:r>
              <a:rPr lang="en-US" sz="2800" dirty="0">
                <a:solidFill>
                  <a:schemeClr val="bg1"/>
                </a:solidFill>
              </a:rPr>
              <a:t>Health and Safety Training Guide for Premier Inn Housekeeping Team</a:t>
            </a:r>
          </a:p>
        </p:txBody>
      </p:sp>
      <p:pic>
        <p:nvPicPr>
          <p:cNvPr id="5" name="Picture 4" descr="A moon and stars on a purple background&#10;&#10;Description automatically generated">
            <a:extLst>
              <a:ext uri="{FF2B5EF4-FFF2-40B4-BE49-F238E27FC236}">
                <a16:creationId xmlns:a16="http://schemas.microsoft.com/office/drawing/2014/main" id="{94F61079-36B5-3979-C749-04193BA1A6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1" y="1834687"/>
            <a:ext cx="5143500" cy="3176110"/>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4" name="Table 3">
            <a:extLst>
              <a:ext uri="{FF2B5EF4-FFF2-40B4-BE49-F238E27FC236}">
                <a16:creationId xmlns:a16="http://schemas.microsoft.com/office/drawing/2014/main" id="{77302179-8A88-A6DE-241C-259F79DAC971}"/>
              </a:ext>
            </a:extLst>
          </p:cNvPr>
          <p:cNvGraphicFramePr>
            <a:graphicFrameLocks noGrp="1"/>
          </p:cNvGraphicFramePr>
          <p:nvPr>
            <p:extLst>
              <p:ext uri="{D42A27DB-BD31-4B8C-83A1-F6EECF244321}">
                <p14:modId xmlns:p14="http://schemas.microsoft.com/office/powerpoint/2010/main" val="1958390490"/>
              </p:ext>
            </p:extLst>
          </p:nvPr>
        </p:nvGraphicFramePr>
        <p:xfrm>
          <a:off x="118753" y="2434442"/>
          <a:ext cx="4156364" cy="2245350"/>
        </p:xfrm>
        <a:graphic>
          <a:graphicData uri="http://schemas.openxmlformats.org/drawingml/2006/table">
            <a:tbl>
              <a:tblPr firstRow="1" firstCol="1" lastRow="1" lastCol="1" bandRow="1" bandCol="1">
                <a:tableStyleId>{5C22544A-7EE6-4342-B048-85BDC9FD1C3A}</a:tableStyleId>
              </a:tblPr>
              <a:tblGrid>
                <a:gridCol w="4156364">
                  <a:extLst>
                    <a:ext uri="{9D8B030D-6E8A-4147-A177-3AD203B41FA5}">
                      <a16:colId xmlns:a16="http://schemas.microsoft.com/office/drawing/2014/main" val="1666775218"/>
                    </a:ext>
                  </a:extLst>
                </a:gridCol>
              </a:tblGrid>
              <a:tr h="515124">
                <a:tc>
                  <a:txBody>
                    <a:bodyPr/>
                    <a:lstStyle/>
                    <a:p>
                      <a:pPr algn="ctr">
                        <a:lnSpc>
                          <a:spcPct val="107000"/>
                        </a:lnSpc>
                        <a:spcAft>
                          <a:spcPts val="800"/>
                        </a:spcAft>
                      </a:pPr>
                      <a:r>
                        <a:rPr lang="en-GB" sz="2400" dirty="0">
                          <a:effectLst/>
                        </a:rPr>
                        <a:t>2128048</a:t>
                      </a:r>
                      <a:endParaRPr lang="en-GB" sz="2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706891502"/>
                  </a:ext>
                </a:extLst>
              </a:tr>
              <a:tr h="576742">
                <a:tc>
                  <a:txBody>
                    <a:bodyPr/>
                    <a:lstStyle/>
                    <a:p>
                      <a:pPr algn="ctr">
                        <a:lnSpc>
                          <a:spcPct val="107000"/>
                        </a:lnSpc>
                        <a:spcAft>
                          <a:spcPts val="800"/>
                        </a:spcAft>
                      </a:pPr>
                      <a:r>
                        <a:rPr lang="en-GB" sz="2400" dirty="0">
                          <a:effectLst/>
                        </a:rPr>
                        <a:t>Operating Hotel Facilities</a:t>
                      </a:r>
                      <a:endParaRPr lang="en-GB" sz="2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663338723"/>
                  </a:ext>
                </a:extLst>
              </a:tr>
              <a:tr h="576742">
                <a:tc>
                  <a:txBody>
                    <a:bodyPr/>
                    <a:lstStyle/>
                    <a:p>
                      <a:pPr algn="ctr">
                        <a:lnSpc>
                          <a:spcPct val="107000"/>
                        </a:lnSpc>
                        <a:spcAft>
                          <a:spcPts val="800"/>
                        </a:spcAft>
                      </a:pPr>
                      <a:r>
                        <a:rPr lang="en-GB" sz="2400" dirty="0">
                          <a:effectLst/>
                        </a:rPr>
                        <a:t>BMIH4006</a:t>
                      </a:r>
                      <a:endParaRPr lang="en-GB" sz="2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117158159"/>
                  </a:ext>
                </a:extLst>
              </a:tr>
              <a:tr h="576742">
                <a:tc>
                  <a:txBody>
                    <a:bodyPr/>
                    <a:lstStyle/>
                    <a:p>
                      <a:pPr algn="ctr">
                        <a:lnSpc>
                          <a:spcPct val="107000"/>
                        </a:lnSpc>
                        <a:spcAft>
                          <a:spcPts val="800"/>
                        </a:spcAft>
                      </a:pPr>
                      <a:r>
                        <a:rPr lang="en-GB" sz="2400" dirty="0">
                          <a:effectLst/>
                        </a:rPr>
                        <a:t>Natalie Brailsford</a:t>
                      </a:r>
                      <a:endParaRPr lang="en-GB" sz="2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100352854"/>
                  </a:ext>
                </a:extLst>
              </a:tr>
            </a:tbl>
          </a:graphicData>
        </a:graphic>
      </p:graphicFrame>
    </p:spTree>
    <p:extLst>
      <p:ext uri="{BB962C8B-B14F-4D97-AF65-F5344CB8AC3E}">
        <p14:creationId xmlns:p14="http://schemas.microsoft.com/office/powerpoint/2010/main" val="3801405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Shape 3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F9A4E1-F81F-4CCC-F044-9FDCF2EF229D}"/>
              </a:ext>
            </a:extLst>
          </p:cNvPr>
          <p:cNvSpPr>
            <a:spLocks noGrp="1"/>
          </p:cNvSpPr>
          <p:nvPr>
            <p:ph type="title"/>
          </p:nvPr>
        </p:nvSpPr>
        <p:spPr>
          <a:xfrm>
            <a:off x="7181724" y="440691"/>
            <a:ext cx="4512989" cy="1147948"/>
          </a:xfrm>
        </p:spPr>
        <p:txBody>
          <a:bodyPr anchor="ctr">
            <a:normAutofit/>
          </a:bodyPr>
          <a:lstStyle/>
          <a:p>
            <a:r>
              <a:rPr lang="en-GB" dirty="0">
                <a:solidFill>
                  <a:srgbClr val="FFFFFF"/>
                </a:solidFill>
              </a:rPr>
              <a:t>Table of Content</a:t>
            </a:r>
          </a:p>
        </p:txBody>
      </p:sp>
      <p:pic>
        <p:nvPicPr>
          <p:cNvPr id="4" name="Picture 3">
            <a:extLst>
              <a:ext uri="{FF2B5EF4-FFF2-40B4-BE49-F238E27FC236}">
                <a16:creationId xmlns:a16="http://schemas.microsoft.com/office/drawing/2014/main" id="{1EA2F0A8-705F-72F1-1C76-C31DFFA1A70B}"/>
              </a:ext>
            </a:extLst>
          </p:cNvPr>
          <p:cNvPicPr>
            <a:picLocks noChangeAspect="1"/>
          </p:cNvPicPr>
          <p:nvPr/>
        </p:nvPicPr>
        <p:blipFill>
          <a:blip r:embed="rId2"/>
          <a:stretch>
            <a:fillRect/>
          </a:stretch>
        </p:blipFill>
        <p:spPr>
          <a:xfrm>
            <a:off x="757251" y="2282670"/>
            <a:ext cx="3856774" cy="2381559"/>
          </a:xfrm>
          <a:prstGeom prst="rect">
            <a:avLst/>
          </a:prstGeom>
        </p:spPr>
      </p:pic>
      <p:sp>
        <p:nvSpPr>
          <p:cNvPr id="3" name="Content Placeholder 2">
            <a:extLst>
              <a:ext uri="{FF2B5EF4-FFF2-40B4-BE49-F238E27FC236}">
                <a16:creationId xmlns:a16="http://schemas.microsoft.com/office/drawing/2014/main" id="{4C7036CB-F1E9-4D11-1D05-171580151FBA}"/>
              </a:ext>
            </a:extLst>
          </p:cNvPr>
          <p:cNvSpPr>
            <a:spLocks noGrp="1"/>
          </p:cNvSpPr>
          <p:nvPr>
            <p:ph idx="1"/>
          </p:nvPr>
        </p:nvSpPr>
        <p:spPr>
          <a:xfrm>
            <a:off x="6855385" y="1472540"/>
            <a:ext cx="4839327" cy="5296395"/>
          </a:xfrm>
        </p:spPr>
        <p:txBody>
          <a:bodyPr anchor="t">
            <a:normAutofit/>
          </a:bodyPr>
          <a:lstStyle/>
          <a:p>
            <a:r>
              <a:rPr lang="en-GB" sz="2000" dirty="0">
                <a:solidFill>
                  <a:schemeClr val="tx1"/>
                </a:solidFill>
              </a:rPr>
              <a:t>Introduction</a:t>
            </a:r>
          </a:p>
          <a:p>
            <a:r>
              <a:rPr lang="en-GB" sz="2000" dirty="0">
                <a:solidFill>
                  <a:schemeClr val="tx1"/>
                </a:solidFill>
              </a:rPr>
              <a:t>Identifying Potential Risks in the Workplace</a:t>
            </a:r>
          </a:p>
          <a:p>
            <a:r>
              <a:rPr lang="en-GB" sz="2000" dirty="0">
                <a:solidFill>
                  <a:schemeClr val="tx1"/>
                </a:solidFill>
              </a:rPr>
              <a:t>Precautions</a:t>
            </a:r>
          </a:p>
          <a:p>
            <a:r>
              <a:rPr lang="en-GB" sz="2000" dirty="0">
                <a:solidFill>
                  <a:schemeClr val="tx1"/>
                </a:solidFill>
              </a:rPr>
              <a:t>Procedures for Safe Room Cleaning</a:t>
            </a:r>
          </a:p>
          <a:p>
            <a:r>
              <a:rPr lang="en-GB" sz="2000" dirty="0">
                <a:solidFill>
                  <a:schemeClr val="tx1"/>
                </a:solidFill>
              </a:rPr>
              <a:t>Proper Lifting Techniques</a:t>
            </a:r>
          </a:p>
          <a:p>
            <a:r>
              <a:rPr lang="en-GB" sz="2000" dirty="0">
                <a:solidFill>
                  <a:schemeClr val="tx1"/>
                </a:solidFill>
              </a:rPr>
              <a:t>Chemicals’ Handling</a:t>
            </a:r>
          </a:p>
          <a:p>
            <a:r>
              <a:rPr lang="en-GB" sz="2000" dirty="0">
                <a:solidFill>
                  <a:schemeClr val="tx1"/>
                </a:solidFill>
              </a:rPr>
              <a:t>Essential Equipment and Tools</a:t>
            </a:r>
          </a:p>
          <a:p>
            <a:r>
              <a:rPr lang="en-GB" sz="2000" dirty="0">
                <a:solidFill>
                  <a:schemeClr val="tx1"/>
                </a:solidFill>
              </a:rPr>
              <a:t>Hazard Mitigation</a:t>
            </a:r>
          </a:p>
          <a:p>
            <a:r>
              <a:rPr lang="en-GB" sz="2000" dirty="0">
                <a:solidFill>
                  <a:schemeClr val="tx1"/>
                </a:solidFill>
              </a:rPr>
              <a:t>Conclusion</a:t>
            </a:r>
          </a:p>
          <a:p>
            <a:r>
              <a:rPr lang="en-GB" sz="2000" dirty="0">
                <a:solidFill>
                  <a:schemeClr val="tx1"/>
                </a:solidFill>
              </a:rPr>
              <a:t>References</a:t>
            </a:r>
          </a:p>
          <a:p>
            <a:endParaRPr lang="en-GB" dirty="0">
              <a:solidFill>
                <a:schemeClr val="tx1"/>
              </a:solidFill>
            </a:endParaRP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195301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Introduction</a:t>
            </a:r>
            <a:endParaRPr lang="en-US" b="1" dirty="0"/>
          </a:p>
        </p:txBody>
      </p:sp>
      <p:sp>
        <p:nvSpPr>
          <p:cNvPr id="3" name="Content Placeholder 2"/>
          <p:cNvSpPr>
            <a:spLocks noGrp="1"/>
          </p:cNvSpPr>
          <p:nvPr>
            <p:ph idx="1"/>
          </p:nvPr>
        </p:nvSpPr>
        <p:spPr>
          <a:xfrm>
            <a:off x="677334" y="1270000"/>
            <a:ext cx="9162702" cy="4913194"/>
          </a:xfrm>
        </p:spPr>
        <p:txBody>
          <a:bodyPr>
            <a:noAutofit/>
          </a:bodyPr>
          <a:lstStyle/>
          <a:p>
            <a:pPr>
              <a:lnSpc>
                <a:spcPct val="200000"/>
              </a:lnSpc>
            </a:pPr>
            <a:r>
              <a:rPr lang="en-US" sz="1600" dirty="0"/>
              <a:t>Objective: </a:t>
            </a:r>
          </a:p>
          <a:p>
            <a:pPr lvl="1">
              <a:lnSpc>
                <a:spcPct val="200000"/>
              </a:lnSpc>
            </a:pPr>
            <a:r>
              <a:rPr lang="en-US" dirty="0"/>
              <a:t>The safety and wellbeing of our team members is our top priority here, at the Premier Inn.</a:t>
            </a:r>
          </a:p>
          <a:p>
            <a:pPr>
              <a:lnSpc>
                <a:spcPct val="200000"/>
              </a:lnSpc>
            </a:pPr>
            <a:r>
              <a:rPr lang="en-US" sz="1600" dirty="0"/>
              <a:t>The Premier Inn is fully committed to your safety and that is why we employ only the best practices and the most rigorous standards in the industry to create a workplace where you can thrive and where our guests are provided with the highest level of cleanliness and hospitality.</a:t>
            </a:r>
          </a:p>
          <a:p>
            <a:pPr>
              <a:lnSpc>
                <a:spcPct val="200000"/>
              </a:lnSpc>
            </a:pPr>
            <a:r>
              <a:rPr lang="en-US" sz="1600" dirty="0"/>
              <a:t>During this training we will guide you to be confident and capable of performing your duties, on the other hand, we will also stress the significance of employing safe and healthy working procedures in the workplace.</a:t>
            </a:r>
          </a:p>
        </p:txBody>
      </p:sp>
      <p:pic>
        <p:nvPicPr>
          <p:cNvPr id="4" name="Picture 3" descr="A moon and stars on a purple background&#10;&#10;Description automatically generated">
            <a:extLst>
              <a:ext uri="{FF2B5EF4-FFF2-40B4-BE49-F238E27FC236}">
                <a16:creationId xmlns:a16="http://schemas.microsoft.com/office/drawing/2014/main" id="{644F8F3B-172E-2FB2-286A-7F08A24504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28222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89545" y="1641076"/>
            <a:ext cx="4583249" cy="4723201"/>
          </a:xfrm>
        </p:spPr>
        <p:txBody>
          <a:bodyPr>
            <a:normAutofit/>
          </a:bodyPr>
          <a:lstStyle/>
          <a:p>
            <a:r>
              <a:rPr lang="en-US" sz="1700" dirty="0"/>
              <a:t>With your support, let us discover the critical health and safety standards highlighted in our manual, promoting a culture that values the principles of </a:t>
            </a:r>
            <a:r>
              <a:rPr lang="en-US" sz="1700" dirty="0" err="1"/>
              <a:t>cognisance</a:t>
            </a:r>
            <a:r>
              <a:rPr lang="en-US" sz="1700" dirty="0"/>
              <a:t> and responsibility for attaining our common goal of greatness.</a:t>
            </a:r>
          </a:p>
          <a:p>
            <a:r>
              <a:rPr lang="en-US" sz="1700" dirty="0"/>
              <a:t>We treat your safety as not just an issue of priority but as the essence of our business, applied in everything we do at Premier Inn. Let us begin this journey together where safety is the parameter in every action and every task.</a:t>
            </a:r>
          </a:p>
          <a:p>
            <a:endParaRPr lang="en-US" sz="1700" dirty="0"/>
          </a:p>
        </p:txBody>
      </p:sp>
      <p:pic>
        <p:nvPicPr>
          <p:cNvPr id="5" name="Picture 4" descr="Large skydiving group mid-air">
            <a:extLst>
              <a:ext uri="{FF2B5EF4-FFF2-40B4-BE49-F238E27FC236}">
                <a16:creationId xmlns:a16="http://schemas.microsoft.com/office/drawing/2014/main" id="{A31F32EA-3BC8-8E4F-2DA9-A9F1CCBD0391}"/>
              </a:ext>
            </a:extLst>
          </p:cNvPr>
          <p:cNvPicPr>
            <a:picLocks noChangeAspect="1"/>
          </p:cNvPicPr>
          <p:nvPr/>
        </p:nvPicPr>
        <p:blipFill rotWithShape="1">
          <a:blip r:embed="rId2"/>
          <a:srcRect l="24427" r="2326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moon and stars on a purple background&#10;&#10;Description automatically generated">
            <a:extLst>
              <a:ext uri="{FF2B5EF4-FFF2-40B4-BE49-F238E27FC236}">
                <a16:creationId xmlns:a16="http://schemas.microsoft.com/office/drawing/2014/main" id="{B3BFDFE7-EB63-F0B2-1CC8-18A16934F2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142087045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US" b="1" dirty="0"/>
              <a:t>Importance of Safety</a:t>
            </a:r>
            <a:endParaRPr lang="en-US" dirty="0"/>
          </a:p>
        </p:txBody>
      </p:sp>
      <p:sp>
        <p:nvSpPr>
          <p:cNvPr id="3" name="Content Placeholder 2"/>
          <p:cNvSpPr>
            <a:spLocks noGrp="1"/>
          </p:cNvSpPr>
          <p:nvPr>
            <p:ph idx="1"/>
          </p:nvPr>
        </p:nvSpPr>
        <p:spPr>
          <a:xfrm>
            <a:off x="5209563" y="2160589"/>
            <a:ext cx="4064439" cy="3880773"/>
          </a:xfrm>
        </p:spPr>
        <p:txBody>
          <a:bodyPr>
            <a:normAutofit/>
          </a:bodyPr>
          <a:lstStyle/>
          <a:p>
            <a:endParaRPr lang="en-US" dirty="0"/>
          </a:p>
          <a:p>
            <a:r>
              <a:rPr lang="en-US" dirty="0"/>
              <a:t>Health and safety are the most important issues for Premier Inn.</a:t>
            </a:r>
          </a:p>
          <a:p>
            <a:r>
              <a:rPr lang="en-US" dirty="0"/>
              <a:t>Why safety matters: for safeguarding the wellbeing of yourself and others and upholding a positive working environment (Boakye-Kessie et al., 2018).</a:t>
            </a:r>
          </a:p>
          <a:p>
            <a:r>
              <a:rPr lang="en-US" dirty="0"/>
              <a:t>The role of safety as a determinant of guest satisfaction and company reputation (</a:t>
            </a:r>
            <a:r>
              <a:rPr lang="en-US" dirty="0" err="1"/>
              <a:t>Agwu</a:t>
            </a:r>
            <a:r>
              <a:rPr lang="en-US" dirty="0"/>
              <a:t>, 2014).</a:t>
            </a:r>
          </a:p>
        </p:txBody>
      </p:sp>
      <p:pic>
        <p:nvPicPr>
          <p:cNvPr id="5" name="Picture 4" descr="Plastic containers in bright colours">
            <a:extLst>
              <a:ext uri="{FF2B5EF4-FFF2-40B4-BE49-F238E27FC236}">
                <a16:creationId xmlns:a16="http://schemas.microsoft.com/office/drawing/2014/main" id="{7DCB7093-0BF1-2EAD-33EF-4E6DC03F47F6}"/>
              </a:ext>
            </a:extLst>
          </p:cNvPr>
          <p:cNvPicPr>
            <a:picLocks noChangeAspect="1"/>
          </p:cNvPicPr>
          <p:nvPr/>
        </p:nvPicPr>
        <p:blipFill rotWithShape="1">
          <a:blip r:embed="rId3"/>
          <a:srcRect l="22522" r="24967"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moon and stars on a purple background&#10;&#10;Description automatically generated">
            <a:extLst>
              <a:ext uri="{FF2B5EF4-FFF2-40B4-BE49-F238E27FC236}">
                <a16:creationId xmlns:a16="http://schemas.microsoft.com/office/drawing/2014/main" id="{F50D9D7D-FF7D-E50D-9645-513AA6B102A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5233474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pPr>
              <a:lnSpc>
                <a:spcPct val="90000"/>
              </a:lnSpc>
            </a:pPr>
            <a:r>
              <a:rPr lang="en-US" sz="2800" b="1" dirty="0"/>
              <a:t>Identifying Potential Risks in the Workplace </a:t>
            </a:r>
            <a:endParaRPr lang="en-US" sz="2800" dirty="0"/>
          </a:p>
        </p:txBody>
      </p:sp>
      <p:sp>
        <p:nvSpPr>
          <p:cNvPr id="3" name="Content Placeholder 2"/>
          <p:cNvSpPr>
            <a:spLocks noGrp="1"/>
          </p:cNvSpPr>
          <p:nvPr>
            <p:ph idx="1"/>
          </p:nvPr>
        </p:nvSpPr>
        <p:spPr>
          <a:xfrm>
            <a:off x="5209563" y="2160589"/>
            <a:ext cx="4064439" cy="3880773"/>
          </a:xfrm>
        </p:spPr>
        <p:txBody>
          <a:bodyPr>
            <a:normAutofit/>
          </a:bodyPr>
          <a:lstStyle/>
          <a:p>
            <a:r>
              <a:rPr lang="en-US" dirty="0"/>
              <a:t>Recognising hazards: Importance of identifying and eliminating dangers.</a:t>
            </a:r>
          </a:p>
          <a:p>
            <a:r>
              <a:rPr lang="en-US" dirty="0"/>
              <a:t>Compliance with industry standards (OSHA) (Jones, 2007).</a:t>
            </a:r>
          </a:p>
          <a:p>
            <a:r>
              <a:rPr lang="en-US" dirty="0"/>
              <a:t>Employee responsibility in maintaining health and safety (Boakye-Kessie et al., 2018).</a:t>
            </a:r>
          </a:p>
          <a:p>
            <a:endParaRPr lang="en-US" dirty="0"/>
          </a:p>
        </p:txBody>
      </p:sp>
      <p:pic>
        <p:nvPicPr>
          <p:cNvPr id="5" name="Picture 4" descr="Graph on document with pen">
            <a:extLst>
              <a:ext uri="{FF2B5EF4-FFF2-40B4-BE49-F238E27FC236}">
                <a16:creationId xmlns:a16="http://schemas.microsoft.com/office/drawing/2014/main" id="{40BDFD3F-12A1-EF09-1D6A-39D0056B107E}"/>
              </a:ext>
            </a:extLst>
          </p:cNvPr>
          <p:cNvPicPr>
            <a:picLocks noChangeAspect="1"/>
          </p:cNvPicPr>
          <p:nvPr/>
        </p:nvPicPr>
        <p:blipFill rotWithShape="1">
          <a:blip r:embed="rId3"/>
          <a:srcRect l="30606" r="1688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moon and stars on a purple background&#10;&#10;Description automatically generated">
            <a:extLst>
              <a:ext uri="{FF2B5EF4-FFF2-40B4-BE49-F238E27FC236}">
                <a16:creationId xmlns:a16="http://schemas.microsoft.com/office/drawing/2014/main" id="{0111BAF2-B32C-C51D-9198-85E2EFDD999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59532330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US" b="1"/>
              <a:t>Precautions</a:t>
            </a:r>
            <a:endParaRPr lang="en-US"/>
          </a:p>
        </p:txBody>
      </p:sp>
      <p:pic>
        <p:nvPicPr>
          <p:cNvPr id="3" name="Picture 2" descr="A moon and stars on a purple background&#10;&#10;Description automatically generated">
            <a:extLst>
              <a:ext uri="{FF2B5EF4-FFF2-40B4-BE49-F238E27FC236}">
                <a16:creationId xmlns:a16="http://schemas.microsoft.com/office/drawing/2014/main" id="{EC19B5BC-F962-85ED-C00A-57B32875C0F4}"/>
              </a:ext>
            </a:extLst>
          </p:cNvPr>
          <p:cNvPicPr>
            <a:picLocks noChangeAspect="1"/>
          </p:cNvPicPr>
          <p:nvPr/>
        </p:nvPicPr>
        <p:blipFill rotWithShape="1">
          <a:blip r:embed="rId3">
            <a:extLst>
              <a:ext uri="{28A0092B-C50C-407E-A947-70E740481C1C}">
                <a14:useLocalDpi xmlns:a14="http://schemas.microsoft.com/office/drawing/2010/main" val="0"/>
              </a:ext>
            </a:extLst>
          </a:blip>
          <a:srcRect l="28911" r="22512" b="-1"/>
          <a:stretch/>
        </p:blipFill>
        <p:spPr>
          <a:xfrm>
            <a:off x="20" y="-1"/>
            <a:ext cx="510637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9" name="Isosceles Triangle 3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4" name="Content Placeholder 2">
            <a:extLst>
              <a:ext uri="{FF2B5EF4-FFF2-40B4-BE49-F238E27FC236}">
                <a16:creationId xmlns:a16="http://schemas.microsoft.com/office/drawing/2014/main" id="{51C42B13-E406-0E85-6C5D-5EC7FA1A51A6}"/>
              </a:ext>
            </a:extLst>
          </p:cNvPr>
          <p:cNvGraphicFramePr>
            <a:graphicFrameLocks noGrp="1"/>
          </p:cNvGraphicFramePr>
          <p:nvPr>
            <p:ph idx="1"/>
            <p:extLst>
              <p:ext uri="{D42A27DB-BD31-4B8C-83A1-F6EECF244321}">
                <p14:modId xmlns:p14="http://schemas.microsoft.com/office/powerpoint/2010/main" val="1748111127"/>
              </p:ext>
            </p:extLst>
          </p:nvPr>
        </p:nvGraphicFramePr>
        <p:xfrm>
          <a:off x="5209563" y="2160589"/>
          <a:ext cx="4064439"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14127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43484" y="609600"/>
            <a:ext cx="2930518" cy="1320800"/>
          </a:xfrm>
        </p:spPr>
        <p:txBody>
          <a:bodyPr anchor="ctr">
            <a:normAutofit/>
          </a:bodyPr>
          <a:lstStyle/>
          <a:p>
            <a:pPr>
              <a:lnSpc>
                <a:spcPct val="90000"/>
              </a:lnSpc>
            </a:pPr>
            <a:r>
              <a:rPr lang="en-US" sz="2800" b="1"/>
              <a:t>Procedures for Safe Room Cleaning</a:t>
            </a:r>
            <a:endParaRPr lang="en-US" sz="2800"/>
          </a:p>
        </p:txBody>
      </p:sp>
      <p:pic>
        <p:nvPicPr>
          <p:cNvPr id="4" name="Picture 3" descr="A moon and stars on a purple background&#10;&#10;Description automatically generated">
            <a:extLst>
              <a:ext uri="{FF2B5EF4-FFF2-40B4-BE49-F238E27FC236}">
                <a16:creationId xmlns:a16="http://schemas.microsoft.com/office/drawing/2014/main" id="{0161BD9C-1DFF-5890-5587-9D20AF51B8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1236" y="609600"/>
            <a:ext cx="4213356" cy="2601747"/>
          </a:xfrm>
          <a:prstGeom prst="rect">
            <a:avLst/>
          </a:prstGeom>
        </p:spPr>
      </p:pic>
      <p:sp>
        <p:nvSpPr>
          <p:cNvPr id="3" name="Content Placeholder 2"/>
          <p:cNvSpPr>
            <a:spLocks noGrp="1"/>
          </p:cNvSpPr>
          <p:nvPr>
            <p:ph idx="1"/>
          </p:nvPr>
        </p:nvSpPr>
        <p:spPr>
          <a:xfrm>
            <a:off x="6343484" y="2160589"/>
            <a:ext cx="2930517" cy="3880773"/>
          </a:xfrm>
        </p:spPr>
        <p:txBody>
          <a:bodyPr>
            <a:normAutofit lnSpcReduction="10000"/>
          </a:bodyPr>
          <a:lstStyle/>
          <a:p>
            <a:pPr>
              <a:lnSpc>
                <a:spcPct val="90000"/>
              </a:lnSpc>
            </a:pPr>
            <a:r>
              <a:rPr lang="en-US" dirty="0"/>
              <a:t>Preparation: Coming in knocking at the door first, protecting the privacy and security of the guests (</a:t>
            </a:r>
            <a:r>
              <a:rPr lang="en-US" dirty="0" err="1"/>
              <a:t>Saari</a:t>
            </a:r>
            <a:r>
              <a:rPr lang="en-US" dirty="0"/>
              <a:t>, 2003).</a:t>
            </a:r>
          </a:p>
          <a:p>
            <a:pPr>
              <a:lnSpc>
                <a:spcPct val="90000"/>
              </a:lnSpc>
            </a:pPr>
            <a:r>
              <a:rPr lang="en-US" dirty="0"/>
              <a:t>Inspecting for Hazards: Reporting that floors are slippery or faulty furniture.</a:t>
            </a:r>
          </a:p>
          <a:p>
            <a:pPr>
              <a:lnSpc>
                <a:spcPct val="90000"/>
              </a:lnSpc>
            </a:pPr>
            <a:r>
              <a:rPr lang="en-US" dirty="0"/>
              <a:t>Cleaning Sequence: Waste removal, dusting, surface wipe, vacuuming, and mopping.</a:t>
            </a:r>
          </a:p>
          <a:p>
            <a:pPr>
              <a:lnSpc>
                <a:spcPct val="90000"/>
              </a:lnSpc>
            </a:pPr>
            <a:endParaRPr lang="en-US" dirty="0"/>
          </a:p>
        </p:txBody>
      </p:sp>
      <p:pic>
        <p:nvPicPr>
          <p:cNvPr id="11" name="Picture 10" descr="Hand spraying sanitiser">
            <a:extLst>
              <a:ext uri="{FF2B5EF4-FFF2-40B4-BE49-F238E27FC236}">
                <a16:creationId xmlns:a16="http://schemas.microsoft.com/office/drawing/2014/main" id="{FE3AD999-D822-D4C9-61C6-2B84AC2D3B1D}"/>
              </a:ext>
            </a:extLst>
          </p:cNvPr>
          <p:cNvPicPr>
            <a:picLocks noChangeAspect="1"/>
          </p:cNvPicPr>
          <p:nvPr/>
        </p:nvPicPr>
        <p:blipFill rotWithShape="1">
          <a:blip r:embed="rId4"/>
          <a:srcRect l="10705" r="36785" b="-2"/>
          <a:stretch/>
        </p:blipFill>
        <p:spPr>
          <a:xfrm>
            <a:off x="2364348" y="3439020"/>
            <a:ext cx="2047134" cy="2602341"/>
          </a:xfrm>
          <a:prstGeom prst="rect">
            <a:avLst/>
          </a:prstGeom>
        </p:spPr>
      </p:pic>
    </p:spTree>
    <p:extLst>
      <p:ext uri="{BB962C8B-B14F-4D97-AF65-F5344CB8AC3E}">
        <p14:creationId xmlns:p14="http://schemas.microsoft.com/office/powerpoint/2010/main" val="764204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Proper Lifting Techniques</a:t>
            </a:r>
            <a:endParaRPr lang="en-US" dirty="0"/>
          </a:p>
        </p:txBody>
      </p:sp>
      <p:sp>
        <p:nvSpPr>
          <p:cNvPr id="3" name="Content Placeholder 2"/>
          <p:cNvSpPr>
            <a:spLocks noGrp="1"/>
          </p:cNvSpPr>
          <p:nvPr>
            <p:ph idx="1"/>
          </p:nvPr>
        </p:nvSpPr>
        <p:spPr/>
        <p:txBody>
          <a:bodyPr>
            <a:normAutofit lnSpcReduction="10000"/>
          </a:bodyPr>
          <a:lstStyle/>
          <a:p>
            <a:pPr>
              <a:lnSpc>
                <a:spcPct val="200000"/>
              </a:lnSpc>
            </a:pPr>
            <a:r>
              <a:rPr lang="en-US" sz="2400" dirty="0"/>
              <a:t>Importance of correct lifting methods.</a:t>
            </a:r>
          </a:p>
          <a:p>
            <a:pPr>
              <a:lnSpc>
                <a:spcPct val="200000"/>
              </a:lnSpc>
            </a:pPr>
            <a:r>
              <a:rPr lang="en-US" sz="2400" dirty="0"/>
              <a:t>Techniques: Bending knees, keeping a straight back, using leg muscles.</a:t>
            </a:r>
          </a:p>
          <a:p>
            <a:pPr>
              <a:lnSpc>
                <a:spcPct val="200000"/>
              </a:lnSpc>
            </a:pPr>
            <a:r>
              <a:rPr lang="en-US" sz="2400" dirty="0"/>
              <a:t>Minimizing the risk of strains and accidents (Lin et al., 2021).</a:t>
            </a:r>
          </a:p>
          <a:p>
            <a:endParaRPr lang="en-US" dirty="0"/>
          </a:p>
        </p:txBody>
      </p:sp>
      <p:pic>
        <p:nvPicPr>
          <p:cNvPr id="4" name="Picture 3" descr="A moon and stars on a purple background&#10;&#10;Description automatically generated">
            <a:extLst>
              <a:ext uri="{FF2B5EF4-FFF2-40B4-BE49-F238E27FC236}">
                <a16:creationId xmlns:a16="http://schemas.microsoft.com/office/drawing/2014/main" id="{249302F7-5491-DBB1-5109-5715B99A34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310207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US" b="1" dirty="0"/>
              <a:t>Chemical Handling</a:t>
            </a:r>
            <a:endParaRPr lang="en-US" dirty="0"/>
          </a:p>
        </p:txBody>
      </p:sp>
      <p:graphicFrame>
        <p:nvGraphicFramePr>
          <p:cNvPr id="5" name="Content Placeholder 2">
            <a:extLst>
              <a:ext uri="{FF2B5EF4-FFF2-40B4-BE49-F238E27FC236}">
                <a16:creationId xmlns:a16="http://schemas.microsoft.com/office/drawing/2014/main" id="{221DD82F-9F9C-DD22-417E-4F9B81061792}"/>
              </a:ext>
            </a:extLst>
          </p:cNvPr>
          <p:cNvGraphicFramePr>
            <a:graphicFrameLocks noGrp="1"/>
          </p:cNvGraphicFramePr>
          <p:nvPr>
            <p:ph idx="1"/>
            <p:extLst>
              <p:ext uri="{D42A27DB-BD31-4B8C-83A1-F6EECF244321}">
                <p14:modId xmlns:p14="http://schemas.microsoft.com/office/powerpoint/2010/main" val="186892194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moon and stars on a purple background&#10;&#10;Description automatically generated">
            <a:extLst>
              <a:ext uri="{FF2B5EF4-FFF2-40B4-BE49-F238E27FC236}">
                <a16:creationId xmlns:a16="http://schemas.microsoft.com/office/drawing/2014/main" id="{3FEE423A-1B08-F286-A9D5-0CAA42BF5A1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181645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Electrical Safety</a:t>
            </a:r>
            <a:endParaRPr lang="en-US" dirty="0"/>
          </a:p>
        </p:txBody>
      </p:sp>
      <p:sp>
        <p:nvSpPr>
          <p:cNvPr id="3" name="Content Placeholder 2"/>
          <p:cNvSpPr>
            <a:spLocks noGrp="1"/>
          </p:cNvSpPr>
          <p:nvPr>
            <p:ph idx="1"/>
          </p:nvPr>
        </p:nvSpPr>
        <p:spPr/>
        <p:txBody>
          <a:bodyPr/>
          <a:lstStyle/>
          <a:p>
            <a:pPr marL="0" indent="0">
              <a:buNone/>
            </a:pPr>
            <a:endParaRPr lang="en-US" dirty="0"/>
          </a:p>
          <a:p>
            <a:pPr>
              <a:lnSpc>
                <a:spcPct val="200000"/>
              </a:lnSpc>
            </a:pPr>
            <a:r>
              <a:rPr lang="en-US" sz="2000" dirty="0"/>
              <a:t>Monitoring of the electrical appliances to detect any sign of wear, failure or damage (</a:t>
            </a:r>
            <a:r>
              <a:rPr lang="en-US" sz="2000" dirty="0" err="1"/>
              <a:t>Rosemberg</a:t>
            </a:r>
            <a:r>
              <a:rPr lang="en-US" sz="2000" dirty="0"/>
              <a:t>, 2020).</a:t>
            </a:r>
          </a:p>
          <a:p>
            <a:pPr>
              <a:lnSpc>
                <a:spcPct val="200000"/>
              </a:lnSpc>
            </a:pPr>
            <a:r>
              <a:rPr lang="en-US" sz="2000" dirty="0"/>
              <a:t>For the purpose of avoiding electrical outlets being overloaded.</a:t>
            </a:r>
          </a:p>
          <a:p>
            <a:pPr>
              <a:lnSpc>
                <a:spcPct val="200000"/>
              </a:lnSpc>
            </a:pPr>
            <a:r>
              <a:rPr lang="en-US" sz="2000" dirty="0"/>
              <a:t>Check if extension cords are being used correctly.</a:t>
            </a:r>
          </a:p>
        </p:txBody>
      </p:sp>
      <p:pic>
        <p:nvPicPr>
          <p:cNvPr id="4" name="Picture 3" descr="A moon and stars on a purple background&#10;&#10;Description automatically generated">
            <a:extLst>
              <a:ext uri="{FF2B5EF4-FFF2-40B4-BE49-F238E27FC236}">
                <a16:creationId xmlns:a16="http://schemas.microsoft.com/office/drawing/2014/main" id="{62ABE617-DAA4-050D-BCE4-74546FCD10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3702218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Essential Equipment and Tools</a:t>
            </a:r>
            <a:endParaRPr lang="en-US" dirty="0"/>
          </a:p>
        </p:txBody>
      </p:sp>
      <p:sp>
        <p:nvSpPr>
          <p:cNvPr id="3" name="Content Placeholder 2"/>
          <p:cNvSpPr>
            <a:spLocks noGrp="1"/>
          </p:cNvSpPr>
          <p:nvPr>
            <p:ph idx="1"/>
          </p:nvPr>
        </p:nvSpPr>
        <p:spPr>
          <a:xfrm>
            <a:off x="677334" y="1405719"/>
            <a:ext cx="9244588" cy="5227093"/>
          </a:xfrm>
        </p:spPr>
        <p:txBody>
          <a:bodyPr>
            <a:normAutofit fontScale="85000" lnSpcReduction="10000"/>
          </a:bodyPr>
          <a:lstStyle/>
          <a:p>
            <a:pPr>
              <a:lnSpc>
                <a:spcPct val="200000"/>
              </a:lnSpc>
            </a:pPr>
            <a:r>
              <a:rPr lang="en-US" sz="2000" dirty="0"/>
              <a:t>Attachments for a vacuum cleaner allow for a thorough cleaning of upholstery and carpets.</a:t>
            </a:r>
          </a:p>
          <a:p>
            <a:pPr>
              <a:lnSpc>
                <a:spcPct val="200000"/>
              </a:lnSpc>
            </a:pPr>
            <a:r>
              <a:rPr lang="en-US" sz="2000" dirty="0"/>
              <a:t>Fabric-based microfiber rags and cloths for efficient dusting and surface cleaning (</a:t>
            </a:r>
            <a:r>
              <a:rPr lang="en-US" sz="2000" dirty="0" err="1"/>
              <a:t>Shapoval</a:t>
            </a:r>
            <a:r>
              <a:rPr lang="en-US" sz="2000" dirty="0"/>
              <a:t> et al., 2022).</a:t>
            </a:r>
          </a:p>
          <a:p>
            <a:pPr>
              <a:lnSpc>
                <a:spcPct val="200000"/>
              </a:lnSpc>
            </a:pPr>
            <a:r>
              <a:rPr lang="en-US" sz="2000" dirty="0"/>
              <a:t>For disinfecting and cleaning floors, use a mop and bucket.</a:t>
            </a:r>
          </a:p>
          <a:p>
            <a:pPr>
              <a:lnSpc>
                <a:spcPct val="200000"/>
              </a:lnSpc>
            </a:pPr>
            <a:r>
              <a:rPr lang="en-US" sz="2000" dirty="0"/>
              <a:t>Disinfectants and cleaning supplies to uphold hygienic standards.</a:t>
            </a:r>
          </a:p>
          <a:p>
            <a:pPr>
              <a:lnSpc>
                <a:spcPct val="200000"/>
              </a:lnSpc>
            </a:pPr>
            <a:r>
              <a:rPr lang="en-US" sz="2000" dirty="0"/>
              <a:t>For protection against hazardous substances, wear personal protective equipment (PPE) such as masks, goggles, and gloves.</a:t>
            </a:r>
          </a:p>
          <a:p>
            <a:pPr>
              <a:lnSpc>
                <a:spcPct val="200000"/>
              </a:lnSpc>
            </a:pPr>
            <a:r>
              <a:rPr lang="en-US" sz="2000" dirty="0"/>
              <a:t>Litter picker: used to remove waste and rubbish from surfaces and floors.</a:t>
            </a:r>
          </a:p>
          <a:p>
            <a:endParaRPr lang="en-US" dirty="0"/>
          </a:p>
          <a:p>
            <a:endParaRPr lang="en-US" dirty="0"/>
          </a:p>
        </p:txBody>
      </p:sp>
      <p:pic>
        <p:nvPicPr>
          <p:cNvPr id="4" name="Picture 3" descr="A moon and stars on a purple background&#10;&#10;Description automatically generated">
            <a:extLst>
              <a:ext uri="{FF2B5EF4-FFF2-40B4-BE49-F238E27FC236}">
                <a16:creationId xmlns:a16="http://schemas.microsoft.com/office/drawing/2014/main" id="{3851D0DC-FA52-9B6C-1E4D-F580F15DBC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36278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Hazard Mitigation</a:t>
            </a:r>
            <a:endParaRPr lang="en-US" dirty="0"/>
          </a:p>
        </p:txBody>
      </p:sp>
      <p:sp>
        <p:nvSpPr>
          <p:cNvPr id="3" name="Content Placeholder 2"/>
          <p:cNvSpPr>
            <a:spLocks noGrp="1"/>
          </p:cNvSpPr>
          <p:nvPr>
            <p:ph idx="1"/>
          </p:nvPr>
        </p:nvSpPr>
        <p:spPr>
          <a:xfrm>
            <a:off x="527208" y="1270000"/>
            <a:ext cx="9244588" cy="5335516"/>
          </a:xfrm>
        </p:spPr>
        <p:txBody>
          <a:bodyPr>
            <a:normAutofit fontScale="77500" lnSpcReduction="20000"/>
          </a:bodyPr>
          <a:lstStyle/>
          <a:p>
            <a:pPr>
              <a:lnSpc>
                <a:spcPct val="200000"/>
              </a:lnSpc>
            </a:pPr>
            <a:r>
              <a:rPr lang="en-US" sz="2100" dirty="0"/>
              <a:t>Slip and Fall Prevention: Application of slippery or wet road signs, setting the non-slip mats in high risk zones.</a:t>
            </a:r>
          </a:p>
          <a:p>
            <a:pPr>
              <a:lnSpc>
                <a:spcPct val="200000"/>
              </a:lnSpc>
            </a:pPr>
            <a:r>
              <a:rPr lang="en-US" sz="2100" dirty="0"/>
              <a:t>Chemical Storage: Strict observance of precise storage procedures, such as physical separation of the substance from food stuff and accurate labeling to avoid accidental ingestion or exposure.</a:t>
            </a:r>
          </a:p>
          <a:p>
            <a:pPr>
              <a:lnSpc>
                <a:spcPct val="200000"/>
              </a:lnSpc>
            </a:pPr>
            <a:r>
              <a:rPr lang="en-US" sz="2100" dirty="0"/>
              <a:t>Ergonomic Considerations: Supply of lightweight vacuum cleaners and carts with adjustable heights, which reduce strain and fatigue during cleaning.</a:t>
            </a:r>
          </a:p>
          <a:p>
            <a:pPr>
              <a:lnSpc>
                <a:spcPct val="200000"/>
              </a:lnSpc>
            </a:pPr>
            <a:r>
              <a:rPr lang="en-US" sz="2100" dirty="0"/>
              <a:t>Emergency Preparedness: Training workshops in emergency response including evacuation procedures and first aid to ensure a well-coordinated reaction to unforeseen events (</a:t>
            </a:r>
            <a:r>
              <a:rPr lang="en-US" sz="2100" dirty="0" err="1"/>
              <a:t>Bridi</a:t>
            </a:r>
            <a:r>
              <a:rPr lang="en-US" sz="2100" dirty="0"/>
              <a:t> et al., 2021).</a:t>
            </a:r>
          </a:p>
          <a:p>
            <a:endParaRPr lang="en-US" dirty="0"/>
          </a:p>
        </p:txBody>
      </p:sp>
      <p:pic>
        <p:nvPicPr>
          <p:cNvPr id="4" name="Picture 3" descr="A moon and stars on a purple background&#10;&#10;Description automatically generated">
            <a:extLst>
              <a:ext uri="{FF2B5EF4-FFF2-40B4-BE49-F238E27FC236}">
                <a16:creationId xmlns:a16="http://schemas.microsoft.com/office/drawing/2014/main" id="{67E23299-E85D-2EA2-A562-FEC10B1AD8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3382397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p:txBody>
          <a:bodyPr>
            <a:normAutofit lnSpcReduction="10000"/>
          </a:bodyPr>
          <a:lstStyle/>
          <a:p>
            <a:pPr>
              <a:lnSpc>
                <a:spcPct val="200000"/>
              </a:lnSpc>
            </a:pPr>
            <a:r>
              <a:rPr lang="en-US" sz="2000" dirty="0"/>
              <a:t>It is also important to say that Premier Inn is committed to giving the highest priority to the health and safety of its team members and guests.</a:t>
            </a:r>
          </a:p>
          <a:p>
            <a:pPr>
              <a:lnSpc>
                <a:spcPct val="200000"/>
              </a:lnSpc>
            </a:pPr>
            <a:r>
              <a:rPr lang="en-US" sz="2000" dirty="0"/>
              <a:t>Motivation to use the learned skills during the performance of routine tasks.</a:t>
            </a:r>
          </a:p>
          <a:p>
            <a:pPr>
              <a:lnSpc>
                <a:spcPct val="200000"/>
              </a:lnSpc>
            </a:pPr>
            <a:r>
              <a:rPr lang="en-US" sz="2000" dirty="0"/>
              <a:t>The team's commitment for quality and safety and their diligence.</a:t>
            </a:r>
          </a:p>
        </p:txBody>
      </p:sp>
      <p:pic>
        <p:nvPicPr>
          <p:cNvPr id="4" name="Picture 3" descr="A moon and stars on a purple background&#10;&#10;Description automatically generated">
            <a:extLst>
              <a:ext uri="{FF2B5EF4-FFF2-40B4-BE49-F238E27FC236}">
                <a16:creationId xmlns:a16="http://schemas.microsoft.com/office/drawing/2014/main" id="{5A5F5EE8-FF5A-A040-2986-943FB2B465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41908" y="315356"/>
            <a:ext cx="2550092" cy="1615044"/>
          </a:xfrm>
          <a:prstGeom prst="rect">
            <a:avLst/>
          </a:prstGeom>
        </p:spPr>
      </p:pic>
    </p:spTree>
    <p:extLst>
      <p:ext uri="{BB962C8B-B14F-4D97-AF65-F5344CB8AC3E}">
        <p14:creationId xmlns:p14="http://schemas.microsoft.com/office/powerpoint/2010/main" val="2634566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10000"/>
          </a:bodyPr>
          <a:lstStyle/>
          <a:p>
            <a:r>
              <a:rPr lang="en-US" dirty="0" err="1"/>
              <a:t>Agwu</a:t>
            </a:r>
            <a:r>
              <a:rPr lang="en-US" dirty="0"/>
              <a:t>, M. O., &amp; </a:t>
            </a:r>
            <a:r>
              <a:rPr lang="en-US" dirty="0" err="1"/>
              <a:t>Ajayi</a:t>
            </a:r>
            <a:r>
              <a:rPr lang="en-US" dirty="0"/>
              <a:t>, S. O. (2014). Good Housekeeping-A Panacea for Slips, Trips &amp; Falls Accident in the NLNG Project, Bonny. International Journal of Business Administration, 5(4), 12.</a:t>
            </a:r>
          </a:p>
          <a:p>
            <a:r>
              <a:rPr lang="en-US" dirty="0" err="1"/>
              <a:t>Boakye-Kessie</a:t>
            </a:r>
            <a:r>
              <a:rPr lang="en-US" dirty="0"/>
              <a:t>, V. A., </a:t>
            </a:r>
            <a:r>
              <a:rPr lang="en-US" dirty="0" err="1"/>
              <a:t>Fatawu</a:t>
            </a:r>
            <a:r>
              <a:rPr lang="en-US" dirty="0"/>
              <a:t>, A., &amp; </a:t>
            </a:r>
            <a:r>
              <a:rPr lang="en-US" dirty="0" err="1"/>
              <a:t>Boateng</a:t>
            </a:r>
            <a:r>
              <a:rPr lang="en-US" dirty="0"/>
              <a:t>, R. (2018). Assessing housekeeping practices among some two and three-star hotels in Accra and Kumasi. ADRRI Journal of Arts and Social Sciences, 15(9), 1-34.</a:t>
            </a:r>
          </a:p>
          <a:p>
            <a:r>
              <a:rPr lang="en-US" dirty="0"/>
              <a:t>Jones, T. J. (2007). Professional management of housekeeping operations. John Wiley &amp; Sons.</a:t>
            </a:r>
          </a:p>
          <a:p>
            <a:r>
              <a:rPr lang="en-US" dirty="0" err="1"/>
              <a:t>Mahto</a:t>
            </a:r>
            <a:r>
              <a:rPr lang="en-US" dirty="0"/>
              <a:t>, D. G. (2016). Productivity Safety and Test of Hypothesis: An Analysis of Significance of Good Housekeeping and Safety Initiatives in Industries. Available at SSRN 2773163.</a:t>
            </a:r>
          </a:p>
          <a:p>
            <a:r>
              <a:rPr lang="en-US" dirty="0" err="1"/>
              <a:t>Saari</a:t>
            </a:r>
            <a:r>
              <a:rPr lang="en-US" dirty="0"/>
              <a:t>, J. (2003). </a:t>
            </a:r>
            <a:r>
              <a:rPr lang="en-US" dirty="0" err="1"/>
              <a:t>Tuttava</a:t>
            </a:r>
            <a:r>
              <a:rPr lang="en-US" dirty="0"/>
              <a:t>: A Participatory Method to Improve Ergonomics and Safety Through Better Housekeeping. Occupational Ergonomics: Design and Management of Work Systems, 3(3.2), 3-3.</a:t>
            </a:r>
          </a:p>
          <a:p>
            <a:endParaRPr lang="en-US" dirty="0"/>
          </a:p>
        </p:txBody>
      </p:sp>
    </p:spTree>
    <p:extLst>
      <p:ext uri="{BB962C8B-B14F-4D97-AF65-F5344CB8AC3E}">
        <p14:creationId xmlns:p14="http://schemas.microsoft.com/office/powerpoint/2010/main" val="1847427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20000"/>
          </a:bodyPr>
          <a:lstStyle/>
          <a:p>
            <a:r>
              <a:rPr lang="en-US" dirty="0" err="1"/>
              <a:t>Bridi</a:t>
            </a:r>
            <a:r>
              <a:rPr lang="en-US" dirty="0"/>
              <a:t>, M. E., </a:t>
            </a:r>
            <a:r>
              <a:rPr lang="en-US" dirty="0" err="1"/>
              <a:t>Formoso</a:t>
            </a:r>
            <a:r>
              <a:rPr lang="en-US" dirty="0"/>
              <a:t>, C. T., &amp; </a:t>
            </a:r>
            <a:r>
              <a:rPr lang="en-US" dirty="0" err="1"/>
              <a:t>Saurin</a:t>
            </a:r>
            <a:r>
              <a:rPr lang="en-US" dirty="0"/>
              <a:t>, T. A. (2021). A systems thinking based method for assessing safety management best practices in construction. Safety Science, 141, 105345.</a:t>
            </a:r>
          </a:p>
          <a:p>
            <a:r>
              <a:rPr lang="en-US" dirty="0" err="1"/>
              <a:t>Shapoval</a:t>
            </a:r>
            <a:r>
              <a:rPr lang="en-US" dirty="0"/>
              <a:t>, V., </a:t>
            </a:r>
            <a:r>
              <a:rPr lang="en-US" dirty="0" err="1"/>
              <a:t>Sönmez</a:t>
            </a:r>
            <a:r>
              <a:rPr lang="en-US" dirty="0"/>
              <a:t>, S., Hsieh, Y. C., &amp; </a:t>
            </a:r>
            <a:r>
              <a:rPr lang="en-US" dirty="0" err="1"/>
              <a:t>Apostolopoulos</a:t>
            </a:r>
            <a:r>
              <a:rPr lang="en-US" dirty="0"/>
              <a:t>, Y. (2022). Occupational health and safety of immigrant hotel housekeepers. Workplace Health &amp; Safety, 70(12), 566-573.</a:t>
            </a:r>
          </a:p>
          <a:p>
            <a:r>
              <a:rPr lang="en-US" dirty="0" err="1"/>
              <a:t>Rosemberg</a:t>
            </a:r>
            <a:r>
              <a:rPr lang="en-US" dirty="0"/>
              <a:t>, M. A. S. (2020). Health and safety considerations for hotel cleaners during Covid-19. Occupational Medicine, 70(5), 382-383.</a:t>
            </a:r>
          </a:p>
          <a:p>
            <a:r>
              <a:rPr lang="en-US" dirty="0"/>
              <a:t>Mejia, C., </a:t>
            </a:r>
            <a:r>
              <a:rPr lang="en-US" dirty="0" err="1"/>
              <a:t>Ciarlante</a:t>
            </a:r>
            <a:r>
              <a:rPr lang="en-US" dirty="0"/>
              <a:t>, K., &amp; </a:t>
            </a:r>
            <a:r>
              <a:rPr lang="en-US" dirty="0" err="1"/>
              <a:t>Chheda</a:t>
            </a:r>
            <a:r>
              <a:rPr lang="en-US" dirty="0"/>
              <a:t>, K. (2021). A wearable technology solution and research agenda for housekeeper safety and health. International Journal of Contemporary Hospitality Management, 33(10), 3223-3255.</a:t>
            </a:r>
          </a:p>
          <a:p>
            <a:r>
              <a:rPr lang="en-US" dirty="0"/>
              <a:t>Lin, N., </a:t>
            </a:r>
            <a:r>
              <a:rPr lang="en-US" dirty="0" err="1"/>
              <a:t>Rosemberg</a:t>
            </a:r>
            <a:r>
              <a:rPr lang="en-US" dirty="0"/>
              <a:t>, M. A., Li, W., Meza‐Wilson, E., Godwin, C., &amp; </a:t>
            </a:r>
            <a:r>
              <a:rPr lang="en-US" dirty="0" err="1"/>
              <a:t>Batterman</a:t>
            </a:r>
            <a:r>
              <a:rPr lang="en-US" dirty="0"/>
              <a:t>, S. (2021). Occupational exposure and health risks of volatile organic compounds of hotel housekeepers: Field measurements of exposure and health risks. Indoor Air, 31(1), 26-39.</a:t>
            </a:r>
          </a:p>
        </p:txBody>
      </p:sp>
    </p:spTree>
    <p:extLst>
      <p:ext uri="{BB962C8B-B14F-4D97-AF65-F5344CB8AC3E}">
        <p14:creationId xmlns:p14="http://schemas.microsoft.com/office/powerpoint/2010/main" val="23791059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170</TotalTime>
  <Words>3712</Words>
  <Application>Microsoft Office PowerPoint</Application>
  <PresentationFormat>Widescreen</PresentationFormat>
  <Paragraphs>154</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Wingdings 3</vt:lpstr>
      <vt:lpstr>Facet</vt:lpstr>
      <vt:lpstr>Health and Safety Training Guide for Premier Inn Housekeeping Team</vt:lpstr>
      <vt:lpstr>Table of Content</vt:lpstr>
      <vt:lpstr>Introduction</vt:lpstr>
      <vt:lpstr>PowerPoint Presentation</vt:lpstr>
      <vt:lpstr>Importance of Safety</vt:lpstr>
      <vt:lpstr>Identifying Potential Risks in the Workplace </vt:lpstr>
      <vt:lpstr>Precautions</vt:lpstr>
      <vt:lpstr>Procedures for Safe Room Cleaning</vt:lpstr>
      <vt:lpstr>Proper Lifting Techniques</vt:lpstr>
      <vt:lpstr>Chemical Handling</vt:lpstr>
      <vt:lpstr>Electrical Safety</vt:lpstr>
      <vt:lpstr>Essential Equipment and Tools</vt:lpstr>
      <vt:lpstr>Hazard Mitigation</vt:lpstr>
      <vt:lpstr>Conclusion</vt:lpstr>
      <vt:lpstr>References</vt:lpstr>
      <vt:lpstr>References</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Victus</dc:creator>
  <cp:lastModifiedBy>Veronica Steluta Moise</cp:lastModifiedBy>
  <cp:revision>58</cp:revision>
  <dcterms:created xsi:type="dcterms:W3CDTF">2024-02-20T11:43:32Z</dcterms:created>
  <dcterms:modified xsi:type="dcterms:W3CDTF">2024-02-22T17:36:38Z</dcterms:modified>
</cp:coreProperties>
</file>