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70" r:id="rId15"/>
    <p:sldId id="271" r:id="rId16"/>
    <p:sldId id="272" r:id="rId17"/>
    <p:sldId id="268"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2" d="100"/>
          <a:sy n="72" d="100"/>
        </p:scale>
        <p:origin x="61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4B2D9C-5208-441B-8E0C-248E44CCE844}"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IN"/>
        </a:p>
      </dgm:t>
    </dgm:pt>
    <dgm:pt modelId="{F401A884-FCC3-403E-A0B3-05297BDEA2F3}">
      <dgm:prSet custT="1"/>
      <dgm:spPr/>
      <dgm:t>
        <a:bodyPr/>
        <a:lstStyle/>
        <a:p>
          <a:pPr algn="just">
            <a:lnSpc>
              <a:spcPct val="150000"/>
            </a:lnSpc>
          </a:pPr>
          <a:r>
            <a:rPr lang="en-US" sz="1400" dirty="0">
              <a:latin typeface="Arial" panose="020B0604020202020204" pitchFamily="34" charset="0"/>
              <a:cs typeface="Arial" panose="020B0604020202020204" pitchFamily="34" charset="0"/>
            </a:rPr>
            <a:t>There is increasing worry about the level of physical exercise among undergraduates at public universities </a:t>
          </a:r>
          <a:r>
            <a:rPr lang="en-IN" sz="1400" dirty="0">
              <a:latin typeface="Arial" panose="020B0604020202020204" pitchFamily="34" charset="0"/>
              <a:cs typeface="Arial" panose="020B0604020202020204" pitchFamily="34" charset="0"/>
            </a:rPr>
            <a:t>(Dale et al., 2018)</a:t>
          </a:r>
          <a:r>
            <a:rPr lang="en-US" sz="1400" dirty="0">
              <a:latin typeface="Arial" panose="020B0604020202020204" pitchFamily="34" charset="0"/>
              <a:cs typeface="Arial" panose="020B0604020202020204" pitchFamily="34" charset="0"/>
            </a:rPr>
            <a:t>. University students have become less active over the last several decades, even though regular physical exercise is essential to their health and happiness </a:t>
          </a:r>
          <a:r>
            <a:rPr lang="en-IN" sz="1400" dirty="0">
              <a:latin typeface="Arial" panose="020B0604020202020204" pitchFamily="34" charset="0"/>
              <a:cs typeface="Arial" panose="020B0604020202020204" pitchFamily="34" charset="0"/>
            </a:rPr>
            <a:t>(Ge et al., 2019)</a:t>
          </a:r>
          <a:r>
            <a:rPr lang="en-US" sz="1400" dirty="0">
              <a:latin typeface="Arial" panose="020B0604020202020204" pitchFamily="34" charset="0"/>
              <a:cs typeface="Arial" panose="020B0604020202020204" pitchFamily="34" charset="0"/>
            </a:rPr>
            <a:t>. This research aims to determine the extent to which undergraduates at a public university engage in physical exercise, investigate the variables that contribute to their involvement, and highlight the obstacles they must overcome. Students' activity patterns may be better understood, and focused approaches to encouraging healthy lifestyle choices can be developed via questionnaires and monitoring devices </a:t>
          </a:r>
          <a:r>
            <a:rPr lang="en-IN" sz="1400" dirty="0">
              <a:latin typeface="Arial" panose="020B0604020202020204" pitchFamily="34" charset="0"/>
              <a:cs typeface="Arial" panose="020B0604020202020204" pitchFamily="34" charset="0"/>
            </a:rPr>
            <a:t>(</a:t>
          </a:r>
          <a:r>
            <a:rPr lang="en-IN" sz="1400" dirty="0" err="1">
              <a:latin typeface="Arial" panose="020B0604020202020204" pitchFamily="34" charset="0"/>
              <a:cs typeface="Arial" panose="020B0604020202020204" pitchFamily="34" charset="0"/>
            </a:rPr>
            <a:t>Andermo</a:t>
          </a:r>
          <a:r>
            <a:rPr lang="en-IN" sz="1400" dirty="0">
              <a:latin typeface="Arial" panose="020B0604020202020204" pitchFamily="34" charset="0"/>
              <a:cs typeface="Arial" panose="020B0604020202020204" pitchFamily="34" charset="0"/>
            </a:rPr>
            <a:t> et al., 2020)</a:t>
          </a:r>
          <a:r>
            <a:rPr lang="en-US" sz="1400" dirty="0">
              <a:latin typeface="Arial" panose="020B0604020202020204" pitchFamily="34" charset="0"/>
              <a:cs typeface="Arial" panose="020B0604020202020204" pitchFamily="34" charset="0"/>
            </a:rPr>
            <a:t>. This research will help educators, health experts, and legislators design schools that promote physical activity and student health.</a:t>
          </a:r>
          <a:endParaRPr lang="en-IN" sz="1400" dirty="0">
            <a:latin typeface="Arial" panose="020B0604020202020204" pitchFamily="34" charset="0"/>
            <a:cs typeface="Arial" panose="020B0604020202020204" pitchFamily="34" charset="0"/>
          </a:endParaRPr>
        </a:p>
      </dgm:t>
    </dgm:pt>
    <dgm:pt modelId="{92C1A9A7-A316-4654-A02D-E44D7A4FE6A9}" type="parTrans" cxnId="{6E7BEC51-797A-4DAC-903E-251F24CF458E}">
      <dgm:prSet/>
      <dgm:spPr/>
      <dgm:t>
        <a:bodyPr/>
        <a:lstStyle/>
        <a:p>
          <a:endParaRPr lang="en-IN"/>
        </a:p>
      </dgm:t>
    </dgm:pt>
    <dgm:pt modelId="{FAE42900-167A-4354-8BB2-77D50B2785D4}" type="sibTrans" cxnId="{6E7BEC51-797A-4DAC-903E-251F24CF458E}">
      <dgm:prSet/>
      <dgm:spPr/>
      <dgm:t>
        <a:bodyPr/>
        <a:lstStyle/>
        <a:p>
          <a:endParaRPr lang="en-IN"/>
        </a:p>
      </dgm:t>
    </dgm:pt>
    <dgm:pt modelId="{94ED22A0-604F-4C83-8E5F-E57023B29239}" type="pres">
      <dgm:prSet presAssocID="{764B2D9C-5208-441B-8E0C-248E44CCE844}" presName="Name0" presStyleCnt="0">
        <dgm:presLayoutVars>
          <dgm:chMax val="7"/>
          <dgm:chPref val="7"/>
          <dgm:dir/>
        </dgm:presLayoutVars>
      </dgm:prSet>
      <dgm:spPr/>
    </dgm:pt>
    <dgm:pt modelId="{F8E900D5-70BA-40B6-B681-A769C59D1311}" type="pres">
      <dgm:prSet presAssocID="{764B2D9C-5208-441B-8E0C-248E44CCE844}" presName="Name1" presStyleCnt="0"/>
      <dgm:spPr/>
    </dgm:pt>
    <dgm:pt modelId="{7BD86557-C4ED-4FF8-8FEC-0ABFBC8DE782}" type="pres">
      <dgm:prSet presAssocID="{764B2D9C-5208-441B-8E0C-248E44CCE844}" presName="cycle" presStyleCnt="0"/>
      <dgm:spPr/>
    </dgm:pt>
    <dgm:pt modelId="{738C4135-E284-4DAF-9D7C-15EC114989BF}" type="pres">
      <dgm:prSet presAssocID="{764B2D9C-5208-441B-8E0C-248E44CCE844}" presName="srcNode" presStyleLbl="node1" presStyleIdx="0" presStyleCnt="1"/>
      <dgm:spPr/>
    </dgm:pt>
    <dgm:pt modelId="{C95FF70A-6943-4474-B071-9D0EEB046976}" type="pres">
      <dgm:prSet presAssocID="{764B2D9C-5208-441B-8E0C-248E44CCE844}" presName="conn" presStyleLbl="parChTrans1D2" presStyleIdx="0" presStyleCnt="1"/>
      <dgm:spPr/>
    </dgm:pt>
    <dgm:pt modelId="{BAE874C4-8DF4-40F1-804B-E2264403D44E}" type="pres">
      <dgm:prSet presAssocID="{764B2D9C-5208-441B-8E0C-248E44CCE844}" presName="extraNode" presStyleLbl="node1" presStyleIdx="0" presStyleCnt="1"/>
      <dgm:spPr/>
    </dgm:pt>
    <dgm:pt modelId="{D4912507-DE31-4B44-8AF6-0F1FAE58C272}" type="pres">
      <dgm:prSet presAssocID="{764B2D9C-5208-441B-8E0C-248E44CCE844}" presName="dstNode" presStyleLbl="node1" presStyleIdx="0" presStyleCnt="1"/>
      <dgm:spPr/>
    </dgm:pt>
    <dgm:pt modelId="{1C9CEFEE-23D9-44B1-AC68-4B5B50C57177}" type="pres">
      <dgm:prSet presAssocID="{F401A884-FCC3-403E-A0B3-05297BDEA2F3}" presName="text_1" presStyleLbl="node1" presStyleIdx="0" presStyleCnt="1" custScaleX="103782" custScaleY="117609" custLinFactNeighborX="-2870" custLinFactNeighborY="-582">
        <dgm:presLayoutVars>
          <dgm:bulletEnabled val="1"/>
        </dgm:presLayoutVars>
      </dgm:prSet>
      <dgm:spPr/>
    </dgm:pt>
    <dgm:pt modelId="{86ED3057-3DB3-4B9B-AA2D-A00A6F04D9CC}" type="pres">
      <dgm:prSet presAssocID="{F401A884-FCC3-403E-A0B3-05297BDEA2F3}" presName="accent_1" presStyleCnt="0"/>
      <dgm:spPr/>
    </dgm:pt>
    <dgm:pt modelId="{61954972-E23B-43EA-97EC-004BC9C1AA17}" type="pres">
      <dgm:prSet presAssocID="{F401A884-FCC3-403E-A0B3-05297BDEA2F3}" presName="accentRepeatNode" presStyleLbl="solidFgAcc1" presStyleIdx="0" presStyleCnt="1" custLinFactNeighborX="-2626"/>
      <dgm:spPr>
        <a:solidFill>
          <a:schemeClr val="bg1">
            <a:lumMod val="85000"/>
            <a:lumOff val="15000"/>
          </a:schemeClr>
        </a:solidFill>
      </dgm:spPr>
    </dgm:pt>
  </dgm:ptLst>
  <dgm:cxnLst>
    <dgm:cxn modelId="{6E7BEC51-797A-4DAC-903E-251F24CF458E}" srcId="{764B2D9C-5208-441B-8E0C-248E44CCE844}" destId="{F401A884-FCC3-403E-A0B3-05297BDEA2F3}" srcOrd="0" destOrd="0" parTransId="{92C1A9A7-A316-4654-A02D-E44D7A4FE6A9}" sibTransId="{FAE42900-167A-4354-8BB2-77D50B2785D4}"/>
    <dgm:cxn modelId="{B709E95A-99E1-45DB-A5A9-64D5492F65DB}" type="presOf" srcId="{F401A884-FCC3-403E-A0B3-05297BDEA2F3}" destId="{1C9CEFEE-23D9-44B1-AC68-4B5B50C57177}" srcOrd="0" destOrd="0" presId="urn:microsoft.com/office/officeart/2008/layout/VerticalCurvedList"/>
    <dgm:cxn modelId="{BEAF1881-F1B3-438B-A7C5-D96FA7BDE81B}" type="presOf" srcId="{FAE42900-167A-4354-8BB2-77D50B2785D4}" destId="{C95FF70A-6943-4474-B071-9D0EEB046976}" srcOrd="0" destOrd="0" presId="urn:microsoft.com/office/officeart/2008/layout/VerticalCurvedList"/>
    <dgm:cxn modelId="{D58513B7-F0DF-4DC2-9018-75FFC6CC0F9D}" type="presOf" srcId="{764B2D9C-5208-441B-8E0C-248E44CCE844}" destId="{94ED22A0-604F-4C83-8E5F-E57023B29239}" srcOrd="0" destOrd="0" presId="urn:microsoft.com/office/officeart/2008/layout/VerticalCurvedList"/>
    <dgm:cxn modelId="{583A0DCF-EB2E-42C9-82DE-2574357CBCE5}" type="presParOf" srcId="{94ED22A0-604F-4C83-8E5F-E57023B29239}" destId="{F8E900D5-70BA-40B6-B681-A769C59D1311}" srcOrd="0" destOrd="0" presId="urn:microsoft.com/office/officeart/2008/layout/VerticalCurvedList"/>
    <dgm:cxn modelId="{3A0346F8-8C6C-48A5-99F0-9B1AB081DD18}" type="presParOf" srcId="{F8E900D5-70BA-40B6-B681-A769C59D1311}" destId="{7BD86557-C4ED-4FF8-8FEC-0ABFBC8DE782}" srcOrd="0" destOrd="0" presId="urn:microsoft.com/office/officeart/2008/layout/VerticalCurvedList"/>
    <dgm:cxn modelId="{8E9BA1F6-ED36-4B0A-9AB5-9B605F785545}" type="presParOf" srcId="{7BD86557-C4ED-4FF8-8FEC-0ABFBC8DE782}" destId="{738C4135-E284-4DAF-9D7C-15EC114989BF}" srcOrd="0" destOrd="0" presId="urn:microsoft.com/office/officeart/2008/layout/VerticalCurvedList"/>
    <dgm:cxn modelId="{07F59E44-2A96-4BC7-913B-FDBD7B0087B5}" type="presParOf" srcId="{7BD86557-C4ED-4FF8-8FEC-0ABFBC8DE782}" destId="{C95FF70A-6943-4474-B071-9D0EEB046976}" srcOrd="1" destOrd="0" presId="urn:microsoft.com/office/officeart/2008/layout/VerticalCurvedList"/>
    <dgm:cxn modelId="{B49299DD-2EA5-4226-946A-55398E131B71}" type="presParOf" srcId="{7BD86557-C4ED-4FF8-8FEC-0ABFBC8DE782}" destId="{BAE874C4-8DF4-40F1-804B-E2264403D44E}" srcOrd="2" destOrd="0" presId="urn:microsoft.com/office/officeart/2008/layout/VerticalCurvedList"/>
    <dgm:cxn modelId="{852FBD3A-37BC-42E1-888E-7767E62E5FCE}" type="presParOf" srcId="{7BD86557-C4ED-4FF8-8FEC-0ABFBC8DE782}" destId="{D4912507-DE31-4B44-8AF6-0F1FAE58C272}" srcOrd="3" destOrd="0" presId="urn:microsoft.com/office/officeart/2008/layout/VerticalCurvedList"/>
    <dgm:cxn modelId="{0195A049-D6EA-44F3-8B96-2F16B1454C34}" type="presParOf" srcId="{F8E900D5-70BA-40B6-B681-A769C59D1311}" destId="{1C9CEFEE-23D9-44B1-AC68-4B5B50C57177}" srcOrd="1" destOrd="0" presId="urn:microsoft.com/office/officeart/2008/layout/VerticalCurvedList"/>
    <dgm:cxn modelId="{953DEFFD-6B8B-4823-B6F1-F09F36B66EFC}" type="presParOf" srcId="{F8E900D5-70BA-40B6-B681-A769C59D1311}" destId="{86ED3057-3DB3-4B9B-AA2D-A00A6F04D9CC}" srcOrd="2" destOrd="0" presId="urn:microsoft.com/office/officeart/2008/layout/VerticalCurvedList"/>
    <dgm:cxn modelId="{BB4AE20B-5C94-4E9A-AD0B-1EFFB1133E86}" type="presParOf" srcId="{86ED3057-3DB3-4B9B-AA2D-A00A6F04D9CC}" destId="{61954972-E23B-43EA-97EC-004BC9C1AA17}"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84393D7-5256-48B2-BD5B-5F251215A842}" type="doc">
      <dgm:prSet loTypeId="urn:microsoft.com/office/officeart/2005/8/layout/target3" loCatId="list" qsTypeId="urn:microsoft.com/office/officeart/2005/8/quickstyle/simple1" qsCatId="simple" csTypeId="urn:microsoft.com/office/officeart/2005/8/colors/accent1_2" csCatId="accent1" phldr="1"/>
      <dgm:spPr/>
      <dgm:t>
        <a:bodyPr/>
        <a:lstStyle/>
        <a:p>
          <a:endParaRPr lang="en-IN"/>
        </a:p>
      </dgm:t>
    </dgm:pt>
    <dgm:pt modelId="{CC817D34-2087-4875-A65C-DC75221A20DB}">
      <dgm:prSet custT="1"/>
      <dgm:spPr/>
      <dgm:t>
        <a:bodyPr/>
        <a:lstStyle/>
        <a:p>
          <a:pPr algn="just">
            <a:lnSpc>
              <a:spcPct val="150000"/>
            </a:lnSpc>
          </a:pPr>
          <a:r>
            <a:rPr lang="en-US" sz="1400" dirty="0">
              <a:latin typeface="Arial" panose="020B0604020202020204" pitchFamily="34" charset="0"/>
              <a:cs typeface="Arial" panose="020B0604020202020204" pitchFamily="34" charset="0"/>
            </a:rPr>
            <a:t>It's crucial for improving students' health and well-being and gauging the expected level of physical activity among college students at public institutions (Dunton, Do and Wang, 2020). Increased blood pressure, psychological well-being, and academic achievement are some of the many positive outcomes of regular physical exercise. Recent research, however, has shown that college students' exercise levels are decreasing. By measuring the rate of occurrence, we can calculate the percentage of pupils who get enough exercise and pinpoint problem regions </a:t>
          </a:r>
          <a:r>
            <a:rPr lang="en-IN" sz="1400" dirty="0">
              <a:latin typeface="Arial" panose="020B0604020202020204" pitchFamily="34" charset="0"/>
              <a:cs typeface="Arial" panose="020B0604020202020204" pitchFamily="34" charset="0"/>
            </a:rPr>
            <a:t>(</a:t>
          </a:r>
          <a:r>
            <a:rPr lang="en-IN" sz="1400" dirty="0" err="1">
              <a:latin typeface="Arial" panose="020B0604020202020204" pitchFamily="34" charset="0"/>
              <a:cs typeface="Arial" panose="020B0604020202020204" pitchFamily="34" charset="0"/>
            </a:rPr>
            <a:t>Grasdalsmoen</a:t>
          </a:r>
          <a:r>
            <a:rPr lang="en-IN" sz="1400" dirty="0">
              <a:latin typeface="Arial" panose="020B0604020202020204" pitchFamily="34" charset="0"/>
              <a:cs typeface="Arial" panose="020B0604020202020204" pitchFamily="34" charset="0"/>
            </a:rPr>
            <a:t> et al., 2019)</a:t>
          </a:r>
          <a:r>
            <a:rPr lang="en-US" sz="1400" dirty="0">
              <a:latin typeface="Arial" panose="020B0604020202020204" pitchFamily="34" charset="0"/>
              <a:cs typeface="Arial" panose="020B0604020202020204" pitchFamily="34" charset="0"/>
            </a:rPr>
            <a:t>. Using this information, we may design interventions encouraging students to adopt better lifestyles and improve their health and well-being. Understanding the hurdles that prevent adolescents from engaging in physical exercise and developing strategies to overcome them is essential for creating effective solutions </a:t>
          </a:r>
          <a:r>
            <a:rPr lang="en-IN" sz="1400" dirty="0">
              <a:latin typeface="Arial" panose="020B0604020202020204" pitchFamily="34" charset="0"/>
              <a:cs typeface="Arial" panose="020B0604020202020204" pitchFamily="34" charset="0"/>
            </a:rPr>
            <a:t>(Qin et al., 2020)</a:t>
          </a:r>
          <a:r>
            <a:rPr lang="en-US" sz="1400" dirty="0">
              <a:latin typeface="Arial" panose="020B0604020202020204" pitchFamily="34" charset="0"/>
              <a:cs typeface="Arial" panose="020B0604020202020204" pitchFamily="34" charset="0"/>
            </a:rPr>
            <a:t>. By making exercise a top priority, we can create a culture of health and provide students with the tools they need to live happier, more productive lives during and after college.</a:t>
          </a:r>
          <a:endParaRPr lang="en-IN" sz="1400" dirty="0">
            <a:latin typeface="Arial" panose="020B0604020202020204" pitchFamily="34" charset="0"/>
            <a:cs typeface="Arial" panose="020B0604020202020204" pitchFamily="34" charset="0"/>
          </a:endParaRPr>
        </a:p>
      </dgm:t>
    </dgm:pt>
    <dgm:pt modelId="{9D071D3E-E6D4-455E-AE73-36B60EBD6256}" type="parTrans" cxnId="{4E92B305-DC15-412D-9982-BEC395247755}">
      <dgm:prSet/>
      <dgm:spPr/>
      <dgm:t>
        <a:bodyPr/>
        <a:lstStyle/>
        <a:p>
          <a:endParaRPr lang="en-IN"/>
        </a:p>
      </dgm:t>
    </dgm:pt>
    <dgm:pt modelId="{4F184C36-71C9-42B6-B34F-242D948FEED6}" type="sibTrans" cxnId="{4E92B305-DC15-412D-9982-BEC395247755}">
      <dgm:prSet/>
      <dgm:spPr/>
      <dgm:t>
        <a:bodyPr/>
        <a:lstStyle/>
        <a:p>
          <a:endParaRPr lang="en-IN"/>
        </a:p>
      </dgm:t>
    </dgm:pt>
    <dgm:pt modelId="{3EEDF412-B20D-4387-97D8-D4E2E01475C3}" type="pres">
      <dgm:prSet presAssocID="{084393D7-5256-48B2-BD5B-5F251215A842}" presName="Name0" presStyleCnt="0">
        <dgm:presLayoutVars>
          <dgm:chMax val="7"/>
          <dgm:dir/>
          <dgm:animLvl val="lvl"/>
          <dgm:resizeHandles val="exact"/>
        </dgm:presLayoutVars>
      </dgm:prSet>
      <dgm:spPr/>
    </dgm:pt>
    <dgm:pt modelId="{F83D14E1-47BF-48D2-A714-94EB07889CF5}" type="pres">
      <dgm:prSet presAssocID="{CC817D34-2087-4875-A65C-DC75221A20DB}" presName="circle1" presStyleLbl="node1" presStyleIdx="0" presStyleCnt="1"/>
      <dgm:spPr/>
    </dgm:pt>
    <dgm:pt modelId="{70273D6E-B9CF-480E-8A02-291B03859A6E}" type="pres">
      <dgm:prSet presAssocID="{CC817D34-2087-4875-A65C-DC75221A20DB}" presName="space" presStyleCnt="0"/>
      <dgm:spPr/>
    </dgm:pt>
    <dgm:pt modelId="{18A9CB7E-183C-4656-BF2A-06F61988BCDC}" type="pres">
      <dgm:prSet presAssocID="{CC817D34-2087-4875-A65C-DC75221A20DB}" presName="rect1" presStyleLbl="alignAcc1" presStyleIdx="0" presStyleCnt="1"/>
      <dgm:spPr/>
    </dgm:pt>
    <dgm:pt modelId="{AE48292C-4E57-423D-8045-1EB62695C612}" type="pres">
      <dgm:prSet presAssocID="{CC817D34-2087-4875-A65C-DC75221A20DB}" presName="rect1ParTxNoCh" presStyleLbl="alignAcc1" presStyleIdx="0" presStyleCnt="1">
        <dgm:presLayoutVars>
          <dgm:chMax val="1"/>
          <dgm:bulletEnabled val="1"/>
        </dgm:presLayoutVars>
      </dgm:prSet>
      <dgm:spPr/>
    </dgm:pt>
  </dgm:ptLst>
  <dgm:cxnLst>
    <dgm:cxn modelId="{4E92B305-DC15-412D-9982-BEC395247755}" srcId="{084393D7-5256-48B2-BD5B-5F251215A842}" destId="{CC817D34-2087-4875-A65C-DC75221A20DB}" srcOrd="0" destOrd="0" parTransId="{9D071D3E-E6D4-455E-AE73-36B60EBD6256}" sibTransId="{4F184C36-71C9-42B6-B34F-242D948FEED6}"/>
    <dgm:cxn modelId="{0A7EB429-5493-439A-AFC1-3F76CE164394}" type="presOf" srcId="{CC817D34-2087-4875-A65C-DC75221A20DB}" destId="{18A9CB7E-183C-4656-BF2A-06F61988BCDC}" srcOrd="0" destOrd="0" presId="urn:microsoft.com/office/officeart/2005/8/layout/target3"/>
    <dgm:cxn modelId="{9D0BCF9D-4628-40E5-A727-BC7472205562}" type="presOf" srcId="{CC817D34-2087-4875-A65C-DC75221A20DB}" destId="{AE48292C-4E57-423D-8045-1EB62695C612}" srcOrd="1" destOrd="0" presId="urn:microsoft.com/office/officeart/2005/8/layout/target3"/>
    <dgm:cxn modelId="{6C229DE5-6129-4062-8D98-ED1B2D6A4037}" type="presOf" srcId="{084393D7-5256-48B2-BD5B-5F251215A842}" destId="{3EEDF412-B20D-4387-97D8-D4E2E01475C3}" srcOrd="0" destOrd="0" presId="urn:microsoft.com/office/officeart/2005/8/layout/target3"/>
    <dgm:cxn modelId="{FEB7D1B1-AA0E-4900-8E97-5778CC99EF62}" type="presParOf" srcId="{3EEDF412-B20D-4387-97D8-D4E2E01475C3}" destId="{F83D14E1-47BF-48D2-A714-94EB07889CF5}" srcOrd="0" destOrd="0" presId="urn:microsoft.com/office/officeart/2005/8/layout/target3"/>
    <dgm:cxn modelId="{886CFF8A-3B3E-420E-BB4C-43D6D04BBB87}" type="presParOf" srcId="{3EEDF412-B20D-4387-97D8-D4E2E01475C3}" destId="{70273D6E-B9CF-480E-8A02-291B03859A6E}" srcOrd="1" destOrd="0" presId="urn:microsoft.com/office/officeart/2005/8/layout/target3"/>
    <dgm:cxn modelId="{A3D703D0-43BC-4049-91F7-ECF8E8A7B6B4}" type="presParOf" srcId="{3EEDF412-B20D-4387-97D8-D4E2E01475C3}" destId="{18A9CB7E-183C-4656-BF2A-06F61988BCDC}" srcOrd="2" destOrd="0" presId="urn:microsoft.com/office/officeart/2005/8/layout/target3"/>
    <dgm:cxn modelId="{1EB92DC7-CB91-4268-A495-AB195D1BF761}" type="presParOf" srcId="{3EEDF412-B20D-4387-97D8-D4E2E01475C3}" destId="{AE48292C-4E57-423D-8045-1EB62695C612}" srcOrd="3"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91E5B53-1260-4561-A6F4-A1DDFA1E4B26}" type="doc">
      <dgm:prSet loTypeId="urn:microsoft.com/office/officeart/2005/8/layout/chevronAccent+Icon" loCatId="process" qsTypeId="urn:microsoft.com/office/officeart/2005/8/quickstyle/simple1" qsCatId="simple" csTypeId="urn:microsoft.com/office/officeart/2005/8/colors/accent1_2" csCatId="accent1" phldr="1"/>
      <dgm:spPr/>
      <dgm:t>
        <a:bodyPr/>
        <a:lstStyle/>
        <a:p>
          <a:endParaRPr lang="en-IN"/>
        </a:p>
      </dgm:t>
    </dgm:pt>
    <dgm:pt modelId="{C58DA282-3298-4204-AD15-657BB05ECD42}">
      <dgm:prSet custT="1"/>
      <dgm:spPr/>
      <dgm:t>
        <a:bodyPr/>
        <a:lstStyle/>
        <a:p>
          <a:pPr algn="ctr">
            <a:lnSpc>
              <a:spcPct val="150000"/>
            </a:lnSpc>
          </a:pPr>
          <a:r>
            <a:rPr lang="en-US" sz="1800" b="1" u="sng" dirty="0">
              <a:latin typeface="Arial" panose="020B0604020202020204" pitchFamily="34" charset="0"/>
              <a:cs typeface="Arial" panose="020B0604020202020204" pitchFamily="34" charset="0"/>
            </a:rPr>
            <a:t>Aim</a:t>
          </a:r>
          <a:endParaRPr lang="en-IN" sz="1800" dirty="0">
            <a:latin typeface="Arial" panose="020B0604020202020204" pitchFamily="34" charset="0"/>
            <a:cs typeface="Arial" panose="020B0604020202020204" pitchFamily="34" charset="0"/>
          </a:endParaRPr>
        </a:p>
      </dgm:t>
    </dgm:pt>
    <dgm:pt modelId="{919886A8-0FA2-4A3F-934D-31BBEADFF21E}" type="parTrans" cxnId="{52F92398-EE3E-4C7E-9130-7F707CACEBEE}">
      <dgm:prSet/>
      <dgm:spPr/>
      <dgm:t>
        <a:bodyPr/>
        <a:lstStyle/>
        <a:p>
          <a:endParaRPr lang="en-IN"/>
        </a:p>
      </dgm:t>
    </dgm:pt>
    <dgm:pt modelId="{981FDC31-D6D7-4492-AE3A-53119043D1A5}" type="sibTrans" cxnId="{52F92398-EE3E-4C7E-9130-7F707CACEBEE}">
      <dgm:prSet/>
      <dgm:spPr/>
      <dgm:t>
        <a:bodyPr/>
        <a:lstStyle/>
        <a:p>
          <a:endParaRPr lang="en-IN"/>
        </a:p>
      </dgm:t>
    </dgm:pt>
    <dgm:pt modelId="{B52116E7-3E63-4129-874F-DB451712F432}">
      <dgm:prSet custT="1"/>
      <dgm:spPr/>
      <dgm:t>
        <a:bodyPr/>
        <a:lstStyle/>
        <a:p>
          <a:pPr algn="just">
            <a:lnSpc>
              <a:spcPct val="150000"/>
            </a:lnSpc>
          </a:pPr>
          <a:r>
            <a:rPr lang="en-US" sz="1800" dirty="0">
              <a:latin typeface="Arial" panose="020B0604020202020204" pitchFamily="34" charset="0"/>
              <a:cs typeface="Arial" panose="020B0604020202020204" pitchFamily="34" charset="0"/>
            </a:rPr>
            <a:t>The research aims to analyze the activity levels of college students at a major research institution.</a:t>
          </a:r>
          <a:endParaRPr lang="en-IN" sz="1800" dirty="0">
            <a:latin typeface="Arial" panose="020B0604020202020204" pitchFamily="34" charset="0"/>
            <a:cs typeface="Arial" panose="020B0604020202020204" pitchFamily="34" charset="0"/>
          </a:endParaRPr>
        </a:p>
      </dgm:t>
    </dgm:pt>
    <dgm:pt modelId="{1250E91E-D061-4C3E-94DF-8F6590D24528}" type="parTrans" cxnId="{B1AF1F40-A42D-4113-9CD9-3A013721F10F}">
      <dgm:prSet/>
      <dgm:spPr/>
      <dgm:t>
        <a:bodyPr/>
        <a:lstStyle/>
        <a:p>
          <a:endParaRPr lang="en-IN"/>
        </a:p>
      </dgm:t>
    </dgm:pt>
    <dgm:pt modelId="{67D50446-C694-4E56-8A8A-0E495163D71B}" type="sibTrans" cxnId="{B1AF1F40-A42D-4113-9CD9-3A013721F10F}">
      <dgm:prSet/>
      <dgm:spPr/>
      <dgm:t>
        <a:bodyPr/>
        <a:lstStyle/>
        <a:p>
          <a:endParaRPr lang="en-IN"/>
        </a:p>
      </dgm:t>
    </dgm:pt>
    <dgm:pt modelId="{67D3A339-B1BE-4FBB-9817-7B72FDCA82D4}">
      <dgm:prSet custT="1"/>
      <dgm:spPr/>
      <dgm:t>
        <a:bodyPr/>
        <a:lstStyle/>
        <a:p>
          <a:pPr algn="ctr">
            <a:lnSpc>
              <a:spcPct val="90000"/>
            </a:lnSpc>
          </a:pPr>
          <a:r>
            <a:rPr lang="en-US" sz="1800" b="1" u="sng" dirty="0">
              <a:latin typeface="Arial" panose="020B0604020202020204" pitchFamily="34" charset="0"/>
              <a:cs typeface="Arial" panose="020B0604020202020204" pitchFamily="34" charset="0"/>
            </a:rPr>
            <a:t>Objectives</a:t>
          </a:r>
          <a:endParaRPr lang="en-IN" sz="1800" dirty="0">
            <a:latin typeface="Arial" panose="020B0604020202020204" pitchFamily="34" charset="0"/>
            <a:cs typeface="Arial" panose="020B0604020202020204" pitchFamily="34" charset="0"/>
          </a:endParaRPr>
        </a:p>
      </dgm:t>
    </dgm:pt>
    <dgm:pt modelId="{54A677EA-573A-4362-BD92-667F04AC6EFC}" type="parTrans" cxnId="{7A87B07E-8FA5-46CB-89EB-F1FE6DD5A359}">
      <dgm:prSet/>
      <dgm:spPr/>
      <dgm:t>
        <a:bodyPr/>
        <a:lstStyle/>
        <a:p>
          <a:endParaRPr lang="en-IN"/>
        </a:p>
      </dgm:t>
    </dgm:pt>
    <dgm:pt modelId="{695ECFDA-B98F-4C26-8AAA-600C884C15B3}" type="sibTrans" cxnId="{7A87B07E-8FA5-46CB-89EB-F1FE6DD5A359}">
      <dgm:prSet/>
      <dgm:spPr/>
      <dgm:t>
        <a:bodyPr/>
        <a:lstStyle/>
        <a:p>
          <a:endParaRPr lang="en-IN"/>
        </a:p>
      </dgm:t>
    </dgm:pt>
    <dgm:pt modelId="{6D168065-78FB-44DB-B036-8F9C76510F6D}">
      <dgm:prSet custT="1"/>
      <dgm:spPr/>
      <dgm:t>
        <a:bodyPr/>
        <a:lstStyle/>
        <a:p>
          <a:pPr algn="just">
            <a:lnSpc>
              <a:spcPct val="150000"/>
            </a:lnSpc>
          </a:pPr>
          <a:r>
            <a:rPr lang="en-US" sz="1200" b="0" i="0" dirty="0">
              <a:latin typeface="Arial" panose="020B0604020202020204" pitchFamily="34" charset="0"/>
              <a:cs typeface="Arial" panose="020B0604020202020204" pitchFamily="34" charset="0"/>
            </a:rPr>
            <a:t>To Study the current levels of physical activity among students in the public university.</a:t>
          </a:r>
          <a:endParaRPr lang="en-IN" sz="1200" dirty="0">
            <a:latin typeface="Arial" panose="020B0604020202020204" pitchFamily="34" charset="0"/>
            <a:cs typeface="Arial" panose="020B0604020202020204" pitchFamily="34" charset="0"/>
          </a:endParaRPr>
        </a:p>
      </dgm:t>
    </dgm:pt>
    <dgm:pt modelId="{A66D8F7E-4AAB-4D6C-9810-47977784973F}" type="parTrans" cxnId="{769B31C5-3454-4B11-97F9-441545748C4D}">
      <dgm:prSet/>
      <dgm:spPr/>
      <dgm:t>
        <a:bodyPr/>
        <a:lstStyle/>
        <a:p>
          <a:endParaRPr lang="en-IN"/>
        </a:p>
      </dgm:t>
    </dgm:pt>
    <dgm:pt modelId="{2B97C370-8FCB-407A-A0AB-E25D86693C9B}" type="sibTrans" cxnId="{769B31C5-3454-4B11-97F9-441545748C4D}">
      <dgm:prSet/>
      <dgm:spPr/>
      <dgm:t>
        <a:bodyPr/>
        <a:lstStyle/>
        <a:p>
          <a:endParaRPr lang="en-IN"/>
        </a:p>
      </dgm:t>
    </dgm:pt>
    <dgm:pt modelId="{BE84DDCC-7CED-4896-8E34-EF83FA993B34}">
      <dgm:prSet custT="1"/>
      <dgm:spPr/>
      <dgm:t>
        <a:bodyPr/>
        <a:lstStyle/>
        <a:p>
          <a:pPr algn="just">
            <a:lnSpc>
              <a:spcPct val="150000"/>
            </a:lnSpc>
          </a:pPr>
          <a:r>
            <a:rPr lang="en-US" sz="1200" b="0" i="0" dirty="0">
              <a:latin typeface="Arial" panose="020B0604020202020204" pitchFamily="34" charset="0"/>
              <a:cs typeface="Arial" panose="020B0604020202020204" pitchFamily="34" charset="0"/>
            </a:rPr>
            <a:t>To Investigate the specific challenges faced by students in incorporating physical activity into their daily routines.</a:t>
          </a:r>
          <a:endParaRPr lang="en-IN" sz="1200" dirty="0">
            <a:latin typeface="Arial" panose="020B0604020202020204" pitchFamily="34" charset="0"/>
            <a:cs typeface="Arial" panose="020B0604020202020204" pitchFamily="34" charset="0"/>
          </a:endParaRPr>
        </a:p>
      </dgm:t>
    </dgm:pt>
    <dgm:pt modelId="{F1703C5F-27B0-42C1-9377-2FA8F713FD72}" type="parTrans" cxnId="{D71B587E-523D-4C52-9803-AA6A96202501}">
      <dgm:prSet/>
      <dgm:spPr/>
      <dgm:t>
        <a:bodyPr/>
        <a:lstStyle/>
        <a:p>
          <a:endParaRPr lang="en-IN"/>
        </a:p>
      </dgm:t>
    </dgm:pt>
    <dgm:pt modelId="{FC6DBFA0-5D7E-40E3-885E-B8EB56AAC4A7}" type="sibTrans" cxnId="{D71B587E-523D-4C52-9803-AA6A96202501}">
      <dgm:prSet/>
      <dgm:spPr/>
      <dgm:t>
        <a:bodyPr/>
        <a:lstStyle/>
        <a:p>
          <a:endParaRPr lang="en-IN"/>
        </a:p>
      </dgm:t>
    </dgm:pt>
    <dgm:pt modelId="{0299E4AC-8CDA-4380-BA05-9C75F46C9F7F}">
      <dgm:prSet custT="1"/>
      <dgm:spPr/>
      <dgm:t>
        <a:bodyPr/>
        <a:lstStyle/>
        <a:p>
          <a:pPr algn="just">
            <a:lnSpc>
              <a:spcPct val="150000"/>
            </a:lnSpc>
          </a:pPr>
          <a:r>
            <a:rPr lang="en-US" sz="1200" b="0" i="0" dirty="0">
              <a:latin typeface="Arial" panose="020B0604020202020204" pitchFamily="34" charset="0"/>
              <a:cs typeface="Arial" panose="020B0604020202020204" pitchFamily="34" charset="0"/>
            </a:rPr>
            <a:t>To Explore innovative strategies to motivate students and create an environment conducive to regular physical activity.</a:t>
          </a:r>
          <a:endParaRPr lang="en-IN" sz="1200" dirty="0">
            <a:latin typeface="Arial" panose="020B0604020202020204" pitchFamily="34" charset="0"/>
            <a:cs typeface="Arial" panose="020B0604020202020204" pitchFamily="34" charset="0"/>
          </a:endParaRPr>
        </a:p>
      </dgm:t>
    </dgm:pt>
    <dgm:pt modelId="{6DDC7148-D98A-4725-B3B0-E420241B2354}" type="parTrans" cxnId="{63ABF6D1-2E2B-4350-BA14-F59A1E1FA46F}">
      <dgm:prSet/>
      <dgm:spPr/>
      <dgm:t>
        <a:bodyPr/>
        <a:lstStyle/>
        <a:p>
          <a:endParaRPr lang="en-IN"/>
        </a:p>
      </dgm:t>
    </dgm:pt>
    <dgm:pt modelId="{1DA81A26-3A04-42F2-8189-60E39A9D570B}" type="sibTrans" cxnId="{63ABF6D1-2E2B-4350-BA14-F59A1E1FA46F}">
      <dgm:prSet/>
      <dgm:spPr/>
      <dgm:t>
        <a:bodyPr/>
        <a:lstStyle/>
        <a:p>
          <a:endParaRPr lang="en-IN"/>
        </a:p>
      </dgm:t>
    </dgm:pt>
    <dgm:pt modelId="{1037E027-5DC1-45CF-A7D9-4ECDCEF79138}" type="pres">
      <dgm:prSet presAssocID="{091E5B53-1260-4561-A6F4-A1DDFA1E4B26}" presName="Name0" presStyleCnt="0">
        <dgm:presLayoutVars>
          <dgm:dir/>
          <dgm:resizeHandles val="exact"/>
        </dgm:presLayoutVars>
      </dgm:prSet>
      <dgm:spPr/>
    </dgm:pt>
    <dgm:pt modelId="{A3065A78-CA65-4CCA-ABC5-C0EFFDB30039}" type="pres">
      <dgm:prSet presAssocID="{C58DA282-3298-4204-AD15-657BB05ECD42}" presName="composite" presStyleCnt="0"/>
      <dgm:spPr/>
    </dgm:pt>
    <dgm:pt modelId="{E5E96162-7A75-4A15-9D77-8CAB3C74698D}" type="pres">
      <dgm:prSet presAssocID="{C58DA282-3298-4204-AD15-657BB05ECD42}" presName="bgChev" presStyleLbl="node1" presStyleIdx="0" presStyleCnt="2"/>
      <dgm:spPr/>
    </dgm:pt>
    <dgm:pt modelId="{2ABD19E2-C385-4108-8C64-B64279346F47}" type="pres">
      <dgm:prSet presAssocID="{C58DA282-3298-4204-AD15-657BB05ECD42}" presName="txNode" presStyleLbl="fgAcc1" presStyleIdx="0" presStyleCnt="2" custScaleY="135401" custLinFactNeighborX="305" custLinFactNeighborY="9284">
        <dgm:presLayoutVars>
          <dgm:bulletEnabled val="1"/>
        </dgm:presLayoutVars>
      </dgm:prSet>
      <dgm:spPr/>
    </dgm:pt>
    <dgm:pt modelId="{FD92DD76-DE5D-4A32-9749-4832F0B66088}" type="pres">
      <dgm:prSet presAssocID="{981FDC31-D6D7-4492-AE3A-53119043D1A5}" presName="compositeSpace" presStyleCnt="0"/>
      <dgm:spPr/>
    </dgm:pt>
    <dgm:pt modelId="{E208674A-5F2C-48A7-85BF-113639C2D8BA}" type="pres">
      <dgm:prSet presAssocID="{67D3A339-B1BE-4FBB-9817-7B72FDCA82D4}" presName="composite" presStyleCnt="0"/>
      <dgm:spPr/>
    </dgm:pt>
    <dgm:pt modelId="{6FB40FDA-0EEE-4936-9531-1DAE143BD959}" type="pres">
      <dgm:prSet presAssocID="{67D3A339-B1BE-4FBB-9817-7B72FDCA82D4}" presName="bgChev" presStyleLbl="node1" presStyleIdx="1" presStyleCnt="2"/>
      <dgm:spPr/>
    </dgm:pt>
    <dgm:pt modelId="{F527A5BB-644A-4FE5-ABC5-E7A19D8BC652}" type="pres">
      <dgm:prSet presAssocID="{67D3A339-B1BE-4FBB-9817-7B72FDCA82D4}" presName="txNode" presStyleLbl="fgAcc1" presStyleIdx="1" presStyleCnt="2" custScaleY="161461" custLinFactNeighborX="-6484" custLinFactNeighborY="6365">
        <dgm:presLayoutVars>
          <dgm:bulletEnabled val="1"/>
        </dgm:presLayoutVars>
      </dgm:prSet>
      <dgm:spPr/>
    </dgm:pt>
  </dgm:ptLst>
  <dgm:cxnLst>
    <dgm:cxn modelId="{B6BC0006-0586-45F5-9DDD-F1A725B5F351}" type="presOf" srcId="{0299E4AC-8CDA-4380-BA05-9C75F46C9F7F}" destId="{F527A5BB-644A-4FE5-ABC5-E7A19D8BC652}" srcOrd="0" destOrd="3" presId="urn:microsoft.com/office/officeart/2005/8/layout/chevronAccent+Icon"/>
    <dgm:cxn modelId="{59696322-5EF0-468E-ADC5-A18C5A34E60A}" type="presOf" srcId="{C58DA282-3298-4204-AD15-657BB05ECD42}" destId="{2ABD19E2-C385-4108-8C64-B64279346F47}" srcOrd="0" destOrd="0" presId="urn:microsoft.com/office/officeart/2005/8/layout/chevronAccent+Icon"/>
    <dgm:cxn modelId="{B1AF1F40-A42D-4113-9CD9-3A013721F10F}" srcId="{C58DA282-3298-4204-AD15-657BB05ECD42}" destId="{B52116E7-3E63-4129-874F-DB451712F432}" srcOrd="0" destOrd="0" parTransId="{1250E91E-D061-4C3E-94DF-8F6590D24528}" sibTransId="{67D50446-C694-4E56-8A8A-0E495163D71B}"/>
    <dgm:cxn modelId="{3DFA6A68-602C-4A9C-B30D-16C4365007B2}" type="presOf" srcId="{6D168065-78FB-44DB-B036-8F9C76510F6D}" destId="{F527A5BB-644A-4FE5-ABC5-E7A19D8BC652}" srcOrd="0" destOrd="1" presId="urn:microsoft.com/office/officeart/2005/8/layout/chevronAccent+Icon"/>
    <dgm:cxn modelId="{26EC0E4F-4FE0-4DCD-8A66-3635C61F787F}" type="presOf" srcId="{091E5B53-1260-4561-A6F4-A1DDFA1E4B26}" destId="{1037E027-5DC1-45CF-A7D9-4ECDCEF79138}" srcOrd="0" destOrd="0" presId="urn:microsoft.com/office/officeart/2005/8/layout/chevronAccent+Icon"/>
    <dgm:cxn modelId="{1FDBD573-6FC7-4536-8FDF-E655146CA9E7}" type="presOf" srcId="{67D3A339-B1BE-4FBB-9817-7B72FDCA82D4}" destId="{F527A5BB-644A-4FE5-ABC5-E7A19D8BC652}" srcOrd="0" destOrd="0" presId="urn:microsoft.com/office/officeart/2005/8/layout/chevronAccent+Icon"/>
    <dgm:cxn modelId="{D71B587E-523D-4C52-9803-AA6A96202501}" srcId="{67D3A339-B1BE-4FBB-9817-7B72FDCA82D4}" destId="{BE84DDCC-7CED-4896-8E34-EF83FA993B34}" srcOrd="1" destOrd="0" parTransId="{F1703C5F-27B0-42C1-9377-2FA8F713FD72}" sibTransId="{FC6DBFA0-5D7E-40E3-885E-B8EB56AAC4A7}"/>
    <dgm:cxn modelId="{7A87B07E-8FA5-46CB-89EB-F1FE6DD5A359}" srcId="{091E5B53-1260-4561-A6F4-A1DDFA1E4B26}" destId="{67D3A339-B1BE-4FBB-9817-7B72FDCA82D4}" srcOrd="1" destOrd="0" parTransId="{54A677EA-573A-4362-BD92-667F04AC6EFC}" sibTransId="{695ECFDA-B98F-4C26-8AAA-600C884C15B3}"/>
    <dgm:cxn modelId="{4ECABA88-9E1D-4FDD-A0DC-A42FFDD5BBD8}" type="presOf" srcId="{BE84DDCC-7CED-4896-8E34-EF83FA993B34}" destId="{F527A5BB-644A-4FE5-ABC5-E7A19D8BC652}" srcOrd="0" destOrd="2" presId="urn:microsoft.com/office/officeart/2005/8/layout/chevronAccent+Icon"/>
    <dgm:cxn modelId="{52F92398-EE3E-4C7E-9130-7F707CACEBEE}" srcId="{091E5B53-1260-4561-A6F4-A1DDFA1E4B26}" destId="{C58DA282-3298-4204-AD15-657BB05ECD42}" srcOrd="0" destOrd="0" parTransId="{919886A8-0FA2-4A3F-934D-31BBEADFF21E}" sibTransId="{981FDC31-D6D7-4492-AE3A-53119043D1A5}"/>
    <dgm:cxn modelId="{769B31C5-3454-4B11-97F9-441545748C4D}" srcId="{67D3A339-B1BE-4FBB-9817-7B72FDCA82D4}" destId="{6D168065-78FB-44DB-B036-8F9C76510F6D}" srcOrd="0" destOrd="0" parTransId="{A66D8F7E-4AAB-4D6C-9810-47977784973F}" sibTransId="{2B97C370-8FCB-407A-A0AB-E25D86693C9B}"/>
    <dgm:cxn modelId="{63ABF6D1-2E2B-4350-BA14-F59A1E1FA46F}" srcId="{67D3A339-B1BE-4FBB-9817-7B72FDCA82D4}" destId="{0299E4AC-8CDA-4380-BA05-9C75F46C9F7F}" srcOrd="2" destOrd="0" parTransId="{6DDC7148-D98A-4725-B3B0-E420241B2354}" sibTransId="{1DA81A26-3A04-42F2-8189-60E39A9D570B}"/>
    <dgm:cxn modelId="{5AE48FE3-630C-45E1-86FD-6C2EF28A1916}" type="presOf" srcId="{B52116E7-3E63-4129-874F-DB451712F432}" destId="{2ABD19E2-C385-4108-8C64-B64279346F47}" srcOrd="0" destOrd="1" presId="urn:microsoft.com/office/officeart/2005/8/layout/chevronAccent+Icon"/>
    <dgm:cxn modelId="{DC05B7C0-4A1D-40A5-BFDA-E0F08F2F1DB5}" type="presParOf" srcId="{1037E027-5DC1-45CF-A7D9-4ECDCEF79138}" destId="{A3065A78-CA65-4CCA-ABC5-C0EFFDB30039}" srcOrd="0" destOrd="0" presId="urn:microsoft.com/office/officeart/2005/8/layout/chevronAccent+Icon"/>
    <dgm:cxn modelId="{326E2F96-528B-46E7-964B-98E93ED73DE8}" type="presParOf" srcId="{A3065A78-CA65-4CCA-ABC5-C0EFFDB30039}" destId="{E5E96162-7A75-4A15-9D77-8CAB3C74698D}" srcOrd="0" destOrd="0" presId="urn:microsoft.com/office/officeart/2005/8/layout/chevronAccent+Icon"/>
    <dgm:cxn modelId="{35EE8DC3-1DDE-4EFE-8758-A3E2223237E3}" type="presParOf" srcId="{A3065A78-CA65-4CCA-ABC5-C0EFFDB30039}" destId="{2ABD19E2-C385-4108-8C64-B64279346F47}" srcOrd="1" destOrd="0" presId="urn:microsoft.com/office/officeart/2005/8/layout/chevronAccent+Icon"/>
    <dgm:cxn modelId="{1AE2B49C-28B0-4ED2-A5F9-C242689B0837}" type="presParOf" srcId="{1037E027-5DC1-45CF-A7D9-4ECDCEF79138}" destId="{FD92DD76-DE5D-4A32-9749-4832F0B66088}" srcOrd="1" destOrd="0" presId="urn:microsoft.com/office/officeart/2005/8/layout/chevronAccent+Icon"/>
    <dgm:cxn modelId="{11948CB1-A918-48B4-965A-953E565E9DE4}" type="presParOf" srcId="{1037E027-5DC1-45CF-A7D9-4ECDCEF79138}" destId="{E208674A-5F2C-48A7-85BF-113639C2D8BA}" srcOrd="2" destOrd="0" presId="urn:microsoft.com/office/officeart/2005/8/layout/chevronAccent+Icon"/>
    <dgm:cxn modelId="{407E94CF-7D55-4091-A41E-5D3F82323339}" type="presParOf" srcId="{E208674A-5F2C-48A7-85BF-113639C2D8BA}" destId="{6FB40FDA-0EEE-4936-9531-1DAE143BD959}" srcOrd="0" destOrd="0" presId="urn:microsoft.com/office/officeart/2005/8/layout/chevronAccent+Icon"/>
    <dgm:cxn modelId="{97489F5E-D6C1-49A9-8452-91383A24BA1B}" type="presParOf" srcId="{E208674A-5F2C-48A7-85BF-113639C2D8BA}" destId="{F527A5BB-644A-4FE5-ABC5-E7A19D8BC652}" srcOrd="1" destOrd="0" presId="urn:microsoft.com/office/officeart/2005/8/layout/chevronAccent+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E882A36-0359-4A38-A0F7-6D4B28EB2F9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IN"/>
        </a:p>
      </dgm:t>
    </dgm:pt>
    <dgm:pt modelId="{73D8B6C7-519F-4173-B94B-890852241191}">
      <dgm:prSet custT="1"/>
      <dgm:spPr/>
      <dgm:t>
        <a:bodyPr/>
        <a:lstStyle/>
        <a:p>
          <a:pPr algn="ctr"/>
          <a:r>
            <a:rPr lang="en-US" sz="2800" b="1" dirty="0">
              <a:latin typeface="Arial" panose="020B0604020202020204" pitchFamily="34" charset="0"/>
              <a:cs typeface="Arial" panose="020B0604020202020204" pitchFamily="34" charset="0"/>
            </a:rPr>
            <a:t>Research design</a:t>
          </a:r>
        </a:p>
        <a:p>
          <a:pPr algn="just"/>
          <a:r>
            <a:rPr lang="en-US" sz="2100" dirty="0">
              <a:latin typeface="Arial" panose="020B0604020202020204" pitchFamily="34" charset="0"/>
              <a:cs typeface="Arial" panose="020B0604020202020204" pitchFamily="34" charset="0"/>
            </a:rPr>
            <a:t>A cross-sectional study is a suitable research design to investigate the degree to which undergraduate students at a public institution participate in physical exercise. This configuration makes it possible to collect data at a single point in time, which provides a representative sample of the pupils' overall physical activity levels. The prevalence of physical inactivity and the factors that contribute to it may be investigated using a cross-sectional research design since this approach permits the assessment of several variables in a single survey simultaneously </a:t>
          </a:r>
          <a:r>
            <a:rPr lang="en-IN" sz="2100" dirty="0">
              <a:latin typeface="Arial" panose="020B0604020202020204" pitchFamily="34" charset="0"/>
              <a:cs typeface="Arial" panose="020B0604020202020204" pitchFamily="34" charset="0"/>
            </a:rPr>
            <a:t>(Hayes et al., 2019)</a:t>
          </a:r>
          <a:r>
            <a:rPr lang="en-US" sz="2100" dirty="0">
              <a:latin typeface="Arial" panose="020B0604020202020204" pitchFamily="34" charset="0"/>
              <a:cs typeface="Arial" panose="020B0604020202020204" pitchFamily="34" charset="0"/>
            </a:rPr>
            <a:t>.</a:t>
          </a:r>
          <a:endParaRPr lang="en-IN" sz="2100" dirty="0">
            <a:latin typeface="Arial" panose="020B0604020202020204" pitchFamily="34" charset="0"/>
            <a:cs typeface="Arial" panose="020B0604020202020204" pitchFamily="34" charset="0"/>
          </a:endParaRPr>
        </a:p>
      </dgm:t>
    </dgm:pt>
    <dgm:pt modelId="{25A093DA-D183-409A-8C06-13EC280AE568}" type="parTrans" cxnId="{2C28EB67-706F-4BAD-BABE-06D4AB6D92BC}">
      <dgm:prSet/>
      <dgm:spPr/>
      <dgm:t>
        <a:bodyPr/>
        <a:lstStyle/>
        <a:p>
          <a:endParaRPr lang="en-IN">
            <a:latin typeface="Arial" panose="020B0604020202020204" pitchFamily="34" charset="0"/>
            <a:cs typeface="Arial" panose="020B0604020202020204" pitchFamily="34" charset="0"/>
          </a:endParaRPr>
        </a:p>
      </dgm:t>
    </dgm:pt>
    <dgm:pt modelId="{8659CF0E-5D53-41AA-B726-D2526A1E84F6}" type="sibTrans" cxnId="{2C28EB67-706F-4BAD-BABE-06D4AB6D92BC}">
      <dgm:prSet/>
      <dgm:spPr/>
      <dgm:t>
        <a:bodyPr/>
        <a:lstStyle/>
        <a:p>
          <a:endParaRPr lang="en-IN">
            <a:latin typeface="Arial" panose="020B0604020202020204" pitchFamily="34" charset="0"/>
            <a:cs typeface="Arial" panose="020B0604020202020204" pitchFamily="34" charset="0"/>
          </a:endParaRPr>
        </a:p>
      </dgm:t>
    </dgm:pt>
    <dgm:pt modelId="{6B981115-9C4E-4864-AB3E-74FD51EE8EEA}" type="pres">
      <dgm:prSet presAssocID="{EE882A36-0359-4A38-A0F7-6D4B28EB2F97}" presName="linear" presStyleCnt="0">
        <dgm:presLayoutVars>
          <dgm:animLvl val="lvl"/>
          <dgm:resizeHandles val="exact"/>
        </dgm:presLayoutVars>
      </dgm:prSet>
      <dgm:spPr/>
    </dgm:pt>
    <dgm:pt modelId="{8DDCF46A-8963-4FD2-BE18-7848626BB1EC}" type="pres">
      <dgm:prSet presAssocID="{73D8B6C7-519F-4173-B94B-890852241191}" presName="parentText" presStyleLbl="node1" presStyleIdx="0" presStyleCnt="1" custScaleY="116264">
        <dgm:presLayoutVars>
          <dgm:chMax val="0"/>
          <dgm:bulletEnabled val="1"/>
        </dgm:presLayoutVars>
      </dgm:prSet>
      <dgm:spPr/>
    </dgm:pt>
  </dgm:ptLst>
  <dgm:cxnLst>
    <dgm:cxn modelId="{4C929437-2195-43BF-AD81-E2978AA6201E}" type="presOf" srcId="{73D8B6C7-519F-4173-B94B-890852241191}" destId="{8DDCF46A-8963-4FD2-BE18-7848626BB1EC}" srcOrd="0" destOrd="0" presId="urn:microsoft.com/office/officeart/2005/8/layout/vList2"/>
    <dgm:cxn modelId="{2C28EB67-706F-4BAD-BABE-06D4AB6D92BC}" srcId="{EE882A36-0359-4A38-A0F7-6D4B28EB2F97}" destId="{73D8B6C7-519F-4173-B94B-890852241191}" srcOrd="0" destOrd="0" parTransId="{25A093DA-D183-409A-8C06-13EC280AE568}" sibTransId="{8659CF0E-5D53-41AA-B726-D2526A1E84F6}"/>
    <dgm:cxn modelId="{23558DC5-833B-47DD-B1B9-E758CB8B4248}" type="presOf" srcId="{EE882A36-0359-4A38-A0F7-6D4B28EB2F97}" destId="{6B981115-9C4E-4864-AB3E-74FD51EE8EEA}" srcOrd="0" destOrd="0" presId="urn:microsoft.com/office/officeart/2005/8/layout/vList2"/>
    <dgm:cxn modelId="{2768599D-EC9D-4B4A-B29C-306C66826A20}" type="presParOf" srcId="{6B981115-9C4E-4864-AB3E-74FD51EE8EEA}" destId="{8DDCF46A-8963-4FD2-BE18-7848626BB1EC}"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37EA337-3550-474A-9671-5DBCF39523C6}"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IN"/>
        </a:p>
      </dgm:t>
    </dgm:pt>
    <dgm:pt modelId="{587D90C2-7D25-4269-9615-FAD2D60D2026}">
      <dgm:prSet phldrT="[Text]" custT="1"/>
      <dgm:spPr/>
      <dgm:t>
        <a:bodyPr/>
        <a:lstStyle/>
        <a:p>
          <a:pPr algn="ctr"/>
          <a:r>
            <a:rPr lang="en-US" sz="1400" b="1">
              <a:latin typeface="Arial" panose="020B0604020202020204" pitchFamily="34" charset="0"/>
              <a:cs typeface="Arial" panose="020B0604020202020204" pitchFamily="34" charset="0"/>
            </a:rPr>
            <a:t>Recruitment</a:t>
          </a:r>
          <a:endParaRPr lang="en-IN" sz="1800" b="1" dirty="0">
            <a:latin typeface="Arial" panose="020B0604020202020204" pitchFamily="34" charset="0"/>
            <a:cs typeface="Arial" panose="020B0604020202020204" pitchFamily="34" charset="0"/>
          </a:endParaRPr>
        </a:p>
      </dgm:t>
    </dgm:pt>
    <dgm:pt modelId="{0D9F98EF-D490-4550-9655-2CEA8C654503}" type="parTrans" cxnId="{90B160F9-84BC-4F88-83BA-8D99EB995041}">
      <dgm:prSet/>
      <dgm:spPr/>
      <dgm:t>
        <a:bodyPr/>
        <a:lstStyle/>
        <a:p>
          <a:endParaRPr lang="en-IN" sz="1800">
            <a:latin typeface="Arial" panose="020B0604020202020204" pitchFamily="34" charset="0"/>
            <a:cs typeface="Arial" panose="020B0604020202020204" pitchFamily="34" charset="0"/>
          </a:endParaRPr>
        </a:p>
      </dgm:t>
    </dgm:pt>
    <dgm:pt modelId="{7948C3ED-C163-4E96-B01B-BE434F01EAA6}" type="sibTrans" cxnId="{90B160F9-84BC-4F88-83BA-8D99EB995041}">
      <dgm:prSet/>
      <dgm:spPr/>
      <dgm:t>
        <a:bodyPr/>
        <a:lstStyle/>
        <a:p>
          <a:endParaRPr lang="en-IN" sz="1800">
            <a:latin typeface="Arial" panose="020B0604020202020204" pitchFamily="34" charset="0"/>
            <a:cs typeface="Arial" panose="020B0604020202020204" pitchFamily="34" charset="0"/>
          </a:endParaRPr>
        </a:p>
      </dgm:t>
    </dgm:pt>
    <dgm:pt modelId="{8C23BE85-F627-4300-9CFF-26E967EE2EAC}">
      <dgm:prSet phldrT="[Text]" custT="1"/>
      <dgm:spPr/>
      <dgm:t>
        <a:bodyPr/>
        <a:lstStyle/>
        <a:p>
          <a:pPr algn="just"/>
          <a:r>
            <a:rPr lang="en-US" sz="18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A multi-stage sampling procedure will choose the research participants from the public university's student body. A representative sample of departments or faculties will be randomly selected in the first step.</a:t>
          </a:r>
          <a:endParaRPr lang="en-IN" sz="1400" dirty="0">
            <a:latin typeface="Arial" panose="020B0604020202020204" pitchFamily="34" charset="0"/>
            <a:cs typeface="Arial" panose="020B0604020202020204" pitchFamily="34" charset="0"/>
          </a:endParaRPr>
        </a:p>
      </dgm:t>
    </dgm:pt>
    <dgm:pt modelId="{7509F9F1-F685-45A4-AE8D-2A5206635A8D}" type="parTrans" cxnId="{86EBB32F-458B-46B0-9CC3-AB73E79D648C}">
      <dgm:prSet/>
      <dgm:spPr/>
      <dgm:t>
        <a:bodyPr/>
        <a:lstStyle/>
        <a:p>
          <a:endParaRPr lang="en-IN" sz="1800">
            <a:latin typeface="Arial" panose="020B0604020202020204" pitchFamily="34" charset="0"/>
            <a:cs typeface="Arial" panose="020B0604020202020204" pitchFamily="34" charset="0"/>
          </a:endParaRPr>
        </a:p>
      </dgm:t>
    </dgm:pt>
    <dgm:pt modelId="{4229090E-EBB3-4338-895A-2DEADE5D234E}" type="sibTrans" cxnId="{86EBB32F-458B-46B0-9CC3-AB73E79D648C}">
      <dgm:prSet/>
      <dgm:spPr/>
      <dgm:t>
        <a:bodyPr/>
        <a:lstStyle/>
        <a:p>
          <a:endParaRPr lang="en-IN" sz="1800">
            <a:latin typeface="Arial" panose="020B0604020202020204" pitchFamily="34" charset="0"/>
            <a:cs typeface="Arial" panose="020B0604020202020204" pitchFamily="34" charset="0"/>
          </a:endParaRPr>
        </a:p>
      </dgm:t>
    </dgm:pt>
    <dgm:pt modelId="{9A5D43D5-84DC-4DA5-9436-379AF14CBCB2}">
      <dgm:prSet phldrT="[Text]" custT="1"/>
      <dgm:spPr/>
      <dgm:t>
        <a:bodyPr/>
        <a:lstStyle/>
        <a:p>
          <a:pPr algn="just"/>
          <a:r>
            <a:rPr lang="en-US" sz="1400" dirty="0">
              <a:latin typeface="Arial" panose="020B0604020202020204" pitchFamily="34" charset="0"/>
              <a:cs typeface="Arial" panose="020B0604020202020204" pitchFamily="34" charset="0"/>
            </a:rPr>
            <a:t>A convenience sample of students will then be chosen from each chosen faculty or department. For proper representation and power in data analysis, the sample size will be selected based on statistical factors.</a:t>
          </a:r>
          <a:endParaRPr lang="en-IN" sz="1400" dirty="0">
            <a:latin typeface="Arial" panose="020B0604020202020204" pitchFamily="34" charset="0"/>
            <a:cs typeface="Arial" panose="020B0604020202020204" pitchFamily="34" charset="0"/>
          </a:endParaRPr>
        </a:p>
      </dgm:t>
    </dgm:pt>
    <dgm:pt modelId="{A81E79B6-FA2C-4AE8-BF74-DA7B4E4C0651}" type="parTrans" cxnId="{9D414129-1831-4CA3-A31C-3D83FB656095}">
      <dgm:prSet/>
      <dgm:spPr/>
      <dgm:t>
        <a:bodyPr/>
        <a:lstStyle/>
        <a:p>
          <a:endParaRPr lang="en-IN" sz="1800">
            <a:latin typeface="Arial" panose="020B0604020202020204" pitchFamily="34" charset="0"/>
            <a:cs typeface="Arial" panose="020B0604020202020204" pitchFamily="34" charset="0"/>
          </a:endParaRPr>
        </a:p>
      </dgm:t>
    </dgm:pt>
    <dgm:pt modelId="{E02A5E27-5B66-4E70-9649-8E839DD7F68E}" type="sibTrans" cxnId="{9D414129-1831-4CA3-A31C-3D83FB656095}">
      <dgm:prSet/>
      <dgm:spPr/>
      <dgm:t>
        <a:bodyPr/>
        <a:lstStyle/>
        <a:p>
          <a:endParaRPr lang="en-IN" sz="1800">
            <a:latin typeface="Arial" panose="020B0604020202020204" pitchFamily="34" charset="0"/>
            <a:cs typeface="Arial" panose="020B0604020202020204" pitchFamily="34" charset="0"/>
          </a:endParaRPr>
        </a:p>
      </dgm:t>
    </dgm:pt>
    <dgm:pt modelId="{52217DAA-5EBA-451B-A619-8CA2CB509C6F}">
      <dgm:prSet phldrT="[Text]" custT="1"/>
      <dgm:spPr/>
      <dgm:t>
        <a:bodyPr/>
        <a:lstStyle/>
        <a:p>
          <a:pPr algn="ctr"/>
          <a:r>
            <a:rPr lang="en-US" sz="1400" b="1" dirty="0">
              <a:latin typeface="Arial" panose="020B0604020202020204" pitchFamily="34" charset="0"/>
              <a:cs typeface="Arial" panose="020B0604020202020204" pitchFamily="34" charset="0"/>
            </a:rPr>
            <a:t>Sampling</a:t>
          </a:r>
          <a:endParaRPr lang="en-IN" sz="1800" b="1" dirty="0">
            <a:latin typeface="Arial" panose="020B0604020202020204" pitchFamily="34" charset="0"/>
            <a:cs typeface="Arial" panose="020B0604020202020204" pitchFamily="34" charset="0"/>
          </a:endParaRPr>
        </a:p>
      </dgm:t>
    </dgm:pt>
    <dgm:pt modelId="{FA11D4AA-ADCD-44E4-8A3C-667406FF02A4}" type="parTrans" cxnId="{8470123E-D40A-49CE-A1E0-4893C0DFBE8E}">
      <dgm:prSet/>
      <dgm:spPr/>
      <dgm:t>
        <a:bodyPr/>
        <a:lstStyle/>
        <a:p>
          <a:endParaRPr lang="en-IN" sz="1800">
            <a:latin typeface="Arial" panose="020B0604020202020204" pitchFamily="34" charset="0"/>
            <a:cs typeface="Arial" panose="020B0604020202020204" pitchFamily="34" charset="0"/>
          </a:endParaRPr>
        </a:p>
      </dgm:t>
    </dgm:pt>
    <dgm:pt modelId="{F1933933-FF84-44C9-986A-BFDFA4CF23C2}" type="sibTrans" cxnId="{8470123E-D40A-49CE-A1E0-4893C0DFBE8E}">
      <dgm:prSet/>
      <dgm:spPr/>
      <dgm:t>
        <a:bodyPr/>
        <a:lstStyle/>
        <a:p>
          <a:endParaRPr lang="en-IN" sz="1800">
            <a:latin typeface="Arial" panose="020B0604020202020204" pitchFamily="34" charset="0"/>
            <a:cs typeface="Arial" panose="020B0604020202020204" pitchFamily="34" charset="0"/>
          </a:endParaRPr>
        </a:p>
      </dgm:t>
    </dgm:pt>
    <dgm:pt modelId="{FE5C90A0-538F-4F90-A1F3-EB8392B4B4E6}">
      <dgm:prSet phldrT="[Text]" custT="1"/>
      <dgm:spPr/>
      <dgm:t>
        <a:bodyPr/>
        <a:lstStyle/>
        <a:p>
          <a:pPr algn="just"/>
          <a:r>
            <a:rPr lang="en-US" sz="1400" dirty="0">
              <a:latin typeface="Arial" panose="020B0604020202020204" pitchFamily="34" charset="0"/>
              <a:cs typeface="Arial" panose="020B0604020202020204" pitchFamily="34" charset="0"/>
            </a:rPr>
            <a:t> Students from the chosen faculties or departments will be asked to take part in a survey for the quantitative phase. A validated questionnaire will be used to perform the study as the Questionnaire is a reliable tool for measuring physical activity levels in various contexts, including work, travel, and leisure </a:t>
          </a:r>
          <a:r>
            <a:rPr lang="en-IN" sz="1400" dirty="0">
              <a:latin typeface="Arial" panose="020B0604020202020204" pitchFamily="34" charset="0"/>
              <a:cs typeface="Arial" panose="020B0604020202020204" pitchFamily="34" charset="0"/>
            </a:rPr>
            <a:t>(Gao et al., 2021)</a:t>
          </a:r>
          <a:r>
            <a:rPr lang="en-US" sz="1400" dirty="0">
              <a:latin typeface="Arial" panose="020B0604020202020204" pitchFamily="34" charset="0"/>
              <a:cs typeface="Arial" panose="020B0604020202020204" pitchFamily="34" charset="0"/>
            </a:rPr>
            <a:t>.</a:t>
          </a:r>
          <a:endParaRPr lang="en-IN" sz="1400" dirty="0">
            <a:latin typeface="Arial" panose="020B0604020202020204" pitchFamily="34" charset="0"/>
            <a:cs typeface="Arial" panose="020B0604020202020204" pitchFamily="34" charset="0"/>
          </a:endParaRPr>
        </a:p>
      </dgm:t>
    </dgm:pt>
    <dgm:pt modelId="{67554396-E846-45B9-85C8-E47BD13A7434}" type="parTrans" cxnId="{8B477CAC-CEB3-494B-9AEF-C596C1B73333}">
      <dgm:prSet/>
      <dgm:spPr/>
      <dgm:t>
        <a:bodyPr/>
        <a:lstStyle/>
        <a:p>
          <a:endParaRPr lang="en-IN" sz="1800">
            <a:latin typeface="Arial" panose="020B0604020202020204" pitchFamily="34" charset="0"/>
            <a:cs typeface="Arial" panose="020B0604020202020204" pitchFamily="34" charset="0"/>
          </a:endParaRPr>
        </a:p>
      </dgm:t>
    </dgm:pt>
    <dgm:pt modelId="{7D5AE563-2B7B-4904-85C7-1C307D253611}" type="sibTrans" cxnId="{8B477CAC-CEB3-494B-9AEF-C596C1B73333}">
      <dgm:prSet/>
      <dgm:spPr/>
      <dgm:t>
        <a:bodyPr/>
        <a:lstStyle/>
        <a:p>
          <a:endParaRPr lang="en-IN" sz="1800">
            <a:latin typeface="Arial" panose="020B0604020202020204" pitchFamily="34" charset="0"/>
            <a:cs typeface="Arial" panose="020B0604020202020204" pitchFamily="34" charset="0"/>
          </a:endParaRPr>
        </a:p>
      </dgm:t>
    </dgm:pt>
    <dgm:pt modelId="{6C8F3D24-1471-4402-9E1B-32ADF4E2EBCF}">
      <dgm:prSet phldrT="[Text]" custT="1"/>
      <dgm:spPr/>
      <dgm:t>
        <a:bodyPr/>
        <a:lstStyle/>
        <a:p>
          <a:pPr algn="ctr"/>
          <a:r>
            <a:rPr lang="en-US" sz="1400" b="1" dirty="0">
              <a:latin typeface="Arial" panose="020B0604020202020204" pitchFamily="34" charset="0"/>
              <a:cs typeface="Arial" panose="020B0604020202020204" pitchFamily="34" charset="0"/>
            </a:rPr>
            <a:t>Study participants</a:t>
          </a:r>
          <a:endParaRPr lang="en-IN" sz="1400" b="1" dirty="0">
            <a:latin typeface="Arial" panose="020B0604020202020204" pitchFamily="34" charset="0"/>
            <a:cs typeface="Arial" panose="020B0604020202020204" pitchFamily="34" charset="0"/>
          </a:endParaRPr>
        </a:p>
      </dgm:t>
    </dgm:pt>
    <dgm:pt modelId="{BA130264-D44A-4E54-BD41-5FE5E3657B24}" type="parTrans" cxnId="{5A61E2A5-02DD-4C24-9809-8072B77DA88C}">
      <dgm:prSet/>
      <dgm:spPr/>
      <dgm:t>
        <a:bodyPr/>
        <a:lstStyle/>
        <a:p>
          <a:endParaRPr lang="en-IN" sz="1800">
            <a:latin typeface="Arial" panose="020B0604020202020204" pitchFamily="34" charset="0"/>
            <a:cs typeface="Arial" panose="020B0604020202020204" pitchFamily="34" charset="0"/>
          </a:endParaRPr>
        </a:p>
      </dgm:t>
    </dgm:pt>
    <dgm:pt modelId="{FADB9D75-42B3-4B50-A9DC-C342AD4BDFEC}" type="sibTrans" cxnId="{5A61E2A5-02DD-4C24-9809-8072B77DA88C}">
      <dgm:prSet/>
      <dgm:spPr/>
      <dgm:t>
        <a:bodyPr/>
        <a:lstStyle/>
        <a:p>
          <a:endParaRPr lang="en-IN" sz="1800">
            <a:latin typeface="Arial" panose="020B0604020202020204" pitchFamily="34" charset="0"/>
            <a:cs typeface="Arial" panose="020B0604020202020204" pitchFamily="34" charset="0"/>
          </a:endParaRPr>
        </a:p>
      </dgm:t>
    </dgm:pt>
    <dgm:pt modelId="{7623CEF3-5B41-445D-8989-D471B5B0EE36}">
      <dgm:prSet phldrT="[Text]" custT="1"/>
      <dgm:spPr/>
      <dgm:t>
        <a:bodyPr/>
        <a:lstStyle/>
        <a:p>
          <a:pPr algn="just"/>
          <a:r>
            <a:rPr lang="en-US" sz="1400" dirty="0">
              <a:latin typeface="Arial" panose="020B0604020202020204" pitchFamily="34" charset="0"/>
              <a:cs typeface="Arial" panose="020B0604020202020204" pitchFamily="34" charset="0"/>
            </a:rPr>
            <a:t>A portion of the participants will also be asked to participate in focus groups or qualitative interviews in addition to the quantitative survey. With this purposeful selection, a researcher can collect various viewpoints and experiences about physical exercise. </a:t>
          </a:r>
          <a:endParaRPr lang="en-IN" sz="1400" dirty="0">
            <a:latin typeface="Arial" panose="020B0604020202020204" pitchFamily="34" charset="0"/>
            <a:cs typeface="Arial" panose="020B0604020202020204" pitchFamily="34" charset="0"/>
          </a:endParaRPr>
        </a:p>
      </dgm:t>
    </dgm:pt>
    <dgm:pt modelId="{DE710415-E957-4B29-998A-4EA4FBB1AFC3}" type="parTrans" cxnId="{06ADBDCD-922C-49EA-8B90-48CAE6F94D11}">
      <dgm:prSet/>
      <dgm:spPr/>
      <dgm:t>
        <a:bodyPr/>
        <a:lstStyle/>
        <a:p>
          <a:endParaRPr lang="en-IN" sz="1800">
            <a:latin typeface="Arial" panose="020B0604020202020204" pitchFamily="34" charset="0"/>
            <a:cs typeface="Arial" panose="020B0604020202020204" pitchFamily="34" charset="0"/>
          </a:endParaRPr>
        </a:p>
      </dgm:t>
    </dgm:pt>
    <dgm:pt modelId="{82D3B9A0-16BB-4AF9-9DD0-457C2F5BBFC5}" type="sibTrans" cxnId="{06ADBDCD-922C-49EA-8B90-48CAE6F94D11}">
      <dgm:prSet/>
      <dgm:spPr/>
      <dgm:t>
        <a:bodyPr/>
        <a:lstStyle/>
        <a:p>
          <a:endParaRPr lang="en-IN" sz="1800">
            <a:latin typeface="Arial" panose="020B0604020202020204" pitchFamily="34" charset="0"/>
            <a:cs typeface="Arial" panose="020B0604020202020204" pitchFamily="34" charset="0"/>
          </a:endParaRPr>
        </a:p>
      </dgm:t>
    </dgm:pt>
    <dgm:pt modelId="{8DD343A1-BE51-493E-8818-CD1CC8233A70}">
      <dgm:prSet phldrT="[Text]" custT="1"/>
      <dgm:spPr/>
      <dgm:t>
        <a:bodyPr/>
        <a:lstStyle/>
        <a:p>
          <a:pPr algn="just"/>
          <a:r>
            <a:rPr lang="en-US" sz="1400" dirty="0">
              <a:latin typeface="Arial" panose="020B0604020202020204" pitchFamily="34" charset="0"/>
              <a:cs typeface="Arial" panose="020B0604020202020204" pitchFamily="34" charset="0"/>
            </a:rPr>
            <a:t> To balance high and low levels of physical activity, participants for the qualitative phase will be chosen based on their replies to the quantitative survey.</a:t>
          </a:r>
          <a:endParaRPr lang="en-IN" sz="1400" dirty="0">
            <a:latin typeface="Arial" panose="020B0604020202020204" pitchFamily="34" charset="0"/>
            <a:cs typeface="Arial" panose="020B0604020202020204" pitchFamily="34" charset="0"/>
          </a:endParaRPr>
        </a:p>
      </dgm:t>
    </dgm:pt>
    <dgm:pt modelId="{2884365A-1915-4907-8F37-A32B5F75A170}" type="parTrans" cxnId="{B4AA61F2-D15C-4F01-939B-5BB1E9179783}">
      <dgm:prSet/>
      <dgm:spPr/>
      <dgm:t>
        <a:bodyPr/>
        <a:lstStyle/>
        <a:p>
          <a:endParaRPr lang="en-IN" sz="1800">
            <a:latin typeface="Arial" panose="020B0604020202020204" pitchFamily="34" charset="0"/>
            <a:cs typeface="Arial" panose="020B0604020202020204" pitchFamily="34" charset="0"/>
          </a:endParaRPr>
        </a:p>
      </dgm:t>
    </dgm:pt>
    <dgm:pt modelId="{F1E2BCF2-7CD0-45FE-B077-017F7EBD8493}" type="sibTrans" cxnId="{B4AA61F2-D15C-4F01-939B-5BB1E9179783}">
      <dgm:prSet/>
      <dgm:spPr/>
      <dgm:t>
        <a:bodyPr/>
        <a:lstStyle/>
        <a:p>
          <a:endParaRPr lang="en-IN" sz="1800">
            <a:latin typeface="Arial" panose="020B0604020202020204" pitchFamily="34" charset="0"/>
            <a:cs typeface="Arial" panose="020B0604020202020204" pitchFamily="34" charset="0"/>
          </a:endParaRPr>
        </a:p>
      </dgm:t>
    </dgm:pt>
    <dgm:pt modelId="{1CAEAD2E-28E5-490E-8D62-BB9D8F1499D9}" type="pres">
      <dgm:prSet presAssocID="{137EA337-3550-474A-9671-5DBCF39523C6}" presName="Name0" presStyleCnt="0">
        <dgm:presLayoutVars>
          <dgm:dir/>
          <dgm:resizeHandles val="exact"/>
        </dgm:presLayoutVars>
      </dgm:prSet>
      <dgm:spPr/>
    </dgm:pt>
    <dgm:pt modelId="{54138623-1127-403B-985B-20056ED7854B}" type="pres">
      <dgm:prSet presAssocID="{587D90C2-7D25-4269-9615-FAD2D60D2026}" presName="node" presStyleLbl="node1" presStyleIdx="0" presStyleCnt="3">
        <dgm:presLayoutVars>
          <dgm:bulletEnabled val="1"/>
        </dgm:presLayoutVars>
      </dgm:prSet>
      <dgm:spPr/>
    </dgm:pt>
    <dgm:pt modelId="{3FEA0D1D-4883-467D-8FE2-FDF1781214B9}" type="pres">
      <dgm:prSet presAssocID="{7948C3ED-C163-4E96-B01B-BE434F01EAA6}" presName="sibTrans" presStyleCnt="0"/>
      <dgm:spPr/>
    </dgm:pt>
    <dgm:pt modelId="{E5AB1689-2C26-4EF8-A7BC-0CD37431EDC1}" type="pres">
      <dgm:prSet presAssocID="{52217DAA-5EBA-451B-A619-8CA2CB509C6F}" presName="node" presStyleLbl="node1" presStyleIdx="1" presStyleCnt="3">
        <dgm:presLayoutVars>
          <dgm:bulletEnabled val="1"/>
        </dgm:presLayoutVars>
      </dgm:prSet>
      <dgm:spPr/>
    </dgm:pt>
    <dgm:pt modelId="{7668E3C1-01C7-4296-B57D-C3FEF5539492}" type="pres">
      <dgm:prSet presAssocID="{F1933933-FF84-44C9-986A-BFDFA4CF23C2}" presName="sibTrans" presStyleCnt="0"/>
      <dgm:spPr/>
    </dgm:pt>
    <dgm:pt modelId="{996D37C2-A14B-4FA0-972E-88DBE54139AF}" type="pres">
      <dgm:prSet presAssocID="{6C8F3D24-1471-4402-9E1B-32ADF4E2EBCF}" presName="node" presStyleLbl="node1" presStyleIdx="2" presStyleCnt="3">
        <dgm:presLayoutVars>
          <dgm:bulletEnabled val="1"/>
        </dgm:presLayoutVars>
      </dgm:prSet>
      <dgm:spPr/>
    </dgm:pt>
  </dgm:ptLst>
  <dgm:cxnLst>
    <dgm:cxn modelId="{FA42E505-D4F8-4262-B585-B9E76BB2E4FF}" type="presOf" srcId="{6C8F3D24-1471-4402-9E1B-32ADF4E2EBCF}" destId="{996D37C2-A14B-4FA0-972E-88DBE54139AF}" srcOrd="0" destOrd="0" presId="urn:microsoft.com/office/officeart/2005/8/layout/hList6"/>
    <dgm:cxn modelId="{4F6D8A0C-5F1A-4D3A-B36E-0352BA1D2AF3}" type="presOf" srcId="{587D90C2-7D25-4269-9615-FAD2D60D2026}" destId="{54138623-1127-403B-985B-20056ED7854B}" srcOrd="0" destOrd="0" presId="urn:microsoft.com/office/officeart/2005/8/layout/hList6"/>
    <dgm:cxn modelId="{9D414129-1831-4CA3-A31C-3D83FB656095}" srcId="{587D90C2-7D25-4269-9615-FAD2D60D2026}" destId="{9A5D43D5-84DC-4DA5-9436-379AF14CBCB2}" srcOrd="1" destOrd="0" parTransId="{A81E79B6-FA2C-4AE8-BF74-DA7B4E4C0651}" sibTransId="{E02A5E27-5B66-4E70-9649-8E839DD7F68E}"/>
    <dgm:cxn modelId="{CFFCF02B-A250-4C95-8383-24D0E052CDC8}" type="presOf" srcId="{FE5C90A0-538F-4F90-A1F3-EB8392B4B4E6}" destId="{E5AB1689-2C26-4EF8-A7BC-0CD37431EDC1}" srcOrd="0" destOrd="1" presId="urn:microsoft.com/office/officeart/2005/8/layout/hList6"/>
    <dgm:cxn modelId="{86EBB32F-458B-46B0-9CC3-AB73E79D648C}" srcId="{587D90C2-7D25-4269-9615-FAD2D60D2026}" destId="{8C23BE85-F627-4300-9CFF-26E967EE2EAC}" srcOrd="0" destOrd="0" parTransId="{7509F9F1-F685-45A4-AE8D-2A5206635A8D}" sibTransId="{4229090E-EBB3-4338-895A-2DEADE5D234E}"/>
    <dgm:cxn modelId="{8470123E-D40A-49CE-A1E0-4893C0DFBE8E}" srcId="{137EA337-3550-474A-9671-5DBCF39523C6}" destId="{52217DAA-5EBA-451B-A619-8CA2CB509C6F}" srcOrd="1" destOrd="0" parTransId="{FA11D4AA-ADCD-44E4-8A3C-667406FF02A4}" sibTransId="{F1933933-FF84-44C9-986A-BFDFA4CF23C2}"/>
    <dgm:cxn modelId="{AF30C060-3E15-4424-AB1E-BC01E2605B57}" type="presOf" srcId="{52217DAA-5EBA-451B-A619-8CA2CB509C6F}" destId="{E5AB1689-2C26-4EF8-A7BC-0CD37431EDC1}" srcOrd="0" destOrd="0" presId="urn:microsoft.com/office/officeart/2005/8/layout/hList6"/>
    <dgm:cxn modelId="{97C16C41-AC9F-402C-A877-3E53E459E1DC}" type="presOf" srcId="{9A5D43D5-84DC-4DA5-9436-379AF14CBCB2}" destId="{54138623-1127-403B-985B-20056ED7854B}" srcOrd="0" destOrd="2" presId="urn:microsoft.com/office/officeart/2005/8/layout/hList6"/>
    <dgm:cxn modelId="{B3A5A37F-9465-4FE6-98D0-49AF94BD2FD8}" type="presOf" srcId="{8C23BE85-F627-4300-9CFF-26E967EE2EAC}" destId="{54138623-1127-403B-985B-20056ED7854B}" srcOrd="0" destOrd="1" presId="urn:microsoft.com/office/officeart/2005/8/layout/hList6"/>
    <dgm:cxn modelId="{A4E0AB96-54AE-4E12-80F7-2F7A0D2CC3F2}" type="presOf" srcId="{137EA337-3550-474A-9671-5DBCF39523C6}" destId="{1CAEAD2E-28E5-490E-8D62-BB9D8F1499D9}" srcOrd="0" destOrd="0" presId="urn:microsoft.com/office/officeart/2005/8/layout/hList6"/>
    <dgm:cxn modelId="{5A61E2A5-02DD-4C24-9809-8072B77DA88C}" srcId="{137EA337-3550-474A-9671-5DBCF39523C6}" destId="{6C8F3D24-1471-4402-9E1B-32ADF4E2EBCF}" srcOrd="2" destOrd="0" parTransId="{BA130264-D44A-4E54-BD41-5FE5E3657B24}" sibTransId="{FADB9D75-42B3-4B50-A9DC-C342AD4BDFEC}"/>
    <dgm:cxn modelId="{8B477CAC-CEB3-494B-9AEF-C596C1B73333}" srcId="{52217DAA-5EBA-451B-A619-8CA2CB509C6F}" destId="{FE5C90A0-538F-4F90-A1F3-EB8392B4B4E6}" srcOrd="0" destOrd="0" parTransId="{67554396-E846-45B9-85C8-E47BD13A7434}" sibTransId="{7D5AE563-2B7B-4904-85C7-1C307D253611}"/>
    <dgm:cxn modelId="{06ADBDCD-922C-49EA-8B90-48CAE6F94D11}" srcId="{6C8F3D24-1471-4402-9E1B-32ADF4E2EBCF}" destId="{7623CEF3-5B41-445D-8989-D471B5B0EE36}" srcOrd="0" destOrd="0" parTransId="{DE710415-E957-4B29-998A-4EA4FBB1AFC3}" sibTransId="{82D3B9A0-16BB-4AF9-9DD0-457C2F5BBFC5}"/>
    <dgm:cxn modelId="{7C79D5CF-AEDF-4B81-B952-088AC950A9C4}" type="presOf" srcId="{7623CEF3-5B41-445D-8989-D471B5B0EE36}" destId="{996D37C2-A14B-4FA0-972E-88DBE54139AF}" srcOrd="0" destOrd="1" presId="urn:microsoft.com/office/officeart/2005/8/layout/hList6"/>
    <dgm:cxn modelId="{CCFDE8CF-273F-4A66-88DB-BD5F9EBC67E8}" type="presOf" srcId="{8DD343A1-BE51-493E-8818-CD1CC8233A70}" destId="{996D37C2-A14B-4FA0-972E-88DBE54139AF}" srcOrd="0" destOrd="2" presId="urn:microsoft.com/office/officeart/2005/8/layout/hList6"/>
    <dgm:cxn modelId="{B4AA61F2-D15C-4F01-939B-5BB1E9179783}" srcId="{6C8F3D24-1471-4402-9E1B-32ADF4E2EBCF}" destId="{8DD343A1-BE51-493E-8818-CD1CC8233A70}" srcOrd="1" destOrd="0" parTransId="{2884365A-1915-4907-8F37-A32B5F75A170}" sibTransId="{F1E2BCF2-7CD0-45FE-B077-017F7EBD8493}"/>
    <dgm:cxn modelId="{90B160F9-84BC-4F88-83BA-8D99EB995041}" srcId="{137EA337-3550-474A-9671-5DBCF39523C6}" destId="{587D90C2-7D25-4269-9615-FAD2D60D2026}" srcOrd="0" destOrd="0" parTransId="{0D9F98EF-D490-4550-9655-2CEA8C654503}" sibTransId="{7948C3ED-C163-4E96-B01B-BE434F01EAA6}"/>
    <dgm:cxn modelId="{106AA787-B183-4E95-868C-BE10373147BB}" type="presParOf" srcId="{1CAEAD2E-28E5-490E-8D62-BB9D8F1499D9}" destId="{54138623-1127-403B-985B-20056ED7854B}" srcOrd="0" destOrd="0" presId="urn:microsoft.com/office/officeart/2005/8/layout/hList6"/>
    <dgm:cxn modelId="{9B65A4D5-837C-4157-A40E-16E7B09D2D40}" type="presParOf" srcId="{1CAEAD2E-28E5-490E-8D62-BB9D8F1499D9}" destId="{3FEA0D1D-4883-467D-8FE2-FDF1781214B9}" srcOrd="1" destOrd="0" presId="urn:microsoft.com/office/officeart/2005/8/layout/hList6"/>
    <dgm:cxn modelId="{493813BF-CDB7-42CD-86BC-67455B8D92F9}" type="presParOf" srcId="{1CAEAD2E-28E5-490E-8D62-BB9D8F1499D9}" destId="{E5AB1689-2C26-4EF8-A7BC-0CD37431EDC1}" srcOrd="2" destOrd="0" presId="urn:microsoft.com/office/officeart/2005/8/layout/hList6"/>
    <dgm:cxn modelId="{2EDE730B-B3FD-40D0-8829-6FC69D7AF6E2}" type="presParOf" srcId="{1CAEAD2E-28E5-490E-8D62-BB9D8F1499D9}" destId="{7668E3C1-01C7-4296-B57D-C3FEF5539492}" srcOrd="3" destOrd="0" presId="urn:microsoft.com/office/officeart/2005/8/layout/hList6"/>
    <dgm:cxn modelId="{90E6122A-3217-413A-8FE9-A4ECAB8AB6F1}" type="presParOf" srcId="{1CAEAD2E-28E5-490E-8D62-BB9D8F1499D9}" destId="{996D37C2-A14B-4FA0-972E-88DBE54139AF}"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81F3EFF-CFD9-4F78-B992-F8E1854A8460}" type="doc">
      <dgm:prSet loTypeId="urn:microsoft.com/office/officeart/2009/3/layout/StepUpProcess" loCatId="process" qsTypeId="urn:microsoft.com/office/officeart/2005/8/quickstyle/simple1" qsCatId="simple" csTypeId="urn:microsoft.com/office/officeart/2005/8/colors/accent1_2" csCatId="accent1" phldr="1"/>
      <dgm:spPr/>
      <dgm:t>
        <a:bodyPr/>
        <a:lstStyle/>
        <a:p>
          <a:endParaRPr lang="en-IN"/>
        </a:p>
      </dgm:t>
    </dgm:pt>
    <dgm:pt modelId="{9AC5A68E-B21A-4BED-9A3E-961DA96D92D0}">
      <dgm:prSet custT="1"/>
      <dgm:spPr/>
      <dgm:t>
        <a:bodyPr/>
        <a:lstStyle/>
        <a:p>
          <a:pPr algn="just">
            <a:lnSpc>
              <a:spcPct val="150000"/>
            </a:lnSpc>
          </a:pPr>
          <a:r>
            <a:rPr lang="en-US" sz="1400" dirty="0">
              <a:latin typeface="Arial" panose="020B0604020202020204" pitchFamily="34" charset="0"/>
              <a:cs typeface="Arial" panose="020B0604020202020204" pitchFamily="34" charset="0"/>
            </a:rPr>
            <a:t>  A validated questionnaire will obtain primary data on physical activity levels. The questionnaire is widely used to assess people's activity levels, particularly college students. It has been established via validation and reliability testing to be a reliable predictor of exercise </a:t>
          </a:r>
          <a:r>
            <a:rPr lang="en-US" sz="1400" dirty="0" err="1">
              <a:latin typeface="Arial" panose="020B0604020202020204" pitchFamily="34" charset="0"/>
              <a:cs typeface="Arial" panose="020B0604020202020204" pitchFamily="34" charset="0"/>
            </a:rPr>
            <a:t>behaviour</a:t>
          </a:r>
          <a:r>
            <a:rPr lang="en-US" sz="1400" dirty="0">
              <a:latin typeface="Arial" panose="020B0604020202020204" pitchFamily="34" charset="0"/>
              <a:cs typeface="Arial" panose="020B0604020202020204" pitchFamily="34" charset="0"/>
            </a:rPr>
            <a:t>. Researchers collect this information using a self-administered survey (Alonso-</a:t>
          </a:r>
          <a:r>
            <a:rPr lang="en-US" sz="1400" dirty="0" err="1">
              <a:latin typeface="Arial" panose="020B0604020202020204" pitchFamily="34" charset="0"/>
              <a:cs typeface="Arial" panose="020B0604020202020204" pitchFamily="34" charset="0"/>
            </a:rPr>
            <a:t>Martnez</a:t>
          </a:r>
          <a:r>
            <a:rPr lang="en-US" sz="1400" dirty="0">
              <a:latin typeface="Arial" panose="020B0604020202020204" pitchFamily="34" charset="0"/>
              <a:cs typeface="Arial" panose="020B0604020202020204" pitchFamily="34" charset="0"/>
            </a:rPr>
            <a:t> et al., 2021). The questionnaire will allow students to report the frequency, time period and intensity of their various on- and off-campus physical activities. This game is designed to get students thinking about how they've been physically active over a certain period (a week or a month, for instance).  To ensure reliable findings, participants will be given detailed instructions on how to complete the survey. Responses will be solicited from participants based on their personal histories of physical activity (</a:t>
          </a:r>
          <a:r>
            <a:rPr lang="en-US" sz="1400" dirty="0" err="1">
              <a:latin typeface="Arial" panose="020B0604020202020204" pitchFamily="34" charset="0"/>
              <a:cs typeface="Arial" panose="020B0604020202020204" pitchFamily="34" charset="0"/>
            </a:rPr>
            <a:t>Ghrouz</a:t>
          </a:r>
          <a:r>
            <a:rPr lang="en-US" sz="1400" dirty="0">
              <a:latin typeface="Arial" panose="020B0604020202020204" pitchFamily="34" charset="0"/>
              <a:cs typeface="Arial" panose="020B0604020202020204" pitchFamily="34" charset="0"/>
            </a:rPr>
            <a:t> et al., 2019). In addition, participants will have the opportunity to communicate with the research team and obtain any further assistance they may need. Students will be encouraged to participate in the study via departmental, online, and campus-wide announcements. Both paper and electronic copies of the polls will be sent their way. 
</a:t>
          </a:r>
          <a:endParaRPr lang="en-IN" sz="1400" dirty="0">
            <a:latin typeface="Arial" panose="020B0604020202020204" pitchFamily="34" charset="0"/>
            <a:cs typeface="Arial" panose="020B0604020202020204" pitchFamily="34" charset="0"/>
          </a:endParaRPr>
        </a:p>
      </dgm:t>
    </dgm:pt>
    <dgm:pt modelId="{70CC2F82-6563-45C2-9FAF-C54090DDD5BE}" type="parTrans" cxnId="{DCB41E34-B857-45CF-A123-D95797006D91}">
      <dgm:prSet/>
      <dgm:spPr/>
      <dgm:t>
        <a:bodyPr/>
        <a:lstStyle/>
        <a:p>
          <a:endParaRPr lang="en-IN"/>
        </a:p>
      </dgm:t>
    </dgm:pt>
    <dgm:pt modelId="{3CC4E9B2-577E-417D-A6E0-0A7EBAF4EAC6}" type="sibTrans" cxnId="{DCB41E34-B857-45CF-A123-D95797006D91}">
      <dgm:prSet/>
      <dgm:spPr/>
      <dgm:t>
        <a:bodyPr/>
        <a:lstStyle/>
        <a:p>
          <a:endParaRPr lang="en-IN"/>
        </a:p>
      </dgm:t>
    </dgm:pt>
    <dgm:pt modelId="{9417D50D-39B1-4A41-BD4C-C9D60F8311FD}" type="pres">
      <dgm:prSet presAssocID="{181F3EFF-CFD9-4F78-B992-F8E1854A8460}" presName="rootnode" presStyleCnt="0">
        <dgm:presLayoutVars>
          <dgm:chMax/>
          <dgm:chPref/>
          <dgm:dir/>
          <dgm:animLvl val="lvl"/>
        </dgm:presLayoutVars>
      </dgm:prSet>
      <dgm:spPr/>
    </dgm:pt>
    <dgm:pt modelId="{EA37D9F2-2604-4406-8112-2D2A72E043F5}" type="pres">
      <dgm:prSet presAssocID="{9AC5A68E-B21A-4BED-9A3E-961DA96D92D0}" presName="composite" presStyleCnt="0"/>
      <dgm:spPr/>
    </dgm:pt>
    <dgm:pt modelId="{370C372F-ACB1-45F6-86F0-607EF820DC5C}" type="pres">
      <dgm:prSet presAssocID="{9AC5A68E-B21A-4BED-9A3E-961DA96D92D0}" presName="LShape" presStyleLbl="alignNode1" presStyleIdx="0" presStyleCnt="1" custScaleX="190053" custScaleY="210653" custLinFactNeighborX="-82803" custLinFactNeighborY="-4121"/>
      <dgm:spPr/>
    </dgm:pt>
    <dgm:pt modelId="{2DFE7BFF-DCEC-4AC0-952F-39ECBB4BA09C}" type="pres">
      <dgm:prSet presAssocID="{9AC5A68E-B21A-4BED-9A3E-961DA96D92D0}" presName="ParentText" presStyleLbl="revTx" presStyleIdx="0" presStyleCnt="1" custScaleX="306921" custScaleY="118631" custLinFactNeighborX="-3515" custLinFactNeighborY="-13959">
        <dgm:presLayoutVars>
          <dgm:chMax val="0"/>
          <dgm:chPref val="0"/>
          <dgm:bulletEnabled val="1"/>
        </dgm:presLayoutVars>
      </dgm:prSet>
      <dgm:spPr/>
    </dgm:pt>
  </dgm:ptLst>
  <dgm:cxnLst>
    <dgm:cxn modelId="{DCB41E34-B857-45CF-A123-D95797006D91}" srcId="{181F3EFF-CFD9-4F78-B992-F8E1854A8460}" destId="{9AC5A68E-B21A-4BED-9A3E-961DA96D92D0}" srcOrd="0" destOrd="0" parTransId="{70CC2F82-6563-45C2-9FAF-C54090DDD5BE}" sibTransId="{3CC4E9B2-577E-417D-A6E0-0A7EBAF4EAC6}"/>
    <dgm:cxn modelId="{5A9AFD86-E816-497E-8BFA-DD31CD875C85}" type="presOf" srcId="{9AC5A68E-B21A-4BED-9A3E-961DA96D92D0}" destId="{2DFE7BFF-DCEC-4AC0-952F-39ECBB4BA09C}" srcOrd="0" destOrd="0" presId="urn:microsoft.com/office/officeart/2009/3/layout/StepUpProcess"/>
    <dgm:cxn modelId="{2C8D5F89-0C51-4AF7-9531-271114DE6939}" type="presOf" srcId="{181F3EFF-CFD9-4F78-B992-F8E1854A8460}" destId="{9417D50D-39B1-4A41-BD4C-C9D60F8311FD}" srcOrd="0" destOrd="0" presId="urn:microsoft.com/office/officeart/2009/3/layout/StepUpProcess"/>
    <dgm:cxn modelId="{ADD2DA99-B232-46AD-A6D8-7789AC547539}" type="presParOf" srcId="{9417D50D-39B1-4A41-BD4C-C9D60F8311FD}" destId="{EA37D9F2-2604-4406-8112-2D2A72E043F5}" srcOrd="0" destOrd="0" presId="urn:microsoft.com/office/officeart/2009/3/layout/StepUpProcess"/>
    <dgm:cxn modelId="{996708E1-6BDA-42BF-9531-2FB62DDF84D1}" type="presParOf" srcId="{EA37D9F2-2604-4406-8112-2D2A72E043F5}" destId="{370C372F-ACB1-45F6-86F0-607EF820DC5C}" srcOrd="0" destOrd="0" presId="urn:microsoft.com/office/officeart/2009/3/layout/StepUpProcess"/>
    <dgm:cxn modelId="{8CD81CEA-08D6-4242-B07E-074D491E7A72}" type="presParOf" srcId="{EA37D9F2-2604-4406-8112-2D2A72E043F5}" destId="{2DFE7BFF-DCEC-4AC0-952F-39ECBB4BA09C}" srcOrd="1" destOrd="0" presId="urn:microsoft.com/office/officeart/2009/3/layout/StepU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2811D3C-15E0-4534-B4EF-DA1DE395B7C8}"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IN"/>
        </a:p>
      </dgm:t>
    </dgm:pt>
    <dgm:pt modelId="{3C030183-4769-48A7-AB85-630277BAD885}">
      <dgm:prSet custT="1"/>
      <dgm:spPr/>
      <dgm:t>
        <a:bodyPr/>
        <a:lstStyle/>
        <a:p>
          <a:pPr algn="just">
            <a:lnSpc>
              <a:spcPct val="150000"/>
            </a:lnSpc>
          </a:pPr>
          <a:r>
            <a:rPr lang="en-US" sz="1100" dirty="0">
              <a:latin typeface="Arial" panose="020B0604020202020204" pitchFamily="34" charset="0"/>
              <a:cs typeface="Arial" panose="020B0604020202020204" pitchFamily="34" charset="0"/>
            </a:rPr>
            <a:t>Students' physical activity at public universities is studied using quantitative and qualitative data. Student physical activity frequency distributions,           means, and standard deviations will be determined using descriptive statistics. This research demonstrates student physical activity. Gender, academic program, and physical activity levels will be investigated using cross-tabulations </a:t>
          </a:r>
          <a:r>
            <a:rPr lang="en-IN" sz="1100" dirty="0">
              <a:latin typeface="Arial" panose="020B0604020202020204" pitchFamily="34" charset="0"/>
              <a:cs typeface="Arial" panose="020B0604020202020204" pitchFamily="34" charset="0"/>
            </a:rPr>
            <a:t>(Bertrand et al., 2021)</a:t>
          </a:r>
          <a:r>
            <a:rPr lang="en-US" sz="1100" dirty="0">
              <a:latin typeface="Arial" panose="020B0604020202020204" pitchFamily="34" charset="0"/>
              <a:cs typeface="Arial" panose="020B0604020202020204" pitchFamily="34" charset="0"/>
            </a:rPr>
            <a:t>. Inferential statistics reveal significant group differences in physical activity. </a:t>
          </a:r>
        </a:p>
        <a:p>
          <a:pPr algn="just">
            <a:lnSpc>
              <a:spcPct val="150000"/>
            </a:lnSpc>
          </a:pPr>
          <a:r>
            <a:rPr lang="en-US" sz="1100" dirty="0">
              <a:latin typeface="Arial" panose="020B0604020202020204" pitchFamily="34" charset="0"/>
              <a:cs typeface="Arial" panose="020B0604020202020204" pitchFamily="34" charset="0"/>
            </a:rPr>
            <a:t>The chi-square test for gender and physical activity will be used. T-tests or ANOVA will compare academic programs or year-to-year physical activity </a:t>
          </a:r>
          <a:r>
            <a:rPr lang="en-IN" sz="1100" dirty="0">
              <a:latin typeface="Arial" panose="020B0604020202020204" pitchFamily="34" charset="0"/>
              <a:cs typeface="Arial" panose="020B0604020202020204" pitchFamily="34" charset="0"/>
            </a:rPr>
            <a:t>(Ding et al., 2019)</a:t>
          </a:r>
          <a:r>
            <a:rPr lang="en-US" sz="1100" dirty="0">
              <a:latin typeface="Arial" panose="020B0604020202020204" pitchFamily="34" charset="0"/>
              <a:cs typeface="Arial" panose="020B0604020202020204" pitchFamily="34" charset="0"/>
            </a:rPr>
            <a:t>. Gender, academic program, and social support will be revealed as physical activity determinants by regression analysis. Topic analysis of interview transcripts is part of qualitative analysis. Students' attitudes, motivations, and barriers to physical exercise will be investigated. The qualitative results will provide light on student physical activity. Students' physical activity will be shown using bar and pie charts </a:t>
          </a:r>
          <a:r>
            <a:rPr lang="en-IN" sz="1100" dirty="0">
              <a:latin typeface="Arial" panose="020B0604020202020204" pitchFamily="34" charset="0"/>
              <a:cs typeface="Arial" panose="020B0604020202020204" pitchFamily="34" charset="0"/>
            </a:rPr>
            <a:t>(Cairney et al., 2019)</a:t>
          </a:r>
          <a:r>
            <a:rPr lang="en-US" sz="1100" dirty="0">
              <a:latin typeface="Arial" panose="020B0604020202020204" pitchFamily="34" charset="0"/>
              <a:cs typeface="Arial" panose="020B0604020202020204" pitchFamily="34" charset="0"/>
            </a:rPr>
            <a:t>. </a:t>
          </a:r>
        </a:p>
        <a:p>
          <a:pPr algn="just">
            <a:lnSpc>
              <a:spcPct val="150000"/>
            </a:lnSpc>
          </a:pPr>
          <a:r>
            <a:rPr lang="en-US" sz="1100" dirty="0">
              <a:latin typeface="Arial" panose="020B0604020202020204" pitchFamily="34" charset="0"/>
              <a:cs typeface="Arial" panose="020B0604020202020204" pitchFamily="34" charset="0"/>
            </a:rPr>
            <a:t> Quotations from qualitative interviews will verify qualitative outcomes. They analyze and argue over quantitative and qualitative data. Patterns, relationships, and major differences will be examined using literature and theory. They address the study's shortcomings and the benefits of health promotion and intervention. There will be recommendations for research. This comprehensive data analysis approach may aid public university students in understanding physical activity. Quantitative and qualitative methodologies will uncover the variables influencing university students' physical activity participation, allowing for effective interventions to promote a healthy lifestyle.</a:t>
          </a:r>
          <a:r>
            <a:rPr lang="en-IN" sz="1100" dirty="0">
              <a:latin typeface="Arial" panose="020B0604020202020204" pitchFamily="34" charset="0"/>
              <a:cs typeface="Arial" panose="020B0604020202020204" pitchFamily="34" charset="0"/>
            </a:rPr>
            <a:t> (Du et al., 2019) (Gao et al., 2021)</a:t>
          </a:r>
          <a:r>
            <a:rPr lang="en-US" sz="1200" dirty="0">
              <a:latin typeface="Arial" panose="020B0604020202020204" pitchFamily="34" charset="0"/>
              <a:cs typeface="Arial" panose="020B0604020202020204" pitchFamily="34" charset="0"/>
            </a:rPr>
            <a:t>
</a:t>
          </a:r>
          <a:r>
            <a:rPr lang="en-IN" sz="1200" dirty="0">
              <a:latin typeface="Arial" panose="020B0604020202020204" pitchFamily="34" charset="0"/>
              <a:cs typeface="Arial" panose="020B0604020202020204" pitchFamily="34" charset="0"/>
            </a:rPr>
            <a:t>(</a:t>
          </a:r>
          <a:r>
            <a:rPr lang="en-IN" sz="1200" dirty="0" err="1">
              <a:latin typeface="Arial" panose="020B0604020202020204" pitchFamily="34" charset="0"/>
              <a:cs typeface="Arial" panose="020B0604020202020204" pitchFamily="34" charset="0"/>
            </a:rPr>
            <a:t>Lounassalo</a:t>
          </a:r>
          <a:r>
            <a:rPr lang="en-IN" sz="1200" dirty="0">
              <a:latin typeface="Arial" panose="020B0604020202020204" pitchFamily="34" charset="0"/>
              <a:cs typeface="Arial" panose="020B0604020202020204" pitchFamily="34" charset="0"/>
            </a:rPr>
            <a:t> et al., 2019) (Hoffman and Miller, 2020)</a:t>
          </a:r>
          <a:r>
            <a:rPr lang="en-US" sz="1200" dirty="0">
              <a:latin typeface="Arial" panose="020B0604020202020204" pitchFamily="34" charset="0"/>
              <a:cs typeface="Arial" panose="020B0604020202020204" pitchFamily="34" charset="0"/>
            </a:rPr>
            <a:t>. </a:t>
          </a:r>
          <a:endParaRPr lang="en-IN" sz="1200" dirty="0">
            <a:latin typeface="Arial" panose="020B0604020202020204" pitchFamily="34" charset="0"/>
            <a:cs typeface="Arial" panose="020B0604020202020204" pitchFamily="34" charset="0"/>
          </a:endParaRPr>
        </a:p>
      </dgm:t>
    </dgm:pt>
    <dgm:pt modelId="{0B01CCBF-61BD-4AE5-AA11-84D9D64927F5}" type="parTrans" cxnId="{8C9E2A0C-3C28-4793-A281-E1900A2CDD12}">
      <dgm:prSet/>
      <dgm:spPr/>
      <dgm:t>
        <a:bodyPr/>
        <a:lstStyle/>
        <a:p>
          <a:endParaRPr lang="en-IN"/>
        </a:p>
      </dgm:t>
    </dgm:pt>
    <dgm:pt modelId="{0990C516-7236-4450-900F-2ED1F9B23BD9}" type="sibTrans" cxnId="{8C9E2A0C-3C28-4793-A281-E1900A2CDD12}">
      <dgm:prSet/>
      <dgm:spPr/>
      <dgm:t>
        <a:bodyPr/>
        <a:lstStyle/>
        <a:p>
          <a:endParaRPr lang="en-IN"/>
        </a:p>
      </dgm:t>
    </dgm:pt>
    <dgm:pt modelId="{AA7083BF-F20E-417C-BCE7-62644553EB5C}" type="pres">
      <dgm:prSet presAssocID="{12811D3C-15E0-4534-B4EF-DA1DE395B7C8}" presName="linear" presStyleCnt="0">
        <dgm:presLayoutVars>
          <dgm:dir/>
          <dgm:resizeHandles val="exact"/>
        </dgm:presLayoutVars>
      </dgm:prSet>
      <dgm:spPr/>
    </dgm:pt>
    <dgm:pt modelId="{AE6AD9E2-4A72-4536-BCA1-27293FCFBFB5}" type="pres">
      <dgm:prSet presAssocID="{3C030183-4769-48A7-AB85-630277BAD885}" presName="comp" presStyleCnt="0"/>
      <dgm:spPr/>
    </dgm:pt>
    <dgm:pt modelId="{D51070E8-97F1-4ECD-BEF2-C195B4985A7B}" type="pres">
      <dgm:prSet presAssocID="{3C030183-4769-48A7-AB85-630277BAD885}" presName="box" presStyleLbl="node1" presStyleIdx="0" presStyleCnt="1"/>
      <dgm:spPr/>
    </dgm:pt>
    <dgm:pt modelId="{E968F48C-A9D0-4C2C-9770-BD193160AE74}" type="pres">
      <dgm:prSet presAssocID="{3C030183-4769-48A7-AB85-630277BAD885}" presName="img" presStyleLbl="fgImgPlace1" presStyleIdx="0" presStyleCnt="1"/>
      <dgm:spPr/>
    </dgm:pt>
    <dgm:pt modelId="{EB3DF866-F4B3-4957-AA7F-2E56842B1177}" type="pres">
      <dgm:prSet presAssocID="{3C030183-4769-48A7-AB85-630277BAD885}" presName="text" presStyleLbl="node1" presStyleIdx="0" presStyleCnt="1">
        <dgm:presLayoutVars>
          <dgm:bulletEnabled val="1"/>
        </dgm:presLayoutVars>
      </dgm:prSet>
      <dgm:spPr/>
    </dgm:pt>
  </dgm:ptLst>
  <dgm:cxnLst>
    <dgm:cxn modelId="{8C9E2A0C-3C28-4793-A281-E1900A2CDD12}" srcId="{12811D3C-15E0-4534-B4EF-DA1DE395B7C8}" destId="{3C030183-4769-48A7-AB85-630277BAD885}" srcOrd="0" destOrd="0" parTransId="{0B01CCBF-61BD-4AE5-AA11-84D9D64927F5}" sibTransId="{0990C516-7236-4450-900F-2ED1F9B23BD9}"/>
    <dgm:cxn modelId="{B624B6B2-1B51-423D-8BA5-6B988888C48C}" type="presOf" srcId="{3C030183-4769-48A7-AB85-630277BAD885}" destId="{EB3DF866-F4B3-4957-AA7F-2E56842B1177}" srcOrd="1" destOrd="0" presId="urn:microsoft.com/office/officeart/2005/8/layout/vList4"/>
    <dgm:cxn modelId="{E566E1CE-B978-4C3D-B9B3-D0CB075F65BA}" type="presOf" srcId="{3C030183-4769-48A7-AB85-630277BAD885}" destId="{D51070E8-97F1-4ECD-BEF2-C195B4985A7B}" srcOrd="0" destOrd="0" presId="urn:microsoft.com/office/officeart/2005/8/layout/vList4"/>
    <dgm:cxn modelId="{77F921E2-018C-4FEF-BB89-CDCBE1AB4C16}" type="presOf" srcId="{12811D3C-15E0-4534-B4EF-DA1DE395B7C8}" destId="{AA7083BF-F20E-417C-BCE7-62644553EB5C}" srcOrd="0" destOrd="0" presId="urn:microsoft.com/office/officeart/2005/8/layout/vList4"/>
    <dgm:cxn modelId="{1DC8DD52-275A-4102-B379-61659973AECD}" type="presParOf" srcId="{AA7083BF-F20E-417C-BCE7-62644553EB5C}" destId="{AE6AD9E2-4A72-4536-BCA1-27293FCFBFB5}" srcOrd="0" destOrd="0" presId="urn:microsoft.com/office/officeart/2005/8/layout/vList4"/>
    <dgm:cxn modelId="{1ED46A0D-FFC2-499B-AEF9-C2FCCC5BA39E}" type="presParOf" srcId="{AE6AD9E2-4A72-4536-BCA1-27293FCFBFB5}" destId="{D51070E8-97F1-4ECD-BEF2-C195B4985A7B}" srcOrd="0" destOrd="0" presId="urn:microsoft.com/office/officeart/2005/8/layout/vList4"/>
    <dgm:cxn modelId="{EEA22D3E-5CA4-4AA6-8E91-CF4199BDFD94}" type="presParOf" srcId="{AE6AD9E2-4A72-4536-BCA1-27293FCFBFB5}" destId="{E968F48C-A9D0-4C2C-9770-BD193160AE74}" srcOrd="1" destOrd="0" presId="urn:microsoft.com/office/officeart/2005/8/layout/vList4"/>
    <dgm:cxn modelId="{160B2E7A-F4A4-4EAD-9EE5-B11B5E976293}" type="presParOf" srcId="{AE6AD9E2-4A72-4536-BCA1-27293FCFBFB5}" destId="{EB3DF866-F4B3-4957-AA7F-2E56842B1177}"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66F2C49-B027-4959-BC48-D3B5C11F265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IN"/>
        </a:p>
      </dgm:t>
    </dgm:pt>
    <dgm:pt modelId="{EF6BF62A-8259-4361-8E03-C40E4CAC370F}">
      <dgm:prSet custT="1"/>
      <dgm:spPr/>
      <dgm:t>
        <a:bodyPr/>
        <a:lstStyle/>
        <a:p>
          <a:pPr algn="just">
            <a:lnSpc>
              <a:spcPct val="150000"/>
            </a:lnSpc>
          </a:pPr>
          <a:r>
            <a:rPr lang="en-US" sz="1400" dirty="0">
              <a:latin typeface="Arial" panose="020B0604020202020204" pitchFamily="34" charset="0"/>
              <a:cs typeface="Arial" panose="020B0604020202020204" pitchFamily="34" charset="0"/>
            </a:rPr>
            <a:t>It is essential to address various ethical issues to protect the participants' rights, privacy, and well-being in the study to estimate the prevalence of physical exercise among students at a public institution. All participants must initially grant permission after being fully informed about the study's objectives, methods, dangers, and possible benefits (Du et al., 2019). A person who volunteers should be allowed to decide for themselves whether or not to participate and should also be free to withdraw from the activity at any moment without penalty. The privacy and security of participants' information are critical. Researchers should underline that all data acquired will be kept secret and securely preserved. </a:t>
          </a:r>
        </a:p>
        <a:p>
          <a:pPr algn="just">
            <a:lnSpc>
              <a:spcPct val="150000"/>
            </a:lnSpc>
          </a:pPr>
          <a:r>
            <a:rPr lang="en-US" sz="1400" dirty="0">
              <a:latin typeface="Arial" panose="020B0604020202020204" pitchFamily="34" charset="0"/>
              <a:cs typeface="Arial" panose="020B0604020202020204" pitchFamily="34" charset="0"/>
            </a:rPr>
            <a:t>Personal identification details should be maintained separately from research data to protect privacy. Personal information provided by participants should expressly state that it will be used exclusively for study purposes and will not be shared with other parties. The usage of Google Scholar data should follow ethical criteria </a:t>
          </a:r>
          <a:r>
            <a:rPr lang="en-IN" sz="1400" dirty="0">
              <a:latin typeface="Arial" panose="020B0604020202020204" pitchFamily="34" charset="0"/>
              <a:cs typeface="Arial" panose="020B0604020202020204" pitchFamily="34" charset="0"/>
            </a:rPr>
            <a:t>(</a:t>
          </a:r>
          <a:r>
            <a:rPr lang="en-IN" sz="1400" dirty="0" err="1">
              <a:latin typeface="Arial" panose="020B0604020202020204" pitchFamily="34" charset="0"/>
              <a:cs typeface="Arial" panose="020B0604020202020204" pitchFamily="34" charset="0"/>
            </a:rPr>
            <a:t>Lounassalo</a:t>
          </a:r>
          <a:r>
            <a:rPr lang="en-IN" sz="1400" dirty="0">
              <a:latin typeface="Arial" panose="020B0604020202020204" pitchFamily="34" charset="0"/>
              <a:cs typeface="Arial" panose="020B0604020202020204" pitchFamily="34" charset="0"/>
            </a:rPr>
            <a:t> et al., 2019)</a:t>
          </a:r>
          <a:r>
            <a:rPr lang="en-US" sz="1400" dirty="0">
              <a:latin typeface="Arial" panose="020B0604020202020204" pitchFamily="34" charset="0"/>
              <a:cs typeface="Arial" panose="020B0604020202020204" pitchFamily="34" charset="0"/>
            </a:rPr>
            <a:t>. Researchers should take care to obtain data from only legal and ethical sources. </a:t>
          </a:r>
        </a:p>
        <a:p>
          <a:pPr algn="just">
            <a:lnSpc>
              <a:spcPct val="150000"/>
            </a:lnSpc>
          </a:pPr>
          <a:r>
            <a:rPr lang="en-US" sz="1400" dirty="0">
              <a:latin typeface="Arial" panose="020B0604020202020204" pitchFamily="34" charset="0"/>
              <a:cs typeface="Arial" panose="020B0604020202020204" pitchFamily="34" charset="0"/>
            </a:rPr>
            <a:t>It should be noted that any information collected from Google Scholar will be appropriately referenced and utilized following copyright laws and fair use standards. Furthermore, when referencing sources from 2019 to 2023, make sure the material is correct and provide proper credit to the writers </a:t>
          </a:r>
          <a:r>
            <a:rPr lang="en-IN" sz="1400" dirty="0">
              <a:latin typeface="Arial" panose="020B0604020202020204" pitchFamily="34" charset="0"/>
              <a:cs typeface="Arial" panose="020B0604020202020204" pitchFamily="34" charset="0"/>
            </a:rPr>
            <a:t>(Hoffman and Miller, 2020)</a:t>
          </a:r>
          <a:r>
            <a:rPr lang="en-US" sz="1400" dirty="0">
              <a:latin typeface="Arial" panose="020B0604020202020204" pitchFamily="34" charset="0"/>
              <a:cs typeface="Arial" panose="020B0604020202020204" pitchFamily="34" charset="0"/>
            </a:rPr>
            <a:t>. Citations should adhere to accepted academic standards and appropriately credit the sources of information.</a:t>
          </a:r>
          <a:endParaRPr lang="en-IN" sz="1400" dirty="0">
            <a:latin typeface="Arial" panose="020B0604020202020204" pitchFamily="34" charset="0"/>
            <a:cs typeface="Arial" panose="020B0604020202020204" pitchFamily="34" charset="0"/>
          </a:endParaRPr>
        </a:p>
      </dgm:t>
    </dgm:pt>
    <dgm:pt modelId="{5E6E0521-A8C1-44A1-A649-D9107115C83D}" type="parTrans" cxnId="{6A1F1C02-A985-49E3-97A6-A5E7CDAAF1A6}">
      <dgm:prSet/>
      <dgm:spPr/>
      <dgm:t>
        <a:bodyPr/>
        <a:lstStyle/>
        <a:p>
          <a:endParaRPr lang="en-IN"/>
        </a:p>
      </dgm:t>
    </dgm:pt>
    <dgm:pt modelId="{0BCDE9FA-F857-4AAE-9EC2-0BA69A237950}" type="sibTrans" cxnId="{6A1F1C02-A985-49E3-97A6-A5E7CDAAF1A6}">
      <dgm:prSet/>
      <dgm:spPr/>
      <dgm:t>
        <a:bodyPr/>
        <a:lstStyle/>
        <a:p>
          <a:endParaRPr lang="en-IN"/>
        </a:p>
      </dgm:t>
    </dgm:pt>
    <dgm:pt modelId="{726A841E-7E2F-4111-9CF1-6308A3FA60F3}" type="pres">
      <dgm:prSet presAssocID="{066F2C49-B027-4959-BC48-D3B5C11F265D}" presName="linear" presStyleCnt="0">
        <dgm:presLayoutVars>
          <dgm:animLvl val="lvl"/>
          <dgm:resizeHandles val="exact"/>
        </dgm:presLayoutVars>
      </dgm:prSet>
      <dgm:spPr/>
    </dgm:pt>
    <dgm:pt modelId="{85A17C5E-A6C0-4BD3-99DD-665B22001B90}" type="pres">
      <dgm:prSet presAssocID="{EF6BF62A-8259-4361-8E03-C40E4CAC370F}" presName="parentText" presStyleLbl="node1" presStyleIdx="0" presStyleCnt="1" custScaleY="495613" custLinFactNeighborX="1669" custLinFactNeighborY="3364">
        <dgm:presLayoutVars>
          <dgm:chMax val="0"/>
          <dgm:bulletEnabled val="1"/>
        </dgm:presLayoutVars>
      </dgm:prSet>
      <dgm:spPr/>
    </dgm:pt>
  </dgm:ptLst>
  <dgm:cxnLst>
    <dgm:cxn modelId="{6A1F1C02-A985-49E3-97A6-A5E7CDAAF1A6}" srcId="{066F2C49-B027-4959-BC48-D3B5C11F265D}" destId="{EF6BF62A-8259-4361-8E03-C40E4CAC370F}" srcOrd="0" destOrd="0" parTransId="{5E6E0521-A8C1-44A1-A649-D9107115C83D}" sibTransId="{0BCDE9FA-F857-4AAE-9EC2-0BA69A237950}"/>
    <dgm:cxn modelId="{FD54C270-CF76-47D1-BFF2-1E0A9E7E6164}" type="presOf" srcId="{066F2C49-B027-4959-BC48-D3B5C11F265D}" destId="{726A841E-7E2F-4111-9CF1-6308A3FA60F3}" srcOrd="0" destOrd="0" presId="urn:microsoft.com/office/officeart/2005/8/layout/vList2"/>
    <dgm:cxn modelId="{B5C98C73-D83D-4320-8EF5-D62AC16AE03B}" type="presOf" srcId="{EF6BF62A-8259-4361-8E03-C40E4CAC370F}" destId="{85A17C5E-A6C0-4BD3-99DD-665B22001B90}" srcOrd="0" destOrd="0" presId="urn:microsoft.com/office/officeart/2005/8/layout/vList2"/>
    <dgm:cxn modelId="{0EB04630-09D9-4F84-B093-7096D503F9B1}" type="presParOf" srcId="{726A841E-7E2F-4111-9CF1-6308A3FA60F3}" destId="{85A17C5E-A6C0-4BD3-99DD-665B22001B90}"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21BABC0-A1A4-4114-8422-E17FB283EEF1}" type="doc">
      <dgm:prSet loTypeId="urn:microsoft.com/office/officeart/2005/8/layout/chevronAccent+Icon" loCatId="process" qsTypeId="urn:microsoft.com/office/officeart/2005/8/quickstyle/simple1" qsCatId="simple" csTypeId="urn:microsoft.com/office/officeart/2005/8/colors/accent1_2" csCatId="accent1" phldr="1"/>
      <dgm:spPr/>
      <dgm:t>
        <a:bodyPr/>
        <a:lstStyle/>
        <a:p>
          <a:endParaRPr lang="en-IN"/>
        </a:p>
      </dgm:t>
    </dgm:pt>
    <dgm:pt modelId="{6F0CF331-7FF7-4330-AF7F-530094FF4F4C}">
      <dgm:prSet custT="1"/>
      <dgm:spPr/>
      <dgm:t>
        <a:bodyPr/>
        <a:lstStyle/>
        <a:p>
          <a:pPr algn="just">
            <a:lnSpc>
              <a:spcPct val="150000"/>
            </a:lnSpc>
          </a:pPr>
          <a:r>
            <a:rPr lang="en-US" sz="1200" dirty="0">
              <a:latin typeface="Arial" panose="020B0604020202020204" pitchFamily="34" charset="0"/>
              <a:cs typeface="Arial" panose="020B0604020202020204" pitchFamily="34" charset="0"/>
            </a:rPr>
            <a:t>The health and well-being of the student body as a whole is profoundly affected by the findings of this study on the prevalence of physical exercise among students at a public institution. The results of this research can shed insight into students' public participation in physical exercise and reveal possible gaps or areas for development. University leaders can better encourage students to lead healthier lives by gaining insight into how much students engage in physical exercise. Some of these strategies include publicizing the health benefits of exercise, holding informational campaigns, and making fitness centers and sporting events more easily available. Students' physical and emotional well-being, as well as their academic achievement and the formation of good lifestyle habits, may all benefit from increased opportunities for physical exercise. A more engaged student body may also help build friendships and a supportive environment on campus. The findings of this study have important consequences for the success and happiness of students in public universities.</a:t>
          </a:r>
          <a:endParaRPr lang="en-IN" sz="1200" dirty="0">
            <a:latin typeface="Arial" panose="020B0604020202020204" pitchFamily="34" charset="0"/>
            <a:cs typeface="Arial" panose="020B0604020202020204" pitchFamily="34" charset="0"/>
          </a:endParaRPr>
        </a:p>
      </dgm:t>
    </dgm:pt>
    <dgm:pt modelId="{C43AB99F-0173-434D-AFC3-990A7E7B157A}" type="parTrans" cxnId="{44735822-0027-4F23-B48A-D42FA9DBCCC0}">
      <dgm:prSet/>
      <dgm:spPr/>
      <dgm:t>
        <a:bodyPr/>
        <a:lstStyle/>
        <a:p>
          <a:endParaRPr lang="en-IN" sz="2800"/>
        </a:p>
      </dgm:t>
    </dgm:pt>
    <dgm:pt modelId="{D21424FF-D64A-4841-B294-220A40143B5B}" type="sibTrans" cxnId="{44735822-0027-4F23-B48A-D42FA9DBCCC0}">
      <dgm:prSet/>
      <dgm:spPr/>
      <dgm:t>
        <a:bodyPr/>
        <a:lstStyle/>
        <a:p>
          <a:endParaRPr lang="en-IN" sz="2800"/>
        </a:p>
      </dgm:t>
    </dgm:pt>
    <dgm:pt modelId="{34CA8180-6C96-4D62-99D2-C426C1E96592}" type="pres">
      <dgm:prSet presAssocID="{C21BABC0-A1A4-4114-8422-E17FB283EEF1}" presName="Name0" presStyleCnt="0">
        <dgm:presLayoutVars>
          <dgm:dir/>
          <dgm:resizeHandles val="exact"/>
        </dgm:presLayoutVars>
      </dgm:prSet>
      <dgm:spPr/>
    </dgm:pt>
    <dgm:pt modelId="{83B94AB9-B2F9-4E1E-9A3D-59A0CBA25B0B}" type="pres">
      <dgm:prSet presAssocID="{6F0CF331-7FF7-4330-AF7F-530094FF4F4C}" presName="composite" presStyleCnt="0"/>
      <dgm:spPr/>
    </dgm:pt>
    <dgm:pt modelId="{9B3EE232-B7E5-4052-8B30-EF7E3214E6D0}" type="pres">
      <dgm:prSet presAssocID="{6F0CF331-7FF7-4330-AF7F-530094FF4F4C}" presName="bgChev" presStyleLbl="node1" presStyleIdx="0" presStyleCnt="1"/>
      <dgm:spPr/>
    </dgm:pt>
    <dgm:pt modelId="{5F9F2CD3-00C6-44C1-8F95-756C8D75696D}" type="pres">
      <dgm:prSet presAssocID="{6F0CF331-7FF7-4330-AF7F-530094FF4F4C}" presName="txNode" presStyleLbl="fgAcc1" presStyleIdx="0" presStyleCnt="1">
        <dgm:presLayoutVars>
          <dgm:bulletEnabled val="1"/>
        </dgm:presLayoutVars>
      </dgm:prSet>
      <dgm:spPr/>
    </dgm:pt>
  </dgm:ptLst>
  <dgm:cxnLst>
    <dgm:cxn modelId="{44735822-0027-4F23-B48A-D42FA9DBCCC0}" srcId="{C21BABC0-A1A4-4114-8422-E17FB283EEF1}" destId="{6F0CF331-7FF7-4330-AF7F-530094FF4F4C}" srcOrd="0" destOrd="0" parTransId="{C43AB99F-0173-434D-AFC3-990A7E7B157A}" sibTransId="{D21424FF-D64A-4841-B294-220A40143B5B}"/>
    <dgm:cxn modelId="{AFFA28B7-B1D8-447C-A22C-AB884C18DD2E}" type="presOf" srcId="{6F0CF331-7FF7-4330-AF7F-530094FF4F4C}" destId="{5F9F2CD3-00C6-44C1-8F95-756C8D75696D}" srcOrd="0" destOrd="0" presId="urn:microsoft.com/office/officeart/2005/8/layout/chevronAccent+Icon"/>
    <dgm:cxn modelId="{FC38C8E2-0FA9-407F-AC84-081A0884D994}" type="presOf" srcId="{C21BABC0-A1A4-4114-8422-E17FB283EEF1}" destId="{34CA8180-6C96-4D62-99D2-C426C1E96592}" srcOrd="0" destOrd="0" presId="urn:microsoft.com/office/officeart/2005/8/layout/chevronAccent+Icon"/>
    <dgm:cxn modelId="{592E6191-979C-45A3-90C3-A1B056BD06BC}" type="presParOf" srcId="{34CA8180-6C96-4D62-99D2-C426C1E96592}" destId="{83B94AB9-B2F9-4E1E-9A3D-59A0CBA25B0B}" srcOrd="0" destOrd="0" presId="urn:microsoft.com/office/officeart/2005/8/layout/chevronAccent+Icon"/>
    <dgm:cxn modelId="{7946847D-CBE6-433A-B874-AB030A8E1DD0}" type="presParOf" srcId="{83B94AB9-B2F9-4E1E-9A3D-59A0CBA25B0B}" destId="{9B3EE232-B7E5-4052-8B30-EF7E3214E6D0}" srcOrd="0" destOrd="0" presId="urn:microsoft.com/office/officeart/2005/8/layout/chevronAccent+Icon"/>
    <dgm:cxn modelId="{4B8D3325-3A29-4692-A265-41A166ECA49E}" type="presParOf" srcId="{83B94AB9-B2F9-4E1E-9A3D-59A0CBA25B0B}" destId="{5F9F2CD3-00C6-44C1-8F95-756C8D75696D}" srcOrd="1" destOrd="0" presId="urn:microsoft.com/office/officeart/2005/8/layout/chevronAccent+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5FF70A-6943-4474-B071-9D0EEB046976}">
      <dsp:nvSpPr>
        <dsp:cNvPr id="0" name=""/>
        <dsp:cNvSpPr/>
      </dsp:nvSpPr>
      <dsp:spPr>
        <a:xfrm>
          <a:off x="-4986714" y="-816090"/>
          <a:ext cx="6345495" cy="6345495"/>
        </a:xfrm>
        <a:prstGeom prst="blockArc">
          <a:avLst>
            <a:gd name="adj1" fmla="val 18900000"/>
            <a:gd name="adj2" fmla="val 2700000"/>
            <a:gd name="adj3" fmla="val 340"/>
          </a:avLst>
        </a:pr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C9CEFEE-23D9-44B1-AC68-4B5B50C57177}">
      <dsp:nvSpPr>
        <dsp:cNvPr id="0" name=""/>
        <dsp:cNvSpPr/>
      </dsp:nvSpPr>
      <dsp:spPr>
        <a:xfrm>
          <a:off x="818233" y="1003299"/>
          <a:ext cx="11022508" cy="268018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70597" tIns="35560" rIns="35560" bIns="35560" numCol="1" spcCol="1270" anchor="ctr" anchorCtr="0">
          <a:noAutofit/>
        </a:bodyPr>
        <a:lstStyle/>
        <a:p>
          <a:pPr marL="0" lvl="0" indent="0" algn="just" defTabSz="622300">
            <a:lnSpc>
              <a:spcPct val="150000"/>
            </a:lnSpc>
            <a:spcBef>
              <a:spcPct val="0"/>
            </a:spcBef>
            <a:spcAft>
              <a:spcPct val="35000"/>
            </a:spcAft>
            <a:buNone/>
          </a:pPr>
          <a:r>
            <a:rPr lang="en-US" sz="1400" kern="1200" dirty="0">
              <a:latin typeface="Arial" panose="020B0604020202020204" pitchFamily="34" charset="0"/>
              <a:cs typeface="Arial" panose="020B0604020202020204" pitchFamily="34" charset="0"/>
            </a:rPr>
            <a:t>There is increasing worry about the level of physical exercise among undergraduates at public universities </a:t>
          </a:r>
          <a:r>
            <a:rPr lang="en-IN" sz="1400" kern="1200" dirty="0">
              <a:latin typeface="Arial" panose="020B0604020202020204" pitchFamily="34" charset="0"/>
              <a:cs typeface="Arial" panose="020B0604020202020204" pitchFamily="34" charset="0"/>
            </a:rPr>
            <a:t>(Dale et al., 2018)</a:t>
          </a:r>
          <a:r>
            <a:rPr lang="en-US" sz="1400" kern="1200" dirty="0">
              <a:latin typeface="Arial" panose="020B0604020202020204" pitchFamily="34" charset="0"/>
              <a:cs typeface="Arial" panose="020B0604020202020204" pitchFamily="34" charset="0"/>
            </a:rPr>
            <a:t>. University students have become less active over the last several decades, even though regular physical exercise is essential to their health and happiness </a:t>
          </a:r>
          <a:r>
            <a:rPr lang="en-IN" sz="1400" kern="1200" dirty="0">
              <a:latin typeface="Arial" panose="020B0604020202020204" pitchFamily="34" charset="0"/>
              <a:cs typeface="Arial" panose="020B0604020202020204" pitchFamily="34" charset="0"/>
            </a:rPr>
            <a:t>(Ge et al., 2019)</a:t>
          </a:r>
          <a:r>
            <a:rPr lang="en-US" sz="1400" kern="1200" dirty="0">
              <a:latin typeface="Arial" panose="020B0604020202020204" pitchFamily="34" charset="0"/>
              <a:cs typeface="Arial" panose="020B0604020202020204" pitchFamily="34" charset="0"/>
            </a:rPr>
            <a:t>. This research aims to determine the extent to which undergraduates at a public university engage in physical exercise, investigate the variables that contribute to their involvement, and highlight the obstacles they must overcome. Students' activity patterns may be better understood, and focused approaches to encouraging healthy lifestyle choices can be developed via questionnaires and monitoring devices </a:t>
          </a:r>
          <a:r>
            <a:rPr lang="en-IN" sz="1400" kern="1200" dirty="0">
              <a:latin typeface="Arial" panose="020B0604020202020204" pitchFamily="34" charset="0"/>
              <a:cs typeface="Arial" panose="020B0604020202020204" pitchFamily="34" charset="0"/>
            </a:rPr>
            <a:t>(</a:t>
          </a:r>
          <a:r>
            <a:rPr lang="en-IN" sz="1400" kern="1200" dirty="0" err="1">
              <a:latin typeface="Arial" panose="020B0604020202020204" pitchFamily="34" charset="0"/>
              <a:cs typeface="Arial" panose="020B0604020202020204" pitchFamily="34" charset="0"/>
            </a:rPr>
            <a:t>Andermo</a:t>
          </a:r>
          <a:r>
            <a:rPr lang="en-IN" sz="1400" kern="1200" dirty="0">
              <a:latin typeface="Arial" panose="020B0604020202020204" pitchFamily="34" charset="0"/>
              <a:cs typeface="Arial" panose="020B0604020202020204" pitchFamily="34" charset="0"/>
            </a:rPr>
            <a:t> et al., 2020)</a:t>
          </a:r>
          <a:r>
            <a:rPr lang="en-US" sz="1400" kern="1200" dirty="0">
              <a:latin typeface="Arial" panose="020B0604020202020204" pitchFamily="34" charset="0"/>
              <a:cs typeface="Arial" panose="020B0604020202020204" pitchFamily="34" charset="0"/>
            </a:rPr>
            <a:t>. This research will help educators, health experts, and legislators design schools that promote physical activity and student health.</a:t>
          </a:r>
          <a:endParaRPr lang="en-IN" sz="1400" kern="1200" dirty="0">
            <a:latin typeface="Arial" panose="020B0604020202020204" pitchFamily="34" charset="0"/>
            <a:cs typeface="Arial" panose="020B0604020202020204" pitchFamily="34" charset="0"/>
          </a:endParaRPr>
        </a:p>
      </dsp:txBody>
      <dsp:txXfrm>
        <a:off x="818233" y="1003299"/>
        <a:ext cx="11022508" cy="2680188"/>
      </dsp:txXfrm>
    </dsp:sp>
    <dsp:sp modelId="{61954972-E23B-43EA-97EC-004BC9C1AA17}">
      <dsp:nvSpPr>
        <dsp:cNvPr id="0" name=""/>
        <dsp:cNvSpPr/>
      </dsp:nvSpPr>
      <dsp:spPr>
        <a:xfrm>
          <a:off x="-100419" y="932346"/>
          <a:ext cx="2848621" cy="2848621"/>
        </a:xfrm>
        <a:prstGeom prst="ellipse">
          <a:avLst/>
        </a:prstGeom>
        <a:solidFill>
          <a:schemeClr val="bg1">
            <a:lumMod val="85000"/>
            <a:lumOff val="1500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3D14E1-47BF-48D2-A714-94EB07889CF5}">
      <dsp:nvSpPr>
        <dsp:cNvPr id="0" name=""/>
        <dsp:cNvSpPr/>
      </dsp:nvSpPr>
      <dsp:spPr>
        <a:xfrm>
          <a:off x="0" y="0"/>
          <a:ext cx="3767899" cy="3767899"/>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A9CB7E-183C-4656-BF2A-06F61988BCDC}">
      <dsp:nvSpPr>
        <dsp:cNvPr id="0" name=""/>
        <dsp:cNvSpPr/>
      </dsp:nvSpPr>
      <dsp:spPr>
        <a:xfrm>
          <a:off x="1883949" y="0"/>
          <a:ext cx="8333714" cy="376789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just" defTabSz="622300">
            <a:lnSpc>
              <a:spcPct val="150000"/>
            </a:lnSpc>
            <a:spcBef>
              <a:spcPct val="0"/>
            </a:spcBef>
            <a:spcAft>
              <a:spcPct val="35000"/>
            </a:spcAft>
            <a:buNone/>
          </a:pPr>
          <a:r>
            <a:rPr lang="en-US" sz="1400" kern="1200" dirty="0">
              <a:latin typeface="Arial" panose="020B0604020202020204" pitchFamily="34" charset="0"/>
              <a:cs typeface="Arial" panose="020B0604020202020204" pitchFamily="34" charset="0"/>
            </a:rPr>
            <a:t>It's crucial for improving students' health and well-being and gauging the expected level of physical activity among college students at public institutions (Dunton, Do and Wang, 2020). Increased blood pressure, psychological well-being, and academic achievement are some of the many positive outcomes of regular physical exercise. Recent research, however, has shown that college students' exercise levels are decreasing. By measuring the rate of occurrence, we can calculate the percentage of pupils who get enough exercise and pinpoint problem regions </a:t>
          </a:r>
          <a:r>
            <a:rPr lang="en-IN" sz="1400" kern="1200" dirty="0">
              <a:latin typeface="Arial" panose="020B0604020202020204" pitchFamily="34" charset="0"/>
              <a:cs typeface="Arial" panose="020B0604020202020204" pitchFamily="34" charset="0"/>
            </a:rPr>
            <a:t>(</a:t>
          </a:r>
          <a:r>
            <a:rPr lang="en-IN" sz="1400" kern="1200" dirty="0" err="1">
              <a:latin typeface="Arial" panose="020B0604020202020204" pitchFamily="34" charset="0"/>
              <a:cs typeface="Arial" panose="020B0604020202020204" pitchFamily="34" charset="0"/>
            </a:rPr>
            <a:t>Grasdalsmoen</a:t>
          </a:r>
          <a:r>
            <a:rPr lang="en-IN" sz="1400" kern="1200" dirty="0">
              <a:latin typeface="Arial" panose="020B0604020202020204" pitchFamily="34" charset="0"/>
              <a:cs typeface="Arial" panose="020B0604020202020204" pitchFamily="34" charset="0"/>
            </a:rPr>
            <a:t> et al., 2019)</a:t>
          </a:r>
          <a:r>
            <a:rPr lang="en-US" sz="1400" kern="1200" dirty="0">
              <a:latin typeface="Arial" panose="020B0604020202020204" pitchFamily="34" charset="0"/>
              <a:cs typeface="Arial" panose="020B0604020202020204" pitchFamily="34" charset="0"/>
            </a:rPr>
            <a:t>. Using this information, we may design interventions encouraging students to adopt better lifestyles and improve their health and well-being. Understanding the hurdles that prevent adolescents from engaging in physical exercise and developing strategies to overcome them is essential for creating effective solutions </a:t>
          </a:r>
          <a:r>
            <a:rPr lang="en-IN" sz="1400" kern="1200" dirty="0">
              <a:latin typeface="Arial" panose="020B0604020202020204" pitchFamily="34" charset="0"/>
              <a:cs typeface="Arial" panose="020B0604020202020204" pitchFamily="34" charset="0"/>
            </a:rPr>
            <a:t>(Qin et al., 2020)</a:t>
          </a:r>
          <a:r>
            <a:rPr lang="en-US" sz="1400" kern="1200" dirty="0">
              <a:latin typeface="Arial" panose="020B0604020202020204" pitchFamily="34" charset="0"/>
              <a:cs typeface="Arial" panose="020B0604020202020204" pitchFamily="34" charset="0"/>
            </a:rPr>
            <a:t>. By making exercise a top priority, we can create a culture of health and provide students with the tools they need to live happier, more productive lives during and after college.</a:t>
          </a:r>
          <a:endParaRPr lang="en-IN" sz="1400" kern="1200" dirty="0">
            <a:latin typeface="Arial" panose="020B0604020202020204" pitchFamily="34" charset="0"/>
            <a:cs typeface="Arial" panose="020B0604020202020204" pitchFamily="34" charset="0"/>
          </a:endParaRPr>
        </a:p>
      </dsp:txBody>
      <dsp:txXfrm>
        <a:off x="1883949" y="0"/>
        <a:ext cx="8333714" cy="37678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E96162-7A75-4A15-9D77-8CAB3C74698D}">
      <dsp:nvSpPr>
        <dsp:cNvPr id="0" name=""/>
        <dsp:cNvSpPr/>
      </dsp:nvSpPr>
      <dsp:spPr>
        <a:xfrm>
          <a:off x="4676" y="781118"/>
          <a:ext cx="4858644" cy="1875436"/>
        </a:xfrm>
        <a:prstGeom prst="chevron">
          <a:avLst>
            <a:gd name="adj" fmla="val 4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BD19E2-C385-4108-8C64-B64279346F47}">
      <dsp:nvSpPr>
        <dsp:cNvPr id="0" name=""/>
        <dsp:cNvSpPr/>
      </dsp:nvSpPr>
      <dsp:spPr>
        <a:xfrm>
          <a:off x="1312828" y="1092131"/>
          <a:ext cx="4102854" cy="253935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0" lvl="0" indent="0" algn="ctr" defTabSz="800100">
            <a:lnSpc>
              <a:spcPct val="150000"/>
            </a:lnSpc>
            <a:spcBef>
              <a:spcPct val="0"/>
            </a:spcBef>
            <a:spcAft>
              <a:spcPct val="35000"/>
            </a:spcAft>
            <a:buNone/>
          </a:pPr>
          <a:r>
            <a:rPr lang="en-US" sz="1800" b="1" u="sng" kern="1200" dirty="0">
              <a:latin typeface="Arial" panose="020B0604020202020204" pitchFamily="34" charset="0"/>
              <a:cs typeface="Arial" panose="020B0604020202020204" pitchFamily="34" charset="0"/>
            </a:rPr>
            <a:t>Aim</a:t>
          </a:r>
          <a:endParaRPr lang="en-IN" sz="1800" kern="1200" dirty="0">
            <a:latin typeface="Arial" panose="020B0604020202020204" pitchFamily="34" charset="0"/>
            <a:cs typeface="Arial" panose="020B0604020202020204" pitchFamily="34" charset="0"/>
          </a:endParaRPr>
        </a:p>
        <a:p>
          <a:pPr marL="171450" lvl="1" indent="-171450" algn="just" defTabSz="800100">
            <a:lnSpc>
              <a:spcPct val="150000"/>
            </a:lnSpc>
            <a:spcBef>
              <a:spcPct val="0"/>
            </a:spcBef>
            <a:spcAft>
              <a:spcPct val="15000"/>
            </a:spcAft>
            <a:buChar char="•"/>
          </a:pPr>
          <a:r>
            <a:rPr lang="en-US" sz="1800" kern="1200" dirty="0">
              <a:latin typeface="Arial" panose="020B0604020202020204" pitchFamily="34" charset="0"/>
              <a:cs typeface="Arial" panose="020B0604020202020204" pitchFamily="34" charset="0"/>
            </a:rPr>
            <a:t>The research aims to analyze the activity levels of college students at a major research institution.</a:t>
          </a:r>
          <a:endParaRPr lang="en-IN" sz="1800" kern="1200" dirty="0">
            <a:latin typeface="Arial" panose="020B0604020202020204" pitchFamily="34" charset="0"/>
            <a:cs typeface="Arial" panose="020B0604020202020204" pitchFamily="34" charset="0"/>
          </a:endParaRPr>
        </a:p>
      </dsp:txBody>
      <dsp:txXfrm>
        <a:off x="1387203" y="1166506"/>
        <a:ext cx="3954104" cy="2390609"/>
      </dsp:txXfrm>
    </dsp:sp>
    <dsp:sp modelId="{6FB40FDA-0EEE-4936-9531-1DAE143BD959}">
      <dsp:nvSpPr>
        <dsp:cNvPr id="0" name=""/>
        <dsp:cNvSpPr/>
      </dsp:nvSpPr>
      <dsp:spPr>
        <a:xfrm>
          <a:off x="5554327" y="712669"/>
          <a:ext cx="4858644" cy="1875436"/>
        </a:xfrm>
        <a:prstGeom prst="chevron">
          <a:avLst>
            <a:gd name="adj" fmla="val 4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27A5BB-644A-4FE5-ABC5-E7A19D8BC652}">
      <dsp:nvSpPr>
        <dsp:cNvPr id="0" name=""/>
        <dsp:cNvSpPr/>
      </dsp:nvSpPr>
      <dsp:spPr>
        <a:xfrm>
          <a:off x="6583936" y="724569"/>
          <a:ext cx="4102854" cy="302809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US" sz="1800" b="1" u="sng" kern="1200" dirty="0">
              <a:latin typeface="Arial" panose="020B0604020202020204" pitchFamily="34" charset="0"/>
              <a:cs typeface="Arial" panose="020B0604020202020204" pitchFamily="34" charset="0"/>
            </a:rPr>
            <a:t>Objectives</a:t>
          </a:r>
          <a:endParaRPr lang="en-IN" sz="1800" kern="1200" dirty="0">
            <a:latin typeface="Arial" panose="020B0604020202020204" pitchFamily="34" charset="0"/>
            <a:cs typeface="Arial" panose="020B0604020202020204" pitchFamily="34" charset="0"/>
          </a:endParaRPr>
        </a:p>
        <a:p>
          <a:pPr marL="114300" lvl="1" indent="-114300" algn="just" defTabSz="533400">
            <a:lnSpc>
              <a:spcPct val="150000"/>
            </a:lnSpc>
            <a:spcBef>
              <a:spcPct val="0"/>
            </a:spcBef>
            <a:spcAft>
              <a:spcPct val="15000"/>
            </a:spcAft>
            <a:buChar char="•"/>
          </a:pPr>
          <a:r>
            <a:rPr lang="en-US" sz="1200" b="0" i="0" kern="1200" dirty="0">
              <a:latin typeface="Arial" panose="020B0604020202020204" pitchFamily="34" charset="0"/>
              <a:cs typeface="Arial" panose="020B0604020202020204" pitchFamily="34" charset="0"/>
            </a:rPr>
            <a:t>To Study the current levels of physical activity among students in the public university.</a:t>
          </a:r>
          <a:endParaRPr lang="en-IN" sz="1200" kern="1200" dirty="0">
            <a:latin typeface="Arial" panose="020B0604020202020204" pitchFamily="34" charset="0"/>
            <a:cs typeface="Arial" panose="020B0604020202020204" pitchFamily="34" charset="0"/>
          </a:endParaRPr>
        </a:p>
        <a:p>
          <a:pPr marL="114300" lvl="1" indent="-114300" algn="just" defTabSz="533400">
            <a:lnSpc>
              <a:spcPct val="150000"/>
            </a:lnSpc>
            <a:spcBef>
              <a:spcPct val="0"/>
            </a:spcBef>
            <a:spcAft>
              <a:spcPct val="15000"/>
            </a:spcAft>
            <a:buChar char="•"/>
          </a:pPr>
          <a:r>
            <a:rPr lang="en-US" sz="1200" b="0" i="0" kern="1200" dirty="0">
              <a:latin typeface="Arial" panose="020B0604020202020204" pitchFamily="34" charset="0"/>
              <a:cs typeface="Arial" panose="020B0604020202020204" pitchFamily="34" charset="0"/>
            </a:rPr>
            <a:t>To Investigate the specific challenges faced by students in incorporating physical activity into their daily routines.</a:t>
          </a:r>
          <a:endParaRPr lang="en-IN" sz="1200" kern="1200" dirty="0">
            <a:latin typeface="Arial" panose="020B0604020202020204" pitchFamily="34" charset="0"/>
            <a:cs typeface="Arial" panose="020B0604020202020204" pitchFamily="34" charset="0"/>
          </a:endParaRPr>
        </a:p>
        <a:p>
          <a:pPr marL="114300" lvl="1" indent="-114300" algn="just" defTabSz="533400">
            <a:lnSpc>
              <a:spcPct val="150000"/>
            </a:lnSpc>
            <a:spcBef>
              <a:spcPct val="0"/>
            </a:spcBef>
            <a:spcAft>
              <a:spcPct val="15000"/>
            </a:spcAft>
            <a:buChar char="•"/>
          </a:pPr>
          <a:r>
            <a:rPr lang="en-US" sz="1200" b="0" i="0" kern="1200" dirty="0">
              <a:latin typeface="Arial" panose="020B0604020202020204" pitchFamily="34" charset="0"/>
              <a:cs typeface="Arial" panose="020B0604020202020204" pitchFamily="34" charset="0"/>
            </a:rPr>
            <a:t>To Explore innovative strategies to motivate students and create an environment conducive to regular physical activity.</a:t>
          </a:r>
          <a:endParaRPr lang="en-IN" sz="1200" kern="1200" dirty="0">
            <a:latin typeface="Arial" panose="020B0604020202020204" pitchFamily="34" charset="0"/>
            <a:cs typeface="Arial" panose="020B0604020202020204" pitchFamily="34" charset="0"/>
          </a:endParaRPr>
        </a:p>
      </dsp:txBody>
      <dsp:txXfrm>
        <a:off x="6672626" y="813259"/>
        <a:ext cx="3925474" cy="28507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DCF46A-8963-4FD2-BE18-7848626BB1EC}">
      <dsp:nvSpPr>
        <dsp:cNvPr id="0" name=""/>
        <dsp:cNvSpPr/>
      </dsp:nvSpPr>
      <dsp:spPr>
        <a:xfrm>
          <a:off x="0" y="65605"/>
          <a:ext cx="9613860" cy="380200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dirty="0">
              <a:latin typeface="Arial" panose="020B0604020202020204" pitchFamily="34" charset="0"/>
              <a:cs typeface="Arial" panose="020B0604020202020204" pitchFamily="34" charset="0"/>
            </a:rPr>
            <a:t>Research design</a:t>
          </a:r>
        </a:p>
        <a:p>
          <a:pPr marL="0" lvl="0" indent="0" algn="just" defTabSz="124460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A cross-sectional study is a suitable research design to investigate the degree to which undergraduate students at a public institution participate in physical exercise. This configuration makes it possible to collect data at a single point in time, which provides a representative sample of the pupils' overall physical activity levels. The prevalence of physical inactivity and the factors that contribute to it may be investigated using a cross-sectional research design since this approach permits the assessment of several variables in a single survey simultaneously </a:t>
          </a:r>
          <a:r>
            <a:rPr lang="en-IN" sz="2100" kern="1200" dirty="0">
              <a:latin typeface="Arial" panose="020B0604020202020204" pitchFamily="34" charset="0"/>
              <a:cs typeface="Arial" panose="020B0604020202020204" pitchFamily="34" charset="0"/>
            </a:rPr>
            <a:t>(Hayes et al., 2019)</a:t>
          </a:r>
          <a:r>
            <a:rPr lang="en-US" sz="2100" kern="1200" dirty="0">
              <a:latin typeface="Arial" panose="020B0604020202020204" pitchFamily="34" charset="0"/>
              <a:cs typeface="Arial" panose="020B0604020202020204" pitchFamily="34" charset="0"/>
            </a:rPr>
            <a:t>.</a:t>
          </a:r>
          <a:endParaRPr lang="en-IN" sz="2100" kern="1200" dirty="0">
            <a:latin typeface="Arial" panose="020B0604020202020204" pitchFamily="34" charset="0"/>
            <a:cs typeface="Arial" panose="020B0604020202020204" pitchFamily="34" charset="0"/>
          </a:endParaRPr>
        </a:p>
      </dsp:txBody>
      <dsp:txXfrm>
        <a:off x="185599" y="251204"/>
        <a:ext cx="9242662" cy="343080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138623-1127-403B-985B-20056ED7854B}">
      <dsp:nvSpPr>
        <dsp:cNvPr id="0" name=""/>
        <dsp:cNvSpPr/>
      </dsp:nvSpPr>
      <dsp:spPr>
        <a:xfrm rot="16200000">
          <a:off x="-472241" y="473568"/>
          <a:ext cx="4397829" cy="3450691"/>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t" anchorCtr="0">
          <a:noAutofit/>
        </a:bodyPr>
        <a:lstStyle/>
        <a:p>
          <a:pPr marL="0" lvl="0" indent="0" algn="ctr" defTabSz="622300">
            <a:lnSpc>
              <a:spcPct val="90000"/>
            </a:lnSpc>
            <a:spcBef>
              <a:spcPct val="0"/>
            </a:spcBef>
            <a:spcAft>
              <a:spcPct val="35000"/>
            </a:spcAft>
            <a:buNone/>
          </a:pPr>
          <a:r>
            <a:rPr lang="en-US" sz="1400" b="1" kern="1200">
              <a:latin typeface="Arial" panose="020B0604020202020204" pitchFamily="34" charset="0"/>
              <a:cs typeface="Arial" panose="020B0604020202020204" pitchFamily="34" charset="0"/>
            </a:rPr>
            <a:t>Recruitment</a:t>
          </a:r>
          <a:endParaRPr lang="en-IN" sz="1800" b="1" kern="1200" dirty="0">
            <a:latin typeface="Arial" panose="020B0604020202020204" pitchFamily="34" charset="0"/>
            <a:cs typeface="Arial" panose="020B0604020202020204" pitchFamily="34" charset="0"/>
          </a:endParaRPr>
        </a:p>
        <a:p>
          <a:pPr marL="171450" lvl="1" indent="-171450" algn="just" defTabSz="80010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 </a:t>
          </a:r>
          <a:r>
            <a:rPr lang="en-US" sz="1400" kern="1200" dirty="0">
              <a:latin typeface="Arial" panose="020B0604020202020204" pitchFamily="34" charset="0"/>
              <a:cs typeface="Arial" panose="020B0604020202020204" pitchFamily="34" charset="0"/>
            </a:rPr>
            <a:t>A multi-stage sampling procedure will choose the research participants from the public university's student body. A representative sample of departments or faculties will be randomly selected in the first step.</a:t>
          </a:r>
          <a:endParaRPr lang="en-IN" sz="1400" kern="1200" dirty="0">
            <a:latin typeface="Arial" panose="020B0604020202020204" pitchFamily="34" charset="0"/>
            <a:cs typeface="Arial" panose="020B0604020202020204" pitchFamily="34" charset="0"/>
          </a:endParaRPr>
        </a:p>
        <a:p>
          <a:pPr marL="114300" lvl="1" indent="-114300" algn="just"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A convenience sample of students will then be chosen from each chosen faculty or department. For proper representation and power in data analysis, the sample size will be selected based on statistical factors.</a:t>
          </a:r>
          <a:endParaRPr lang="en-IN" sz="1400" kern="1200" dirty="0">
            <a:latin typeface="Arial" panose="020B0604020202020204" pitchFamily="34" charset="0"/>
            <a:cs typeface="Arial" panose="020B0604020202020204" pitchFamily="34" charset="0"/>
          </a:endParaRPr>
        </a:p>
      </dsp:txBody>
      <dsp:txXfrm rot="5400000">
        <a:off x="1328" y="879565"/>
        <a:ext cx="3450691" cy="2638697"/>
      </dsp:txXfrm>
    </dsp:sp>
    <dsp:sp modelId="{E5AB1689-2C26-4EF8-A7BC-0CD37431EDC1}">
      <dsp:nvSpPr>
        <dsp:cNvPr id="0" name=""/>
        <dsp:cNvSpPr/>
      </dsp:nvSpPr>
      <dsp:spPr>
        <a:xfrm rot="16200000">
          <a:off x="3237252" y="473568"/>
          <a:ext cx="4397829" cy="3450691"/>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t" anchorCtr="0">
          <a:noAutofit/>
        </a:bodyPr>
        <a:lstStyle/>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Sampling</a:t>
          </a:r>
          <a:endParaRPr lang="en-IN" sz="1800" b="1" kern="1200" dirty="0">
            <a:latin typeface="Arial" panose="020B0604020202020204" pitchFamily="34" charset="0"/>
            <a:cs typeface="Arial" panose="020B0604020202020204" pitchFamily="34" charset="0"/>
          </a:endParaRPr>
        </a:p>
        <a:p>
          <a:pPr marL="114300" lvl="1" indent="-114300" algn="just"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 Students from the chosen faculties or departments will be asked to take part in a survey for the quantitative phase. A validated questionnaire will be used to perform the study as the Questionnaire is a reliable tool for measuring physical activity levels in various contexts, including work, travel, and leisure </a:t>
          </a:r>
          <a:r>
            <a:rPr lang="en-IN" sz="1400" kern="1200" dirty="0">
              <a:latin typeface="Arial" panose="020B0604020202020204" pitchFamily="34" charset="0"/>
              <a:cs typeface="Arial" panose="020B0604020202020204" pitchFamily="34" charset="0"/>
            </a:rPr>
            <a:t>(Gao et al., 2021)</a:t>
          </a:r>
          <a:r>
            <a:rPr lang="en-US" sz="1400" kern="1200" dirty="0">
              <a:latin typeface="Arial" panose="020B0604020202020204" pitchFamily="34" charset="0"/>
              <a:cs typeface="Arial" panose="020B0604020202020204" pitchFamily="34" charset="0"/>
            </a:rPr>
            <a:t>.</a:t>
          </a:r>
          <a:endParaRPr lang="en-IN" sz="1400" kern="1200" dirty="0">
            <a:latin typeface="Arial" panose="020B0604020202020204" pitchFamily="34" charset="0"/>
            <a:cs typeface="Arial" panose="020B0604020202020204" pitchFamily="34" charset="0"/>
          </a:endParaRPr>
        </a:p>
      </dsp:txBody>
      <dsp:txXfrm rot="5400000">
        <a:off x="3710821" y="879565"/>
        <a:ext cx="3450691" cy="2638697"/>
      </dsp:txXfrm>
    </dsp:sp>
    <dsp:sp modelId="{996D37C2-A14B-4FA0-972E-88DBE54139AF}">
      <dsp:nvSpPr>
        <dsp:cNvPr id="0" name=""/>
        <dsp:cNvSpPr/>
      </dsp:nvSpPr>
      <dsp:spPr>
        <a:xfrm rot="16200000">
          <a:off x="6946745" y="473568"/>
          <a:ext cx="4397829" cy="3450691"/>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t" anchorCtr="0">
          <a:noAutofit/>
        </a:bodyPr>
        <a:lstStyle/>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Study participants</a:t>
          </a:r>
          <a:endParaRPr lang="en-IN" sz="1400" b="1" kern="1200" dirty="0">
            <a:latin typeface="Arial" panose="020B0604020202020204" pitchFamily="34" charset="0"/>
            <a:cs typeface="Arial" panose="020B0604020202020204" pitchFamily="34" charset="0"/>
          </a:endParaRPr>
        </a:p>
        <a:p>
          <a:pPr marL="114300" lvl="1" indent="-114300" algn="just"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A portion of the participants will also be asked to participate in focus groups or qualitative interviews in addition to the quantitative survey. With this purposeful selection, a researcher can collect various viewpoints and experiences about physical exercise. </a:t>
          </a:r>
          <a:endParaRPr lang="en-IN" sz="1400" kern="1200" dirty="0">
            <a:latin typeface="Arial" panose="020B0604020202020204" pitchFamily="34" charset="0"/>
            <a:cs typeface="Arial" panose="020B0604020202020204" pitchFamily="34" charset="0"/>
          </a:endParaRPr>
        </a:p>
        <a:p>
          <a:pPr marL="114300" lvl="1" indent="-114300" algn="just"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 To balance high and low levels of physical activity, participants for the qualitative phase will be chosen based on their replies to the quantitative survey.</a:t>
          </a:r>
          <a:endParaRPr lang="en-IN" sz="1400" kern="1200" dirty="0">
            <a:latin typeface="Arial" panose="020B0604020202020204" pitchFamily="34" charset="0"/>
            <a:cs typeface="Arial" panose="020B0604020202020204" pitchFamily="34" charset="0"/>
          </a:endParaRPr>
        </a:p>
      </dsp:txBody>
      <dsp:txXfrm rot="5400000">
        <a:off x="7420314" y="879565"/>
        <a:ext cx="3450691" cy="263869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0C372F-ACB1-45F6-86F0-607EF820DC5C}">
      <dsp:nvSpPr>
        <dsp:cNvPr id="0" name=""/>
        <dsp:cNvSpPr/>
      </dsp:nvSpPr>
      <dsp:spPr>
        <a:xfrm rot="5400000">
          <a:off x="1166137" y="-1074700"/>
          <a:ext cx="4173940" cy="6266150"/>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FE7BFF-DCEC-4AC0-952F-39ECBB4BA09C}">
      <dsp:nvSpPr>
        <dsp:cNvPr id="0" name=""/>
        <dsp:cNvSpPr/>
      </dsp:nvSpPr>
      <dsp:spPr>
        <a:xfrm>
          <a:off x="847780" y="711130"/>
          <a:ext cx="9135807" cy="3095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just" defTabSz="622300">
            <a:lnSpc>
              <a:spcPct val="150000"/>
            </a:lnSpc>
            <a:spcBef>
              <a:spcPct val="0"/>
            </a:spcBef>
            <a:spcAft>
              <a:spcPct val="35000"/>
            </a:spcAft>
            <a:buNone/>
          </a:pPr>
          <a:r>
            <a:rPr lang="en-US" sz="1400" kern="1200" dirty="0">
              <a:latin typeface="Arial" panose="020B0604020202020204" pitchFamily="34" charset="0"/>
              <a:cs typeface="Arial" panose="020B0604020202020204" pitchFamily="34" charset="0"/>
            </a:rPr>
            <a:t>  A validated questionnaire will obtain primary data on physical activity levels. The questionnaire is widely used to assess people's activity levels, particularly college students. It has been established via validation and reliability testing to be a reliable predictor of exercise </a:t>
          </a:r>
          <a:r>
            <a:rPr lang="en-US" sz="1400" kern="1200" dirty="0" err="1">
              <a:latin typeface="Arial" panose="020B0604020202020204" pitchFamily="34" charset="0"/>
              <a:cs typeface="Arial" panose="020B0604020202020204" pitchFamily="34" charset="0"/>
            </a:rPr>
            <a:t>behaviour</a:t>
          </a:r>
          <a:r>
            <a:rPr lang="en-US" sz="1400" kern="1200" dirty="0">
              <a:latin typeface="Arial" panose="020B0604020202020204" pitchFamily="34" charset="0"/>
              <a:cs typeface="Arial" panose="020B0604020202020204" pitchFamily="34" charset="0"/>
            </a:rPr>
            <a:t>. Researchers collect this information using a self-administered survey (Alonso-</a:t>
          </a:r>
          <a:r>
            <a:rPr lang="en-US" sz="1400" kern="1200" dirty="0" err="1">
              <a:latin typeface="Arial" panose="020B0604020202020204" pitchFamily="34" charset="0"/>
              <a:cs typeface="Arial" panose="020B0604020202020204" pitchFamily="34" charset="0"/>
            </a:rPr>
            <a:t>Martnez</a:t>
          </a:r>
          <a:r>
            <a:rPr lang="en-US" sz="1400" kern="1200" dirty="0">
              <a:latin typeface="Arial" panose="020B0604020202020204" pitchFamily="34" charset="0"/>
              <a:cs typeface="Arial" panose="020B0604020202020204" pitchFamily="34" charset="0"/>
            </a:rPr>
            <a:t> et al., 2021). The questionnaire will allow students to report the frequency, time period and intensity of their various on- and off-campus physical activities. This game is designed to get students thinking about how they've been physically active over a certain period (a week or a month, for instance).  To ensure reliable findings, participants will be given detailed instructions on how to complete the survey. Responses will be solicited from participants based on their personal histories of physical activity (</a:t>
          </a:r>
          <a:r>
            <a:rPr lang="en-US" sz="1400" kern="1200" dirty="0" err="1">
              <a:latin typeface="Arial" panose="020B0604020202020204" pitchFamily="34" charset="0"/>
              <a:cs typeface="Arial" panose="020B0604020202020204" pitchFamily="34" charset="0"/>
            </a:rPr>
            <a:t>Ghrouz</a:t>
          </a:r>
          <a:r>
            <a:rPr lang="en-US" sz="1400" kern="1200" dirty="0">
              <a:latin typeface="Arial" panose="020B0604020202020204" pitchFamily="34" charset="0"/>
              <a:cs typeface="Arial" panose="020B0604020202020204" pitchFamily="34" charset="0"/>
            </a:rPr>
            <a:t> et al., 2019). In addition, participants will have the opportunity to communicate with the research team and obtain any further assistance they may need. Students will be encouraged to participate in the study via departmental, online, and campus-wide announcements. Both paper and electronic copies of the polls will be sent their way. 
</a:t>
          </a:r>
          <a:endParaRPr lang="en-IN" sz="1400" kern="1200" dirty="0">
            <a:latin typeface="Arial" panose="020B0604020202020204" pitchFamily="34" charset="0"/>
            <a:cs typeface="Arial" panose="020B0604020202020204" pitchFamily="34" charset="0"/>
          </a:endParaRPr>
        </a:p>
      </dsp:txBody>
      <dsp:txXfrm>
        <a:off x="847780" y="711130"/>
        <a:ext cx="9135807" cy="309527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1070E8-97F1-4ECD-BEF2-C195B4985A7B}">
      <dsp:nvSpPr>
        <dsp:cNvPr id="0" name=""/>
        <dsp:cNvSpPr/>
      </dsp:nvSpPr>
      <dsp:spPr>
        <a:xfrm>
          <a:off x="0" y="0"/>
          <a:ext cx="12192000" cy="47949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just" defTabSz="488950">
            <a:lnSpc>
              <a:spcPct val="150000"/>
            </a:lnSpc>
            <a:spcBef>
              <a:spcPct val="0"/>
            </a:spcBef>
            <a:spcAft>
              <a:spcPct val="35000"/>
            </a:spcAft>
            <a:buNone/>
          </a:pPr>
          <a:r>
            <a:rPr lang="en-US" sz="1100" kern="1200" dirty="0">
              <a:latin typeface="Arial" panose="020B0604020202020204" pitchFamily="34" charset="0"/>
              <a:cs typeface="Arial" panose="020B0604020202020204" pitchFamily="34" charset="0"/>
            </a:rPr>
            <a:t>Students' physical activity at public universities is studied using quantitative and qualitative data. Student physical activity frequency distributions,           means, and standard deviations will be determined using descriptive statistics. This research demonstrates student physical activity. Gender, academic program, and physical activity levels will be investigated using cross-tabulations </a:t>
          </a:r>
          <a:r>
            <a:rPr lang="en-IN" sz="1100" kern="1200" dirty="0">
              <a:latin typeface="Arial" panose="020B0604020202020204" pitchFamily="34" charset="0"/>
              <a:cs typeface="Arial" panose="020B0604020202020204" pitchFamily="34" charset="0"/>
            </a:rPr>
            <a:t>(Bertrand et al., 2021)</a:t>
          </a:r>
          <a:r>
            <a:rPr lang="en-US" sz="1100" kern="1200" dirty="0">
              <a:latin typeface="Arial" panose="020B0604020202020204" pitchFamily="34" charset="0"/>
              <a:cs typeface="Arial" panose="020B0604020202020204" pitchFamily="34" charset="0"/>
            </a:rPr>
            <a:t>. Inferential statistics reveal significant group differences in physical activity. </a:t>
          </a:r>
        </a:p>
        <a:p>
          <a:pPr marL="0" lvl="0" indent="0" algn="just" defTabSz="488950">
            <a:lnSpc>
              <a:spcPct val="150000"/>
            </a:lnSpc>
            <a:spcBef>
              <a:spcPct val="0"/>
            </a:spcBef>
            <a:spcAft>
              <a:spcPct val="35000"/>
            </a:spcAft>
            <a:buNone/>
          </a:pPr>
          <a:r>
            <a:rPr lang="en-US" sz="1100" kern="1200" dirty="0">
              <a:latin typeface="Arial" panose="020B0604020202020204" pitchFamily="34" charset="0"/>
              <a:cs typeface="Arial" panose="020B0604020202020204" pitchFamily="34" charset="0"/>
            </a:rPr>
            <a:t>The chi-square test for gender and physical activity will be used. T-tests or ANOVA will compare academic programs or year-to-year physical activity </a:t>
          </a:r>
          <a:r>
            <a:rPr lang="en-IN" sz="1100" kern="1200" dirty="0">
              <a:latin typeface="Arial" panose="020B0604020202020204" pitchFamily="34" charset="0"/>
              <a:cs typeface="Arial" panose="020B0604020202020204" pitchFamily="34" charset="0"/>
            </a:rPr>
            <a:t>(Ding et al., 2019)</a:t>
          </a:r>
          <a:r>
            <a:rPr lang="en-US" sz="1100" kern="1200" dirty="0">
              <a:latin typeface="Arial" panose="020B0604020202020204" pitchFamily="34" charset="0"/>
              <a:cs typeface="Arial" panose="020B0604020202020204" pitchFamily="34" charset="0"/>
            </a:rPr>
            <a:t>. Gender, academic program, and social support will be revealed as physical activity determinants by regression analysis. Topic analysis of interview transcripts is part of qualitative analysis. Students' attitudes, motivations, and barriers to physical exercise will be investigated. The qualitative results will provide light on student physical activity. Students' physical activity will be shown using bar and pie charts </a:t>
          </a:r>
          <a:r>
            <a:rPr lang="en-IN" sz="1100" kern="1200" dirty="0">
              <a:latin typeface="Arial" panose="020B0604020202020204" pitchFamily="34" charset="0"/>
              <a:cs typeface="Arial" panose="020B0604020202020204" pitchFamily="34" charset="0"/>
            </a:rPr>
            <a:t>(Cairney et al., 2019)</a:t>
          </a:r>
          <a:r>
            <a:rPr lang="en-US" sz="1100" kern="1200" dirty="0">
              <a:latin typeface="Arial" panose="020B0604020202020204" pitchFamily="34" charset="0"/>
              <a:cs typeface="Arial" panose="020B0604020202020204" pitchFamily="34" charset="0"/>
            </a:rPr>
            <a:t>. </a:t>
          </a:r>
        </a:p>
        <a:p>
          <a:pPr marL="0" lvl="0" indent="0" algn="just" defTabSz="488950">
            <a:lnSpc>
              <a:spcPct val="150000"/>
            </a:lnSpc>
            <a:spcBef>
              <a:spcPct val="0"/>
            </a:spcBef>
            <a:spcAft>
              <a:spcPct val="35000"/>
            </a:spcAft>
            <a:buNone/>
          </a:pPr>
          <a:r>
            <a:rPr lang="en-US" sz="1100" kern="1200" dirty="0">
              <a:latin typeface="Arial" panose="020B0604020202020204" pitchFamily="34" charset="0"/>
              <a:cs typeface="Arial" panose="020B0604020202020204" pitchFamily="34" charset="0"/>
            </a:rPr>
            <a:t> Quotations from qualitative interviews will verify qualitative outcomes. They analyze and argue over quantitative and qualitative data. Patterns, relationships, and major differences will be examined using literature and theory. They address the study's shortcomings and the benefits of health promotion and intervention. There will be recommendations for research. This comprehensive data analysis approach may aid public university students in understanding physical activity. Quantitative and qualitative methodologies will uncover the variables influencing university students' physical activity participation, allowing for effective interventions to promote a healthy lifestyle.</a:t>
          </a:r>
          <a:r>
            <a:rPr lang="en-IN" sz="1100" kern="1200" dirty="0">
              <a:latin typeface="Arial" panose="020B0604020202020204" pitchFamily="34" charset="0"/>
              <a:cs typeface="Arial" panose="020B0604020202020204" pitchFamily="34" charset="0"/>
            </a:rPr>
            <a:t> (Du et al., 2019) (Gao et al., 2021)</a:t>
          </a:r>
          <a:r>
            <a:rPr lang="en-US" sz="1200" kern="1200" dirty="0">
              <a:latin typeface="Arial" panose="020B0604020202020204" pitchFamily="34" charset="0"/>
              <a:cs typeface="Arial" panose="020B0604020202020204" pitchFamily="34" charset="0"/>
            </a:rPr>
            <a:t>
</a:t>
          </a:r>
          <a:r>
            <a:rPr lang="en-IN" sz="1200" kern="1200" dirty="0">
              <a:latin typeface="Arial" panose="020B0604020202020204" pitchFamily="34" charset="0"/>
              <a:cs typeface="Arial" panose="020B0604020202020204" pitchFamily="34" charset="0"/>
            </a:rPr>
            <a:t>(</a:t>
          </a:r>
          <a:r>
            <a:rPr lang="en-IN" sz="1200" kern="1200" dirty="0" err="1">
              <a:latin typeface="Arial" panose="020B0604020202020204" pitchFamily="34" charset="0"/>
              <a:cs typeface="Arial" panose="020B0604020202020204" pitchFamily="34" charset="0"/>
            </a:rPr>
            <a:t>Lounassalo</a:t>
          </a:r>
          <a:r>
            <a:rPr lang="en-IN" sz="1200" kern="1200" dirty="0">
              <a:latin typeface="Arial" panose="020B0604020202020204" pitchFamily="34" charset="0"/>
              <a:cs typeface="Arial" panose="020B0604020202020204" pitchFamily="34" charset="0"/>
            </a:rPr>
            <a:t> et al., 2019) (Hoffman and Miller, 2020)</a:t>
          </a:r>
          <a:r>
            <a:rPr lang="en-US" sz="1200" kern="1200" dirty="0">
              <a:latin typeface="Arial" panose="020B0604020202020204" pitchFamily="34" charset="0"/>
              <a:cs typeface="Arial" panose="020B0604020202020204" pitchFamily="34" charset="0"/>
            </a:rPr>
            <a:t>. </a:t>
          </a:r>
          <a:endParaRPr lang="en-IN" sz="1200" kern="1200" dirty="0">
            <a:latin typeface="Arial" panose="020B0604020202020204" pitchFamily="34" charset="0"/>
            <a:cs typeface="Arial" panose="020B0604020202020204" pitchFamily="34" charset="0"/>
          </a:endParaRPr>
        </a:p>
      </dsp:txBody>
      <dsp:txXfrm>
        <a:off x="2917894" y="0"/>
        <a:ext cx="9274105" cy="4794946"/>
      </dsp:txXfrm>
    </dsp:sp>
    <dsp:sp modelId="{E968F48C-A9D0-4C2C-9770-BD193160AE74}">
      <dsp:nvSpPr>
        <dsp:cNvPr id="0" name=""/>
        <dsp:cNvSpPr/>
      </dsp:nvSpPr>
      <dsp:spPr>
        <a:xfrm>
          <a:off x="479494" y="479494"/>
          <a:ext cx="2438400" cy="3835956"/>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A17C5E-A6C0-4BD3-99DD-665B22001B90}">
      <dsp:nvSpPr>
        <dsp:cNvPr id="0" name=""/>
        <dsp:cNvSpPr/>
      </dsp:nvSpPr>
      <dsp:spPr>
        <a:xfrm>
          <a:off x="0" y="219"/>
          <a:ext cx="11621193" cy="478254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150000"/>
            </a:lnSpc>
            <a:spcBef>
              <a:spcPct val="0"/>
            </a:spcBef>
            <a:spcAft>
              <a:spcPct val="35000"/>
            </a:spcAft>
            <a:buNone/>
          </a:pPr>
          <a:r>
            <a:rPr lang="en-US" sz="1400" kern="1200" dirty="0">
              <a:latin typeface="Arial" panose="020B0604020202020204" pitchFamily="34" charset="0"/>
              <a:cs typeface="Arial" panose="020B0604020202020204" pitchFamily="34" charset="0"/>
            </a:rPr>
            <a:t>It is essential to address various ethical issues to protect the participants' rights, privacy, and well-being in the study to estimate the prevalence of physical exercise among students at a public institution. All participants must initially grant permission after being fully informed about the study's objectives, methods, dangers, and possible benefits (Du et al., 2019). A person who volunteers should be allowed to decide for themselves whether or not to participate and should also be free to withdraw from the activity at any moment without penalty. The privacy and security of participants' information are critical. Researchers should underline that all data acquired will be kept secret and securely preserved. </a:t>
          </a:r>
        </a:p>
        <a:p>
          <a:pPr marL="0" lvl="0" indent="0" algn="just" defTabSz="622300">
            <a:lnSpc>
              <a:spcPct val="150000"/>
            </a:lnSpc>
            <a:spcBef>
              <a:spcPct val="0"/>
            </a:spcBef>
            <a:spcAft>
              <a:spcPct val="35000"/>
            </a:spcAft>
            <a:buNone/>
          </a:pPr>
          <a:r>
            <a:rPr lang="en-US" sz="1400" kern="1200" dirty="0">
              <a:latin typeface="Arial" panose="020B0604020202020204" pitchFamily="34" charset="0"/>
              <a:cs typeface="Arial" panose="020B0604020202020204" pitchFamily="34" charset="0"/>
            </a:rPr>
            <a:t>Personal identification details should be maintained separately from research data to protect privacy. Personal information provided by participants should expressly state that it will be used exclusively for study purposes and will not be shared with other parties. The usage of Google Scholar data should follow ethical criteria </a:t>
          </a:r>
          <a:r>
            <a:rPr lang="en-IN" sz="1400" kern="1200" dirty="0">
              <a:latin typeface="Arial" panose="020B0604020202020204" pitchFamily="34" charset="0"/>
              <a:cs typeface="Arial" panose="020B0604020202020204" pitchFamily="34" charset="0"/>
            </a:rPr>
            <a:t>(</a:t>
          </a:r>
          <a:r>
            <a:rPr lang="en-IN" sz="1400" kern="1200" dirty="0" err="1">
              <a:latin typeface="Arial" panose="020B0604020202020204" pitchFamily="34" charset="0"/>
              <a:cs typeface="Arial" panose="020B0604020202020204" pitchFamily="34" charset="0"/>
            </a:rPr>
            <a:t>Lounassalo</a:t>
          </a:r>
          <a:r>
            <a:rPr lang="en-IN" sz="1400" kern="1200" dirty="0">
              <a:latin typeface="Arial" panose="020B0604020202020204" pitchFamily="34" charset="0"/>
              <a:cs typeface="Arial" panose="020B0604020202020204" pitchFamily="34" charset="0"/>
            </a:rPr>
            <a:t> et al., 2019)</a:t>
          </a:r>
          <a:r>
            <a:rPr lang="en-US" sz="1400" kern="1200" dirty="0">
              <a:latin typeface="Arial" panose="020B0604020202020204" pitchFamily="34" charset="0"/>
              <a:cs typeface="Arial" panose="020B0604020202020204" pitchFamily="34" charset="0"/>
            </a:rPr>
            <a:t>. Researchers should take care to obtain data from only legal and ethical sources. </a:t>
          </a:r>
        </a:p>
        <a:p>
          <a:pPr marL="0" lvl="0" indent="0" algn="just" defTabSz="622300">
            <a:lnSpc>
              <a:spcPct val="150000"/>
            </a:lnSpc>
            <a:spcBef>
              <a:spcPct val="0"/>
            </a:spcBef>
            <a:spcAft>
              <a:spcPct val="35000"/>
            </a:spcAft>
            <a:buNone/>
          </a:pPr>
          <a:r>
            <a:rPr lang="en-US" sz="1400" kern="1200" dirty="0">
              <a:latin typeface="Arial" panose="020B0604020202020204" pitchFamily="34" charset="0"/>
              <a:cs typeface="Arial" panose="020B0604020202020204" pitchFamily="34" charset="0"/>
            </a:rPr>
            <a:t>It should be noted that any information collected from Google Scholar will be appropriately referenced and utilized following copyright laws and fair use standards. Furthermore, when referencing sources from 2019 to 2023, make sure the material is correct and provide proper credit to the writers </a:t>
          </a:r>
          <a:r>
            <a:rPr lang="en-IN" sz="1400" kern="1200" dirty="0">
              <a:latin typeface="Arial" panose="020B0604020202020204" pitchFamily="34" charset="0"/>
              <a:cs typeface="Arial" panose="020B0604020202020204" pitchFamily="34" charset="0"/>
            </a:rPr>
            <a:t>(Hoffman and Miller, 2020)</a:t>
          </a:r>
          <a:r>
            <a:rPr lang="en-US" sz="1400" kern="1200" dirty="0">
              <a:latin typeface="Arial" panose="020B0604020202020204" pitchFamily="34" charset="0"/>
              <a:cs typeface="Arial" panose="020B0604020202020204" pitchFamily="34" charset="0"/>
            </a:rPr>
            <a:t>. Citations should adhere to accepted academic standards and appropriately credit the sources of information.</a:t>
          </a:r>
          <a:endParaRPr lang="en-IN" sz="1400" kern="1200" dirty="0">
            <a:latin typeface="Arial" panose="020B0604020202020204" pitchFamily="34" charset="0"/>
            <a:cs typeface="Arial" panose="020B0604020202020204" pitchFamily="34" charset="0"/>
          </a:endParaRPr>
        </a:p>
      </dsp:txBody>
      <dsp:txXfrm>
        <a:off x="233465" y="233684"/>
        <a:ext cx="11154263" cy="431561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3EE232-B7E5-4052-8B30-EF7E3214E6D0}">
      <dsp:nvSpPr>
        <dsp:cNvPr id="0" name=""/>
        <dsp:cNvSpPr/>
      </dsp:nvSpPr>
      <dsp:spPr>
        <a:xfrm>
          <a:off x="5166" y="0"/>
          <a:ext cx="9513423" cy="3604876"/>
        </a:xfrm>
        <a:prstGeom prst="chevron">
          <a:avLst>
            <a:gd name="adj" fmla="val 4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9F2CD3-00C6-44C1-8F95-756C8D75696D}">
      <dsp:nvSpPr>
        <dsp:cNvPr id="0" name=""/>
        <dsp:cNvSpPr/>
      </dsp:nvSpPr>
      <dsp:spPr>
        <a:xfrm>
          <a:off x="2542079" y="901219"/>
          <a:ext cx="8033557" cy="360487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just" defTabSz="533400">
            <a:lnSpc>
              <a:spcPct val="150000"/>
            </a:lnSpc>
            <a:spcBef>
              <a:spcPct val="0"/>
            </a:spcBef>
            <a:spcAft>
              <a:spcPct val="35000"/>
            </a:spcAft>
            <a:buNone/>
          </a:pPr>
          <a:r>
            <a:rPr lang="en-US" sz="1200" kern="1200" dirty="0">
              <a:latin typeface="Arial" panose="020B0604020202020204" pitchFamily="34" charset="0"/>
              <a:cs typeface="Arial" panose="020B0604020202020204" pitchFamily="34" charset="0"/>
            </a:rPr>
            <a:t>The health and well-being of the student body as a whole is profoundly affected by the findings of this study on the prevalence of physical exercise among students at a public institution. The results of this research can shed insight into students' public participation in physical exercise and reveal possible gaps or areas for development. University leaders can better encourage students to lead healthier lives by gaining insight into how much students engage in physical exercise. Some of these strategies include publicizing the health benefits of exercise, holding informational campaigns, and making fitness centers and sporting events more easily available. Students' physical and emotional well-being, as well as their academic achievement and the formation of good lifestyle habits, may all benefit from increased opportunities for physical exercise. A more engaged student body may also help build friendships and a supportive environment on campus. The findings of this study have important consequences for the success and happiness of students in public universities.</a:t>
          </a:r>
          <a:endParaRPr lang="en-IN" sz="1200" kern="1200" dirty="0">
            <a:latin typeface="Arial" panose="020B0604020202020204" pitchFamily="34" charset="0"/>
            <a:cs typeface="Arial" panose="020B0604020202020204" pitchFamily="34" charset="0"/>
          </a:endParaRPr>
        </a:p>
      </dsp:txBody>
      <dsp:txXfrm>
        <a:off x="2647662" y="1006802"/>
        <a:ext cx="7822391" cy="3393710"/>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hevronAccent+Icon">
  <dgm:title val="Chevron Accent Process"/>
  <dgm:desc val="Use to show sequential steps in a task, process, or workflow, or to emphasize movement or direction. Works best with minimal Level 1 and Level 2 text."/>
  <dgm:catLst>
    <dgm:cat type="process" pri="9500"/>
    <dgm:cat type="officeonline" pri="2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primFontSz" for="des" forName="txNode" op="equ" val="65"/>
      <dgm:constr type="w" for="ch" forName="compositeSpace" refType="w" refFor="ch" refForName="composite" fact="0.02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bgChev"/>
              <dgm:constr type="w" for="ch" forName="bgChev" refType="w" fact="0.9"/>
              <dgm:constr type="t" for="ch" forName="bgChev"/>
              <dgm:constr type="h" for="ch" forName="bgChev" refType="w" refFor="ch" refForName="bgChev" fact="0.386"/>
              <dgm:constr type="l" for="ch" forName="txNode" refType="w" fact="0.24"/>
              <dgm:constr type="w" for="ch" forName="txNode" refType="w" fact="0.76"/>
              <dgm:constr type="t" for="ch" forName="txNode" refType="h" refFor="ch" refForName="bgChev" fact="0.25"/>
              <dgm:constr type="h" for="ch" forName="txNode" refType="h" refFor="ch" refForName="bgChev"/>
            </dgm:constrLst>
          </dgm:if>
          <dgm:else name="Name7">
            <dgm:constrLst>
              <dgm:constr type="l" for="ch" forName="bgChev" refType="w" fact="0.1"/>
              <dgm:constr type="w" for="ch" forName="bgChev" refType="w" fact="0.9"/>
              <dgm:constr type="t" for="ch" forName="bgChev"/>
              <dgm:constr type="h" for="ch" forName="bgChev" refType="w" refFor="ch" refForName="bgChev" fact="0.386"/>
              <dgm:constr type="l" for="ch" forName="txNode"/>
              <dgm:constr type="w" for="ch" forName="txNode" refType="w" fact="0.76"/>
              <dgm:constr type="t" for="ch" forName="txNode" refType="h" refFor="ch" refForName="bgChev" fact="0.25"/>
              <dgm:constr type="h" for="ch" forName="txNode" refType="h" refFor="ch" refForName="bgChev"/>
            </dgm:constrLst>
          </dgm:else>
        </dgm:choose>
        <dgm:ruleLst/>
        <dgm:layoutNode name="bgChev" styleLbl="node1">
          <dgm:alg type="sp"/>
          <dgm:choose name="Name8">
            <dgm:if name="Name9" func="var" arg="dir" op="equ" val="norm">
              <dgm:shape xmlns:r="http://schemas.openxmlformats.org/officeDocument/2006/relationships" type="chevron" r:blip="">
                <dgm:adjLst>
                  <dgm:adj idx="1" val="0.4"/>
                </dgm:adjLst>
              </dgm:shape>
            </dgm:if>
            <dgm:else name="Name10">
              <dgm:shape xmlns:r="http://schemas.openxmlformats.org/officeDocument/2006/relationships" rot="180" type="chevron" r:blip="">
                <dgm:adjLst>
                  <dgm:adj idx="1" val="0.4"/>
                </dgm:adjLst>
              </dgm:shape>
            </dgm:else>
          </dgm:choose>
          <dgm:presOf/>
          <dgm:constrLst/>
        </dgm:layoutNode>
        <dgm:layoutNode name="txNode" styleLbl="fgAcc1">
          <dgm:varLst>
            <dgm:bulletEnabled val="1"/>
          </dgm:varLst>
          <dgm:alg type="tx"/>
          <dgm:shape xmlns:r="http://schemas.openxmlformats.org/officeDocument/2006/relationships" type="roundRect" r:blip="">
            <dgm:adjLst>
              <dgm:adj idx="1" val="0.1"/>
            </dgm:adjLst>
          </dgm:shape>
          <dgm:presOf axis="desOrSelf" ptType="node"/>
          <dgm:ruleLst>
            <dgm:rule type="primFontSz" val="5" fact="NaN" max="NaN"/>
          </dgm:ruleLst>
        </dgm:layoutNode>
      </dgm:layoutNode>
      <dgm:forEach name="Name11" axis="followSib" ptType="sibTrans" cnt="1">
        <dgm:layoutNode name="compositeSpace">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chevronAccent+Icon">
  <dgm:title val="Chevron Accent Process"/>
  <dgm:desc val="Use to show sequential steps in a task, process, or workflow, or to emphasize movement or direction. Works best with minimal Level 1 and Level 2 text."/>
  <dgm:catLst>
    <dgm:cat type="process" pri="9500"/>
    <dgm:cat type="officeonline" pri="2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primFontSz" for="des" forName="txNode" op="equ" val="65"/>
      <dgm:constr type="w" for="ch" forName="compositeSpace" refType="w" refFor="ch" refForName="composite" fact="0.02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bgChev"/>
              <dgm:constr type="w" for="ch" forName="bgChev" refType="w" fact="0.9"/>
              <dgm:constr type="t" for="ch" forName="bgChev"/>
              <dgm:constr type="h" for="ch" forName="bgChev" refType="w" refFor="ch" refForName="bgChev" fact="0.386"/>
              <dgm:constr type="l" for="ch" forName="txNode" refType="w" fact="0.24"/>
              <dgm:constr type="w" for="ch" forName="txNode" refType="w" fact="0.76"/>
              <dgm:constr type="t" for="ch" forName="txNode" refType="h" refFor="ch" refForName="bgChev" fact="0.25"/>
              <dgm:constr type="h" for="ch" forName="txNode" refType="h" refFor="ch" refForName="bgChev"/>
            </dgm:constrLst>
          </dgm:if>
          <dgm:else name="Name7">
            <dgm:constrLst>
              <dgm:constr type="l" for="ch" forName="bgChev" refType="w" fact="0.1"/>
              <dgm:constr type="w" for="ch" forName="bgChev" refType="w" fact="0.9"/>
              <dgm:constr type="t" for="ch" forName="bgChev"/>
              <dgm:constr type="h" for="ch" forName="bgChev" refType="w" refFor="ch" refForName="bgChev" fact="0.386"/>
              <dgm:constr type="l" for="ch" forName="txNode"/>
              <dgm:constr type="w" for="ch" forName="txNode" refType="w" fact="0.76"/>
              <dgm:constr type="t" for="ch" forName="txNode" refType="h" refFor="ch" refForName="bgChev" fact="0.25"/>
              <dgm:constr type="h" for="ch" forName="txNode" refType="h" refFor="ch" refForName="bgChev"/>
            </dgm:constrLst>
          </dgm:else>
        </dgm:choose>
        <dgm:ruleLst/>
        <dgm:layoutNode name="bgChev" styleLbl="node1">
          <dgm:alg type="sp"/>
          <dgm:choose name="Name8">
            <dgm:if name="Name9" func="var" arg="dir" op="equ" val="norm">
              <dgm:shape xmlns:r="http://schemas.openxmlformats.org/officeDocument/2006/relationships" type="chevron" r:blip="">
                <dgm:adjLst>
                  <dgm:adj idx="1" val="0.4"/>
                </dgm:adjLst>
              </dgm:shape>
            </dgm:if>
            <dgm:else name="Name10">
              <dgm:shape xmlns:r="http://schemas.openxmlformats.org/officeDocument/2006/relationships" rot="180" type="chevron" r:blip="">
                <dgm:adjLst>
                  <dgm:adj idx="1" val="0.4"/>
                </dgm:adjLst>
              </dgm:shape>
            </dgm:else>
          </dgm:choose>
          <dgm:presOf/>
          <dgm:constrLst/>
        </dgm:layoutNode>
        <dgm:layoutNode name="txNode" styleLbl="fgAcc1">
          <dgm:varLst>
            <dgm:bulletEnabled val="1"/>
          </dgm:varLst>
          <dgm:alg type="tx"/>
          <dgm:shape xmlns:r="http://schemas.openxmlformats.org/officeDocument/2006/relationships" type="roundRect" r:blip="">
            <dgm:adjLst>
              <dgm:adj idx="1" val="0.1"/>
            </dgm:adjLst>
          </dgm:shape>
          <dgm:presOf axis="desOrSelf" ptType="node"/>
          <dgm:ruleLst>
            <dgm:rule type="primFontSz" val="5" fact="NaN" max="NaN"/>
          </dgm:ruleLst>
        </dgm:layoutNode>
      </dgm:layoutNode>
      <dgm:forEach name="Name11" axis="followSib" ptType="sibTrans" cnt="1">
        <dgm:layoutNode name="compositeSpace">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A78100-F1C0-4714-BC1F-639E8C96F81E}" type="datetimeFigureOut">
              <a:rPr lang="en-IN" smtClean="0"/>
              <a:t>21-06-2023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9255346" y="2750337"/>
            <a:ext cx="1171888" cy="1356442"/>
          </a:xfrm>
        </p:spPr>
        <p:txBody>
          <a:bodyPr/>
          <a:lstStyle/>
          <a:p>
            <a:fld id="{765812C7-113C-499D-8DE1-E4EB3D528489}" type="slidenum">
              <a:rPr lang="en-IN" smtClean="0"/>
              <a:t>‹#›</a:t>
            </a:fld>
            <a:endParaRPr lang="en-IN"/>
          </a:p>
        </p:txBody>
      </p:sp>
    </p:spTree>
    <p:extLst>
      <p:ext uri="{BB962C8B-B14F-4D97-AF65-F5344CB8AC3E}">
        <p14:creationId xmlns:p14="http://schemas.microsoft.com/office/powerpoint/2010/main" val="28334166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78100-F1C0-4714-BC1F-639E8C96F81E}" type="datetimeFigureOut">
              <a:rPr lang="en-IN" smtClean="0"/>
              <a:t>21-06-2023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65812C7-113C-499D-8DE1-E4EB3D528489}" type="slidenum">
              <a:rPr lang="en-IN" smtClean="0"/>
              <a:t>‹#›</a:t>
            </a:fld>
            <a:endParaRPr lang="en-IN"/>
          </a:p>
        </p:txBody>
      </p:sp>
    </p:spTree>
    <p:extLst>
      <p:ext uri="{BB962C8B-B14F-4D97-AF65-F5344CB8AC3E}">
        <p14:creationId xmlns:p14="http://schemas.microsoft.com/office/powerpoint/2010/main" val="23464112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1A78100-F1C0-4714-BC1F-639E8C96F81E}" type="datetimeFigureOut">
              <a:rPr lang="en-IN" smtClean="0"/>
              <a:t>21-06-2023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729455" y="2869895"/>
            <a:ext cx="1154151" cy="1090789"/>
          </a:xfrm>
        </p:spPr>
        <p:txBody>
          <a:bodyPr/>
          <a:lstStyle/>
          <a:p>
            <a:fld id="{765812C7-113C-499D-8DE1-E4EB3D528489}" type="slidenum">
              <a:rPr lang="en-IN" smtClean="0"/>
              <a:t>‹#›</a:t>
            </a:fld>
            <a:endParaRPr lang="en-IN"/>
          </a:p>
        </p:txBody>
      </p:sp>
    </p:spTree>
    <p:extLst>
      <p:ext uri="{BB962C8B-B14F-4D97-AF65-F5344CB8AC3E}">
        <p14:creationId xmlns:p14="http://schemas.microsoft.com/office/powerpoint/2010/main" val="2595232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1A78100-F1C0-4714-BC1F-639E8C96F81E}" type="datetimeFigureOut">
              <a:rPr lang="en-IN" smtClean="0"/>
              <a:t>21-06-2023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65812C7-113C-499D-8DE1-E4EB3D528489}" type="slidenum">
              <a:rPr lang="en-IN" smtClean="0"/>
              <a:t>‹#›</a:t>
            </a:fld>
            <a:endParaRPr lang="en-IN"/>
          </a:p>
        </p:txBody>
      </p:sp>
    </p:spTree>
    <p:extLst>
      <p:ext uri="{BB962C8B-B14F-4D97-AF65-F5344CB8AC3E}">
        <p14:creationId xmlns:p14="http://schemas.microsoft.com/office/powerpoint/2010/main" val="35185359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1A78100-F1C0-4714-BC1F-639E8C96F81E}" type="datetimeFigureOut">
              <a:rPr lang="en-IN" smtClean="0"/>
              <a:t>21-06-2023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65812C7-113C-499D-8DE1-E4EB3D528489}" type="slidenum">
              <a:rPr lang="en-IN" smtClean="0"/>
              <a:t>‹#›</a:t>
            </a:fld>
            <a:endParaRPr lang="en-IN"/>
          </a:p>
        </p:txBody>
      </p:sp>
    </p:spTree>
    <p:extLst>
      <p:ext uri="{BB962C8B-B14F-4D97-AF65-F5344CB8AC3E}">
        <p14:creationId xmlns:p14="http://schemas.microsoft.com/office/powerpoint/2010/main" val="31770163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1A78100-F1C0-4714-BC1F-639E8C96F81E}" type="datetimeFigureOut">
              <a:rPr lang="en-IN" smtClean="0"/>
              <a:t>21-06-2023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65812C7-113C-499D-8DE1-E4EB3D528489}" type="slidenum">
              <a:rPr lang="en-IN" smtClean="0"/>
              <a:t>‹#›</a:t>
            </a:fld>
            <a:endParaRPr lang="en-IN"/>
          </a:p>
        </p:txBody>
      </p:sp>
    </p:spTree>
    <p:extLst>
      <p:ext uri="{BB962C8B-B14F-4D97-AF65-F5344CB8AC3E}">
        <p14:creationId xmlns:p14="http://schemas.microsoft.com/office/powerpoint/2010/main" val="24209779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1A78100-F1C0-4714-BC1F-639E8C96F81E}" type="datetimeFigureOut">
              <a:rPr lang="en-IN" smtClean="0"/>
              <a:t>21-06-2023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65812C7-113C-499D-8DE1-E4EB3D528489}" type="slidenum">
              <a:rPr lang="en-IN" smtClean="0"/>
              <a:t>‹#›</a:t>
            </a:fld>
            <a:endParaRPr lang="en-IN"/>
          </a:p>
        </p:txBody>
      </p:sp>
    </p:spTree>
    <p:extLst>
      <p:ext uri="{BB962C8B-B14F-4D97-AF65-F5344CB8AC3E}">
        <p14:creationId xmlns:p14="http://schemas.microsoft.com/office/powerpoint/2010/main" val="22542706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78100-F1C0-4714-BC1F-639E8C96F81E}" type="datetimeFigureOut">
              <a:rPr lang="en-IN" smtClean="0"/>
              <a:t>21-06-2023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65812C7-113C-499D-8DE1-E4EB3D528489}" type="slidenum">
              <a:rPr lang="en-IN" smtClean="0"/>
              <a:t>‹#›</a:t>
            </a:fld>
            <a:endParaRPr lang="en-IN"/>
          </a:p>
        </p:txBody>
      </p:sp>
    </p:spTree>
    <p:extLst>
      <p:ext uri="{BB962C8B-B14F-4D97-AF65-F5344CB8AC3E}">
        <p14:creationId xmlns:p14="http://schemas.microsoft.com/office/powerpoint/2010/main" val="18626467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78100-F1C0-4714-BC1F-639E8C96F81E}" type="datetimeFigureOut">
              <a:rPr lang="en-IN" smtClean="0"/>
              <a:t>21-06-2023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65812C7-113C-499D-8DE1-E4EB3D528489}" type="slidenum">
              <a:rPr lang="en-IN" smtClean="0"/>
              <a:t>‹#›</a:t>
            </a:fld>
            <a:endParaRPr lang="en-IN"/>
          </a:p>
        </p:txBody>
      </p:sp>
    </p:spTree>
    <p:extLst>
      <p:ext uri="{BB962C8B-B14F-4D97-AF65-F5344CB8AC3E}">
        <p14:creationId xmlns:p14="http://schemas.microsoft.com/office/powerpoint/2010/main" val="1261509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78100-F1C0-4714-BC1F-639E8C96F81E}" type="datetimeFigureOut">
              <a:rPr lang="en-IN" smtClean="0"/>
              <a:t>21-06-2023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11309"/>
            <a:ext cx="1154151" cy="1090789"/>
          </a:xfrm>
        </p:spPr>
        <p:txBody>
          <a:bodyPr/>
          <a:lstStyle/>
          <a:p>
            <a:fld id="{765812C7-113C-499D-8DE1-E4EB3D528489}" type="slidenum">
              <a:rPr lang="en-IN" smtClean="0"/>
              <a:t>‹#›</a:t>
            </a:fld>
            <a:endParaRPr lang="en-IN"/>
          </a:p>
        </p:txBody>
      </p:sp>
    </p:spTree>
    <p:extLst>
      <p:ext uri="{BB962C8B-B14F-4D97-AF65-F5344CB8AC3E}">
        <p14:creationId xmlns:p14="http://schemas.microsoft.com/office/powerpoint/2010/main" val="26644680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78100-F1C0-4714-BC1F-639E8C96F81E}" type="datetimeFigureOut">
              <a:rPr lang="en-IN" smtClean="0"/>
              <a:t>21-06-2023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11615"/>
            <a:ext cx="1154151" cy="1090789"/>
          </a:xfrm>
        </p:spPr>
        <p:txBody>
          <a:bodyPr/>
          <a:lstStyle/>
          <a:p>
            <a:fld id="{765812C7-113C-499D-8DE1-E4EB3D528489}" type="slidenum">
              <a:rPr lang="en-IN" smtClean="0"/>
              <a:t>‹#›</a:t>
            </a:fld>
            <a:endParaRPr lang="en-IN"/>
          </a:p>
        </p:txBody>
      </p:sp>
    </p:spTree>
    <p:extLst>
      <p:ext uri="{BB962C8B-B14F-4D97-AF65-F5344CB8AC3E}">
        <p14:creationId xmlns:p14="http://schemas.microsoft.com/office/powerpoint/2010/main" val="23474469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78100-F1C0-4714-BC1F-639E8C96F81E}" type="datetimeFigureOut">
              <a:rPr lang="en-IN" smtClean="0"/>
              <a:t>21-06-2023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09925"/>
            <a:ext cx="1154151" cy="1090789"/>
          </a:xfrm>
        </p:spPr>
        <p:txBody>
          <a:bodyPr/>
          <a:lstStyle/>
          <a:p>
            <a:fld id="{765812C7-113C-499D-8DE1-E4EB3D528489}" type="slidenum">
              <a:rPr lang="en-IN" smtClean="0"/>
              <a:t>‹#›</a:t>
            </a:fld>
            <a:endParaRPr lang="en-IN"/>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39742957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78100-F1C0-4714-BC1F-639E8C96F81E}" type="datetimeFigureOut">
              <a:rPr lang="en-IN" smtClean="0"/>
              <a:t>21-06-2023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09925"/>
            <a:ext cx="1154151" cy="1090789"/>
          </a:xfrm>
        </p:spPr>
        <p:txBody>
          <a:bodyPr/>
          <a:lstStyle/>
          <a:p>
            <a:fld id="{765812C7-113C-499D-8DE1-E4EB3D528489}" type="slidenum">
              <a:rPr lang="en-IN" smtClean="0"/>
              <a:t>‹#›</a:t>
            </a:fld>
            <a:endParaRPr lang="en-IN"/>
          </a:p>
        </p:txBody>
      </p:sp>
    </p:spTree>
    <p:extLst>
      <p:ext uri="{BB962C8B-B14F-4D97-AF65-F5344CB8AC3E}">
        <p14:creationId xmlns:p14="http://schemas.microsoft.com/office/powerpoint/2010/main" val="15858177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1A78100-F1C0-4714-BC1F-639E8C96F81E}" type="datetimeFigureOut">
              <a:rPr lang="en-IN" smtClean="0"/>
              <a:t>21-06-2023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65812C7-113C-499D-8DE1-E4EB3D528489}" type="slidenum">
              <a:rPr lang="en-IN" smtClean="0"/>
              <a:t>‹#›</a:t>
            </a:fld>
            <a:endParaRPr lang="en-IN"/>
          </a:p>
        </p:txBody>
      </p:sp>
    </p:spTree>
    <p:extLst>
      <p:ext uri="{BB962C8B-B14F-4D97-AF65-F5344CB8AC3E}">
        <p14:creationId xmlns:p14="http://schemas.microsoft.com/office/powerpoint/2010/main" val="1416927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1A78100-F1C0-4714-BC1F-639E8C96F81E}" type="datetimeFigureOut">
              <a:rPr lang="en-IN" smtClean="0"/>
              <a:t>21-06-2023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65812C7-113C-499D-8DE1-E4EB3D528489}" type="slidenum">
              <a:rPr lang="en-IN" smtClean="0"/>
              <a:t>‹#›</a:t>
            </a:fld>
            <a:endParaRPr lang="en-IN"/>
          </a:p>
        </p:txBody>
      </p:sp>
    </p:spTree>
    <p:extLst>
      <p:ext uri="{BB962C8B-B14F-4D97-AF65-F5344CB8AC3E}">
        <p14:creationId xmlns:p14="http://schemas.microsoft.com/office/powerpoint/2010/main" val="20279885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78100-F1C0-4714-BC1F-639E8C96F81E}" type="datetimeFigureOut">
              <a:rPr lang="en-IN" smtClean="0"/>
              <a:t>21-06-2023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65812C7-113C-499D-8DE1-E4EB3D528489}" type="slidenum">
              <a:rPr lang="en-IN" smtClean="0"/>
              <a:t>‹#›</a:t>
            </a:fld>
            <a:endParaRPr lang="en-IN"/>
          </a:p>
        </p:txBody>
      </p:sp>
    </p:spTree>
    <p:extLst>
      <p:ext uri="{BB962C8B-B14F-4D97-AF65-F5344CB8AC3E}">
        <p14:creationId xmlns:p14="http://schemas.microsoft.com/office/powerpoint/2010/main" val="19684370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91A78100-F1C0-4714-BC1F-639E8C96F81E}" type="datetimeFigureOut">
              <a:rPr lang="en-IN" smtClean="0"/>
              <a:t>21-06-2023</a:t>
            </a:fld>
            <a:endParaRPr lang="en-IN"/>
          </a:p>
        </p:txBody>
      </p:sp>
      <p:sp>
        <p:nvSpPr>
          <p:cNvPr id="5" name="Footer Placeholder 4"/>
          <p:cNvSpPr>
            <a:spLocks noGrp="1"/>
          </p:cNvSpPr>
          <p:nvPr>
            <p:ph type="ftr" sz="quarter" idx="11"/>
          </p:nvPr>
        </p:nvSpPr>
        <p:spPr>
          <a:xfrm>
            <a:off x="680321" y="5936188"/>
            <a:ext cx="6126805" cy="365125"/>
          </a:xfrm>
        </p:spPr>
        <p:txBody>
          <a:bodyPr/>
          <a:lstStyle/>
          <a:p>
            <a:endParaRPr lang="en-IN"/>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765812C7-113C-499D-8DE1-E4EB3D528489}" type="slidenum">
              <a:rPr lang="en-IN" smtClean="0"/>
              <a:t>‹#›</a:t>
            </a:fld>
            <a:endParaRPr lang="en-IN"/>
          </a:p>
        </p:txBody>
      </p:sp>
    </p:spTree>
    <p:extLst>
      <p:ext uri="{BB962C8B-B14F-4D97-AF65-F5344CB8AC3E}">
        <p14:creationId xmlns:p14="http://schemas.microsoft.com/office/powerpoint/2010/main" val="21681197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1A78100-F1C0-4714-BC1F-639E8C96F81E}" type="datetimeFigureOut">
              <a:rPr lang="en-IN" smtClean="0"/>
              <a:t>21-06-2023</a:t>
            </a:fld>
            <a:endParaRPr lang="en-IN"/>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765812C7-113C-499D-8DE1-E4EB3D528489}" type="slidenum">
              <a:rPr lang="en-IN" smtClean="0"/>
              <a:t>‹#›</a:t>
            </a:fld>
            <a:endParaRPr lang="en-IN"/>
          </a:p>
        </p:txBody>
      </p:sp>
    </p:spTree>
    <p:extLst>
      <p:ext uri="{BB962C8B-B14F-4D97-AF65-F5344CB8AC3E}">
        <p14:creationId xmlns:p14="http://schemas.microsoft.com/office/powerpoint/2010/main" val="4049350300"/>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6.pn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C23FE-294A-33E2-EB45-D8905C590E4F}"/>
              </a:ext>
            </a:extLst>
          </p:cNvPr>
          <p:cNvSpPr>
            <a:spLocks noGrp="1"/>
          </p:cNvSpPr>
          <p:nvPr>
            <p:ph type="ctrTitle"/>
          </p:nvPr>
        </p:nvSpPr>
        <p:spPr>
          <a:xfrm>
            <a:off x="332737" y="3031483"/>
            <a:ext cx="8144134" cy="1359243"/>
          </a:xfrm>
        </p:spPr>
        <p:txBody>
          <a:bodyPr/>
          <a:lstStyle/>
          <a:p>
            <a:pPr marL="457200" algn="ctr"/>
            <a:br>
              <a:rPr lang="en-US" sz="2000" dirty="0"/>
            </a:br>
            <a:br>
              <a:rPr lang="en-US" sz="2000" dirty="0"/>
            </a:br>
            <a:br>
              <a:rPr lang="en-US" sz="2000" dirty="0"/>
            </a:br>
            <a:br>
              <a:rPr lang="en-US" sz="2000" dirty="0"/>
            </a:br>
            <a:br>
              <a:rPr lang="en-US" sz="2000" dirty="0"/>
            </a:br>
            <a:br>
              <a:rPr lang="en-US" sz="2000" dirty="0"/>
            </a:br>
            <a:br>
              <a:rPr lang="en-US" sz="2000" dirty="0"/>
            </a:br>
            <a:br>
              <a:rPr lang="en-US" sz="2000" dirty="0"/>
            </a:br>
            <a:br>
              <a:rPr lang="en-US" sz="2000" dirty="0"/>
            </a:br>
            <a:br>
              <a:rPr lang="en-US" sz="2000" dirty="0"/>
            </a:br>
            <a:br>
              <a:rPr lang="en-US" sz="2000" dirty="0"/>
            </a:br>
            <a:br>
              <a:rPr lang="en-US" sz="2000" dirty="0"/>
            </a:br>
            <a:br>
              <a:rPr lang="en-US" sz="2000" dirty="0"/>
            </a:br>
            <a:r>
              <a:rPr lang="en-US" sz="2000" b="1" dirty="0"/>
              <a:t>Topic:</a:t>
            </a:r>
            <a:r>
              <a:rPr lang="en-GB" sz="2000" b="1" dirty="0">
                <a:effectLst/>
                <a:latin typeface="Times New Roman" panose="02020603050405020304" pitchFamily="18" charset="0"/>
                <a:ea typeface="Times New Roman" panose="02020603050405020304" pitchFamily="18" charset="0"/>
              </a:rPr>
              <a:t> </a:t>
            </a:r>
            <a:br>
              <a:rPr lang="en-IN" sz="2000" dirty="0">
                <a:effectLst/>
                <a:latin typeface="Times New Roman" panose="02020603050405020304" pitchFamily="18" charset="0"/>
                <a:ea typeface="Times New Roman" panose="02020603050405020304" pitchFamily="18" charset="0"/>
              </a:rPr>
            </a:br>
            <a:br>
              <a:rPr lang="en-IN" sz="2000" dirty="0">
                <a:effectLst/>
                <a:latin typeface="Times New Roman" panose="02020603050405020304" pitchFamily="18" charset="0"/>
                <a:ea typeface="Times New Roman" panose="02020603050405020304" pitchFamily="18" charset="0"/>
              </a:rPr>
            </a:br>
            <a:r>
              <a:rPr lang="en-GB" sz="2000" b="1" dirty="0">
                <a:effectLst/>
                <a:latin typeface="Arial" panose="020B0604020202020204" pitchFamily="34" charset="0"/>
                <a:ea typeface="Times New Roman" panose="02020603050405020304" pitchFamily="18" charset="0"/>
              </a:rPr>
              <a:t>Prevalence of physical activity among students in a public university </a:t>
            </a:r>
            <a:br>
              <a:rPr lang="en-IN" sz="2000" dirty="0">
                <a:effectLst/>
                <a:latin typeface="Times New Roman" panose="02020603050405020304" pitchFamily="18" charset="0"/>
                <a:ea typeface="Times New Roman" panose="02020603050405020304" pitchFamily="18" charset="0"/>
              </a:rPr>
            </a:br>
            <a:endParaRPr lang="en-IN" sz="2000" dirty="0"/>
          </a:p>
        </p:txBody>
      </p:sp>
      <p:sp>
        <p:nvSpPr>
          <p:cNvPr id="3" name="Subtitle 2">
            <a:extLst>
              <a:ext uri="{FF2B5EF4-FFF2-40B4-BE49-F238E27FC236}">
                <a16:creationId xmlns:a16="http://schemas.microsoft.com/office/drawing/2014/main" id="{A9C4AC0C-CDE0-DD3A-6BFA-7508995BBEDF}"/>
              </a:ext>
            </a:extLst>
          </p:cNvPr>
          <p:cNvSpPr>
            <a:spLocks noGrp="1"/>
          </p:cNvSpPr>
          <p:nvPr>
            <p:ph type="subTitle" idx="1"/>
          </p:nvPr>
        </p:nvSpPr>
        <p:spPr/>
        <p:txBody>
          <a:bodyPr>
            <a:noAutofit/>
          </a:bodyPr>
          <a:lstStyle/>
          <a:p>
            <a:pPr algn="l"/>
            <a:r>
              <a:rPr lang="en-US" sz="1800" b="1" dirty="0">
                <a:solidFill>
                  <a:schemeClr val="tx1">
                    <a:lumMod val="95000"/>
                  </a:schemeClr>
                </a:solidFill>
                <a:latin typeface="Arial" panose="020B0604020202020204" pitchFamily="34" charset="0"/>
                <a:cs typeface="Arial" panose="020B0604020202020204" pitchFamily="34" charset="0"/>
              </a:rPr>
              <a:t>Student Name: Khushbu Parmar</a:t>
            </a:r>
          </a:p>
          <a:p>
            <a:pPr algn="l"/>
            <a:r>
              <a:rPr lang="en-US" sz="1800" b="1" dirty="0">
                <a:solidFill>
                  <a:schemeClr val="tx1">
                    <a:lumMod val="95000"/>
                  </a:schemeClr>
                </a:solidFill>
                <a:latin typeface="Arial" panose="020B0604020202020204" pitchFamily="34" charset="0"/>
                <a:cs typeface="Arial" panose="020B0604020202020204" pitchFamily="34" charset="0"/>
              </a:rPr>
              <a:t>Student Number: 2228985</a:t>
            </a:r>
          </a:p>
          <a:p>
            <a:pPr algn="l"/>
            <a:r>
              <a:rPr lang="en-GB" sz="1800" b="1" dirty="0">
                <a:solidFill>
                  <a:schemeClr val="tx1">
                    <a:lumMod val="95000"/>
                  </a:schemeClr>
                </a:solidFill>
                <a:effectLst/>
                <a:latin typeface="Arial" panose="020B0604020202020204" pitchFamily="34" charset="0"/>
                <a:ea typeface="Times New Roman" panose="02020603050405020304" pitchFamily="18" charset="0"/>
                <a:cs typeface="Arial" panose="020B0604020202020204" pitchFamily="34" charset="0"/>
              </a:rPr>
              <a:t>Module Code</a:t>
            </a:r>
            <a:r>
              <a:rPr lang="en-US" sz="1800" b="1" dirty="0">
                <a:solidFill>
                  <a:schemeClr val="tx1">
                    <a:lumMod val="95000"/>
                  </a:schemeClr>
                </a:solidFill>
                <a:latin typeface="Arial" panose="020B0604020202020204" pitchFamily="34" charset="0"/>
                <a:cs typeface="Arial" panose="020B0604020202020204" pitchFamily="34" charset="0"/>
              </a:rPr>
              <a:t>: </a:t>
            </a:r>
            <a:r>
              <a:rPr lang="en-GB" sz="1800" b="1" dirty="0">
                <a:solidFill>
                  <a:schemeClr val="tx1">
                    <a:lumMod val="95000"/>
                  </a:schemeClr>
                </a:solidFill>
                <a:effectLst/>
                <a:latin typeface="Arial" panose="020B0604020202020204" pitchFamily="34" charset="0"/>
                <a:ea typeface="Times New Roman" panose="02020603050405020304" pitchFamily="18" charset="0"/>
                <a:cs typeface="Arial" panose="020B0604020202020204" pitchFamily="34" charset="0"/>
              </a:rPr>
              <a:t>LCHS7001</a:t>
            </a:r>
            <a:endParaRPr lang="en-US" sz="1800" b="1" dirty="0">
              <a:solidFill>
                <a:schemeClr val="tx1">
                  <a:lumMod val="95000"/>
                </a:schemeClr>
              </a:solidFill>
              <a:latin typeface="Arial" panose="020B0604020202020204" pitchFamily="34" charset="0"/>
              <a:cs typeface="Arial" panose="020B0604020202020204" pitchFamily="34" charset="0"/>
            </a:endParaRPr>
          </a:p>
          <a:p>
            <a:pPr algn="l"/>
            <a:r>
              <a:rPr lang="en-US" sz="1800" b="1" dirty="0">
                <a:solidFill>
                  <a:schemeClr val="tx1">
                    <a:lumMod val="95000"/>
                  </a:schemeClr>
                </a:solidFill>
                <a:latin typeface="Arial" panose="020B0604020202020204" pitchFamily="34" charset="0"/>
                <a:cs typeface="Arial" panose="020B0604020202020204" pitchFamily="34" charset="0"/>
              </a:rPr>
              <a:t>Module Title: </a:t>
            </a:r>
            <a:r>
              <a:rPr lang="en-GB" sz="1800" b="1" dirty="0">
                <a:solidFill>
                  <a:schemeClr val="tx1">
                    <a:lumMod val="95000"/>
                  </a:schemeClr>
                </a:solidFill>
                <a:effectLst/>
                <a:latin typeface="Arial" panose="020B0604020202020204" pitchFamily="34" charset="0"/>
                <a:ea typeface="Times New Roman" panose="02020603050405020304" pitchFamily="18" charset="0"/>
                <a:cs typeface="Arial" panose="020B0604020202020204" pitchFamily="34" charset="0"/>
              </a:rPr>
              <a:t>Practice-Based Research</a:t>
            </a:r>
          </a:p>
          <a:p>
            <a:pPr algn="l"/>
            <a:r>
              <a:rPr lang="en-GB" sz="1800" b="1" dirty="0">
                <a:solidFill>
                  <a:schemeClr val="tx1">
                    <a:lumMod val="95000"/>
                  </a:schemeClr>
                </a:solidFill>
                <a:latin typeface="Arial" panose="020B0604020202020204" pitchFamily="34" charset="0"/>
                <a:ea typeface="Times New Roman" panose="02020603050405020304" pitchFamily="18" charset="0"/>
                <a:cs typeface="Arial" panose="020B0604020202020204" pitchFamily="34" charset="0"/>
              </a:rPr>
              <a:t>L</a:t>
            </a:r>
            <a:r>
              <a:rPr lang="en-GB" sz="1800" b="1" dirty="0">
                <a:solidFill>
                  <a:schemeClr val="tx1">
                    <a:lumMod val="95000"/>
                  </a:schemeClr>
                </a:solidFill>
                <a:effectLst/>
                <a:latin typeface="Arial" panose="020B0604020202020204" pitchFamily="34" charset="0"/>
                <a:ea typeface="Times New Roman" panose="02020603050405020304" pitchFamily="18" charset="0"/>
                <a:cs typeface="Arial" panose="020B0604020202020204" pitchFamily="34" charset="0"/>
              </a:rPr>
              <a:t>ecturer’s Name: </a:t>
            </a:r>
            <a:r>
              <a:rPr kumimoji="0" lang="en-GB" altLang="en-US" sz="1800" b="1" i="0" u="sng" strike="noStrike" cap="none" normalizeH="0" baseline="0" dirty="0">
                <a:ln>
                  <a:noFill/>
                </a:ln>
                <a:solidFill>
                  <a:schemeClr val="tx1">
                    <a:lumMod val="95000"/>
                  </a:schemeClr>
                </a:solidFill>
                <a:effectLst/>
                <a:latin typeface="Arial" panose="020B0604020202020204" pitchFamily="34" charset="0"/>
                <a:cs typeface="Arial" panose="020B0604020202020204" pitchFamily="34" charset="0"/>
              </a:rPr>
              <a:t>Dr </a:t>
            </a:r>
            <a:r>
              <a:rPr kumimoji="0" lang="en-GB" altLang="en-US" sz="1800" b="1" i="0" u="sng" strike="noStrike" cap="none" normalizeH="0" baseline="0" dirty="0" err="1">
                <a:ln>
                  <a:noFill/>
                </a:ln>
                <a:solidFill>
                  <a:schemeClr val="tx1">
                    <a:lumMod val="95000"/>
                  </a:schemeClr>
                </a:solidFill>
                <a:effectLst/>
                <a:latin typeface="Arial" panose="020B0604020202020204" pitchFamily="34" charset="0"/>
                <a:cs typeface="Arial" panose="020B0604020202020204" pitchFamily="34" charset="0"/>
              </a:rPr>
              <a:t>Ogochukwu</a:t>
            </a:r>
            <a:r>
              <a:rPr kumimoji="0" lang="en-GB" altLang="en-US" sz="1800" b="1" i="0" u="sng" strike="noStrike" cap="none" normalizeH="0" baseline="0" dirty="0">
                <a:ln>
                  <a:noFill/>
                </a:ln>
                <a:solidFill>
                  <a:schemeClr val="tx1">
                    <a:lumMod val="95000"/>
                  </a:schemeClr>
                </a:solidFill>
                <a:effectLst/>
                <a:latin typeface="Arial" panose="020B0604020202020204" pitchFamily="34" charset="0"/>
                <a:cs typeface="Arial" panose="020B0604020202020204" pitchFamily="34" charset="0"/>
              </a:rPr>
              <a:t> </a:t>
            </a:r>
            <a:r>
              <a:rPr kumimoji="0" lang="en-GB" altLang="en-US" sz="1800" b="1" i="0" u="sng" strike="noStrike" cap="none" normalizeH="0" baseline="0" dirty="0" err="1">
                <a:ln>
                  <a:noFill/>
                </a:ln>
                <a:solidFill>
                  <a:schemeClr val="tx1">
                    <a:lumMod val="95000"/>
                  </a:schemeClr>
                </a:solidFill>
                <a:effectLst/>
                <a:latin typeface="Arial" panose="020B0604020202020204" pitchFamily="34" charset="0"/>
                <a:cs typeface="Arial" panose="020B0604020202020204" pitchFamily="34" charset="0"/>
              </a:rPr>
              <a:t>Aguneny</a:t>
            </a:r>
            <a:r>
              <a:rPr lang="en-GB" altLang="en-US" sz="1800" b="1" u="sng" dirty="0" err="1">
                <a:solidFill>
                  <a:schemeClr val="tx1">
                    <a:lumMod val="95000"/>
                  </a:schemeClr>
                </a:solidFill>
                <a:latin typeface="Arial" panose="020B0604020202020204" pitchFamily="34" charset="0"/>
                <a:cs typeface="Arial" panose="020B0604020202020204" pitchFamily="34" charset="0"/>
              </a:rPr>
              <a:t>e</a:t>
            </a:r>
            <a:endParaRPr lang="en-IN" sz="1800" b="1" dirty="0">
              <a:solidFill>
                <a:schemeClr val="tx1">
                  <a:lumMod val="95000"/>
                </a:schemeClr>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1D8B10C4-1339-6881-77A3-8039A6221C7C}"/>
              </a:ext>
            </a:extLst>
          </p:cNvPr>
          <p:cNvPicPr>
            <a:picLocks noChangeAspect="1"/>
          </p:cNvPicPr>
          <p:nvPr/>
        </p:nvPicPr>
        <p:blipFill>
          <a:blip r:embed="rId2"/>
          <a:stretch>
            <a:fillRect/>
          </a:stretch>
        </p:blipFill>
        <p:spPr>
          <a:xfrm>
            <a:off x="91904" y="123889"/>
            <a:ext cx="2280594" cy="1140297"/>
          </a:xfrm>
          <a:prstGeom prst="rect">
            <a:avLst/>
          </a:prstGeom>
        </p:spPr>
      </p:pic>
      <p:pic>
        <p:nvPicPr>
          <p:cNvPr id="4" name="Picture 3">
            <a:extLst>
              <a:ext uri="{FF2B5EF4-FFF2-40B4-BE49-F238E27FC236}">
                <a16:creationId xmlns:a16="http://schemas.microsoft.com/office/drawing/2014/main" id="{8CE78DB0-9CE6-A72A-6615-03030B6447F6}"/>
              </a:ext>
            </a:extLst>
          </p:cNvPr>
          <p:cNvPicPr>
            <a:picLocks noChangeAspect="1"/>
          </p:cNvPicPr>
          <p:nvPr/>
        </p:nvPicPr>
        <p:blipFill>
          <a:blip r:embed="rId3"/>
          <a:stretch>
            <a:fillRect/>
          </a:stretch>
        </p:blipFill>
        <p:spPr>
          <a:xfrm>
            <a:off x="9110750" y="2601884"/>
            <a:ext cx="3009206" cy="164592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6462451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348F8-8587-4824-F4C7-8213E54D9186}"/>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INTRODUCTION</a:t>
            </a:r>
            <a:endParaRPr lang="en-IN" b="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5EDBEDFF-55EF-71CD-D366-51C12368B941}"/>
              </a:ext>
            </a:extLst>
          </p:cNvPr>
          <p:cNvGraphicFramePr>
            <a:graphicFrameLocks noGrp="1"/>
          </p:cNvGraphicFramePr>
          <p:nvPr>
            <p:ph idx="1"/>
            <p:extLst>
              <p:ext uri="{D42A27DB-BD31-4B8C-83A1-F6EECF244321}">
                <p14:modId xmlns:p14="http://schemas.microsoft.com/office/powerpoint/2010/main" val="2753483244"/>
              </p:ext>
            </p:extLst>
          </p:nvPr>
        </p:nvGraphicFramePr>
        <p:xfrm>
          <a:off x="74816" y="1978429"/>
          <a:ext cx="12045140" cy="47133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226542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222D6-2A85-8D75-E72D-4675EC6612BE}"/>
              </a:ext>
            </a:extLst>
          </p:cNvPr>
          <p:cNvSpPr>
            <a:spLocks noGrp="1"/>
          </p:cNvSpPr>
          <p:nvPr>
            <p:ph type="title"/>
          </p:nvPr>
        </p:nvSpPr>
        <p:spPr/>
        <p:txBody>
          <a:bodyPr>
            <a:normAutofit/>
          </a:bodyPr>
          <a:lstStyle/>
          <a:p>
            <a:pPr algn="ctr"/>
            <a:r>
              <a:rPr lang="en-US" sz="4000" b="1" dirty="0">
                <a:latin typeface="Arial" panose="020B0604020202020204" pitchFamily="34" charset="0"/>
                <a:cs typeface="Arial" panose="020B0604020202020204" pitchFamily="34" charset="0"/>
              </a:rPr>
              <a:t>RATIONALE</a:t>
            </a:r>
            <a:endParaRPr lang="en-IN" sz="4000" b="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2CCDABE5-DC5D-1C99-8AED-A1DABE0A2D15}"/>
              </a:ext>
            </a:extLst>
          </p:cNvPr>
          <p:cNvGraphicFramePr>
            <a:graphicFrameLocks noGrp="1"/>
          </p:cNvGraphicFramePr>
          <p:nvPr>
            <p:ph idx="1"/>
            <p:extLst>
              <p:ext uri="{D42A27DB-BD31-4B8C-83A1-F6EECF244321}">
                <p14:modId xmlns:p14="http://schemas.microsoft.com/office/powerpoint/2010/main" val="2545575667"/>
              </p:ext>
            </p:extLst>
          </p:nvPr>
        </p:nvGraphicFramePr>
        <p:xfrm>
          <a:off x="231434" y="2336873"/>
          <a:ext cx="10217664" cy="37678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2208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6EED6-8DD1-7868-5E9C-1E111AF8EB6E}"/>
              </a:ext>
            </a:extLst>
          </p:cNvPr>
          <p:cNvSpPr>
            <a:spLocks noGrp="1"/>
          </p:cNvSpPr>
          <p:nvPr>
            <p:ph type="title"/>
          </p:nvPr>
        </p:nvSpPr>
        <p:spPr/>
        <p:txBody>
          <a:bodyPr>
            <a:normAutofit/>
          </a:bodyPr>
          <a:lstStyle/>
          <a:p>
            <a:pPr algn="ctr"/>
            <a:r>
              <a:rPr lang="en-US" sz="4000" b="1" dirty="0">
                <a:latin typeface="Arial" panose="020B0604020202020204" pitchFamily="34" charset="0"/>
                <a:cs typeface="Arial" panose="020B0604020202020204" pitchFamily="34" charset="0"/>
              </a:rPr>
              <a:t>AIM AND OBJECTIVES</a:t>
            </a:r>
            <a:endParaRPr lang="en-IN" sz="4000" b="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2DEC9D08-442A-0577-55EB-1F01B4847AE2}"/>
              </a:ext>
            </a:extLst>
          </p:cNvPr>
          <p:cNvGraphicFramePr>
            <a:graphicFrameLocks noGrp="1"/>
          </p:cNvGraphicFramePr>
          <p:nvPr>
            <p:ph idx="1"/>
            <p:extLst>
              <p:ext uri="{D42A27DB-BD31-4B8C-83A1-F6EECF244321}">
                <p14:modId xmlns:p14="http://schemas.microsoft.com/office/powerpoint/2010/main" val="112740888"/>
              </p:ext>
            </p:extLst>
          </p:nvPr>
        </p:nvGraphicFramePr>
        <p:xfrm>
          <a:off x="617251" y="2137367"/>
          <a:ext cx="10957497" cy="42384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34226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56CEA-A285-B624-E7B7-BFB3A35E8E8F}"/>
              </a:ext>
            </a:extLst>
          </p:cNvPr>
          <p:cNvSpPr>
            <a:spLocks noGrp="1"/>
          </p:cNvSpPr>
          <p:nvPr>
            <p:ph type="title"/>
          </p:nvPr>
        </p:nvSpPr>
        <p:spPr/>
        <p:txBody>
          <a:bodyPr>
            <a:normAutofit/>
          </a:bodyPr>
          <a:lstStyle/>
          <a:p>
            <a:pPr algn="ctr"/>
            <a:r>
              <a:rPr lang="en-US" sz="4000" b="1" dirty="0">
                <a:latin typeface="Arial" panose="020B0604020202020204" pitchFamily="34" charset="0"/>
                <a:cs typeface="Arial" panose="020B0604020202020204" pitchFamily="34" charset="0"/>
              </a:rPr>
              <a:t>RESEARCH METHODOLOGY</a:t>
            </a:r>
            <a:endParaRPr lang="en-IN" sz="4000" b="1" dirty="0">
              <a:latin typeface="Arial" panose="020B0604020202020204" pitchFamily="34" charset="0"/>
              <a:cs typeface="Arial" panose="020B0604020202020204" pitchFamily="34" charset="0"/>
            </a:endParaRPr>
          </a:p>
        </p:txBody>
      </p:sp>
      <p:graphicFrame>
        <p:nvGraphicFramePr>
          <p:cNvPr id="12" name="Content Placeholder 11">
            <a:extLst>
              <a:ext uri="{FF2B5EF4-FFF2-40B4-BE49-F238E27FC236}">
                <a16:creationId xmlns:a16="http://schemas.microsoft.com/office/drawing/2014/main" id="{9F162C1C-1BA1-228A-CE0C-08246DAA3B47}"/>
              </a:ext>
            </a:extLst>
          </p:cNvPr>
          <p:cNvGraphicFramePr>
            <a:graphicFrameLocks noGrp="1"/>
          </p:cNvGraphicFramePr>
          <p:nvPr>
            <p:ph idx="1"/>
            <p:extLst>
              <p:ext uri="{D42A27DB-BD31-4B8C-83A1-F6EECF244321}">
                <p14:modId xmlns:p14="http://schemas.microsoft.com/office/powerpoint/2010/main" val="3459886275"/>
              </p:ext>
            </p:extLst>
          </p:nvPr>
        </p:nvGraphicFramePr>
        <p:xfrm>
          <a:off x="680321" y="2002971"/>
          <a:ext cx="9613861" cy="39332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74028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Content Placeholder 11">
            <a:extLst>
              <a:ext uri="{FF2B5EF4-FFF2-40B4-BE49-F238E27FC236}">
                <a16:creationId xmlns:a16="http://schemas.microsoft.com/office/drawing/2014/main" id="{B4290A17-EF08-1292-8F20-D82D5A38113A}"/>
              </a:ext>
            </a:extLst>
          </p:cNvPr>
          <p:cNvGraphicFramePr>
            <a:graphicFrameLocks noGrp="1"/>
          </p:cNvGraphicFramePr>
          <p:nvPr>
            <p:ph idx="1"/>
            <p:extLst>
              <p:ext uri="{D42A27DB-BD31-4B8C-83A1-F6EECF244321}">
                <p14:modId xmlns:p14="http://schemas.microsoft.com/office/powerpoint/2010/main" val="3906974213"/>
              </p:ext>
            </p:extLst>
          </p:nvPr>
        </p:nvGraphicFramePr>
        <p:xfrm>
          <a:off x="681037" y="2336800"/>
          <a:ext cx="10872333" cy="4397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itle 6">
            <a:extLst>
              <a:ext uri="{FF2B5EF4-FFF2-40B4-BE49-F238E27FC236}">
                <a16:creationId xmlns:a16="http://schemas.microsoft.com/office/drawing/2014/main" id="{5C9F513A-3430-7EA8-91AF-418EA69A41E1}"/>
              </a:ext>
            </a:extLst>
          </p:cNvPr>
          <p:cNvSpPr>
            <a:spLocks noGrp="1"/>
          </p:cNvSpPr>
          <p:nvPr>
            <p:ph type="title"/>
          </p:nvPr>
        </p:nvSpPr>
        <p:spPr/>
        <p:txBody>
          <a:bodyPr/>
          <a:lstStyle/>
          <a:p>
            <a:pPr algn="ctr"/>
            <a:r>
              <a:rPr lang="en-US" dirty="0">
                <a:latin typeface="Arial" panose="020B0604020202020204" pitchFamily="34" charset="0"/>
                <a:cs typeface="Arial" panose="020B0604020202020204" pitchFamily="34" charset="0"/>
              </a:rPr>
              <a:t>Recruitment, sampling and study participants</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61811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66685-D85C-72C2-5B15-5936321B979D}"/>
              </a:ext>
            </a:extLst>
          </p:cNvPr>
          <p:cNvSpPr>
            <a:spLocks noGrp="1"/>
          </p:cNvSpPr>
          <p:nvPr>
            <p:ph type="title"/>
          </p:nvPr>
        </p:nvSpPr>
        <p:spPr/>
        <p:txBody>
          <a:bodyPr>
            <a:normAutofit fontScale="90000"/>
          </a:bodyPr>
          <a:lstStyle/>
          <a:p>
            <a:pPr algn="ctr"/>
            <a:r>
              <a:rPr lang="en-US" sz="4000" b="1">
                <a:latin typeface="Arial" panose="020B0604020202020204" pitchFamily="34" charset="0"/>
                <a:cs typeface="Arial" panose="020B0604020202020204" pitchFamily="34" charset="0"/>
              </a:rPr>
              <a:t>MATERIALS/DATA </a:t>
            </a:r>
            <a:r>
              <a:rPr lang="en-US" sz="4000" b="1" dirty="0">
                <a:latin typeface="Arial" panose="020B0604020202020204" pitchFamily="34" charset="0"/>
                <a:cs typeface="Arial" panose="020B0604020202020204" pitchFamily="34" charset="0"/>
              </a:rPr>
              <a:t>COLLECTION METHOD</a:t>
            </a:r>
            <a:endParaRPr lang="en-IN" sz="4000" b="1" dirty="0">
              <a:latin typeface="Arial" panose="020B0604020202020204" pitchFamily="34" charset="0"/>
              <a:cs typeface="Arial" panose="020B0604020202020204" pitchFamily="34" charset="0"/>
            </a:endParaRPr>
          </a:p>
        </p:txBody>
      </p:sp>
      <p:graphicFrame>
        <p:nvGraphicFramePr>
          <p:cNvPr id="5" name="Content Placeholder 4">
            <a:extLst>
              <a:ext uri="{FF2B5EF4-FFF2-40B4-BE49-F238E27FC236}">
                <a16:creationId xmlns:a16="http://schemas.microsoft.com/office/drawing/2014/main" id="{9924225B-9A40-06F8-A0FB-8EAB3D396AAA}"/>
              </a:ext>
            </a:extLst>
          </p:cNvPr>
          <p:cNvGraphicFramePr>
            <a:graphicFrameLocks noGrp="1"/>
          </p:cNvGraphicFramePr>
          <p:nvPr>
            <p:ph idx="1"/>
            <p:extLst>
              <p:ext uri="{D42A27DB-BD31-4B8C-83A1-F6EECF244321}">
                <p14:modId xmlns:p14="http://schemas.microsoft.com/office/powerpoint/2010/main" val="3781425453"/>
              </p:ext>
            </p:extLst>
          </p:nvPr>
        </p:nvGraphicFramePr>
        <p:xfrm>
          <a:off x="680321" y="2336873"/>
          <a:ext cx="11040624" cy="42800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46095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8A2ED-0B74-CC97-9523-BF9E69617AA4}"/>
              </a:ext>
            </a:extLst>
          </p:cNvPr>
          <p:cNvSpPr>
            <a:spLocks noGrp="1"/>
          </p:cNvSpPr>
          <p:nvPr>
            <p:ph type="title"/>
          </p:nvPr>
        </p:nvSpPr>
        <p:spPr/>
        <p:txBody>
          <a:bodyPr>
            <a:normAutofit fontScale="90000"/>
          </a:bodyPr>
          <a:lstStyle/>
          <a:p>
            <a:pPr algn="ctr"/>
            <a:r>
              <a:rPr lang="en-GB" sz="4400" b="1" dirty="0">
                <a:effectLst/>
                <a:latin typeface="Arial" panose="020B0604020202020204" pitchFamily="34" charset="0"/>
                <a:ea typeface="Times New Roman" panose="02020603050405020304" pitchFamily="18" charset="0"/>
              </a:rPr>
              <a:t>Proposed data analysis technique</a:t>
            </a:r>
            <a:br>
              <a:rPr lang="en-IN" sz="1800" dirty="0">
                <a:effectLst/>
                <a:latin typeface="Times New Roman" panose="02020603050405020304" pitchFamily="18" charset="0"/>
                <a:ea typeface="Times New Roman" panose="02020603050405020304" pitchFamily="18" charset="0"/>
              </a:rPr>
            </a:br>
            <a:endParaRPr lang="en-IN" dirty="0"/>
          </a:p>
        </p:txBody>
      </p:sp>
      <p:graphicFrame>
        <p:nvGraphicFramePr>
          <p:cNvPr id="5" name="Content Placeholder 4">
            <a:extLst>
              <a:ext uri="{FF2B5EF4-FFF2-40B4-BE49-F238E27FC236}">
                <a16:creationId xmlns:a16="http://schemas.microsoft.com/office/drawing/2014/main" id="{D91FE56E-EBE4-BB19-06E4-03C1C38178D4}"/>
              </a:ext>
            </a:extLst>
          </p:cNvPr>
          <p:cNvGraphicFramePr>
            <a:graphicFrameLocks noGrp="1"/>
          </p:cNvGraphicFramePr>
          <p:nvPr>
            <p:ph idx="1"/>
            <p:extLst>
              <p:ext uri="{D42A27DB-BD31-4B8C-83A1-F6EECF244321}">
                <p14:modId xmlns:p14="http://schemas.microsoft.com/office/powerpoint/2010/main" val="2231552134"/>
              </p:ext>
            </p:extLst>
          </p:nvPr>
        </p:nvGraphicFramePr>
        <p:xfrm>
          <a:off x="0" y="1770611"/>
          <a:ext cx="12192000" cy="479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D9671BB8-7645-610F-A0FE-8183C2CF90E1}"/>
              </a:ext>
            </a:extLst>
          </p:cNvPr>
          <p:cNvPicPr>
            <a:picLocks noChangeAspect="1"/>
          </p:cNvPicPr>
          <p:nvPr/>
        </p:nvPicPr>
        <p:blipFill>
          <a:blip r:embed="rId7"/>
          <a:stretch>
            <a:fillRect/>
          </a:stretch>
        </p:blipFill>
        <p:spPr>
          <a:xfrm>
            <a:off x="349134" y="2219498"/>
            <a:ext cx="2535381" cy="386319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4651828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1BD11-1EEE-2E25-9113-770032098231}"/>
              </a:ext>
            </a:extLst>
          </p:cNvPr>
          <p:cNvSpPr>
            <a:spLocks noGrp="1"/>
          </p:cNvSpPr>
          <p:nvPr>
            <p:ph type="title"/>
          </p:nvPr>
        </p:nvSpPr>
        <p:spPr/>
        <p:txBody>
          <a:bodyPr>
            <a:normAutofit/>
          </a:bodyPr>
          <a:lstStyle/>
          <a:p>
            <a:pPr algn="ctr"/>
            <a:r>
              <a:rPr lang="en-GB" sz="4000" b="1" dirty="0">
                <a:effectLst/>
                <a:latin typeface="Arial" panose="020B0604020202020204" pitchFamily="34" charset="0"/>
                <a:ea typeface="Times New Roman" panose="02020603050405020304" pitchFamily="18" charset="0"/>
              </a:rPr>
              <a:t>Ethical considerations</a:t>
            </a:r>
            <a:endParaRPr lang="en-IN" sz="6600" b="1" dirty="0"/>
          </a:p>
        </p:txBody>
      </p:sp>
      <p:graphicFrame>
        <p:nvGraphicFramePr>
          <p:cNvPr id="5" name="Content Placeholder 4">
            <a:extLst>
              <a:ext uri="{FF2B5EF4-FFF2-40B4-BE49-F238E27FC236}">
                <a16:creationId xmlns:a16="http://schemas.microsoft.com/office/drawing/2014/main" id="{EC0973A5-8FA3-473D-ADE0-FD1E86EB2991}"/>
              </a:ext>
            </a:extLst>
          </p:cNvPr>
          <p:cNvGraphicFramePr>
            <a:graphicFrameLocks noGrp="1"/>
          </p:cNvGraphicFramePr>
          <p:nvPr>
            <p:ph idx="1"/>
            <p:extLst>
              <p:ext uri="{D42A27DB-BD31-4B8C-83A1-F6EECF244321}">
                <p14:modId xmlns:p14="http://schemas.microsoft.com/office/powerpoint/2010/main" val="597437154"/>
              </p:ext>
            </p:extLst>
          </p:nvPr>
        </p:nvGraphicFramePr>
        <p:xfrm>
          <a:off x="91439" y="1834166"/>
          <a:ext cx="11621193" cy="47827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73235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C81A3-B376-B894-AA74-8790B733B126}"/>
              </a:ext>
            </a:extLst>
          </p:cNvPr>
          <p:cNvSpPr>
            <a:spLocks noGrp="1"/>
          </p:cNvSpPr>
          <p:nvPr>
            <p:ph type="title"/>
          </p:nvPr>
        </p:nvSpPr>
        <p:spPr/>
        <p:txBody>
          <a:bodyPr>
            <a:normAutofit/>
          </a:bodyPr>
          <a:lstStyle/>
          <a:p>
            <a:pPr algn="ctr"/>
            <a:r>
              <a:rPr lang="en-US" sz="4000" b="1" dirty="0">
                <a:latin typeface="Arial" panose="020B0604020202020204" pitchFamily="34" charset="0"/>
                <a:cs typeface="Arial" panose="020B0604020202020204" pitchFamily="34" charset="0"/>
              </a:rPr>
              <a:t>IMPLICATION OF RESEARCH</a:t>
            </a:r>
            <a:endParaRPr lang="en-IN" sz="4000" b="1" dirty="0">
              <a:latin typeface="Arial" panose="020B0604020202020204" pitchFamily="34" charset="0"/>
              <a:cs typeface="Arial" panose="020B0604020202020204" pitchFamily="34" charset="0"/>
            </a:endParaRPr>
          </a:p>
        </p:txBody>
      </p:sp>
      <p:graphicFrame>
        <p:nvGraphicFramePr>
          <p:cNvPr id="5" name="Content Placeholder 4">
            <a:extLst>
              <a:ext uri="{FF2B5EF4-FFF2-40B4-BE49-F238E27FC236}">
                <a16:creationId xmlns:a16="http://schemas.microsoft.com/office/drawing/2014/main" id="{DFE86EE7-ACD2-AF09-CDB5-3BD04F75C9FA}"/>
              </a:ext>
            </a:extLst>
          </p:cNvPr>
          <p:cNvGraphicFramePr>
            <a:graphicFrameLocks noGrp="1"/>
          </p:cNvGraphicFramePr>
          <p:nvPr>
            <p:ph idx="1"/>
            <p:extLst>
              <p:ext uri="{D42A27DB-BD31-4B8C-83A1-F6EECF244321}">
                <p14:modId xmlns:p14="http://schemas.microsoft.com/office/powerpoint/2010/main" val="940525567"/>
              </p:ext>
            </p:extLst>
          </p:nvPr>
        </p:nvGraphicFramePr>
        <p:xfrm>
          <a:off x="680321" y="2084174"/>
          <a:ext cx="10580803" cy="45060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288320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B434F-513B-3860-D4D9-2DB6939F8A50}"/>
              </a:ext>
            </a:extLst>
          </p:cNvPr>
          <p:cNvSpPr>
            <a:spLocks noGrp="1"/>
          </p:cNvSpPr>
          <p:nvPr>
            <p:ph type="title"/>
          </p:nvPr>
        </p:nvSpPr>
        <p:spPr/>
        <p:txBody>
          <a:bodyPr>
            <a:normAutofit/>
          </a:bodyPr>
          <a:lstStyle/>
          <a:p>
            <a:pPr algn="ctr"/>
            <a:r>
              <a:rPr lang="en-US" sz="4000" b="1" dirty="0">
                <a:latin typeface="Arial" panose="020B0604020202020204" pitchFamily="34" charset="0"/>
                <a:cs typeface="Arial" panose="020B0604020202020204" pitchFamily="34" charset="0"/>
              </a:rPr>
              <a:t>GHANTT CHART </a:t>
            </a:r>
            <a:endParaRPr lang="en-IN" sz="4000" b="1"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F65312EB-75FC-113D-25F8-0B75320768B1}"/>
              </a:ext>
            </a:extLst>
          </p:cNvPr>
          <p:cNvPicPr>
            <a:picLocks noGrp="1" noChangeAspect="1"/>
          </p:cNvPicPr>
          <p:nvPr>
            <p:ph idx="1"/>
          </p:nvPr>
        </p:nvPicPr>
        <p:blipFill rotWithShape="1">
          <a:blip r:embed="rId2"/>
          <a:srcRect l="1313" t="2712"/>
          <a:stretch/>
        </p:blipFill>
        <p:spPr>
          <a:xfrm>
            <a:off x="807308" y="2545492"/>
            <a:ext cx="9487630" cy="327272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2023864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EEC0C-B191-3E9A-0170-FC16105A8810}"/>
              </a:ext>
            </a:extLst>
          </p:cNvPr>
          <p:cNvSpPr>
            <a:spLocks noGrp="1"/>
          </p:cNvSpPr>
          <p:nvPr>
            <p:ph type="title"/>
          </p:nvPr>
        </p:nvSpPr>
        <p:spPr/>
        <p:txBody>
          <a:bodyPr>
            <a:normAutofit/>
          </a:bodyPr>
          <a:lstStyle/>
          <a:p>
            <a:pPr algn="ctr"/>
            <a:r>
              <a:rPr lang="en-US" sz="4000" b="1" dirty="0">
                <a:latin typeface="Arial" panose="020B0604020202020204" pitchFamily="34" charset="0"/>
                <a:cs typeface="Arial" panose="020B0604020202020204" pitchFamily="34" charset="0"/>
              </a:rPr>
              <a:t>REFERENCE LIST</a:t>
            </a:r>
            <a:endParaRPr lang="en-IN" sz="4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C063076-A552-0E44-42C4-83EE554D9E92}"/>
              </a:ext>
            </a:extLst>
          </p:cNvPr>
          <p:cNvSpPr>
            <a:spLocks noGrp="1"/>
          </p:cNvSpPr>
          <p:nvPr>
            <p:ph idx="1"/>
          </p:nvPr>
        </p:nvSpPr>
        <p:spPr/>
        <p:txBody>
          <a:bodyPr>
            <a:noAutofit/>
          </a:bodyPr>
          <a:lstStyle/>
          <a:p>
            <a:pPr algn="just">
              <a:lnSpc>
                <a:spcPct val="150000"/>
              </a:lnSpc>
            </a:pPr>
            <a:r>
              <a:rPr lang="en-IN" sz="1300" dirty="0">
                <a:effectLst/>
                <a:latin typeface="Arial" panose="020B0604020202020204" pitchFamily="34" charset="0"/>
                <a:cs typeface="Arial" panose="020B0604020202020204" pitchFamily="34" charset="0"/>
              </a:rPr>
              <a:t>Alonso-Martínez, A.M., Ramírez-</a:t>
            </a:r>
            <a:r>
              <a:rPr lang="en-IN" sz="1300" dirty="0" err="1">
                <a:effectLst/>
                <a:latin typeface="Arial" panose="020B0604020202020204" pitchFamily="34" charset="0"/>
                <a:cs typeface="Arial" panose="020B0604020202020204" pitchFamily="34" charset="0"/>
              </a:rPr>
              <a:t>Vélez</a:t>
            </a:r>
            <a:r>
              <a:rPr lang="en-IN" sz="1300" dirty="0">
                <a:effectLst/>
                <a:latin typeface="Arial" panose="020B0604020202020204" pitchFamily="34" charset="0"/>
                <a:cs typeface="Arial" panose="020B0604020202020204" pitchFamily="34" charset="0"/>
              </a:rPr>
              <a:t>, R., García-Alonso, Y., </a:t>
            </a:r>
            <a:r>
              <a:rPr lang="en-IN" sz="1300" dirty="0" err="1">
                <a:effectLst/>
                <a:latin typeface="Arial" panose="020B0604020202020204" pitchFamily="34" charset="0"/>
                <a:cs typeface="Arial" panose="020B0604020202020204" pitchFamily="34" charset="0"/>
              </a:rPr>
              <a:t>Izquierdo</a:t>
            </a:r>
            <a:r>
              <a:rPr lang="en-IN" sz="1300" dirty="0">
                <a:effectLst/>
                <a:latin typeface="Arial" panose="020B0604020202020204" pitchFamily="34" charset="0"/>
                <a:cs typeface="Arial" panose="020B0604020202020204" pitchFamily="34" charset="0"/>
              </a:rPr>
              <a:t>, M. and García-</a:t>
            </a:r>
            <a:r>
              <a:rPr lang="en-IN" sz="1300" dirty="0" err="1">
                <a:effectLst/>
                <a:latin typeface="Arial" panose="020B0604020202020204" pitchFamily="34" charset="0"/>
                <a:cs typeface="Arial" panose="020B0604020202020204" pitchFamily="34" charset="0"/>
              </a:rPr>
              <a:t>Hermoso</a:t>
            </a:r>
            <a:r>
              <a:rPr lang="en-IN" sz="1300" dirty="0">
                <a:effectLst/>
                <a:latin typeface="Arial" panose="020B0604020202020204" pitchFamily="34" charset="0"/>
                <a:cs typeface="Arial" panose="020B0604020202020204" pitchFamily="34" charset="0"/>
              </a:rPr>
              <a:t>, A. (2021). Physical Activity, Sedentary </a:t>
            </a:r>
            <a:r>
              <a:rPr lang="en-IN" sz="1300" dirty="0" err="1">
                <a:effectLst/>
                <a:latin typeface="Arial" panose="020B0604020202020204" pitchFamily="34" charset="0"/>
                <a:cs typeface="Arial" panose="020B0604020202020204" pitchFamily="34" charset="0"/>
              </a:rPr>
              <a:t>Behavior</a:t>
            </a:r>
            <a:r>
              <a:rPr lang="en-IN" sz="1300" dirty="0">
                <a:effectLst/>
                <a:latin typeface="Arial" panose="020B0604020202020204" pitchFamily="34" charset="0"/>
                <a:cs typeface="Arial" panose="020B0604020202020204" pitchFamily="34" charset="0"/>
              </a:rPr>
              <a:t>, Sleep and Self-Regulation in Spanish </a:t>
            </a:r>
            <a:r>
              <a:rPr lang="en-IN" sz="1300" dirty="0" err="1">
                <a:effectLst/>
                <a:latin typeface="Arial" panose="020B0604020202020204" pitchFamily="34" charset="0"/>
                <a:cs typeface="Arial" panose="020B0604020202020204" pitchFamily="34" charset="0"/>
              </a:rPr>
              <a:t>Preschoolers</a:t>
            </a:r>
            <a:r>
              <a:rPr lang="en-IN" sz="1300" dirty="0">
                <a:effectLst/>
                <a:latin typeface="Arial" panose="020B0604020202020204" pitchFamily="34" charset="0"/>
                <a:cs typeface="Arial" panose="020B0604020202020204" pitchFamily="34" charset="0"/>
              </a:rPr>
              <a:t> during the COVID-19 Lockdown. </a:t>
            </a:r>
            <a:r>
              <a:rPr lang="en-IN" sz="1300" i="1" dirty="0">
                <a:effectLst/>
                <a:latin typeface="Arial" panose="020B0604020202020204" pitchFamily="34" charset="0"/>
                <a:cs typeface="Arial" panose="020B0604020202020204" pitchFamily="34" charset="0"/>
              </a:rPr>
              <a:t>International Journal of Environmental Research and Public Health</a:t>
            </a:r>
            <a:r>
              <a:rPr lang="en-IN" sz="1300" dirty="0">
                <a:effectLst/>
                <a:latin typeface="Arial" panose="020B0604020202020204" pitchFamily="34" charset="0"/>
                <a:cs typeface="Arial" panose="020B0604020202020204" pitchFamily="34" charset="0"/>
              </a:rPr>
              <a:t>, 18(2), p.693. </a:t>
            </a:r>
            <a:r>
              <a:rPr lang="en-IN" sz="1300" dirty="0" err="1">
                <a:effectLst/>
                <a:latin typeface="Arial" panose="020B0604020202020204" pitchFamily="34" charset="0"/>
                <a:cs typeface="Arial" panose="020B0604020202020204" pitchFamily="34" charset="0"/>
              </a:rPr>
              <a:t>doi:https</a:t>
            </a:r>
            <a:r>
              <a:rPr lang="en-IN" sz="1300" dirty="0">
                <a:effectLst/>
                <a:latin typeface="Arial" panose="020B0604020202020204" pitchFamily="34" charset="0"/>
                <a:cs typeface="Arial" panose="020B0604020202020204" pitchFamily="34" charset="0"/>
              </a:rPr>
              <a:t>://doi.org/10.3390/ijerph18020693.</a:t>
            </a:r>
          </a:p>
          <a:p>
            <a:pPr algn="just">
              <a:lnSpc>
                <a:spcPct val="150000"/>
              </a:lnSpc>
            </a:pPr>
            <a:r>
              <a:rPr lang="en-IN" sz="1300" dirty="0" err="1">
                <a:effectLst/>
                <a:latin typeface="Arial" panose="020B0604020202020204" pitchFamily="34" charset="0"/>
                <a:cs typeface="Arial" panose="020B0604020202020204" pitchFamily="34" charset="0"/>
              </a:rPr>
              <a:t>Andermo</a:t>
            </a:r>
            <a:r>
              <a:rPr lang="en-IN" sz="1300" dirty="0">
                <a:effectLst/>
                <a:latin typeface="Arial" panose="020B0604020202020204" pitchFamily="34" charset="0"/>
                <a:cs typeface="Arial" panose="020B0604020202020204" pitchFamily="34" charset="0"/>
              </a:rPr>
              <a:t>, S., </a:t>
            </a:r>
            <a:r>
              <a:rPr lang="en-IN" sz="1300" dirty="0" err="1">
                <a:effectLst/>
                <a:latin typeface="Arial" panose="020B0604020202020204" pitchFamily="34" charset="0"/>
                <a:cs typeface="Arial" panose="020B0604020202020204" pitchFamily="34" charset="0"/>
              </a:rPr>
              <a:t>Hallgren</a:t>
            </a:r>
            <a:r>
              <a:rPr lang="en-IN" sz="1300" dirty="0">
                <a:effectLst/>
                <a:latin typeface="Arial" panose="020B0604020202020204" pitchFamily="34" charset="0"/>
                <a:cs typeface="Arial" panose="020B0604020202020204" pitchFamily="34" charset="0"/>
              </a:rPr>
              <a:t>, M., Nguyen, T.-T.-D., Jonsson, S., Petersen, S., Friberg, M., </a:t>
            </a:r>
            <a:r>
              <a:rPr lang="en-IN" sz="1300" dirty="0" err="1">
                <a:effectLst/>
                <a:latin typeface="Arial" panose="020B0604020202020204" pitchFamily="34" charset="0"/>
                <a:cs typeface="Arial" panose="020B0604020202020204" pitchFamily="34" charset="0"/>
              </a:rPr>
              <a:t>Romqvist</a:t>
            </a:r>
            <a:r>
              <a:rPr lang="en-IN" sz="1300" dirty="0">
                <a:effectLst/>
                <a:latin typeface="Arial" panose="020B0604020202020204" pitchFamily="34" charset="0"/>
                <a:cs typeface="Arial" panose="020B0604020202020204" pitchFamily="34" charset="0"/>
              </a:rPr>
              <a:t>, A., Stubbs, B. and </a:t>
            </a:r>
            <a:r>
              <a:rPr lang="en-IN" sz="1300" dirty="0" err="1">
                <a:effectLst/>
                <a:latin typeface="Arial" panose="020B0604020202020204" pitchFamily="34" charset="0"/>
                <a:cs typeface="Arial" panose="020B0604020202020204" pitchFamily="34" charset="0"/>
              </a:rPr>
              <a:t>Elinder</a:t>
            </a:r>
            <a:r>
              <a:rPr lang="en-IN" sz="1300" dirty="0">
                <a:effectLst/>
                <a:latin typeface="Arial" panose="020B0604020202020204" pitchFamily="34" charset="0"/>
                <a:cs typeface="Arial" panose="020B0604020202020204" pitchFamily="34" charset="0"/>
              </a:rPr>
              <a:t>, L.S. (2020). School-related physical activity interventions and mental health among children: a systematic review and meta-analysis. </a:t>
            </a:r>
            <a:r>
              <a:rPr lang="en-IN" sz="1300" i="1" dirty="0">
                <a:effectLst/>
                <a:latin typeface="Arial" panose="020B0604020202020204" pitchFamily="34" charset="0"/>
                <a:cs typeface="Arial" panose="020B0604020202020204" pitchFamily="34" charset="0"/>
              </a:rPr>
              <a:t>Sports Medicine - Open</a:t>
            </a:r>
            <a:r>
              <a:rPr lang="en-IN" sz="1300" dirty="0">
                <a:effectLst/>
                <a:latin typeface="Arial" panose="020B0604020202020204" pitchFamily="34" charset="0"/>
                <a:cs typeface="Arial" panose="020B0604020202020204" pitchFamily="34" charset="0"/>
              </a:rPr>
              <a:t>, [online] 6(1). </a:t>
            </a:r>
            <a:r>
              <a:rPr lang="en-IN" sz="1300" dirty="0" err="1">
                <a:effectLst/>
                <a:latin typeface="Arial" panose="020B0604020202020204" pitchFamily="34" charset="0"/>
                <a:cs typeface="Arial" panose="020B0604020202020204" pitchFamily="34" charset="0"/>
              </a:rPr>
              <a:t>doi:https</a:t>
            </a:r>
            <a:r>
              <a:rPr lang="en-IN" sz="1300" dirty="0">
                <a:effectLst/>
                <a:latin typeface="Arial" panose="020B0604020202020204" pitchFamily="34" charset="0"/>
                <a:cs typeface="Arial" panose="020B0604020202020204" pitchFamily="34" charset="0"/>
              </a:rPr>
              <a:t>://doi.org/10.1186/s40798-020-00254-x.</a:t>
            </a:r>
          </a:p>
          <a:p>
            <a:pPr algn="just">
              <a:lnSpc>
                <a:spcPct val="150000"/>
              </a:lnSpc>
            </a:pPr>
            <a:r>
              <a:rPr lang="en-IN" sz="1300" dirty="0">
                <a:effectLst/>
                <a:latin typeface="Arial" panose="020B0604020202020204" pitchFamily="34" charset="0"/>
                <a:cs typeface="Arial" panose="020B0604020202020204" pitchFamily="34" charset="0"/>
              </a:rPr>
              <a:t>Bertrand, L., Shaw, K., Ko, J., </a:t>
            </a:r>
            <a:r>
              <a:rPr lang="en-IN" sz="1300" dirty="0" err="1">
                <a:effectLst/>
                <a:latin typeface="Arial" panose="020B0604020202020204" pitchFamily="34" charset="0"/>
                <a:cs typeface="Arial" panose="020B0604020202020204" pitchFamily="34" charset="0"/>
              </a:rPr>
              <a:t>Deprez</a:t>
            </a:r>
            <a:r>
              <a:rPr lang="en-IN" sz="1300" dirty="0">
                <a:effectLst/>
                <a:latin typeface="Arial" panose="020B0604020202020204" pitchFamily="34" charset="0"/>
                <a:cs typeface="Arial" panose="020B0604020202020204" pitchFamily="34" charset="0"/>
              </a:rPr>
              <a:t>, D., </a:t>
            </a:r>
            <a:r>
              <a:rPr lang="en-IN" sz="1300" dirty="0" err="1">
                <a:effectLst/>
                <a:latin typeface="Arial" panose="020B0604020202020204" pitchFamily="34" charset="0"/>
                <a:cs typeface="Arial" panose="020B0604020202020204" pitchFamily="34" charset="0"/>
              </a:rPr>
              <a:t>Chilibeck</a:t>
            </a:r>
            <a:r>
              <a:rPr lang="en-IN" sz="1300" dirty="0">
                <a:effectLst/>
                <a:latin typeface="Arial" panose="020B0604020202020204" pitchFamily="34" charset="0"/>
                <a:cs typeface="Arial" panose="020B0604020202020204" pitchFamily="34" charset="0"/>
              </a:rPr>
              <a:t>, P.D. and </a:t>
            </a:r>
            <a:r>
              <a:rPr lang="en-IN" sz="1300" dirty="0" err="1">
                <a:effectLst/>
                <a:latin typeface="Arial" panose="020B0604020202020204" pitchFamily="34" charset="0"/>
                <a:cs typeface="Arial" panose="020B0604020202020204" pitchFamily="34" charset="0"/>
              </a:rPr>
              <a:t>Zello</a:t>
            </a:r>
            <a:r>
              <a:rPr lang="en-IN" sz="1300" dirty="0">
                <a:effectLst/>
                <a:latin typeface="Arial" panose="020B0604020202020204" pitchFamily="34" charset="0"/>
                <a:cs typeface="Arial" panose="020B0604020202020204" pitchFamily="34" charset="0"/>
              </a:rPr>
              <a:t>, G.A. (2021). The impact of the coronavirus disease 2019 (COVID-19) pandemic on university students’ dietary intake, physical activity, and sedentary behaviour. </a:t>
            </a:r>
            <a:r>
              <a:rPr lang="en-IN" sz="1300" i="1" dirty="0">
                <a:effectLst/>
                <a:latin typeface="Arial" panose="020B0604020202020204" pitchFamily="34" charset="0"/>
                <a:cs typeface="Arial" panose="020B0604020202020204" pitchFamily="34" charset="0"/>
              </a:rPr>
              <a:t>Applied Physiology, Nutrition, and Metabolism</a:t>
            </a:r>
            <a:r>
              <a:rPr lang="en-IN" sz="1300" dirty="0">
                <a:effectLst/>
                <a:latin typeface="Arial" panose="020B0604020202020204" pitchFamily="34" charset="0"/>
                <a:cs typeface="Arial" panose="020B0604020202020204" pitchFamily="34" charset="0"/>
              </a:rPr>
              <a:t>, 46(3). </a:t>
            </a:r>
            <a:r>
              <a:rPr lang="en-IN" sz="1300" dirty="0" err="1">
                <a:effectLst/>
                <a:latin typeface="Arial" panose="020B0604020202020204" pitchFamily="34" charset="0"/>
                <a:cs typeface="Arial" panose="020B0604020202020204" pitchFamily="34" charset="0"/>
              </a:rPr>
              <a:t>doi:https</a:t>
            </a:r>
            <a:r>
              <a:rPr lang="en-IN" sz="1300" dirty="0">
                <a:effectLst/>
                <a:latin typeface="Arial" panose="020B0604020202020204" pitchFamily="34" charset="0"/>
                <a:cs typeface="Arial" panose="020B0604020202020204" pitchFamily="34" charset="0"/>
              </a:rPr>
              <a:t>://doi.org/10.1139/apnm-2020-0990.</a:t>
            </a:r>
          </a:p>
        </p:txBody>
      </p:sp>
    </p:spTree>
    <p:extLst>
      <p:ext uri="{BB962C8B-B14F-4D97-AF65-F5344CB8AC3E}">
        <p14:creationId xmlns:p14="http://schemas.microsoft.com/office/powerpoint/2010/main" val="37018298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18D8BE-B4A0-CDF9-7494-2143A14749E2}"/>
              </a:ext>
            </a:extLst>
          </p:cNvPr>
          <p:cNvSpPr>
            <a:spLocks noGrp="1"/>
          </p:cNvSpPr>
          <p:nvPr>
            <p:ph idx="1"/>
          </p:nvPr>
        </p:nvSpPr>
        <p:spPr>
          <a:xfrm>
            <a:off x="680321" y="1961322"/>
            <a:ext cx="9613861" cy="3974867"/>
          </a:xfrm>
        </p:spPr>
        <p:txBody>
          <a:bodyPr>
            <a:normAutofit fontScale="25000" lnSpcReduction="20000"/>
          </a:bodyPr>
          <a:lstStyle/>
          <a:p>
            <a:pPr algn="just">
              <a:lnSpc>
                <a:spcPct val="150000"/>
              </a:lnSpc>
            </a:pPr>
            <a:r>
              <a:rPr lang="en-IN" sz="5200" dirty="0">
                <a:effectLst/>
                <a:latin typeface="Arial" panose="020B0604020202020204" pitchFamily="34" charset="0"/>
                <a:cs typeface="Arial" panose="020B0604020202020204" pitchFamily="34" charset="0"/>
              </a:rPr>
              <a:t>Cairney, J., Dudley, D., Kwan, M., </a:t>
            </a:r>
            <a:r>
              <a:rPr lang="en-IN" sz="5200" dirty="0" err="1">
                <a:effectLst/>
                <a:latin typeface="Arial" panose="020B0604020202020204" pitchFamily="34" charset="0"/>
                <a:cs typeface="Arial" panose="020B0604020202020204" pitchFamily="34" charset="0"/>
              </a:rPr>
              <a:t>Bulten</a:t>
            </a:r>
            <a:r>
              <a:rPr lang="en-IN" sz="5200" dirty="0">
                <a:effectLst/>
                <a:latin typeface="Arial" panose="020B0604020202020204" pitchFamily="34" charset="0"/>
                <a:cs typeface="Arial" panose="020B0604020202020204" pitchFamily="34" charset="0"/>
              </a:rPr>
              <a:t>, R. and </a:t>
            </a:r>
            <a:r>
              <a:rPr lang="en-IN" sz="5200" dirty="0" err="1">
                <a:effectLst/>
                <a:latin typeface="Arial" panose="020B0604020202020204" pitchFamily="34" charset="0"/>
                <a:cs typeface="Arial" panose="020B0604020202020204" pitchFamily="34" charset="0"/>
              </a:rPr>
              <a:t>Kriellaars</a:t>
            </a:r>
            <a:r>
              <a:rPr lang="en-IN" sz="5200" dirty="0">
                <a:effectLst/>
                <a:latin typeface="Arial" panose="020B0604020202020204" pitchFamily="34" charset="0"/>
                <a:cs typeface="Arial" panose="020B0604020202020204" pitchFamily="34" charset="0"/>
              </a:rPr>
              <a:t>, D. (2019). Physical Literacy, Physical Activity and Health: Toward an Evidence-Informed Conceptual Model. </a:t>
            </a:r>
            <a:r>
              <a:rPr lang="en-IN" sz="5200" i="1" dirty="0">
                <a:effectLst/>
                <a:latin typeface="Arial" panose="020B0604020202020204" pitchFamily="34" charset="0"/>
                <a:cs typeface="Arial" panose="020B0604020202020204" pitchFamily="34" charset="0"/>
              </a:rPr>
              <a:t>Sports Medicine</a:t>
            </a:r>
            <a:r>
              <a:rPr lang="en-IN" sz="5200" dirty="0">
                <a:effectLst/>
                <a:latin typeface="Arial" panose="020B0604020202020204" pitchFamily="34" charset="0"/>
                <a:cs typeface="Arial" panose="020B0604020202020204" pitchFamily="34" charset="0"/>
              </a:rPr>
              <a:t>, 49(3), pp.371–383. </a:t>
            </a:r>
            <a:r>
              <a:rPr lang="en-IN" sz="5200" dirty="0" err="1">
                <a:effectLst/>
                <a:latin typeface="Arial" panose="020B0604020202020204" pitchFamily="34" charset="0"/>
                <a:cs typeface="Arial" panose="020B0604020202020204" pitchFamily="34" charset="0"/>
              </a:rPr>
              <a:t>doi:https</a:t>
            </a:r>
            <a:r>
              <a:rPr lang="en-IN" sz="5200" dirty="0">
                <a:effectLst/>
                <a:latin typeface="Arial" panose="020B0604020202020204" pitchFamily="34" charset="0"/>
                <a:cs typeface="Arial" panose="020B0604020202020204" pitchFamily="34" charset="0"/>
              </a:rPr>
              <a:t>://doi.org/10.1007/s40279-019-01063-3.</a:t>
            </a:r>
          </a:p>
          <a:p>
            <a:pPr algn="just">
              <a:lnSpc>
                <a:spcPct val="150000"/>
              </a:lnSpc>
            </a:pPr>
            <a:r>
              <a:rPr lang="en-IN" sz="5200" dirty="0">
                <a:effectLst/>
                <a:latin typeface="Arial" panose="020B0604020202020204" pitchFamily="34" charset="0"/>
                <a:cs typeface="Arial" panose="020B0604020202020204" pitchFamily="34" charset="0"/>
              </a:rPr>
              <a:t>Dale, L.P., </a:t>
            </a:r>
            <a:r>
              <a:rPr lang="en-IN" sz="5200" dirty="0" err="1">
                <a:effectLst/>
                <a:latin typeface="Arial" panose="020B0604020202020204" pitchFamily="34" charset="0"/>
                <a:cs typeface="Arial" panose="020B0604020202020204" pitchFamily="34" charset="0"/>
              </a:rPr>
              <a:t>Vanderloo</a:t>
            </a:r>
            <a:r>
              <a:rPr lang="en-IN" sz="5200" dirty="0">
                <a:effectLst/>
                <a:latin typeface="Arial" panose="020B0604020202020204" pitchFamily="34" charset="0"/>
                <a:cs typeface="Arial" panose="020B0604020202020204" pitchFamily="34" charset="0"/>
              </a:rPr>
              <a:t>, L., Moore, S. and Faulkner, G. (2018). Physical activity and depression, anxiety, and self-esteem in children and youth: An umbrella systematic review. </a:t>
            </a:r>
            <a:r>
              <a:rPr lang="en-IN" sz="5200" i="1" dirty="0">
                <a:effectLst/>
                <a:latin typeface="Arial" panose="020B0604020202020204" pitchFamily="34" charset="0"/>
                <a:cs typeface="Arial" panose="020B0604020202020204" pitchFamily="34" charset="0"/>
              </a:rPr>
              <a:t>Mental Health and Physical Activity</a:t>
            </a:r>
            <a:r>
              <a:rPr lang="en-IN" sz="5200" dirty="0">
                <a:effectLst/>
                <a:latin typeface="Arial" panose="020B0604020202020204" pitchFamily="34" charset="0"/>
                <a:cs typeface="Arial" panose="020B0604020202020204" pitchFamily="34" charset="0"/>
              </a:rPr>
              <a:t>, 16. </a:t>
            </a:r>
            <a:r>
              <a:rPr lang="en-IN" sz="5200" dirty="0" err="1">
                <a:effectLst/>
                <a:latin typeface="Arial" panose="020B0604020202020204" pitchFamily="34" charset="0"/>
                <a:cs typeface="Arial" panose="020B0604020202020204" pitchFamily="34" charset="0"/>
              </a:rPr>
              <a:t>doi:https</a:t>
            </a:r>
            <a:r>
              <a:rPr lang="en-IN" sz="5200" dirty="0">
                <a:effectLst/>
                <a:latin typeface="Arial" panose="020B0604020202020204" pitchFamily="34" charset="0"/>
                <a:cs typeface="Arial" panose="020B0604020202020204" pitchFamily="34" charset="0"/>
              </a:rPr>
              <a:t>://doi.org/10.1016/j.mhpa.2018.12.001.</a:t>
            </a:r>
          </a:p>
          <a:p>
            <a:pPr algn="just">
              <a:lnSpc>
                <a:spcPct val="150000"/>
              </a:lnSpc>
            </a:pPr>
            <a:r>
              <a:rPr lang="en-IN" sz="5200" dirty="0">
                <a:effectLst/>
                <a:latin typeface="Arial" panose="020B0604020202020204" pitchFamily="34" charset="0"/>
                <a:cs typeface="Arial" panose="020B0604020202020204" pitchFamily="34" charset="0"/>
              </a:rPr>
              <a:t>Ding, D., Ramirez Varela, A., Bauman, A.E., </a:t>
            </a:r>
            <a:r>
              <a:rPr lang="en-IN" sz="5200" dirty="0" err="1">
                <a:effectLst/>
                <a:latin typeface="Arial" panose="020B0604020202020204" pitchFamily="34" charset="0"/>
                <a:cs typeface="Arial" panose="020B0604020202020204" pitchFamily="34" charset="0"/>
              </a:rPr>
              <a:t>Ekelund</a:t>
            </a:r>
            <a:r>
              <a:rPr lang="en-IN" sz="5200" dirty="0">
                <a:effectLst/>
                <a:latin typeface="Arial" panose="020B0604020202020204" pitchFamily="34" charset="0"/>
                <a:cs typeface="Arial" panose="020B0604020202020204" pitchFamily="34" charset="0"/>
              </a:rPr>
              <a:t>, U., Lee, I-Min., Heath, G., </a:t>
            </a:r>
            <a:r>
              <a:rPr lang="en-IN" sz="5200" dirty="0" err="1">
                <a:effectLst/>
                <a:latin typeface="Arial" panose="020B0604020202020204" pitchFamily="34" charset="0"/>
                <a:cs typeface="Arial" panose="020B0604020202020204" pitchFamily="34" charset="0"/>
              </a:rPr>
              <a:t>Katzmarzyk</a:t>
            </a:r>
            <a:r>
              <a:rPr lang="en-IN" sz="5200" dirty="0">
                <a:effectLst/>
                <a:latin typeface="Arial" panose="020B0604020202020204" pitchFamily="34" charset="0"/>
                <a:cs typeface="Arial" panose="020B0604020202020204" pitchFamily="34" charset="0"/>
              </a:rPr>
              <a:t>, P.T., Reis, R. and Pratt, M. (2019). Towards better evidence-informed global action: lessons learnt from the Lancet series and recent developments in physical activity and public health. </a:t>
            </a:r>
            <a:r>
              <a:rPr lang="en-IN" sz="5200" i="1" dirty="0">
                <a:effectLst/>
                <a:latin typeface="Arial" panose="020B0604020202020204" pitchFamily="34" charset="0"/>
                <a:cs typeface="Arial" panose="020B0604020202020204" pitchFamily="34" charset="0"/>
              </a:rPr>
              <a:t>British Journal of Sports Medicine</a:t>
            </a:r>
            <a:r>
              <a:rPr lang="en-IN" sz="5200" dirty="0">
                <a:effectLst/>
                <a:latin typeface="Arial" panose="020B0604020202020204" pitchFamily="34" charset="0"/>
                <a:cs typeface="Arial" panose="020B0604020202020204" pitchFamily="34" charset="0"/>
              </a:rPr>
              <a:t>, 54(8), pp.462–468. </a:t>
            </a:r>
            <a:r>
              <a:rPr lang="en-IN" sz="5200" dirty="0" err="1">
                <a:effectLst/>
                <a:latin typeface="Arial" panose="020B0604020202020204" pitchFamily="34" charset="0"/>
                <a:cs typeface="Arial" panose="020B0604020202020204" pitchFamily="34" charset="0"/>
              </a:rPr>
              <a:t>doi:https</a:t>
            </a:r>
            <a:r>
              <a:rPr lang="en-IN" sz="5200" dirty="0">
                <a:effectLst/>
                <a:latin typeface="Arial" panose="020B0604020202020204" pitchFamily="34" charset="0"/>
                <a:cs typeface="Arial" panose="020B0604020202020204" pitchFamily="34" charset="0"/>
              </a:rPr>
              <a:t>://doi.org/10.1136/bjsports-2019-101001.</a:t>
            </a:r>
          </a:p>
          <a:p>
            <a:pPr algn="just">
              <a:lnSpc>
                <a:spcPct val="150000"/>
              </a:lnSpc>
            </a:pPr>
            <a:r>
              <a:rPr lang="en-IN" sz="5200" dirty="0">
                <a:effectLst/>
                <a:latin typeface="Arial" panose="020B0604020202020204" pitchFamily="34" charset="0"/>
                <a:cs typeface="Arial" panose="020B0604020202020204" pitchFamily="34" charset="0"/>
              </a:rPr>
              <a:t>Dragun, R., </a:t>
            </a:r>
            <a:r>
              <a:rPr lang="en-IN" sz="5200" dirty="0" err="1">
                <a:effectLst/>
                <a:latin typeface="Arial" panose="020B0604020202020204" pitchFamily="34" charset="0"/>
                <a:cs typeface="Arial" panose="020B0604020202020204" pitchFamily="34" charset="0"/>
              </a:rPr>
              <a:t>Veček</a:t>
            </a:r>
            <a:r>
              <a:rPr lang="en-IN" sz="5200" dirty="0">
                <a:effectLst/>
                <a:latin typeface="Arial" panose="020B0604020202020204" pitchFamily="34" charset="0"/>
                <a:cs typeface="Arial" panose="020B0604020202020204" pitchFamily="34" charset="0"/>
              </a:rPr>
              <a:t>, N.N., </a:t>
            </a:r>
            <a:r>
              <a:rPr lang="en-IN" sz="5200" dirty="0" err="1">
                <a:effectLst/>
                <a:latin typeface="Arial" panose="020B0604020202020204" pitchFamily="34" charset="0"/>
                <a:cs typeface="Arial" panose="020B0604020202020204" pitchFamily="34" charset="0"/>
              </a:rPr>
              <a:t>Marendić</a:t>
            </a:r>
            <a:r>
              <a:rPr lang="en-IN" sz="5200" dirty="0">
                <a:effectLst/>
                <a:latin typeface="Arial" panose="020B0604020202020204" pitchFamily="34" charset="0"/>
                <a:cs typeface="Arial" panose="020B0604020202020204" pitchFamily="34" charset="0"/>
              </a:rPr>
              <a:t>, M., </a:t>
            </a:r>
            <a:r>
              <a:rPr lang="en-IN" sz="5200" dirty="0" err="1">
                <a:effectLst/>
                <a:latin typeface="Arial" panose="020B0604020202020204" pitchFamily="34" charset="0"/>
                <a:cs typeface="Arial" panose="020B0604020202020204" pitchFamily="34" charset="0"/>
              </a:rPr>
              <a:t>Pribisalić</a:t>
            </a:r>
            <a:r>
              <a:rPr lang="en-IN" sz="5200" dirty="0">
                <a:effectLst/>
                <a:latin typeface="Arial" panose="020B0604020202020204" pitchFamily="34" charset="0"/>
                <a:cs typeface="Arial" panose="020B0604020202020204" pitchFamily="34" charset="0"/>
              </a:rPr>
              <a:t>, A., </a:t>
            </a:r>
            <a:r>
              <a:rPr lang="en-IN" sz="5200" dirty="0" err="1">
                <a:effectLst/>
                <a:latin typeface="Arial" panose="020B0604020202020204" pitchFamily="34" charset="0"/>
                <a:cs typeface="Arial" panose="020B0604020202020204" pitchFamily="34" charset="0"/>
              </a:rPr>
              <a:t>Đivić</a:t>
            </a:r>
            <a:r>
              <a:rPr lang="en-IN" sz="5200" dirty="0">
                <a:effectLst/>
                <a:latin typeface="Arial" panose="020B0604020202020204" pitchFamily="34" charset="0"/>
                <a:cs typeface="Arial" panose="020B0604020202020204" pitchFamily="34" charset="0"/>
              </a:rPr>
              <a:t>, G., Cena, H., </a:t>
            </a:r>
            <a:r>
              <a:rPr lang="en-IN" sz="5200" dirty="0" err="1">
                <a:effectLst/>
                <a:latin typeface="Arial" panose="020B0604020202020204" pitchFamily="34" charset="0"/>
                <a:cs typeface="Arial" panose="020B0604020202020204" pitchFamily="34" charset="0"/>
              </a:rPr>
              <a:t>Polašek</a:t>
            </a:r>
            <a:r>
              <a:rPr lang="en-IN" sz="5200" dirty="0">
                <a:effectLst/>
                <a:latin typeface="Arial" panose="020B0604020202020204" pitchFamily="34" charset="0"/>
                <a:cs typeface="Arial" panose="020B0604020202020204" pitchFamily="34" charset="0"/>
              </a:rPr>
              <a:t>, O. and </a:t>
            </a:r>
            <a:r>
              <a:rPr lang="en-IN" sz="5200" dirty="0" err="1">
                <a:effectLst/>
                <a:latin typeface="Arial" panose="020B0604020202020204" pitchFamily="34" charset="0"/>
                <a:cs typeface="Arial" panose="020B0604020202020204" pitchFamily="34" charset="0"/>
              </a:rPr>
              <a:t>Kolčić</a:t>
            </a:r>
            <a:r>
              <a:rPr lang="en-IN" sz="5200" dirty="0">
                <a:effectLst/>
                <a:latin typeface="Arial" panose="020B0604020202020204" pitchFamily="34" charset="0"/>
                <a:cs typeface="Arial" panose="020B0604020202020204" pitchFamily="34" charset="0"/>
              </a:rPr>
              <a:t>, I. (2021). Have Lifestyle Habits and Psychological Well-Being Changed among Adolescents and Medical Students Due to COVID-19 Lockdown in Croatia? </a:t>
            </a:r>
            <a:r>
              <a:rPr lang="en-IN" sz="5200" i="1" dirty="0">
                <a:effectLst/>
                <a:latin typeface="Arial" panose="020B0604020202020204" pitchFamily="34" charset="0"/>
                <a:cs typeface="Arial" panose="020B0604020202020204" pitchFamily="34" charset="0"/>
              </a:rPr>
              <a:t>Nutrients</a:t>
            </a:r>
            <a:r>
              <a:rPr lang="en-IN" sz="5200" dirty="0">
                <a:effectLst/>
                <a:latin typeface="Arial" panose="020B0604020202020204" pitchFamily="34" charset="0"/>
                <a:cs typeface="Arial" panose="020B0604020202020204" pitchFamily="34" charset="0"/>
              </a:rPr>
              <a:t>, [online] 13(1), p.97. </a:t>
            </a:r>
            <a:r>
              <a:rPr lang="en-IN" sz="5200" dirty="0" err="1">
                <a:effectLst/>
                <a:latin typeface="Arial" panose="020B0604020202020204" pitchFamily="34" charset="0"/>
                <a:cs typeface="Arial" panose="020B0604020202020204" pitchFamily="34" charset="0"/>
              </a:rPr>
              <a:t>doi:https</a:t>
            </a:r>
            <a:r>
              <a:rPr lang="en-IN" sz="5200" dirty="0">
                <a:effectLst/>
                <a:latin typeface="Arial" panose="020B0604020202020204" pitchFamily="34" charset="0"/>
                <a:cs typeface="Arial" panose="020B0604020202020204" pitchFamily="34" charset="0"/>
              </a:rPr>
              <a:t>://doi.org/10.3390/nu13010097.</a:t>
            </a:r>
          </a:p>
          <a:p>
            <a:endParaRPr lang="en-IN" dirty="0"/>
          </a:p>
        </p:txBody>
      </p:sp>
    </p:spTree>
    <p:extLst>
      <p:ext uri="{BB962C8B-B14F-4D97-AF65-F5344CB8AC3E}">
        <p14:creationId xmlns:p14="http://schemas.microsoft.com/office/powerpoint/2010/main" val="42316895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01459B-8561-3ED0-7ED0-CEE56D9921F1}"/>
              </a:ext>
            </a:extLst>
          </p:cNvPr>
          <p:cNvSpPr>
            <a:spLocks noGrp="1"/>
          </p:cNvSpPr>
          <p:nvPr>
            <p:ph idx="1"/>
          </p:nvPr>
        </p:nvSpPr>
        <p:spPr>
          <a:xfrm>
            <a:off x="680321" y="1921565"/>
            <a:ext cx="9613861" cy="4014624"/>
          </a:xfrm>
        </p:spPr>
        <p:txBody>
          <a:bodyPr>
            <a:noAutofit/>
          </a:bodyPr>
          <a:lstStyle/>
          <a:p>
            <a:pPr algn="just">
              <a:lnSpc>
                <a:spcPct val="150000"/>
              </a:lnSpc>
            </a:pPr>
            <a:r>
              <a:rPr lang="en-IN" sz="1300" dirty="0">
                <a:effectLst/>
                <a:latin typeface="Arial" panose="020B0604020202020204" pitchFamily="34" charset="0"/>
                <a:cs typeface="Arial" panose="020B0604020202020204" pitchFamily="34" charset="0"/>
              </a:rPr>
              <a:t>Du, Y., Liu, B., Sun, Y., </a:t>
            </a:r>
            <a:r>
              <a:rPr lang="en-IN" sz="1300" dirty="0" err="1">
                <a:effectLst/>
                <a:latin typeface="Arial" panose="020B0604020202020204" pitchFamily="34" charset="0"/>
                <a:cs typeface="Arial" panose="020B0604020202020204" pitchFamily="34" charset="0"/>
              </a:rPr>
              <a:t>Snetselaar</a:t>
            </a:r>
            <a:r>
              <a:rPr lang="en-IN" sz="1300" dirty="0">
                <a:effectLst/>
                <a:latin typeface="Arial" panose="020B0604020202020204" pitchFamily="34" charset="0"/>
                <a:cs typeface="Arial" panose="020B0604020202020204" pitchFamily="34" charset="0"/>
              </a:rPr>
              <a:t>, L.G., Wallace, R.B. and Bao, W. (2019). Trends in Adherence to the Physical Activity Guidelines for Americans for Aerobic Activity and Time Spent on Sedentary </a:t>
            </a:r>
            <a:r>
              <a:rPr lang="en-IN" sz="1300" dirty="0" err="1">
                <a:effectLst/>
                <a:latin typeface="Arial" panose="020B0604020202020204" pitchFamily="34" charset="0"/>
                <a:cs typeface="Arial" panose="020B0604020202020204" pitchFamily="34" charset="0"/>
              </a:rPr>
              <a:t>Behavior</a:t>
            </a:r>
            <a:r>
              <a:rPr lang="en-IN" sz="1300" dirty="0">
                <a:effectLst/>
                <a:latin typeface="Arial" panose="020B0604020202020204" pitchFamily="34" charset="0"/>
                <a:cs typeface="Arial" panose="020B0604020202020204" pitchFamily="34" charset="0"/>
              </a:rPr>
              <a:t> Among US Adults, 2007 to 2016. </a:t>
            </a:r>
            <a:r>
              <a:rPr lang="en-IN" sz="1300" i="1" dirty="0">
                <a:effectLst/>
                <a:latin typeface="Arial" panose="020B0604020202020204" pitchFamily="34" charset="0"/>
                <a:cs typeface="Arial" panose="020B0604020202020204" pitchFamily="34" charset="0"/>
              </a:rPr>
              <a:t>JAMA Network Open</a:t>
            </a:r>
            <a:r>
              <a:rPr lang="en-IN" sz="1300" dirty="0">
                <a:effectLst/>
                <a:latin typeface="Arial" panose="020B0604020202020204" pitchFamily="34" charset="0"/>
                <a:cs typeface="Arial" panose="020B0604020202020204" pitchFamily="34" charset="0"/>
              </a:rPr>
              <a:t>, [online] 2(7), p.e197597. </a:t>
            </a:r>
            <a:r>
              <a:rPr lang="en-IN" sz="1300" dirty="0" err="1">
                <a:effectLst/>
                <a:latin typeface="Arial" panose="020B0604020202020204" pitchFamily="34" charset="0"/>
                <a:cs typeface="Arial" panose="020B0604020202020204" pitchFamily="34" charset="0"/>
              </a:rPr>
              <a:t>doi:https</a:t>
            </a:r>
            <a:r>
              <a:rPr lang="en-IN" sz="1300" dirty="0">
                <a:effectLst/>
                <a:latin typeface="Arial" panose="020B0604020202020204" pitchFamily="34" charset="0"/>
                <a:cs typeface="Arial" panose="020B0604020202020204" pitchFamily="34" charset="0"/>
              </a:rPr>
              <a:t>://doi.org/10.1001/jamanetworkopen.2019.7597.</a:t>
            </a:r>
          </a:p>
          <a:p>
            <a:pPr algn="just">
              <a:lnSpc>
                <a:spcPct val="150000"/>
              </a:lnSpc>
            </a:pPr>
            <a:r>
              <a:rPr lang="en-IN" sz="1300" dirty="0">
                <a:effectLst/>
                <a:latin typeface="Arial" panose="020B0604020202020204" pitchFamily="34" charset="0"/>
                <a:cs typeface="Arial" panose="020B0604020202020204" pitchFamily="34" charset="0"/>
              </a:rPr>
              <a:t>Dunton, G.F., Do, B. and Wang, S.D. (2020). Early effects of the COVID-19 pandemic on physical activity and sedentary </a:t>
            </a:r>
            <a:r>
              <a:rPr lang="en-IN" sz="1300" dirty="0" err="1">
                <a:effectLst/>
                <a:latin typeface="Arial" panose="020B0604020202020204" pitchFamily="34" charset="0"/>
                <a:cs typeface="Arial" panose="020B0604020202020204" pitchFamily="34" charset="0"/>
              </a:rPr>
              <a:t>behavior</a:t>
            </a:r>
            <a:r>
              <a:rPr lang="en-IN" sz="1300" dirty="0">
                <a:effectLst/>
                <a:latin typeface="Arial" panose="020B0604020202020204" pitchFamily="34" charset="0"/>
                <a:cs typeface="Arial" panose="020B0604020202020204" pitchFamily="34" charset="0"/>
              </a:rPr>
              <a:t> in children living in the U.S. </a:t>
            </a:r>
            <a:r>
              <a:rPr lang="en-IN" sz="1300" i="1" dirty="0">
                <a:effectLst/>
                <a:latin typeface="Arial" panose="020B0604020202020204" pitchFamily="34" charset="0"/>
                <a:cs typeface="Arial" panose="020B0604020202020204" pitchFamily="34" charset="0"/>
              </a:rPr>
              <a:t>BMC Public Health</a:t>
            </a:r>
            <a:r>
              <a:rPr lang="en-IN" sz="1300" dirty="0">
                <a:effectLst/>
                <a:latin typeface="Arial" panose="020B0604020202020204" pitchFamily="34" charset="0"/>
                <a:cs typeface="Arial" panose="020B0604020202020204" pitchFamily="34" charset="0"/>
              </a:rPr>
              <a:t>, [online] 20(1). </a:t>
            </a:r>
            <a:r>
              <a:rPr lang="en-IN" sz="1300" dirty="0" err="1">
                <a:effectLst/>
                <a:latin typeface="Arial" panose="020B0604020202020204" pitchFamily="34" charset="0"/>
                <a:cs typeface="Arial" panose="020B0604020202020204" pitchFamily="34" charset="0"/>
              </a:rPr>
              <a:t>doi:https</a:t>
            </a:r>
            <a:r>
              <a:rPr lang="en-IN" sz="1300" dirty="0">
                <a:effectLst/>
                <a:latin typeface="Arial" panose="020B0604020202020204" pitchFamily="34" charset="0"/>
                <a:cs typeface="Arial" panose="020B0604020202020204" pitchFamily="34" charset="0"/>
              </a:rPr>
              <a:t>://doi.org/10.1186/s12889-020-09429-3.</a:t>
            </a:r>
          </a:p>
          <a:p>
            <a:pPr algn="just">
              <a:lnSpc>
                <a:spcPct val="150000"/>
              </a:lnSpc>
            </a:pPr>
            <a:r>
              <a:rPr lang="en-IN" sz="1300" dirty="0">
                <a:effectLst/>
                <a:latin typeface="Arial" panose="020B0604020202020204" pitchFamily="34" charset="0"/>
                <a:cs typeface="Arial" panose="020B0604020202020204" pitchFamily="34" charset="0"/>
              </a:rPr>
              <a:t>Gao, Z., Liu, W., McDonough, D.J., Zeng, N. and Lee, J.E. (2021). The Dilemma of </a:t>
            </a:r>
            <a:r>
              <a:rPr lang="en-IN" sz="1300" dirty="0" err="1">
                <a:effectLst/>
                <a:latin typeface="Arial" panose="020B0604020202020204" pitchFamily="34" charset="0"/>
                <a:cs typeface="Arial" panose="020B0604020202020204" pitchFamily="34" charset="0"/>
              </a:rPr>
              <a:t>Analyzing</a:t>
            </a:r>
            <a:r>
              <a:rPr lang="en-IN" sz="1300" dirty="0">
                <a:effectLst/>
                <a:latin typeface="Arial" panose="020B0604020202020204" pitchFamily="34" charset="0"/>
                <a:cs typeface="Arial" panose="020B0604020202020204" pitchFamily="34" charset="0"/>
              </a:rPr>
              <a:t> Physical Activity and Sedentary </a:t>
            </a:r>
            <a:r>
              <a:rPr lang="en-IN" sz="1300" dirty="0" err="1">
                <a:effectLst/>
                <a:latin typeface="Arial" panose="020B0604020202020204" pitchFamily="34" charset="0"/>
                <a:cs typeface="Arial" panose="020B0604020202020204" pitchFamily="34" charset="0"/>
              </a:rPr>
              <a:t>Behavior</a:t>
            </a:r>
            <a:r>
              <a:rPr lang="en-IN" sz="1300" dirty="0">
                <a:effectLst/>
                <a:latin typeface="Arial" panose="020B0604020202020204" pitchFamily="34" charset="0"/>
                <a:cs typeface="Arial" panose="020B0604020202020204" pitchFamily="34" charset="0"/>
              </a:rPr>
              <a:t> with Wrist Accelerometer Data: Challenges and Opportunities. </a:t>
            </a:r>
            <a:r>
              <a:rPr lang="en-IN" sz="1300" i="1" dirty="0">
                <a:effectLst/>
                <a:latin typeface="Arial" panose="020B0604020202020204" pitchFamily="34" charset="0"/>
                <a:cs typeface="Arial" panose="020B0604020202020204" pitchFamily="34" charset="0"/>
              </a:rPr>
              <a:t>Journal of Clinical Medicine</a:t>
            </a:r>
            <a:r>
              <a:rPr lang="en-IN" sz="1300" dirty="0">
                <a:effectLst/>
                <a:latin typeface="Arial" panose="020B0604020202020204" pitchFamily="34" charset="0"/>
                <a:cs typeface="Arial" panose="020B0604020202020204" pitchFamily="34" charset="0"/>
              </a:rPr>
              <a:t>, 10(24), p.5951. </a:t>
            </a:r>
            <a:r>
              <a:rPr lang="en-IN" sz="1300" dirty="0" err="1">
                <a:effectLst/>
                <a:latin typeface="Arial" panose="020B0604020202020204" pitchFamily="34" charset="0"/>
                <a:cs typeface="Arial" panose="020B0604020202020204" pitchFamily="34" charset="0"/>
              </a:rPr>
              <a:t>doi:https</a:t>
            </a:r>
            <a:r>
              <a:rPr lang="en-IN" sz="1300" dirty="0">
                <a:effectLst/>
                <a:latin typeface="Arial" panose="020B0604020202020204" pitchFamily="34" charset="0"/>
                <a:cs typeface="Arial" panose="020B0604020202020204" pitchFamily="34" charset="0"/>
              </a:rPr>
              <a:t>://doi.org/10.3390/jcm10245951.</a:t>
            </a:r>
          </a:p>
          <a:p>
            <a:pPr algn="just">
              <a:lnSpc>
                <a:spcPct val="150000"/>
              </a:lnSpc>
            </a:pPr>
            <a:r>
              <a:rPr lang="en-IN" sz="1300" dirty="0">
                <a:effectLst/>
                <a:latin typeface="Arial" panose="020B0604020202020204" pitchFamily="34" charset="0"/>
                <a:cs typeface="Arial" panose="020B0604020202020204" pitchFamily="34" charset="0"/>
              </a:rPr>
              <a:t>Ge, Y., Xin, S., Luan, D., Zou, Z., Liu, M., Bai, X. and Gao, Q. (2019). Association of physical activity, sedentary time, and sleep duration on the health-related quality of life of college students in Northeast China. </a:t>
            </a:r>
            <a:r>
              <a:rPr lang="en-IN" sz="1300" i="1" dirty="0">
                <a:effectLst/>
                <a:latin typeface="Arial" panose="020B0604020202020204" pitchFamily="34" charset="0"/>
                <a:cs typeface="Arial" panose="020B0604020202020204" pitchFamily="34" charset="0"/>
              </a:rPr>
              <a:t>Health and Quality of Life Outcomes</a:t>
            </a:r>
            <a:r>
              <a:rPr lang="en-IN" sz="1300" dirty="0">
                <a:effectLst/>
                <a:latin typeface="Arial" panose="020B0604020202020204" pitchFamily="34" charset="0"/>
                <a:cs typeface="Arial" panose="020B0604020202020204" pitchFamily="34" charset="0"/>
              </a:rPr>
              <a:t>, [online] 17(1). </a:t>
            </a:r>
            <a:r>
              <a:rPr lang="en-IN" sz="1300" dirty="0" err="1">
                <a:effectLst/>
                <a:latin typeface="Arial" panose="020B0604020202020204" pitchFamily="34" charset="0"/>
                <a:cs typeface="Arial" panose="020B0604020202020204" pitchFamily="34" charset="0"/>
              </a:rPr>
              <a:t>doi:https</a:t>
            </a:r>
            <a:r>
              <a:rPr lang="en-IN" sz="1300" dirty="0">
                <a:effectLst/>
                <a:latin typeface="Arial" panose="020B0604020202020204" pitchFamily="34" charset="0"/>
                <a:cs typeface="Arial" panose="020B0604020202020204" pitchFamily="34" charset="0"/>
              </a:rPr>
              <a:t>://doi.org/10.1186/s12955-019-1194-x.</a:t>
            </a:r>
          </a:p>
        </p:txBody>
      </p:sp>
    </p:spTree>
    <p:extLst>
      <p:ext uri="{BB962C8B-B14F-4D97-AF65-F5344CB8AC3E}">
        <p14:creationId xmlns:p14="http://schemas.microsoft.com/office/powerpoint/2010/main" val="3772850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4BFAE4-7991-2BAD-8F37-5A60C18A626E}"/>
              </a:ext>
            </a:extLst>
          </p:cNvPr>
          <p:cNvSpPr>
            <a:spLocks noGrp="1"/>
          </p:cNvSpPr>
          <p:nvPr>
            <p:ph idx="1"/>
          </p:nvPr>
        </p:nvSpPr>
        <p:spPr>
          <a:xfrm>
            <a:off x="680321" y="1987826"/>
            <a:ext cx="9613861" cy="4253948"/>
          </a:xfrm>
        </p:spPr>
        <p:txBody>
          <a:bodyPr>
            <a:normAutofit fontScale="25000" lnSpcReduction="20000"/>
          </a:bodyPr>
          <a:lstStyle/>
          <a:p>
            <a:pPr algn="just">
              <a:lnSpc>
                <a:spcPct val="150000"/>
              </a:lnSpc>
            </a:pPr>
            <a:r>
              <a:rPr lang="en-IN" sz="5200" dirty="0" err="1">
                <a:effectLst/>
                <a:latin typeface="Arial" panose="020B0604020202020204" pitchFamily="34" charset="0"/>
                <a:cs typeface="Arial" panose="020B0604020202020204" pitchFamily="34" charset="0"/>
              </a:rPr>
              <a:t>Ghrouz</a:t>
            </a:r>
            <a:r>
              <a:rPr lang="en-IN" sz="5200" dirty="0">
                <a:effectLst/>
                <a:latin typeface="Arial" panose="020B0604020202020204" pitchFamily="34" charset="0"/>
                <a:cs typeface="Arial" panose="020B0604020202020204" pitchFamily="34" charset="0"/>
              </a:rPr>
              <a:t>, A.K., </a:t>
            </a:r>
            <a:r>
              <a:rPr lang="en-IN" sz="5200" dirty="0" err="1">
                <a:effectLst/>
                <a:latin typeface="Arial" panose="020B0604020202020204" pitchFamily="34" charset="0"/>
                <a:cs typeface="Arial" panose="020B0604020202020204" pitchFamily="34" charset="0"/>
              </a:rPr>
              <a:t>Noohu</a:t>
            </a:r>
            <a:r>
              <a:rPr lang="en-IN" sz="5200" dirty="0">
                <a:effectLst/>
                <a:latin typeface="Arial" panose="020B0604020202020204" pitchFamily="34" charset="0"/>
                <a:cs typeface="Arial" panose="020B0604020202020204" pitchFamily="34" charset="0"/>
              </a:rPr>
              <a:t>, M.M., Dilshad Manzar, Md., Warren Spence, D., </a:t>
            </a:r>
            <a:r>
              <a:rPr lang="en-IN" sz="5200" dirty="0" err="1">
                <a:effectLst/>
                <a:latin typeface="Arial" panose="020B0604020202020204" pitchFamily="34" charset="0"/>
                <a:cs typeface="Arial" panose="020B0604020202020204" pitchFamily="34" charset="0"/>
              </a:rPr>
              <a:t>BaHammam</a:t>
            </a:r>
            <a:r>
              <a:rPr lang="en-IN" sz="5200" dirty="0">
                <a:effectLst/>
                <a:latin typeface="Arial" panose="020B0604020202020204" pitchFamily="34" charset="0"/>
                <a:cs typeface="Arial" panose="020B0604020202020204" pitchFamily="34" charset="0"/>
              </a:rPr>
              <a:t>, A.S. and </a:t>
            </a:r>
            <a:r>
              <a:rPr lang="en-IN" sz="5200" dirty="0" err="1">
                <a:effectLst/>
                <a:latin typeface="Arial" panose="020B0604020202020204" pitchFamily="34" charset="0"/>
                <a:cs typeface="Arial" panose="020B0604020202020204" pitchFamily="34" charset="0"/>
              </a:rPr>
              <a:t>Pandi</a:t>
            </a:r>
            <a:r>
              <a:rPr lang="en-IN" sz="5200" dirty="0">
                <a:effectLst/>
                <a:latin typeface="Arial" panose="020B0604020202020204" pitchFamily="34" charset="0"/>
                <a:cs typeface="Arial" panose="020B0604020202020204" pitchFamily="34" charset="0"/>
              </a:rPr>
              <a:t>-Perumal, S.R. (2019). Physical activity and sleep quality in relation to mental health among college students. </a:t>
            </a:r>
            <a:r>
              <a:rPr lang="en-IN" sz="5200" i="1" dirty="0">
                <a:effectLst/>
                <a:latin typeface="Arial" panose="020B0604020202020204" pitchFamily="34" charset="0"/>
                <a:cs typeface="Arial" panose="020B0604020202020204" pitchFamily="34" charset="0"/>
              </a:rPr>
              <a:t>Sleep and Breathing</a:t>
            </a:r>
            <a:r>
              <a:rPr lang="en-IN" sz="5200" dirty="0">
                <a:effectLst/>
                <a:latin typeface="Arial" panose="020B0604020202020204" pitchFamily="34" charset="0"/>
                <a:cs typeface="Arial" panose="020B0604020202020204" pitchFamily="34" charset="0"/>
              </a:rPr>
              <a:t>, [online] 23(2), pp.627–634. </a:t>
            </a:r>
            <a:r>
              <a:rPr lang="en-IN" sz="5200" dirty="0" err="1">
                <a:effectLst/>
                <a:latin typeface="Arial" panose="020B0604020202020204" pitchFamily="34" charset="0"/>
                <a:cs typeface="Arial" panose="020B0604020202020204" pitchFamily="34" charset="0"/>
              </a:rPr>
              <a:t>doi:https</a:t>
            </a:r>
            <a:r>
              <a:rPr lang="en-IN" sz="5200" dirty="0">
                <a:effectLst/>
                <a:latin typeface="Arial" panose="020B0604020202020204" pitchFamily="34" charset="0"/>
                <a:cs typeface="Arial" panose="020B0604020202020204" pitchFamily="34" charset="0"/>
              </a:rPr>
              <a:t>://doi.org/10.1007/s11325-019-01780-z.</a:t>
            </a:r>
          </a:p>
          <a:p>
            <a:pPr algn="just">
              <a:lnSpc>
                <a:spcPct val="150000"/>
              </a:lnSpc>
            </a:pPr>
            <a:r>
              <a:rPr lang="en-IN" sz="5200" dirty="0" err="1">
                <a:effectLst/>
                <a:latin typeface="Arial" panose="020B0604020202020204" pitchFamily="34" charset="0"/>
                <a:cs typeface="Arial" panose="020B0604020202020204" pitchFamily="34" charset="0"/>
              </a:rPr>
              <a:t>Grasdalsmoen</a:t>
            </a:r>
            <a:r>
              <a:rPr lang="en-IN" sz="5200" dirty="0">
                <a:effectLst/>
                <a:latin typeface="Arial" panose="020B0604020202020204" pitchFamily="34" charset="0"/>
                <a:cs typeface="Arial" panose="020B0604020202020204" pitchFamily="34" charset="0"/>
              </a:rPr>
              <a:t>, M., Eriksen, H.R., </a:t>
            </a:r>
            <a:r>
              <a:rPr lang="en-IN" sz="5200" dirty="0" err="1">
                <a:effectLst/>
                <a:latin typeface="Arial" panose="020B0604020202020204" pitchFamily="34" charset="0"/>
                <a:cs typeface="Arial" panose="020B0604020202020204" pitchFamily="34" charset="0"/>
              </a:rPr>
              <a:t>Lønning</a:t>
            </a:r>
            <a:r>
              <a:rPr lang="en-IN" sz="5200" dirty="0">
                <a:effectLst/>
                <a:latin typeface="Arial" panose="020B0604020202020204" pitchFamily="34" charset="0"/>
                <a:cs typeface="Arial" panose="020B0604020202020204" pitchFamily="34" charset="0"/>
              </a:rPr>
              <a:t>, K.J. and Sivertsen, B. (2019). Physical exercise and body-mass index in young adults: a national survey of Norwegian university students. </a:t>
            </a:r>
            <a:r>
              <a:rPr lang="en-IN" sz="5200" i="1" dirty="0">
                <a:effectLst/>
                <a:latin typeface="Arial" panose="020B0604020202020204" pitchFamily="34" charset="0"/>
                <a:cs typeface="Arial" panose="020B0604020202020204" pitchFamily="34" charset="0"/>
              </a:rPr>
              <a:t>BMC Public Health</a:t>
            </a:r>
            <a:r>
              <a:rPr lang="en-IN" sz="5200" dirty="0">
                <a:effectLst/>
                <a:latin typeface="Arial" panose="020B0604020202020204" pitchFamily="34" charset="0"/>
                <a:cs typeface="Arial" panose="020B0604020202020204" pitchFamily="34" charset="0"/>
              </a:rPr>
              <a:t>, 19(1). </a:t>
            </a:r>
            <a:r>
              <a:rPr lang="en-IN" sz="5200" dirty="0" err="1">
                <a:effectLst/>
                <a:latin typeface="Arial" panose="020B0604020202020204" pitchFamily="34" charset="0"/>
                <a:cs typeface="Arial" panose="020B0604020202020204" pitchFamily="34" charset="0"/>
              </a:rPr>
              <a:t>doi:https</a:t>
            </a:r>
            <a:r>
              <a:rPr lang="en-IN" sz="5200" dirty="0">
                <a:effectLst/>
                <a:latin typeface="Arial" panose="020B0604020202020204" pitchFamily="34" charset="0"/>
                <a:cs typeface="Arial" panose="020B0604020202020204" pitchFamily="34" charset="0"/>
              </a:rPr>
              <a:t>://doi.org/10.1186/s12889-019-7650-z.</a:t>
            </a:r>
          </a:p>
          <a:p>
            <a:pPr algn="just">
              <a:lnSpc>
                <a:spcPct val="150000"/>
              </a:lnSpc>
            </a:pPr>
            <a:r>
              <a:rPr lang="en-IN" sz="5200" dirty="0">
                <a:effectLst/>
                <a:latin typeface="Arial" panose="020B0604020202020204" pitchFamily="34" charset="0"/>
                <a:cs typeface="Arial" panose="020B0604020202020204" pitchFamily="34" charset="0"/>
              </a:rPr>
              <a:t>Hayes, G., Dowd, K.P., </a:t>
            </a:r>
            <a:r>
              <a:rPr lang="en-IN" sz="5200" dirty="0" err="1">
                <a:effectLst/>
                <a:latin typeface="Arial" panose="020B0604020202020204" pitchFamily="34" charset="0"/>
                <a:cs typeface="Arial" panose="020B0604020202020204" pitchFamily="34" charset="0"/>
              </a:rPr>
              <a:t>MacDonncha</a:t>
            </a:r>
            <a:r>
              <a:rPr lang="en-IN" sz="5200" dirty="0">
                <a:effectLst/>
                <a:latin typeface="Arial" panose="020B0604020202020204" pitchFamily="34" charset="0"/>
                <a:cs typeface="Arial" panose="020B0604020202020204" pitchFamily="34" charset="0"/>
              </a:rPr>
              <a:t>, C. and Donnelly, A.E. (2019). Tracking of Physical Activity and Sedentary </a:t>
            </a:r>
            <a:r>
              <a:rPr lang="en-IN" sz="5200" dirty="0" err="1">
                <a:effectLst/>
                <a:latin typeface="Arial" panose="020B0604020202020204" pitchFamily="34" charset="0"/>
                <a:cs typeface="Arial" panose="020B0604020202020204" pitchFamily="34" charset="0"/>
              </a:rPr>
              <a:t>Behavior</a:t>
            </a:r>
            <a:r>
              <a:rPr lang="en-IN" sz="5200" dirty="0">
                <a:effectLst/>
                <a:latin typeface="Arial" panose="020B0604020202020204" pitchFamily="34" charset="0"/>
                <a:cs typeface="Arial" panose="020B0604020202020204" pitchFamily="34" charset="0"/>
              </a:rPr>
              <a:t> From Adolescence to Young Adulthood: A Systematic Literature Review. </a:t>
            </a:r>
            <a:r>
              <a:rPr lang="en-IN" sz="5200" i="1" dirty="0">
                <a:effectLst/>
                <a:latin typeface="Arial" panose="020B0604020202020204" pitchFamily="34" charset="0"/>
                <a:cs typeface="Arial" panose="020B0604020202020204" pitchFamily="34" charset="0"/>
              </a:rPr>
              <a:t>Journal of Adolescent Health</a:t>
            </a:r>
            <a:r>
              <a:rPr lang="en-IN" sz="5200" dirty="0">
                <a:effectLst/>
                <a:latin typeface="Arial" panose="020B0604020202020204" pitchFamily="34" charset="0"/>
                <a:cs typeface="Arial" panose="020B0604020202020204" pitchFamily="34" charset="0"/>
              </a:rPr>
              <a:t>. </a:t>
            </a:r>
            <a:r>
              <a:rPr lang="en-IN" sz="5200" dirty="0" err="1">
                <a:effectLst/>
                <a:latin typeface="Arial" panose="020B0604020202020204" pitchFamily="34" charset="0"/>
                <a:cs typeface="Arial" panose="020B0604020202020204" pitchFamily="34" charset="0"/>
              </a:rPr>
              <a:t>doi:https</a:t>
            </a:r>
            <a:r>
              <a:rPr lang="en-IN" sz="5200" dirty="0">
                <a:effectLst/>
                <a:latin typeface="Arial" panose="020B0604020202020204" pitchFamily="34" charset="0"/>
                <a:cs typeface="Arial" panose="020B0604020202020204" pitchFamily="34" charset="0"/>
              </a:rPr>
              <a:t>://doi.org/10.1016/j.jadohealth.2019.03.013.</a:t>
            </a:r>
          </a:p>
          <a:p>
            <a:pPr algn="just">
              <a:lnSpc>
                <a:spcPct val="150000"/>
              </a:lnSpc>
            </a:pPr>
            <a:r>
              <a:rPr lang="en-IN" sz="5200" dirty="0">
                <a:effectLst/>
                <a:latin typeface="Arial" panose="020B0604020202020204" pitchFamily="34" charset="0"/>
                <a:cs typeface="Arial" panose="020B0604020202020204" pitchFamily="34" charset="0"/>
              </a:rPr>
              <a:t>Hoffman, J.A. and Miller, E.A. (2020). Addressing the Consequences of School Closure Due to COVID‐19 on Children’s Physical and Mental Well‐Being. </a:t>
            </a:r>
            <a:r>
              <a:rPr lang="en-IN" sz="5200" i="1" dirty="0">
                <a:effectLst/>
                <a:latin typeface="Arial" panose="020B0604020202020204" pitchFamily="34" charset="0"/>
                <a:cs typeface="Arial" panose="020B0604020202020204" pitchFamily="34" charset="0"/>
              </a:rPr>
              <a:t>World Medical &amp; Health Policy</a:t>
            </a:r>
            <a:r>
              <a:rPr lang="en-IN" sz="5200" dirty="0">
                <a:effectLst/>
                <a:latin typeface="Arial" panose="020B0604020202020204" pitchFamily="34" charset="0"/>
                <a:cs typeface="Arial" panose="020B0604020202020204" pitchFamily="34" charset="0"/>
              </a:rPr>
              <a:t>, 12(3). </a:t>
            </a:r>
            <a:r>
              <a:rPr lang="en-IN" sz="5200" dirty="0" err="1">
                <a:effectLst/>
                <a:latin typeface="Arial" panose="020B0604020202020204" pitchFamily="34" charset="0"/>
                <a:cs typeface="Arial" panose="020B0604020202020204" pitchFamily="34" charset="0"/>
              </a:rPr>
              <a:t>doi:https</a:t>
            </a:r>
            <a:r>
              <a:rPr lang="en-IN" sz="5200" dirty="0">
                <a:effectLst/>
                <a:latin typeface="Arial" panose="020B0604020202020204" pitchFamily="34" charset="0"/>
                <a:cs typeface="Arial" panose="020B0604020202020204" pitchFamily="34" charset="0"/>
              </a:rPr>
              <a:t>://doi.org/10.1002/wmh3.365.</a:t>
            </a:r>
          </a:p>
          <a:p>
            <a:pPr algn="just">
              <a:lnSpc>
                <a:spcPct val="150000"/>
              </a:lnSpc>
            </a:pPr>
            <a:r>
              <a:rPr lang="en-IN" sz="5200" dirty="0">
                <a:effectLst/>
                <a:latin typeface="Arial" panose="020B0604020202020204" pitchFamily="34" charset="0"/>
                <a:cs typeface="Arial" panose="020B0604020202020204" pitchFamily="34" charset="0"/>
              </a:rPr>
              <a:t>Jia, P., Zhang, L., Yu, W., Yu, B., Liu, M., Zhang, D. and Yang, S. (2020). Impact of COVID-19 lockdown on activity patterns and weight status among youths in China: the COVID-19 Impact on Lifestyle Change Survey (COINLICS). </a:t>
            </a:r>
            <a:r>
              <a:rPr lang="en-IN" sz="5200" i="1" dirty="0">
                <a:effectLst/>
                <a:latin typeface="Arial" panose="020B0604020202020204" pitchFamily="34" charset="0"/>
                <a:cs typeface="Arial" panose="020B0604020202020204" pitchFamily="34" charset="0"/>
              </a:rPr>
              <a:t>International Journal of Obesity</a:t>
            </a:r>
            <a:r>
              <a:rPr lang="en-IN" sz="5200" dirty="0">
                <a:effectLst/>
                <a:latin typeface="Arial" panose="020B0604020202020204" pitchFamily="34" charset="0"/>
                <a:cs typeface="Arial" panose="020B0604020202020204" pitchFamily="34" charset="0"/>
              </a:rPr>
              <a:t>. </a:t>
            </a:r>
            <a:r>
              <a:rPr lang="en-IN" sz="5200" dirty="0" err="1">
                <a:effectLst/>
                <a:latin typeface="Arial" panose="020B0604020202020204" pitchFamily="34" charset="0"/>
                <a:cs typeface="Arial" panose="020B0604020202020204" pitchFamily="34" charset="0"/>
              </a:rPr>
              <a:t>doi:https</a:t>
            </a:r>
            <a:r>
              <a:rPr lang="en-IN" sz="5200" dirty="0">
                <a:effectLst/>
                <a:latin typeface="Arial" panose="020B0604020202020204" pitchFamily="34" charset="0"/>
                <a:cs typeface="Arial" panose="020B0604020202020204" pitchFamily="34" charset="0"/>
              </a:rPr>
              <a:t>://doi.org/10.1038/s41366-020-00710-4.</a:t>
            </a:r>
          </a:p>
          <a:p>
            <a:endParaRPr lang="en-IN" dirty="0"/>
          </a:p>
        </p:txBody>
      </p:sp>
    </p:spTree>
    <p:extLst>
      <p:ext uri="{BB962C8B-B14F-4D97-AF65-F5344CB8AC3E}">
        <p14:creationId xmlns:p14="http://schemas.microsoft.com/office/powerpoint/2010/main" val="25163509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B48EE5-4465-E1C9-20E3-F717A2D9F8E7}"/>
              </a:ext>
            </a:extLst>
          </p:cNvPr>
          <p:cNvSpPr>
            <a:spLocks noGrp="1"/>
          </p:cNvSpPr>
          <p:nvPr>
            <p:ph idx="1"/>
          </p:nvPr>
        </p:nvSpPr>
        <p:spPr>
          <a:xfrm>
            <a:off x="680321" y="1974574"/>
            <a:ext cx="9613861" cy="4572000"/>
          </a:xfrm>
        </p:spPr>
        <p:txBody>
          <a:bodyPr>
            <a:normAutofit fontScale="25000" lnSpcReduction="20000"/>
          </a:bodyPr>
          <a:lstStyle/>
          <a:p>
            <a:pPr algn="just"/>
            <a:r>
              <a:rPr lang="en-IN" sz="5200" dirty="0" err="1">
                <a:effectLst/>
                <a:latin typeface="Arial" panose="020B0604020202020204" pitchFamily="34" charset="0"/>
                <a:cs typeface="Arial" panose="020B0604020202020204" pitchFamily="34" charset="0"/>
              </a:rPr>
              <a:t>Lounassalo</a:t>
            </a:r>
            <a:r>
              <a:rPr lang="en-IN" sz="5200" dirty="0">
                <a:effectLst/>
                <a:latin typeface="Arial" panose="020B0604020202020204" pitchFamily="34" charset="0"/>
                <a:cs typeface="Arial" panose="020B0604020202020204" pitchFamily="34" charset="0"/>
              </a:rPr>
              <a:t>, I., </a:t>
            </a:r>
            <a:r>
              <a:rPr lang="en-IN" sz="5200" dirty="0" err="1">
                <a:effectLst/>
                <a:latin typeface="Arial" panose="020B0604020202020204" pitchFamily="34" charset="0"/>
                <a:cs typeface="Arial" panose="020B0604020202020204" pitchFamily="34" charset="0"/>
              </a:rPr>
              <a:t>Salin</a:t>
            </a:r>
            <a:r>
              <a:rPr lang="en-IN" sz="5200" dirty="0">
                <a:effectLst/>
                <a:latin typeface="Arial" panose="020B0604020202020204" pitchFamily="34" charset="0"/>
                <a:cs typeface="Arial" panose="020B0604020202020204" pitchFamily="34" charset="0"/>
              </a:rPr>
              <a:t>, K., </a:t>
            </a:r>
            <a:r>
              <a:rPr lang="en-IN" sz="5200" dirty="0" err="1">
                <a:effectLst/>
                <a:latin typeface="Arial" panose="020B0604020202020204" pitchFamily="34" charset="0"/>
                <a:cs typeface="Arial" panose="020B0604020202020204" pitchFamily="34" charset="0"/>
              </a:rPr>
              <a:t>Kankaanpää</a:t>
            </a:r>
            <a:r>
              <a:rPr lang="en-IN" sz="5200" dirty="0">
                <a:effectLst/>
                <a:latin typeface="Arial" panose="020B0604020202020204" pitchFamily="34" charset="0"/>
                <a:cs typeface="Arial" panose="020B0604020202020204" pitchFamily="34" charset="0"/>
              </a:rPr>
              <a:t>, A., </a:t>
            </a:r>
            <a:r>
              <a:rPr lang="en-IN" sz="5200" dirty="0" err="1">
                <a:effectLst/>
                <a:latin typeface="Arial" panose="020B0604020202020204" pitchFamily="34" charset="0"/>
                <a:cs typeface="Arial" panose="020B0604020202020204" pitchFamily="34" charset="0"/>
              </a:rPr>
              <a:t>Hirvensalo</a:t>
            </a:r>
            <a:r>
              <a:rPr lang="en-IN" sz="5200" dirty="0">
                <a:effectLst/>
                <a:latin typeface="Arial" panose="020B0604020202020204" pitchFamily="34" charset="0"/>
                <a:cs typeface="Arial" panose="020B0604020202020204" pitchFamily="34" charset="0"/>
              </a:rPr>
              <a:t>, M., </a:t>
            </a:r>
            <a:r>
              <a:rPr lang="en-IN" sz="5200" dirty="0" err="1">
                <a:effectLst/>
                <a:latin typeface="Arial" panose="020B0604020202020204" pitchFamily="34" charset="0"/>
                <a:cs typeface="Arial" panose="020B0604020202020204" pitchFamily="34" charset="0"/>
              </a:rPr>
              <a:t>Palomäki</a:t>
            </a:r>
            <a:r>
              <a:rPr lang="en-IN" sz="5200" dirty="0">
                <a:effectLst/>
                <a:latin typeface="Arial" panose="020B0604020202020204" pitchFamily="34" charset="0"/>
                <a:cs typeface="Arial" panose="020B0604020202020204" pitchFamily="34" charset="0"/>
              </a:rPr>
              <a:t>, S., </a:t>
            </a:r>
            <a:r>
              <a:rPr lang="en-IN" sz="5200" dirty="0" err="1">
                <a:effectLst/>
                <a:latin typeface="Arial" panose="020B0604020202020204" pitchFamily="34" charset="0"/>
                <a:cs typeface="Arial" panose="020B0604020202020204" pitchFamily="34" charset="0"/>
              </a:rPr>
              <a:t>Tolvanen</a:t>
            </a:r>
            <a:r>
              <a:rPr lang="en-IN" sz="5200" dirty="0">
                <a:effectLst/>
                <a:latin typeface="Arial" panose="020B0604020202020204" pitchFamily="34" charset="0"/>
                <a:cs typeface="Arial" panose="020B0604020202020204" pitchFamily="34" charset="0"/>
              </a:rPr>
              <a:t>, A., Yang, X. and </a:t>
            </a:r>
            <a:r>
              <a:rPr lang="en-IN" sz="5200" dirty="0" err="1">
                <a:effectLst/>
                <a:latin typeface="Arial" panose="020B0604020202020204" pitchFamily="34" charset="0"/>
                <a:cs typeface="Arial" panose="020B0604020202020204" pitchFamily="34" charset="0"/>
              </a:rPr>
              <a:t>Tammelin</a:t>
            </a:r>
            <a:r>
              <a:rPr lang="en-IN" sz="5200" dirty="0">
                <a:effectLst/>
                <a:latin typeface="Arial" panose="020B0604020202020204" pitchFamily="34" charset="0"/>
                <a:cs typeface="Arial" panose="020B0604020202020204" pitchFamily="34" charset="0"/>
              </a:rPr>
              <a:t>, T.H. (2019). Distinct trajectories of physical activity and related factors during the life course in the general population: a systematic review. </a:t>
            </a:r>
            <a:r>
              <a:rPr lang="en-IN" sz="5200" i="1" dirty="0">
                <a:effectLst/>
                <a:latin typeface="Arial" panose="020B0604020202020204" pitchFamily="34" charset="0"/>
                <a:cs typeface="Arial" panose="020B0604020202020204" pitchFamily="34" charset="0"/>
              </a:rPr>
              <a:t>BMC Public Health</a:t>
            </a:r>
            <a:r>
              <a:rPr lang="en-IN" sz="5200" dirty="0">
                <a:effectLst/>
                <a:latin typeface="Arial" panose="020B0604020202020204" pitchFamily="34" charset="0"/>
                <a:cs typeface="Arial" panose="020B0604020202020204" pitchFamily="34" charset="0"/>
              </a:rPr>
              <a:t>, 19(1). </a:t>
            </a:r>
            <a:r>
              <a:rPr lang="en-IN" sz="5200" dirty="0" err="1">
                <a:effectLst/>
                <a:latin typeface="Arial" panose="020B0604020202020204" pitchFamily="34" charset="0"/>
                <a:cs typeface="Arial" panose="020B0604020202020204" pitchFamily="34" charset="0"/>
              </a:rPr>
              <a:t>doi:https</a:t>
            </a:r>
            <a:r>
              <a:rPr lang="en-IN" sz="5200" dirty="0">
                <a:effectLst/>
                <a:latin typeface="Arial" panose="020B0604020202020204" pitchFamily="34" charset="0"/>
                <a:cs typeface="Arial" panose="020B0604020202020204" pitchFamily="34" charset="0"/>
              </a:rPr>
              <a:t>://doi.org/10.1186/s12889-019-6513-y.</a:t>
            </a:r>
          </a:p>
          <a:p>
            <a:pPr algn="just">
              <a:lnSpc>
                <a:spcPct val="150000"/>
              </a:lnSpc>
            </a:pPr>
            <a:r>
              <a:rPr lang="en-IN" sz="5200" dirty="0" err="1">
                <a:effectLst/>
                <a:latin typeface="Arial" panose="020B0604020202020204" pitchFamily="34" charset="0"/>
                <a:cs typeface="Arial" panose="020B0604020202020204" pitchFamily="34" charset="0"/>
              </a:rPr>
              <a:t>Malm</a:t>
            </a:r>
            <a:r>
              <a:rPr lang="en-IN" sz="5200" dirty="0">
                <a:effectLst/>
                <a:latin typeface="Arial" panose="020B0604020202020204" pitchFamily="34" charset="0"/>
                <a:cs typeface="Arial" panose="020B0604020202020204" pitchFamily="34" charset="0"/>
              </a:rPr>
              <a:t>, C., Jakobsson, J. and Isaksson, A. (2019). Physical Activity and Sports—Real Health Benefits: A Review with Insight into the Public Health of Sweden. </a:t>
            </a:r>
            <a:r>
              <a:rPr lang="en-IN" sz="5200" i="1" dirty="0">
                <a:effectLst/>
                <a:latin typeface="Arial" panose="020B0604020202020204" pitchFamily="34" charset="0"/>
                <a:cs typeface="Arial" panose="020B0604020202020204" pitchFamily="34" charset="0"/>
              </a:rPr>
              <a:t>Sports</a:t>
            </a:r>
            <a:r>
              <a:rPr lang="en-IN" sz="5200" dirty="0">
                <a:effectLst/>
                <a:latin typeface="Arial" panose="020B0604020202020204" pitchFamily="34" charset="0"/>
                <a:cs typeface="Arial" panose="020B0604020202020204" pitchFamily="34" charset="0"/>
              </a:rPr>
              <a:t>, [online] 7(5), p.127. </a:t>
            </a:r>
            <a:r>
              <a:rPr lang="en-IN" sz="5200" dirty="0" err="1">
                <a:effectLst/>
                <a:latin typeface="Arial" panose="020B0604020202020204" pitchFamily="34" charset="0"/>
                <a:cs typeface="Arial" panose="020B0604020202020204" pitchFamily="34" charset="0"/>
              </a:rPr>
              <a:t>doi:https</a:t>
            </a:r>
            <a:r>
              <a:rPr lang="en-IN" sz="5200" dirty="0">
                <a:effectLst/>
                <a:latin typeface="Arial" panose="020B0604020202020204" pitchFamily="34" charset="0"/>
                <a:cs typeface="Arial" panose="020B0604020202020204" pitchFamily="34" charset="0"/>
              </a:rPr>
              <a:t>://doi.org/10.3390/sports7050127.</a:t>
            </a:r>
          </a:p>
          <a:p>
            <a:pPr algn="just">
              <a:lnSpc>
                <a:spcPct val="150000"/>
              </a:lnSpc>
            </a:pPr>
            <a:r>
              <a:rPr lang="en-IN" sz="5200" dirty="0">
                <a:effectLst/>
                <a:latin typeface="Arial" panose="020B0604020202020204" pitchFamily="34" charset="0"/>
                <a:cs typeface="Arial" panose="020B0604020202020204" pitchFamily="34" charset="0"/>
              </a:rPr>
              <a:t>Qin, F., Song, Y., </a:t>
            </a:r>
            <a:r>
              <a:rPr lang="en-IN" sz="5200" dirty="0" err="1">
                <a:effectLst/>
                <a:latin typeface="Arial" panose="020B0604020202020204" pitchFamily="34" charset="0"/>
                <a:cs typeface="Arial" panose="020B0604020202020204" pitchFamily="34" charset="0"/>
              </a:rPr>
              <a:t>Nassis</a:t>
            </a:r>
            <a:r>
              <a:rPr lang="en-IN" sz="5200" dirty="0">
                <a:effectLst/>
                <a:latin typeface="Arial" panose="020B0604020202020204" pitchFamily="34" charset="0"/>
                <a:cs typeface="Arial" panose="020B0604020202020204" pitchFamily="34" charset="0"/>
              </a:rPr>
              <a:t>, G.P., Zhao, L., Dong, Y., Zhao, C., Feng, Y. and Zhao, J. (2020). Physical Activity, Screen Time, and Emotional Well-Being during the 2019 Novel Coronavirus Outbreak in China. </a:t>
            </a:r>
            <a:r>
              <a:rPr lang="en-IN" sz="5200" i="1" dirty="0">
                <a:effectLst/>
                <a:latin typeface="Arial" panose="020B0604020202020204" pitchFamily="34" charset="0"/>
                <a:cs typeface="Arial" panose="020B0604020202020204" pitchFamily="34" charset="0"/>
              </a:rPr>
              <a:t>International Journal of Environmental Research and Public Health</a:t>
            </a:r>
            <a:r>
              <a:rPr lang="en-IN" sz="5200" dirty="0">
                <a:effectLst/>
                <a:latin typeface="Arial" panose="020B0604020202020204" pitchFamily="34" charset="0"/>
                <a:cs typeface="Arial" panose="020B0604020202020204" pitchFamily="34" charset="0"/>
              </a:rPr>
              <a:t>, 17(14), p.5170. </a:t>
            </a:r>
            <a:r>
              <a:rPr lang="en-IN" sz="5200" dirty="0" err="1">
                <a:effectLst/>
                <a:latin typeface="Arial" panose="020B0604020202020204" pitchFamily="34" charset="0"/>
                <a:cs typeface="Arial" panose="020B0604020202020204" pitchFamily="34" charset="0"/>
              </a:rPr>
              <a:t>doi:https</a:t>
            </a:r>
            <a:r>
              <a:rPr lang="en-IN" sz="5200" dirty="0">
                <a:effectLst/>
                <a:latin typeface="Arial" panose="020B0604020202020204" pitchFamily="34" charset="0"/>
                <a:cs typeface="Arial" panose="020B0604020202020204" pitchFamily="34" charset="0"/>
              </a:rPr>
              <a:t>://doi.org/10.3390/ijerph17145170.</a:t>
            </a:r>
          </a:p>
          <a:p>
            <a:pPr algn="just">
              <a:lnSpc>
                <a:spcPct val="150000"/>
              </a:lnSpc>
            </a:pPr>
            <a:r>
              <a:rPr lang="en-IN" sz="5200" dirty="0">
                <a:effectLst/>
                <a:latin typeface="Arial" panose="020B0604020202020204" pitchFamily="34" charset="0"/>
                <a:cs typeface="Arial" panose="020B0604020202020204" pitchFamily="34" charset="0"/>
              </a:rPr>
              <a:t>Stockwell, S., Trott, M., Tully, M., Shin, J., Barnett, Y., Butler, L., McDermott, D., </a:t>
            </a:r>
            <a:r>
              <a:rPr lang="en-IN" sz="5200" dirty="0" err="1">
                <a:effectLst/>
                <a:latin typeface="Arial" panose="020B0604020202020204" pitchFamily="34" charset="0"/>
                <a:cs typeface="Arial" panose="020B0604020202020204" pitchFamily="34" charset="0"/>
              </a:rPr>
              <a:t>Schuch</a:t>
            </a:r>
            <a:r>
              <a:rPr lang="en-IN" sz="5200" dirty="0">
                <a:effectLst/>
                <a:latin typeface="Arial" panose="020B0604020202020204" pitchFamily="34" charset="0"/>
                <a:cs typeface="Arial" panose="020B0604020202020204" pitchFamily="34" charset="0"/>
              </a:rPr>
              <a:t>, F. and Smith, L. (2021). Changes in physical activity and sedentary behaviours from before to during the COVID-19 pandemic lockdown: a systematic review. </a:t>
            </a:r>
            <a:r>
              <a:rPr lang="en-IN" sz="5200" i="1" dirty="0">
                <a:effectLst/>
                <a:latin typeface="Arial" panose="020B0604020202020204" pitchFamily="34" charset="0"/>
                <a:cs typeface="Arial" panose="020B0604020202020204" pitchFamily="34" charset="0"/>
              </a:rPr>
              <a:t>BMJ Open Sport &amp; Exercise Medicine</a:t>
            </a:r>
            <a:r>
              <a:rPr lang="en-IN" sz="5200" dirty="0">
                <a:effectLst/>
                <a:latin typeface="Arial" panose="020B0604020202020204" pitchFamily="34" charset="0"/>
                <a:cs typeface="Arial" panose="020B0604020202020204" pitchFamily="34" charset="0"/>
              </a:rPr>
              <a:t>, [online] 7(1), p.e000960. </a:t>
            </a:r>
            <a:r>
              <a:rPr lang="en-IN" sz="5200" dirty="0" err="1">
                <a:effectLst/>
                <a:latin typeface="Arial" panose="020B0604020202020204" pitchFamily="34" charset="0"/>
                <a:cs typeface="Arial" panose="020B0604020202020204" pitchFamily="34" charset="0"/>
              </a:rPr>
              <a:t>doi:https</a:t>
            </a:r>
            <a:r>
              <a:rPr lang="en-IN" sz="5200" dirty="0">
                <a:effectLst/>
                <a:latin typeface="Arial" panose="020B0604020202020204" pitchFamily="34" charset="0"/>
                <a:cs typeface="Arial" panose="020B0604020202020204" pitchFamily="34" charset="0"/>
              </a:rPr>
              <a:t>://doi.org/10.1136/bmjsem-2020-000960.</a:t>
            </a:r>
          </a:p>
          <a:p>
            <a:pPr algn="just">
              <a:lnSpc>
                <a:spcPct val="150000"/>
              </a:lnSpc>
            </a:pPr>
            <a:r>
              <a:rPr lang="en-IN" sz="5200" dirty="0">
                <a:effectLst/>
                <a:latin typeface="Arial" panose="020B0604020202020204" pitchFamily="34" charset="0"/>
                <a:cs typeface="Arial" panose="020B0604020202020204" pitchFamily="34" charset="0"/>
              </a:rPr>
              <a:t>Yang, S., Guo, B., </a:t>
            </a:r>
            <a:r>
              <a:rPr lang="en-IN" sz="5200" dirty="0" err="1">
                <a:effectLst/>
                <a:latin typeface="Arial" panose="020B0604020202020204" pitchFamily="34" charset="0"/>
                <a:cs typeface="Arial" panose="020B0604020202020204" pitchFamily="34" charset="0"/>
              </a:rPr>
              <a:t>Ao</a:t>
            </a:r>
            <a:r>
              <a:rPr lang="en-IN" sz="5200" dirty="0">
                <a:effectLst/>
                <a:latin typeface="Arial" panose="020B0604020202020204" pitchFamily="34" charset="0"/>
                <a:cs typeface="Arial" panose="020B0604020202020204" pitchFamily="34" charset="0"/>
              </a:rPr>
              <a:t>, L., Yang, C., Zhang, L., Zhou, J. and Jia, P. (2020). Obesity and activity patterns before and during COVID ‐19 lockdown among youths in China. </a:t>
            </a:r>
            <a:r>
              <a:rPr lang="en-IN" sz="5200" i="1" dirty="0">
                <a:effectLst/>
                <a:latin typeface="Arial" panose="020B0604020202020204" pitchFamily="34" charset="0"/>
                <a:cs typeface="Arial" panose="020B0604020202020204" pitchFamily="34" charset="0"/>
              </a:rPr>
              <a:t>Clinical Obesity</a:t>
            </a:r>
            <a:r>
              <a:rPr lang="en-IN" sz="5200" dirty="0">
                <a:effectLst/>
                <a:latin typeface="Arial" panose="020B0604020202020204" pitchFamily="34" charset="0"/>
                <a:cs typeface="Arial" panose="020B0604020202020204" pitchFamily="34" charset="0"/>
              </a:rPr>
              <a:t>. </a:t>
            </a:r>
            <a:r>
              <a:rPr lang="en-IN" sz="5200" dirty="0" err="1">
                <a:effectLst/>
                <a:latin typeface="Arial" panose="020B0604020202020204" pitchFamily="34" charset="0"/>
                <a:cs typeface="Arial" panose="020B0604020202020204" pitchFamily="34" charset="0"/>
              </a:rPr>
              <a:t>doi:https</a:t>
            </a:r>
            <a:r>
              <a:rPr lang="en-IN" sz="5200" dirty="0">
                <a:effectLst/>
                <a:latin typeface="Arial" panose="020B0604020202020204" pitchFamily="34" charset="0"/>
                <a:cs typeface="Arial" panose="020B0604020202020204" pitchFamily="34" charset="0"/>
              </a:rPr>
              <a:t>://doi.org/10.1111/cob.12416.</a:t>
            </a:r>
          </a:p>
          <a:p>
            <a:pPr algn="just">
              <a:lnSpc>
                <a:spcPct val="150000"/>
              </a:lnSpc>
            </a:pPr>
            <a:r>
              <a:rPr lang="en-IN" sz="5200" dirty="0" err="1">
                <a:effectLst/>
                <a:latin typeface="Arial" panose="020B0604020202020204" pitchFamily="34" charset="0"/>
                <a:cs typeface="Arial" panose="020B0604020202020204" pitchFamily="34" charset="0"/>
              </a:rPr>
              <a:t>Zenic</a:t>
            </a:r>
            <a:r>
              <a:rPr lang="en-IN" sz="5200" dirty="0">
                <a:effectLst/>
                <a:latin typeface="Arial" panose="020B0604020202020204" pitchFamily="34" charset="0"/>
                <a:cs typeface="Arial" panose="020B0604020202020204" pitchFamily="34" charset="0"/>
              </a:rPr>
              <a:t>, N., </a:t>
            </a:r>
            <a:r>
              <a:rPr lang="en-IN" sz="5200" dirty="0" err="1">
                <a:effectLst/>
                <a:latin typeface="Arial" panose="020B0604020202020204" pitchFamily="34" charset="0"/>
                <a:cs typeface="Arial" panose="020B0604020202020204" pitchFamily="34" charset="0"/>
              </a:rPr>
              <a:t>Taiar</a:t>
            </a:r>
            <a:r>
              <a:rPr lang="en-IN" sz="5200" dirty="0">
                <a:effectLst/>
                <a:latin typeface="Arial" panose="020B0604020202020204" pitchFamily="34" charset="0"/>
                <a:cs typeface="Arial" panose="020B0604020202020204" pitchFamily="34" charset="0"/>
              </a:rPr>
              <a:t>, R., </a:t>
            </a:r>
            <a:r>
              <a:rPr lang="en-IN" sz="5200" dirty="0" err="1">
                <a:effectLst/>
                <a:latin typeface="Arial" panose="020B0604020202020204" pitchFamily="34" charset="0"/>
                <a:cs typeface="Arial" panose="020B0604020202020204" pitchFamily="34" charset="0"/>
              </a:rPr>
              <a:t>Gilic</a:t>
            </a:r>
            <a:r>
              <a:rPr lang="en-IN" sz="5200" dirty="0">
                <a:effectLst/>
                <a:latin typeface="Arial" panose="020B0604020202020204" pitchFamily="34" charset="0"/>
                <a:cs typeface="Arial" panose="020B0604020202020204" pitchFamily="34" charset="0"/>
              </a:rPr>
              <a:t>, B., </a:t>
            </a:r>
            <a:r>
              <a:rPr lang="en-IN" sz="5200" dirty="0" err="1">
                <a:effectLst/>
                <a:latin typeface="Arial" panose="020B0604020202020204" pitchFamily="34" charset="0"/>
                <a:cs typeface="Arial" panose="020B0604020202020204" pitchFamily="34" charset="0"/>
              </a:rPr>
              <a:t>Blazevic</a:t>
            </a:r>
            <a:r>
              <a:rPr lang="en-IN" sz="5200" dirty="0">
                <a:effectLst/>
                <a:latin typeface="Arial" panose="020B0604020202020204" pitchFamily="34" charset="0"/>
                <a:cs typeface="Arial" panose="020B0604020202020204" pitchFamily="34" charset="0"/>
              </a:rPr>
              <a:t>, M., </a:t>
            </a:r>
            <a:r>
              <a:rPr lang="en-IN" sz="5200" dirty="0" err="1">
                <a:effectLst/>
                <a:latin typeface="Arial" panose="020B0604020202020204" pitchFamily="34" charset="0"/>
                <a:cs typeface="Arial" panose="020B0604020202020204" pitchFamily="34" charset="0"/>
              </a:rPr>
              <a:t>Maric</a:t>
            </a:r>
            <a:r>
              <a:rPr lang="en-IN" sz="5200" dirty="0">
                <a:effectLst/>
                <a:latin typeface="Arial" panose="020B0604020202020204" pitchFamily="34" charset="0"/>
                <a:cs typeface="Arial" panose="020B0604020202020204" pitchFamily="34" charset="0"/>
              </a:rPr>
              <a:t>, D., </a:t>
            </a:r>
            <a:r>
              <a:rPr lang="en-IN" sz="5200" dirty="0" err="1">
                <a:effectLst/>
                <a:latin typeface="Arial" panose="020B0604020202020204" pitchFamily="34" charset="0"/>
                <a:cs typeface="Arial" panose="020B0604020202020204" pitchFamily="34" charset="0"/>
              </a:rPr>
              <a:t>Pojskic</a:t>
            </a:r>
            <a:r>
              <a:rPr lang="en-IN" sz="5200" dirty="0">
                <a:effectLst/>
                <a:latin typeface="Arial" panose="020B0604020202020204" pitchFamily="34" charset="0"/>
                <a:cs typeface="Arial" panose="020B0604020202020204" pitchFamily="34" charset="0"/>
              </a:rPr>
              <a:t>, H. and </a:t>
            </a:r>
            <a:r>
              <a:rPr lang="en-IN" sz="5200" dirty="0" err="1">
                <a:effectLst/>
                <a:latin typeface="Arial" panose="020B0604020202020204" pitchFamily="34" charset="0"/>
                <a:cs typeface="Arial" panose="020B0604020202020204" pitchFamily="34" charset="0"/>
              </a:rPr>
              <a:t>Sekulic</a:t>
            </a:r>
            <a:r>
              <a:rPr lang="en-IN" sz="5200" dirty="0">
                <a:effectLst/>
                <a:latin typeface="Arial" panose="020B0604020202020204" pitchFamily="34" charset="0"/>
                <a:cs typeface="Arial" panose="020B0604020202020204" pitchFamily="34" charset="0"/>
              </a:rPr>
              <a:t>, D. (2020). Levels and Changes of Physical Activity in Adolescents during the COVID-19 Pandemic: Contextualizing Urban vs. Rural Living Environment. </a:t>
            </a:r>
            <a:r>
              <a:rPr lang="en-IN" sz="5200" i="1" dirty="0">
                <a:effectLst/>
                <a:latin typeface="Arial" panose="020B0604020202020204" pitchFamily="34" charset="0"/>
                <a:cs typeface="Arial" panose="020B0604020202020204" pitchFamily="34" charset="0"/>
              </a:rPr>
              <a:t>Applied Sciences</a:t>
            </a:r>
            <a:r>
              <a:rPr lang="en-IN" sz="5200" dirty="0">
                <a:effectLst/>
                <a:latin typeface="Arial" panose="020B0604020202020204" pitchFamily="34" charset="0"/>
                <a:cs typeface="Arial" panose="020B0604020202020204" pitchFamily="34" charset="0"/>
              </a:rPr>
              <a:t>, 10(11), p.3997. </a:t>
            </a:r>
            <a:r>
              <a:rPr lang="en-IN" sz="5200" dirty="0" err="1">
                <a:effectLst/>
                <a:latin typeface="Arial" panose="020B0604020202020204" pitchFamily="34" charset="0"/>
                <a:cs typeface="Arial" panose="020B0604020202020204" pitchFamily="34" charset="0"/>
              </a:rPr>
              <a:t>doi:https</a:t>
            </a:r>
            <a:r>
              <a:rPr lang="en-IN" sz="5200" dirty="0">
                <a:effectLst/>
                <a:latin typeface="Arial" panose="020B0604020202020204" pitchFamily="34" charset="0"/>
                <a:cs typeface="Arial" panose="020B0604020202020204" pitchFamily="34" charset="0"/>
              </a:rPr>
              <a:t>://doi.org/10.3390/app10113997.</a:t>
            </a:r>
          </a:p>
          <a:p>
            <a:pPr algn="just">
              <a:lnSpc>
                <a:spcPct val="150000"/>
              </a:lnSpc>
            </a:pPr>
            <a:endParaRPr lang="en-IN" dirty="0">
              <a:effectLst/>
              <a:latin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2777956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74DDD6-B41C-182E-9F9B-139F027E07AA}"/>
              </a:ext>
            </a:extLst>
          </p:cNvPr>
          <p:cNvSpPr>
            <a:spLocks noGrp="1"/>
          </p:cNvSpPr>
          <p:nvPr>
            <p:ph idx="1"/>
          </p:nvPr>
        </p:nvSpPr>
        <p:spPr>
          <a:xfrm>
            <a:off x="680321" y="2107096"/>
            <a:ext cx="9613861" cy="3829093"/>
          </a:xfrm>
        </p:spPr>
        <p:txBody>
          <a:bodyPr>
            <a:normAutofit/>
          </a:bodyPr>
          <a:lstStyle/>
          <a:p>
            <a:pPr algn="just">
              <a:lnSpc>
                <a:spcPct val="150000"/>
              </a:lnSpc>
            </a:pPr>
            <a:r>
              <a:rPr lang="en-IN" sz="1300" dirty="0">
                <a:effectLst/>
                <a:latin typeface="Arial" panose="020B0604020202020204" pitchFamily="34" charset="0"/>
                <a:cs typeface="Arial" panose="020B0604020202020204" pitchFamily="34" charset="0"/>
              </a:rPr>
              <a:t>Zheng Liu, Han-Meng Xu, Wen, L.-M., Yuan-Zhou Peng, Lin, L.-Z., Shuang Zhou, Li, W.-H. and Hai-Jun Wang (2019). A systematic review and meta-analysis of the overall effects of school-based obesity prevention interventions and effect differences by intervention components. </a:t>
            </a:r>
            <a:r>
              <a:rPr lang="en-IN" sz="1300" i="1" dirty="0">
                <a:effectLst/>
                <a:latin typeface="Arial" panose="020B0604020202020204" pitchFamily="34" charset="0"/>
                <a:cs typeface="Arial" panose="020B0604020202020204" pitchFamily="34" charset="0"/>
              </a:rPr>
              <a:t>International Journal of </a:t>
            </a:r>
            <a:r>
              <a:rPr lang="en-IN" sz="1300" i="1" dirty="0" err="1">
                <a:effectLst/>
                <a:latin typeface="Arial" panose="020B0604020202020204" pitchFamily="34" charset="0"/>
                <a:cs typeface="Arial" panose="020B0604020202020204" pitchFamily="34" charset="0"/>
              </a:rPr>
              <a:t>Behavioral</a:t>
            </a:r>
            <a:r>
              <a:rPr lang="en-IN" sz="1300" i="1" dirty="0">
                <a:effectLst/>
                <a:latin typeface="Arial" panose="020B0604020202020204" pitchFamily="34" charset="0"/>
                <a:cs typeface="Arial" panose="020B0604020202020204" pitchFamily="34" charset="0"/>
              </a:rPr>
              <a:t> Nutrition and Physical Activity</a:t>
            </a:r>
            <a:r>
              <a:rPr lang="en-IN" sz="1300" dirty="0">
                <a:effectLst/>
                <a:latin typeface="Arial" panose="020B0604020202020204" pitchFamily="34" charset="0"/>
                <a:cs typeface="Arial" panose="020B0604020202020204" pitchFamily="34" charset="0"/>
              </a:rPr>
              <a:t>, [online] 16(1), p.95. </a:t>
            </a:r>
            <a:r>
              <a:rPr lang="en-IN" sz="1300" dirty="0" err="1">
                <a:effectLst/>
                <a:latin typeface="Arial" panose="020B0604020202020204" pitchFamily="34" charset="0"/>
                <a:cs typeface="Arial" panose="020B0604020202020204" pitchFamily="34" charset="0"/>
              </a:rPr>
              <a:t>doi:https</a:t>
            </a:r>
            <a:r>
              <a:rPr lang="en-IN" sz="1300" dirty="0">
                <a:effectLst/>
                <a:latin typeface="Arial" panose="020B0604020202020204" pitchFamily="34" charset="0"/>
                <a:cs typeface="Arial" panose="020B0604020202020204" pitchFamily="34" charset="0"/>
              </a:rPr>
              <a:t>://doi.org/10.1186/s12966-019-0848-8.</a:t>
            </a:r>
          </a:p>
          <a:p>
            <a:pPr algn="just">
              <a:lnSpc>
                <a:spcPct val="150000"/>
              </a:lnSpc>
            </a:pPr>
            <a:r>
              <a:rPr lang="en-IN" sz="1300" dirty="0">
                <a:effectLst/>
                <a:latin typeface="Arial" panose="020B0604020202020204" pitchFamily="34" charset="0"/>
                <a:cs typeface="Arial" panose="020B0604020202020204" pitchFamily="34" charset="0"/>
              </a:rPr>
              <a:t>Zhu, Z., Tang, Y., Zhuang, J., Liu, Y., Wu, X., Cai, Y., Wang, L., Cao, Z.-B. and Chen, P. (2019). Physical activity, screen viewing time, and overweight/obesity among Chinese children and adolescents: an update from the 2017 physical activity and fitness in China—the youth study. </a:t>
            </a:r>
            <a:r>
              <a:rPr lang="en-IN" sz="1300" i="1" dirty="0">
                <a:effectLst/>
                <a:latin typeface="Arial" panose="020B0604020202020204" pitchFamily="34" charset="0"/>
                <a:cs typeface="Arial" panose="020B0604020202020204" pitchFamily="34" charset="0"/>
              </a:rPr>
              <a:t>BMC Public Health</a:t>
            </a:r>
            <a:r>
              <a:rPr lang="en-IN" sz="1300" dirty="0">
                <a:effectLst/>
                <a:latin typeface="Arial" panose="020B0604020202020204" pitchFamily="34" charset="0"/>
                <a:cs typeface="Arial" panose="020B0604020202020204" pitchFamily="34" charset="0"/>
              </a:rPr>
              <a:t>, 19(1). </a:t>
            </a:r>
            <a:r>
              <a:rPr lang="en-IN" sz="1300" dirty="0" err="1">
                <a:effectLst/>
                <a:latin typeface="Arial" panose="020B0604020202020204" pitchFamily="34" charset="0"/>
                <a:cs typeface="Arial" panose="020B0604020202020204" pitchFamily="34" charset="0"/>
              </a:rPr>
              <a:t>doi:https</a:t>
            </a:r>
            <a:r>
              <a:rPr lang="en-IN" sz="1300" dirty="0">
                <a:effectLst/>
                <a:latin typeface="Arial" panose="020B0604020202020204" pitchFamily="34" charset="0"/>
                <a:cs typeface="Arial" panose="020B0604020202020204" pitchFamily="34" charset="0"/>
              </a:rPr>
              <a:t>://doi.org/10.1186/s12889-019-6515-9.</a:t>
            </a:r>
          </a:p>
          <a:p>
            <a:endParaRPr lang="en-IN" dirty="0"/>
          </a:p>
        </p:txBody>
      </p:sp>
    </p:spTree>
    <p:extLst>
      <p:ext uri="{BB962C8B-B14F-4D97-AF65-F5344CB8AC3E}">
        <p14:creationId xmlns:p14="http://schemas.microsoft.com/office/powerpoint/2010/main" val="1213046494"/>
      </p:ext>
    </p:extLst>
  </p:cSld>
  <p:clrMapOvr>
    <a:masterClrMapping/>
  </p:clrMapOvr>
</p:sld>
</file>

<file path=ppt/theme/theme1.xml><?xml version="1.0" encoding="utf-8"?>
<a:theme xmlns:a="http://schemas.openxmlformats.org/drawingml/2006/main" name="Berlin">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Template>Berlin</Template>
  <TotalTime>368</TotalTime>
  <Words>3519</Words>
  <Application>Microsoft Office PowerPoint</Application>
  <PresentationFormat>Widescreen</PresentationFormat>
  <Paragraphs>67</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Times New Roman</vt:lpstr>
      <vt:lpstr>Trebuchet MS</vt:lpstr>
      <vt:lpstr>Berlin</vt:lpstr>
      <vt:lpstr>             Topic:   Prevalence of physical activity among students in a public university  </vt:lpstr>
      <vt:lpstr>INTRODUCTION</vt:lpstr>
      <vt:lpstr>RATIONALE</vt:lpstr>
      <vt:lpstr>AIM AND OBJECTIVES</vt:lpstr>
      <vt:lpstr>RESEARCH METHODOLOGY</vt:lpstr>
      <vt:lpstr>Recruitment, sampling and study participants</vt:lpstr>
      <vt:lpstr>MATERIALS/DATA COLLECTION METHOD</vt:lpstr>
      <vt:lpstr>Proposed data analysis technique </vt:lpstr>
      <vt:lpstr>Ethical considerations</vt:lpstr>
      <vt:lpstr>IMPLICATION OF RESEARCH</vt:lpstr>
      <vt:lpstr>GHANTT CHART </vt:lpstr>
      <vt:lpstr>REFERENCE LIST</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Topic:</dc:title>
  <dc:creator>Yash Suthar</dc:creator>
  <cp:lastModifiedBy>khushbu parmar</cp:lastModifiedBy>
  <cp:revision>27</cp:revision>
  <dcterms:created xsi:type="dcterms:W3CDTF">2023-06-01T05:23:06Z</dcterms:created>
  <dcterms:modified xsi:type="dcterms:W3CDTF">2023-06-21T17:38:18Z</dcterms:modified>
</cp:coreProperties>
</file>