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9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70" r:id="rId10"/>
    <p:sldId id="263" r:id="rId11"/>
    <p:sldId id="264" r:id="rId12"/>
    <p:sldId id="266" r:id="rId13"/>
    <p:sldId id="267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4640"/>
  </p:normalViewPr>
  <p:slideViewPr>
    <p:cSldViewPr snapToGrid="0" snapToObjects="1">
      <p:cViewPr varScale="1">
        <p:scale>
          <a:sx n="110" d="100"/>
          <a:sy n="110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64A61E-B40D-C747-B07C-FC663B37CED9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747412-C20F-DA41-BECB-4B9D9B6244CE}">
      <dgm:prSet phldrT="[Text]"/>
      <dgm:spPr/>
      <dgm:t>
        <a:bodyPr/>
        <a:lstStyle/>
        <a:p>
          <a:r>
            <a:rPr lang="cy-GB" noProof="0" dirty="0" smtClean="0"/>
            <a:t>cyfarfodydd</a:t>
          </a:r>
          <a:endParaRPr lang="cy-GB" noProof="0" dirty="0"/>
        </a:p>
      </dgm:t>
    </dgm:pt>
    <dgm:pt modelId="{473310AC-FDFC-DC4E-B71F-91815496FB1C}" type="parTrans" cxnId="{1DA0C0A3-A916-9946-B616-F369336747BC}">
      <dgm:prSet/>
      <dgm:spPr/>
      <dgm:t>
        <a:bodyPr/>
        <a:lstStyle/>
        <a:p>
          <a:endParaRPr lang="en-US"/>
        </a:p>
      </dgm:t>
    </dgm:pt>
    <dgm:pt modelId="{A4AB232E-ADAD-D34A-B0C3-501FC53A7C6C}" type="sibTrans" cxnId="{1DA0C0A3-A916-9946-B616-F369336747BC}">
      <dgm:prSet/>
      <dgm:spPr/>
      <dgm:t>
        <a:bodyPr/>
        <a:lstStyle/>
        <a:p>
          <a:endParaRPr lang="en-US"/>
        </a:p>
      </dgm:t>
    </dgm:pt>
    <dgm:pt modelId="{0FE85DC9-24A3-3E43-B1FC-08DB06CF0862}">
      <dgm:prSet phldrT="[Text]"/>
      <dgm:spPr/>
      <dgm:t>
        <a:bodyPr/>
        <a:lstStyle/>
        <a:p>
          <a:r>
            <a:rPr lang="cy-GB" noProof="0" dirty="0" smtClean="0"/>
            <a:t>ymweliadau</a:t>
          </a:r>
          <a:endParaRPr lang="cy-GB" noProof="0" dirty="0"/>
        </a:p>
      </dgm:t>
    </dgm:pt>
    <dgm:pt modelId="{9F20B0F0-38B8-604C-AB62-A341E38F427A}" type="parTrans" cxnId="{715FB98F-3046-384E-B2FB-CDB44C45BA38}">
      <dgm:prSet/>
      <dgm:spPr/>
      <dgm:t>
        <a:bodyPr/>
        <a:lstStyle/>
        <a:p>
          <a:endParaRPr lang="en-US"/>
        </a:p>
      </dgm:t>
    </dgm:pt>
    <dgm:pt modelId="{E2C4CC48-CD7C-B74A-95CE-6F798E5F3035}" type="sibTrans" cxnId="{715FB98F-3046-384E-B2FB-CDB44C45BA38}">
      <dgm:prSet/>
      <dgm:spPr/>
      <dgm:t>
        <a:bodyPr/>
        <a:lstStyle/>
        <a:p>
          <a:endParaRPr lang="en-US"/>
        </a:p>
      </dgm:t>
    </dgm:pt>
    <dgm:pt modelId="{19712478-B30E-4449-916E-681DBA8D6F05}">
      <dgm:prSet phldrT="[Text]"/>
      <dgm:spPr/>
      <dgm:t>
        <a:bodyPr/>
        <a:lstStyle/>
        <a:p>
          <a:r>
            <a:rPr lang="cy-GB" noProof="0" dirty="0" smtClean="0"/>
            <a:t>cysylltau</a:t>
          </a:r>
          <a:endParaRPr lang="cy-GB" noProof="0" dirty="0"/>
        </a:p>
      </dgm:t>
    </dgm:pt>
    <dgm:pt modelId="{1662FD02-0E7C-1844-ADC4-C24CB3F8349E}" type="parTrans" cxnId="{483FCE49-F2C7-CE4B-B127-E2C6EC91D718}">
      <dgm:prSet/>
      <dgm:spPr/>
      <dgm:t>
        <a:bodyPr/>
        <a:lstStyle/>
        <a:p>
          <a:endParaRPr lang="en-US"/>
        </a:p>
      </dgm:t>
    </dgm:pt>
    <dgm:pt modelId="{B289F52A-B9EF-CE43-B22F-FF0CE57FF329}" type="sibTrans" cxnId="{483FCE49-F2C7-CE4B-B127-E2C6EC91D718}">
      <dgm:prSet/>
      <dgm:spPr/>
      <dgm:t>
        <a:bodyPr/>
        <a:lstStyle/>
        <a:p>
          <a:endParaRPr lang="en-US"/>
        </a:p>
      </dgm:t>
    </dgm:pt>
    <dgm:pt modelId="{CFBC9FE7-9B8F-D644-AC2C-38A283363DA0}">
      <dgm:prSet phldrT="[Text]"/>
      <dgm:spPr/>
      <dgm:t>
        <a:bodyPr/>
        <a:lstStyle/>
        <a:p>
          <a:r>
            <a:rPr lang="cy-GB" noProof="0" dirty="0" smtClean="0"/>
            <a:t>penderfyniadau</a:t>
          </a:r>
          <a:endParaRPr lang="cy-GB" noProof="0" dirty="0"/>
        </a:p>
      </dgm:t>
    </dgm:pt>
    <dgm:pt modelId="{B1AB768D-4136-9F41-8114-85DC5236060A}" type="parTrans" cxnId="{7DEBF200-52F5-4F48-9706-F81FE085E040}">
      <dgm:prSet/>
      <dgm:spPr/>
      <dgm:t>
        <a:bodyPr/>
        <a:lstStyle/>
        <a:p>
          <a:endParaRPr lang="en-US"/>
        </a:p>
      </dgm:t>
    </dgm:pt>
    <dgm:pt modelId="{C46A3839-81A7-E140-A120-829734439618}" type="sibTrans" cxnId="{7DEBF200-52F5-4F48-9706-F81FE085E040}">
      <dgm:prSet/>
      <dgm:spPr/>
      <dgm:t>
        <a:bodyPr/>
        <a:lstStyle/>
        <a:p>
          <a:endParaRPr lang="en-US"/>
        </a:p>
      </dgm:t>
    </dgm:pt>
    <dgm:pt modelId="{CFFFF264-3DAC-F04A-979B-B3DD0DCFC547}">
      <dgm:prSet phldrT="[Text]"/>
      <dgm:spPr/>
      <dgm:t>
        <a:bodyPr/>
        <a:lstStyle/>
        <a:p>
          <a:r>
            <a:rPr lang="cy-GB" noProof="0" dirty="0" smtClean="0"/>
            <a:t>cyfweliadau</a:t>
          </a:r>
          <a:endParaRPr lang="cy-GB" noProof="0" dirty="0"/>
        </a:p>
      </dgm:t>
    </dgm:pt>
    <dgm:pt modelId="{1F8F8AE2-1820-2B42-837D-732B7C740391}" type="parTrans" cxnId="{9969C1C2-FD8D-5344-8839-C4D6821769D7}">
      <dgm:prSet/>
      <dgm:spPr/>
      <dgm:t>
        <a:bodyPr/>
        <a:lstStyle/>
        <a:p>
          <a:endParaRPr lang="en-US"/>
        </a:p>
      </dgm:t>
    </dgm:pt>
    <dgm:pt modelId="{47CCAE3D-E080-EC42-B7E8-2E84964597B9}" type="sibTrans" cxnId="{9969C1C2-FD8D-5344-8839-C4D6821769D7}">
      <dgm:prSet/>
      <dgm:spPr/>
      <dgm:t>
        <a:bodyPr/>
        <a:lstStyle/>
        <a:p>
          <a:endParaRPr lang="en-US"/>
        </a:p>
      </dgm:t>
    </dgm:pt>
    <dgm:pt modelId="{8E70B131-4EDE-3F4E-814E-118FBA44A302}">
      <dgm:prSet/>
      <dgm:spPr/>
      <dgm:t>
        <a:bodyPr/>
        <a:lstStyle/>
        <a:p>
          <a:r>
            <a:rPr lang="cy-GB" noProof="0" dirty="0" smtClean="0"/>
            <a:t>pwyllgorau</a:t>
          </a:r>
          <a:endParaRPr lang="cy-GB" noProof="0" dirty="0"/>
        </a:p>
      </dgm:t>
    </dgm:pt>
    <dgm:pt modelId="{CDFAB77F-A2AE-5946-891C-126C73ABD20D}" type="parTrans" cxnId="{A3504ABD-0FCF-6248-95B5-B03B5D346A4C}">
      <dgm:prSet/>
      <dgm:spPr/>
      <dgm:t>
        <a:bodyPr/>
        <a:lstStyle/>
        <a:p>
          <a:endParaRPr lang="cy-GB"/>
        </a:p>
      </dgm:t>
    </dgm:pt>
    <dgm:pt modelId="{A8B6DF2F-0A81-424B-AD4B-A1BADF1E739B}" type="sibTrans" cxnId="{A3504ABD-0FCF-6248-95B5-B03B5D346A4C}">
      <dgm:prSet/>
      <dgm:spPr/>
      <dgm:t>
        <a:bodyPr/>
        <a:lstStyle/>
        <a:p>
          <a:endParaRPr lang="cy-GB"/>
        </a:p>
      </dgm:t>
    </dgm:pt>
    <dgm:pt modelId="{B5E1C352-3035-AE41-8CDB-71DDD9967D0F}" type="pres">
      <dgm:prSet presAssocID="{0D64A61E-B40D-C747-B07C-FC663B37CED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y-GB"/>
        </a:p>
      </dgm:t>
    </dgm:pt>
    <dgm:pt modelId="{B5ED7090-5D0A-5645-962B-08860BB093F0}" type="pres">
      <dgm:prSet presAssocID="{74747412-C20F-DA41-BECB-4B9D9B6244CE}" presName="node" presStyleLbl="node1" presStyleIdx="0" presStyleCnt="6" custLinFactNeighborX="-1989" custLinFactNeighborY="-50">
        <dgm:presLayoutVars>
          <dgm:bulletEnabled val="1"/>
        </dgm:presLayoutVars>
      </dgm:prSet>
      <dgm:spPr/>
      <dgm:t>
        <a:bodyPr/>
        <a:lstStyle/>
        <a:p>
          <a:endParaRPr lang="cy-GB"/>
        </a:p>
      </dgm:t>
    </dgm:pt>
    <dgm:pt modelId="{98C4EB02-3D6B-7D47-B098-4D3843F16B3C}" type="pres">
      <dgm:prSet presAssocID="{A4AB232E-ADAD-D34A-B0C3-501FC53A7C6C}" presName="sibTrans" presStyleCnt="0"/>
      <dgm:spPr/>
    </dgm:pt>
    <dgm:pt modelId="{17EE6C41-6F08-8945-AAA9-23FF82B598A7}" type="pres">
      <dgm:prSet presAssocID="{0FE85DC9-24A3-3E43-B1FC-08DB06CF086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96C3C1-C36C-F04D-AEF1-80B9AE4F4558}" type="pres">
      <dgm:prSet presAssocID="{E2C4CC48-CD7C-B74A-95CE-6F798E5F3035}" presName="sibTrans" presStyleCnt="0"/>
      <dgm:spPr/>
    </dgm:pt>
    <dgm:pt modelId="{7B574466-EFA5-D24C-B04C-73552AD2E391}" type="pres">
      <dgm:prSet presAssocID="{19712478-B30E-4449-916E-681DBA8D6F05}" presName="node" presStyleLbl="node1" presStyleIdx="2" presStyleCnt="6" custLinFactNeighborX="2652" custLinFactNeighborY="-50">
        <dgm:presLayoutVars>
          <dgm:bulletEnabled val="1"/>
        </dgm:presLayoutVars>
      </dgm:prSet>
      <dgm:spPr/>
      <dgm:t>
        <a:bodyPr/>
        <a:lstStyle/>
        <a:p>
          <a:endParaRPr lang="cy-GB"/>
        </a:p>
      </dgm:t>
    </dgm:pt>
    <dgm:pt modelId="{5AB7E9AB-5115-B941-9EB5-C4F4C96E2ECB}" type="pres">
      <dgm:prSet presAssocID="{B289F52A-B9EF-CE43-B22F-FF0CE57FF329}" presName="sibTrans" presStyleCnt="0"/>
      <dgm:spPr/>
    </dgm:pt>
    <dgm:pt modelId="{8DCFAC49-AE2A-AD41-92EF-7F6128927375}" type="pres">
      <dgm:prSet presAssocID="{CFBC9FE7-9B8F-D644-AC2C-38A283363DA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y-GB"/>
        </a:p>
      </dgm:t>
    </dgm:pt>
    <dgm:pt modelId="{8EFC5B00-0D29-5140-BCF7-D4412C015E4A}" type="pres">
      <dgm:prSet presAssocID="{C46A3839-81A7-E140-A120-829734439618}" presName="sibTrans" presStyleCnt="0"/>
      <dgm:spPr/>
    </dgm:pt>
    <dgm:pt modelId="{F5FBF079-7B6C-B746-A327-9D4181E6182C}" type="pres">
      <dgm:prSet presAssocID="{CFFFF264-3DAC-F04A-979B-B3DD0DCFC54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y-GB"/>
        </a:p>
      </dgm:t>
    </dgm:pt>
    <dgm:pt modelId="{09939FDB-B319-CA49-B3F9-9E2146AC9F6C}" type="pres">
      <dgm:prSet presAssocID="{47CCAE3D-E080-EC42-B7E8-2E84964597B9}" presName="sibTrans" presStyleCnt="0"/>
      <dgm:spPr/>
    </dgm:pt>
    <dgm:pt modelId="{E9FB25E5-14EE-EB4E-A789-0726C90B5387}" type="pres">
      <dgm:prSet presAssocID="{8E70B131-4EDE-3F4E-814E-118FBA44A30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y-GB"/>
        </a:p>
      </dgm:t>
    </dgm:pt>
  </dgm:ptLst>
  <dgm:cxnLst>
    <dgm:cxn modelId="{A3504ABD-0FCF-6248-95B5-B03B5D346A4C}" srcId="{0D64A61E-B40D-C747-B07C-FC663B37CED9}" destId="{8E70B131-4EDE-3F4E-814E-118FBA44A302}" srcOrd="5" destOrd="0" parTransId="{CDFAB77F-A2AE-5946-891C-126C73ABD20D}" sibTransId="{A8B6DF2F-0A81-424B-AD4B-A1BADF1E739B}"/>
    <dgm:cxn modelId="{1F8D2FDB-B985-554D-8959-736C0A2FCF4C}" type="presOf" srcId="{CFFFF264-3DAC-F04A-979B-B3DD0DCFC547}" destId="{F5FBF079-7B6C-B746-A327-9D4181E6182C}" srcOrd="0" destOrd="0" presId="urn:microsoft.com/office/officeart/2005/8/layout/default"/>
    <dgm:cxn modelId="{6F4FA1B2-8550-754E-B649-9A4F37E7B6E0}" type="presOf" srcId="{0D64A61E-B40D-C747-B07C-FC663B37CED9}" destId="{B5E1C352-3035-AE41-8CDB-71DDD9967D0F}" srcOrd="0" destOrd="0" presId="urn:microsoft.com/office/officeart/2005/8/layout/default"/>
    <dgm:cxn modelId="{1DA0C0A3-A916-9946-B616-F369336747BC}" srcId="{0D64A61E-B40D-C747-B07C-FC663B37CED9}" destId="{74747412-C20F-DA41-BECB-4B9D9B6244CE}" srcOrd="0" destOrd="0" parTransId="{473310AC-FDFC-DC4E-B71F-91815496FB1C}" sibTransId="{A4AB232E-ADAD-D34A-B0C3-501FC53A7C6C}"/>
    <dgm:cxn modelId="{7DEBF200-52F5-4F48-9706-F81FE085E040}" srcId="{0D64A61E-B40D-C747-B07C-FC663B37CED9}" destId="{CFBC9FE7-9B8F-D644-AC2C-38A283363DA0}" srcOrd="3" destOrd="0" parTransId="{B1AB768D-4136-9F41-8114-85DC5236060A}" sibTransId="{C46A3839-81A7-E140-A120-829734439618}"/>
    <dgm:cxn modelId="{D0C52D7F-D14C-6644-9A58-5A663414C564}" type="presOf" srcId="{74747412-C20F-DA41-BECB-4B9D9B6244CE}" destId="{B5ED7090-5D0A-5645-962B-08860BB093F0}" srcOrd="0" destOrd="0" presId="urn:microsoft.com/office/officeart/2005/8/layout/default"/>
    <dgm:cxn modelId="{715FB98F-3046-384E-B2FB-CDB44C45BA38}" srcId="{0D64A61E-B40D-C747-B07C-FC663B37CED9}" destId="{0FE85DC9-24A3-3E43-B1FC-08DB06CF0862}" srcOrd="1" destOrd="0" parTransId="{9F20B0F0-38B8-604C-AB62-A341E38F427A}" sibTransId="{E2C4CC48-CD7C-B74A-95CE-6F798E5F3035}"/>
    <dgm:cxn modelId="{F8BE46B8-5D45-8149-865C-9A63C2FC767E}" type="presOf" srcId="{CFBC9FE7-9B8F-D644-AC2C-38A283363DA0}" destId="{8DCFAC49-AE2A-AD41-92EF-7F6128927375}" srcOrd="0" destOrd="0" presId="urn:microsoft.com/office/officeart/2005/8/layout/default"/>
    <dgm:cxn modelId="{483FCE49-F2C7-CE4B-B127-E2C6EC91D718}" srcId="{0D64A61E-B40D-C747-B07C-FC663B37CED9}" destId="{19712478-B30E-4449-916E-681DBA8D6F05}" srcOrd="2" destOrd="0" parTransId="{1662FD02-0E7C-1844-ADC4-C24CB3F8349E}" sibTransId="{B289F52A-B9EF-CE43-B22F-FF0CE57FF329}"/>
    <dgm:cxn modelId="{1FFDDE8A-7A2B-FE40-B659-E844120142DA}" type="presOf" srcId="{8E70B131-4EDE-3F4E-814E-118FBA44A302}" destId="{E9FB25E5-14EE-EB4E-A789-0726C90B5387}" srcOrd="0" destOrd="0" presId="urn:microsoft.com/office/officeart/2005/8/layout/default"/>
    <dgm:cxn modelId="{B29309EF-6054-EC4F-8E18-F9427007AEA6}" type="presOf" srcId="{0FE85DC9-24A3-3E43-B1FC-08DB06CF0862}" destId="{17EE6C41-6F08-8945-AAA9-23FF82B598A7}" srcOrd="0" destOrd="0" presId="urn:microsoft.com/office/officeart/2005/8/layout/default"/>
    <dgm:cxn modelId="{9969C1C2-FD8D-5344-8839-C4D6821769D7}" srcId="{0D64A61E-B40D-C747-B07C-FC663B37CED9}" destId="{CFFFF264-3DAC-F04A-979B-B3DD0DCFC547}" srcOrd="4" destOrd="0" parTransId="{1F8F8AE2-1820-2B42-837D-732B7C740391}" sibTransId="{47CCAE3D-E080-EC42-B7E8-2E84964597B9}"/>
    <dgm:cxn modelId="{84D48B0C-80F3-9D42-A1DC-05981C8F8270}" type="presOf" srcId="{19712478-B30E-4449-916E-681DBA8D6F05}" destId="{7B574466-EFA5-D24C-B04C-73552AD2E391}" srcOrd="0" destOrd="0" presId="urn:microsoft.com/office/officeart/2005/8/layout/default"/>
    <dgm:cxn modelId="{00959ECB-577D-6C44-A7B6-0A2B6B4DB0EE}" type="presParOf" srcId="{B5E1C352-3035-AE41-8CDB-71DDD9967D0F}" destId="{B5ED7090-5D0A-5645-962B-08860BB093F0}" srcOrd="0" destOrd="0" presId="urn:microsoft.com/office/officeart/2005/8/layout/default"/>
    <dgm:cxn modelId="{44D58BE1-D9C4-214E-8A6D-DC98986D6836}" type="presParOf" srcId="{B5E1C352-3035-AE41-8CDB-71DDD9967D0F}" destId="{98C4EB02-3D6B-7D47-B098-4D3843F16B3C}" srcOrd="1" destOrd="0" presId="urn:microsoft.com/office/officeart/2005/8/layout/default"/>
    <dgm:cxn modelId="{8530B9D5-7B94-514D-99BE-4FAA678C4F97}" type="presParOf" srcId="{B5E1C352-3035-AE41-8CDB-71DDD9967D0F}" destId="{17EE6C41-6F08-8945-AAA9-23FF82B598A7}" srcOrd="2" destOrd="0" presId="urn:microsoft.com/office/officeart/2005/8/layout/default"/>
    <dgm:cxn modelId="{F50A0450-22A8-A147-BC19-ADE845796185}" type="presParOf" srcId="{B5E1C352-3035-AE41-8CDB-71DDD9967D0F}" destId="{BF96C3C1-C36C-F04D-AEF1-80B9AE4F4558}" srcOrd="3" destOrd="0" presId="urn:microsoft.com/office/officeart/2005/8/layout/default"/>
    <dgm:cxn modelId="{8BF3C876-910D-BD43-9A5F-7FF3B29F7974}" type="presParOf" srcId="{B5E1C352-3035-AE41-8CDB-71DDD9967D0F}" destId="{7B574466-EFA5-D24C-B04C-73552AD2E391}" srcOrd="4" destOrd="0" presId="urn:microsoft.com/office/officeart/2005/8/layout/default"/>
    <dgm:cxn modelId="{0175C194-319B-9944-B090-6256471D1025}" type="presParOf" srcId="{B5E1C352-3035-AE41-8CDB-71DDD9967D0F}" destId="{5AB7E9AB-5115-B941-9EB5-C4F4C96E2ECB}" srcOrd="5" destOrd="0" presId="urn:microsoft.com/office/officeart/2005/8/layout/default"/>
    <dgm:cxn modelId="{885BF928-A244-D141-95BF-A1E603F97465}" type="presParOf" srcId="{B5E1C352-3035-AE41-8CDB-71DDD9967D0F}" destId="{8DCFAC49-AE2A-AD41-92EF-7F6128927375}" srcOrd="6" destOrd="0" presId="urn:microsoft.com/office/officeart/2005/8/layout/default"/>
    <dgm:cxn modelId="{B8A2BD12-AECE-D243-9C6D-2720DF873444}" type="presParOf" srcId="{B5E1C352-3035-AE41-8CDB-71DDD9967D0F}" destId="{8EFC5B00-0D29-5140-BCF7-D4412C015E4A}" srcOrd="7" destOrd="0" presId="urn:microsoft.com/office/officeart/2005/8/layout/default"/>
    <dgm:cxn modelId="{13693DCE-2117-5943-A2E6-A57CFEB542AB}" type="presParOf" srcId="{B5E1C352-3035-AE41-8CDB-71DDD9967D0F}" destId="{F5FBF079-7B6C-B746-A327-9D4181E6182C}" srcOrd="8" destOrd="0" presId="urn:microsoft.com/office/officeart/2005/8/layout/default"/>
    <dgm:cxn modelId="{36339BF0-7965-B14D-8D1B-45AC603360D0}" type="presParOf" srcId="{B5E1C352-3035-AE41-8CDB-71DDD9967D0F}" destId="{09939FDB-B319-CA49-B3F9-9E2146AC9F6C}" srcOrd="9" destOrd="0" presId="urn:microsoft.com/office/officeart/2005/8/layout/default"/>
    <dgm:cxn modelId="{0AF9AFC9-19C1-E048-B446-14E81E80D257}" type="presParOf" srcId="{B5E1C352-3035-AE41-8CDB-71DDD9967D0F}" destId="{E9FB25E5-14EE-EB4E-A789-0726C90B5387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D7090-5D0A-5645-962B-08860BB093F0}">
      <dsp:nvSpPr>
        <dsp:cNvPr id="0" name=""/>
        <dsp:cNvSpPr/>
      </dsp:nvSpPr>
      <dsp:spPr>
        <a:xfrm>
          <a:off x="125720" y="0"/>
          <a:ext cx="2626712" cy="15760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400" kern="1200" noProof="0" dirty="0" smtClean="0"/>
            <a:t>cyfarfodydd</a:t>
          </a:r>
          <a:endParaRPr lang="cy-GB" sz="2400" kern="1200" noProof="0" dirty="0"/>
        </a:p>
      </dsp:txBody>
      <dsp:txXfrm>
        <a:off x="125720" y="0"/>
        <a:ext cx="2626712" cy="1576027"/>
      </dsp:txXfrm>
    </dsp:sp>
    <dsp:sp modelId="{17EE6C41-6F08-8945-AAA9-23FF82B598A7}">
      <dsp:nvSpPr>
        <dsp:cNvPr id="0" name=""/>
        <dsp:cNvSpPr/>
      </dsp:nvSpPr>
      <dsp:spPr>
        <a:xfrm>
          <a:off x="3067350" y="786"/>
          <a:ext cx="2626712" cy="15760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400" kern="1200" noProof="0" dirty="0" smtClean="0"/>
            <a:t>ymweliadau</a:t>
          </a:r>
          <a:endParaRPr lang="cy-GB" sz="2400" kern="1200" noProof="0" dirty="0"/>
        </a:p>
      </dsp:txBody>
      <dsp:txXfrm>
        <a:off x="3067350" y="786"/>
        <a:ext cx="2626712" cy="1576027"/>
      </dsp:txXfrm>
    </dsp:sp>
    <dsp:sp modelId="{7B574466-EFA5-D24C-B04C-73552AD2E391}">
      <dsp:nvSpPr>
        <dsp:cNvPr id="0" name=""/>
        <dsp:cNvSpPr/>
      </dsp:nvSpPr>
      <dsp:spPr>
        <a:xfrm>
          <a:off x="6026394" y="0"/>
          <a:ext cx="2626712" cy="15760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400" kern="1200" noProof="0" dirty="0" smtClean="0"/>
            <a:t>cysylltau</a:t>
          </a:r>
          <a:endParaRPr lang="cy-GB" sz="2400" kern="1200" noProof="0" dirty="0"/>
        </a:p>
      </dsp:txBody>
      <dsp:txXfrm>
        <a:off x="6026394" y="0"/>
        <a:ext cx="2626712" cy="1576027"/>
      </dsp:txXfrm>
    </dsp:sp>
    <dsp:sp modelId="{8DCFAC49-AE2A-AD41-92EF-7F6128927375}">
      <dsp:nvSpPr>
        <dsp:cNvPr id="0" name=""/>
        <dsp:cNvSpPr/>
      </dsp:nvSpPr>
      <dsp:spPr>
        <a:xfrm>
          <a:off x="177966" y="1839485"/>
          <a:ext cx="2626712" cy="15760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400" kern="1200" noProof="0" dirty="0" smtClean="0"/>
            <a:t>penderfyniadau</a:t>
          </a:r>
          <a:endParaRPr lang="cy-GB" sz="2400" kern="1200" noProof="0" dirty="0"/>
        </a:p>
      </dsp:txBody>
      <dsp:txXfrm>
        <a:off x="177966" y="1839485"/>
        <a:ext cx="2626712" cy="1576027"/>
      </dsp:txXfrm>
    </dsp:sp>
    <dsp:sp modelId="{F5FBF079-7B6C-B746-A327-9D4181E6182C}">
      <dsp:nvSpPr>
        <dsp:cNvPr id="0" name=""/>
        <dsp:cNvSpPr/>
      </dsp:nvSpPr>
      <dsp:spPr>
        <a:xfrm>
          <a:off x="3067350" y="1839485"/>
          <a:ext cx="2626712" cy="15760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400" kern="1200" noProof="0" dirty="0" smtClean="0"/>
            <a:t>cyfweliadau</a:t>
          </a:r>
          <a:endParaRPr lang="cy-GB" sz="2400" kern="1200" noProof="0" dirty="0"/>
        </a:p>
      </dsp:txBody>
      <dsp:txXfrm>
        <a:off x="3067350" y="1839485"/>
        <a:ext cx="2626712" cy="1576027"/>
      </dsp:txXfrm>
    </dsp:sp>
    <dsp:sp modelId="{E9FB25E5-14EE-EB4E-A789-0726C90B5387}">
      <dsp:nvSpPr>
        <dsp:cNvPr id="0" name=""/>
        <dsp:cNvSpPr/>
      </dsp:nvSpPr>
      <dsp:spPr>
        <a:xfrm>
          <a:off x="5956734" y="1839485"/>
          <a:ext cx="2626712" cy="157602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400" kern="1200" noProof="0" dirty="0" smtClean="0"/>
            <a:t>pwyllgorau</a:t>
          </a:r>
          <a:endParaRPr lang="cy-GB" sz="2400" kern="1200" noProof="0" dirty="0"/>
        </a:p>
      </dsp:txBody>
      <dsp:txXfrm>
        <a:off x="5956734" y="1839485"/>
        <a:ext cx="2626712" cy="1576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2/1/2018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9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  <p:sldLayoutId id="2147483834" r:id="rId15"/>
    <p:sldLayoutId id="2147483835" r:id="rId16"/>
    <p:sldLayoutId id="214748383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 smtClean="0"/>
              <a:t>Rôl y Llywodraethwr Ysgol</a:t>
            </a:r>
            <a:br>
              <a:rPr lang="cy-GB" dirty="0" smtClean="0"/>
            </a:br>
            <a:endParaRPr lang="cy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Gail Parker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88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Ffeithiau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710" y="2603499"/>
            <a:ext cx="11208774" cy="3723559"/>
          </a:xfrm>
        </p:spPr>
        <p:txBody>
          <a:bodyPr/>
          <a:lstStyle/>
          <a:p>
            <a:r>
              <a:rPr lang="cy-GB" sz="2400" dirty="0" smtClean="0">
                <a:ea typeface="Corbel" charset="0"/>
                <a:cs typeface="Corbel" charset="0"/>
              </a:rPr>
              <a:t>Y mae tua 22,200 o lywodraethwyr ysgol yng Nghymru. Maent yn rhoi yn wirfoddol o’u hamser, sgiliau a’u harbenigedd er mwyn helpu eu hysgolion i ddarparu </a:t>
            </a:r>
            <a:r>
              <a:rPr lang="cy-GB" sz="2400" dirty="0" smtClean="0">
                <a:ea typeface="Corbel" charset="0"/>
                <a:cs typeface="Corbel" charset="0"/>
              </a:rPr>
              <a:t>ar gyfer plant yr </a:t>
            </a:r>
            <a:r>
              <a:rPr lang="cy-GB" sz="2400" dirty="0" smtClean="0">
                <a:ea typeface="Corbel" charset="0"/>
                <a:cs typeface="Corbel" charset="0"/>
              </a:rPr>
              <a:t>addysg orau bosib. </a:t>
            </a:r>
          </a:p>
          <a:p>
            <a:r>
              <a:rPr lang="cy-GB" sz="2400" dirty="0" smtClean="0">
                <a:ea typeface="Corbel" charset="0"/>
                <a:cs typeface="Corbel" charset="0"/>
              </a:rPr>
              <a:t>Mae cyrff llywodraethol yn atebol am gyfeiriad strategol eu hysgolion ac am ansawdd yr addysg a ddarperir. </a:t>
            </a:r>
          </a:p>
          <a:p>
            <a:r>
              <a:rPr lang="cy-GB" sz="2400" dirty="0" smtClean="0">
                <a:ea typeface="Corbel" charset="0"/>
                <a:cs typeface="Corbel" charset="0"/>
              </a:rPr>
              <a:t>Pwy all fod yn </a:t>
            </a:r>
            <a:r>
              <a:rPr lang="cy-GB" sz="2400" dirty="0" smtClean="0">
                <a:ea typeface="Corbel" charset="0"/>
                <a:cs typeface="Corbel" charset="0"/>
              </a:rPr>
              <a:t>llywodraethwr</a:t>
            </a:r>
            <a:r>
              <a:rPr lang="cy-GB" sz="2400" dirty="0" smtClean="0">
                <a:ea typeface="Corbel" charset="0"/>
                <a:cs typeface="Corbel" charset="0"/>
              </a:rPr>
              <a:t>? Trafodwch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57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Pwy </a:t>
            </a:r>
            <a:r>
              <a:rPr lang="cy-GB" dirty="0" smtClean="0"/>
              <a:t>sy’n </a:t>
            </a:r>
            <a:r>
              <a:rPr lang="cy-GB" dirty="0" smtClean="0"/>
              <a:t>Llywodraethwyr?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214" y="2603499"/>
            <a:ext cx="11238270" cy="3590824"/>
          </a:xfrm>
        </p:spPr>
        <p:txBody>
          <a:bodyPr>
            <a:normAutofit lnSpcReduction="10000"/>
          </a:bodyPr>
          <a:lstStyle/>
          <a:p>
            <a:r>
              <a:rPr lang="cy-GB" sz="2400" dirty="0" smtClean="0"/>
              <a:t>Mae llawer o wahanol fathau o bobl yn dod yn llywodraethwyr ysgol. Fe fydd ganddynt reswm penodol am wasanaethu’r corff llywodraethol . Oherwydd y gwahanol resymau hyn, mae gan bob corff llywodraethol grŵp craidd o lywodraethwyr  sy’n cynnwys: </a:t>
            </a:r>
          </a:p>
          <a:p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Rhiant-lywodraethwyr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Athro-lywodraethwyr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Staff-lywodraethwyr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Llywodraethwyr yr Awdurdod Lleol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Y Pennaeth (yn gweithredu yn rhinwedd swydd llywodraethwr o’i wirfodd ei hun)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15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Dod yn Llywodraethwr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279203" y="3170592"/>
            <a:ext cx="5804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=Hnm6BV5ft-8</a:t>
            </a:r>
          </a:p>
        </p:txBody>
      </p:sp>
    </p:spTree>
    <p:extLst>
      <p:ext uri="{BB962C8B-B14F-4D97-AF65-F5344CB8AC3E}">
        <p14:creationId xmlns:p14="http://schemas.microsoft.com/office/powerpoint/2010/main" val="151909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Cyrff Llywodraethol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936" y="2603500"/>
            <a:ext cx="10087896" cy="3416300"/>
          </a:xfrm>
        </p:spPr>
        <p:txBody>
          <a:bodyPr>
            <a:normAutofit lnSpcReduction="10000"/>
          </a:bodyPr>
          <a:lstStyle/>
          <a:p>
            <a:r>
              <a:rPr lang="cy-GB" sz="2400" dirty="0" smtClean="0"/>
              <a:t>Bydd Cyrff Llywodraethol hefyd yn cynnwys rhai o’r llywodraethwyr canlynol, yn dibynnu ar y math o ysgol: </a:t>
            </a:r>
          </a:p>
          <a:p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Llywodraethwyr cymunedol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/>
              <a:t>Llywodraethwyr </a:t>
            </a:r>
            <a:r>
              <a:rPr lang="cy-GB" sz="2400" dirty="0" smtClean="0"/>
              <a:t>cymunedol ychwanegol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Llywodraethwyr cynrychiadol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Llywodraethwyr sylfaenol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/>
              <a:t>Llywodraethwyr </a:t>
            </a:r>
            <a:r>
              <a:rPr lang="cy-GB" sz="2400" dirty="0" smtClean="0"/>
              <a:t>partneriaeth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Noddwyr-lywodraethwyr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Disgybl-lywodraethwyr cysylltiol (ysgolion uwchradd)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19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Pam dod yn Llywodraethwr ysgol?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758852" cy="370881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Wingdings" charset="2"/>
              </a:rPr>
              <a:t>  </a:t>
            </a:r>
            <a:r>
              <a:rPr lang="cy-GB" sz="2400" dirty="0" smtClean="0"/>
              <a:t>Er mwyn gwneud cyfraniad pwysig at addysg drwy gynorthwyo’r gymuned ysgol, ei staff a’i disgyblion, a helpu codi safonau addysg </a:t>
            </a:r>
          </a:p>
          <a:p>
            <a:r>
              <a:rPr lang="cy-GB" sz="2400" dirty="0" smtClean="0">
                <a:latin typeface="Wingdings" charset="2"/>
              </a:rPr>
              <a:t>  </a:t>
            </a:r>
            <a:r>
              <a:rPr lang="cy-GB" sz="2400" dirty="0" smtClean="0"/>
              <a:t>Profi cyfleoedd gwerth chweil a heriol </a:t>
            </a:r>
          </a:p>
          <a:p>
            <a:r>
              <a:rPr lang="cy-GB" sz="2400" dirty="0" smtClean="0">
                <a:latin typeface="Wingdings" charset="2"/>
              </a:rPr>
              <a:t>  </a:t>
            </a:r>
            <a:r>
              <a:rPr lang="cy-GB" sz="2400" dirty="0" smtClean="0"/>
              <a:t>Helpu datblygu’r sgiliau sydd gennych yn barod a </a:t>
            </a:r>
            <a:r>
              <a:rPr lang="cy-GB" sz="2400" dirty="0" smtClean="0"/>
              <a:t>hefyd dysgu </a:t>
            </a:r>
            <a:r>
              <a:rPr lang="cy-GB" sz="2400" dirty="0" smtClean="0"/>
              <a:t>rhai newydd  </a:t>
            </a:r>
          </a:p>
          <a:p>
            <a:r>
              <a:rPr lang="cy-GB" sz="2400" dirty="0" smtClean="0">
                <a:latin typeface="Wingdings" charset="2"/>
              </a:rPr>
              <a:t>  </a:t>
            </a:r>
            <a:r>
              <a:rPr lang="cy-GB" sz="2400" dirty="0" smtClean="0"/>
              <a:t>Cwrdd â, a gweithio gyda phobl newydd </a:t>
            </a:r>
          </a:p>
          <a:p>
            <a:r>
              <a:rPr lang="cy-GB" sz="2400" dirty="0" smtClean="0">
                <a:latin typeface="Wingdings" charset="2"/>
              </a:rPr>
              <a:t>  </a:t>
            </a:r>
            <a:r>
              <a:rPr lang="cy-GB" sz="2400" dirty="0" smtClean="0"/>
              <a:t>Dod yn ymwybodol o’r system addysg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009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Llywodraethwr Ysgol 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466" y="2603500"/>
            <a:ext cx="11135032" cy="3782552"/>
          </a:xfrm>
        </p:spPr>
        <p:txBody>
          <a:bodyPr>
            <a:normAutofit fontScale="92500" lnSpcReduction="20000"/>
          </a:bodyPr>
          <a:lstStyle/>
          <a:p>
            <a:r>
              <a:rPr lang="cy-GB" sz="2000" dirty="0" smtClean="0"/>
              <a:t>Mae llywodraethwr ysgol yn </a:t>
            </a:r>
            <a:r>
              <a:rPr lang="cy-GB" sz="2000" dirty="0" smtClean="0"/>
              <a:t>wirfoddolwr: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>
                <a:latin typeface="Century Gothic" panose="020B0502020202020204" pitchFamily="34" charset="0"/>
              </a:rPr>
              <a:t>sydd â </a:t>
            </a:r>
            <a:r>
              <a:rPr lang="cy-GB" sz="2000" dirty="0">
                <a:latin typeface="Century Gothic" panose="020B0502020202020204" pitchFamily="34" charset="0"/>
              </a:rPr>
              <a:t>diddordeb </a:t>
            </a:r>
            <a:r>
              <a:rPr lang="cy-GB" sz="2000" dirty="0" smtClean="0">
                <a:latin typeface="Century Gothic" panose="020B0502020202020204" pitchFamily="34" charset="0"/>
              </a:rPr>
              <a:t>mewn addysg;</a:t>
            </a:r>
            <a:r>
              <a:rPr lang="cy-GB" sz="2000" dirty="0" smtClean="0"/>
              <a:t>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/>
              <a:t>sy’n cynrychioli’r sawl sydd </a:t>
            </a:r>
            <a:r>
              <a:rPr lang="cy-GB" sz="2000" dirty="0" smtClean="0">
                <a:latin typeface="Century Gothic" panose="020B0502020202020204" pitchFamily="34" charset="0"/>
              </a:rPr>
              <a:t>â diddordeb allweddol yn yr ysgol;</a:t>
            </a:r>
            <a:r>
              <a:rPr lang="cy-GB" sz="2000" dirty="0" smtClean="0"/>
              <a:t>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/>
              <a:t> sy’n rhan o dîm sy’n derbyn cyfrifoldeb am bopeth a wneir gan ysgol;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/>
              <a:t> sydd </a:t>
            </a:r>
            <a:r>
              <a:rPr lang="cy-GB" sz="2000" dirty="0" err="1" smtClean="0"/>
              <a:t>ganddo’r</a:t>
            </a:r>
            <a:r>
              <a:rPr lang="cy-GB" sz="2000" dirty="0" smtClean="0"/>
              <a:t> amser i fynychu cyfarfodydd ac achlysuron eraill;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/>
              <a:t>sy’n </a:t>
            </a:r>
            <a:r>
              <a:rPr lang="cy-GB" sz="2000" dirty="0" smtClean="0"/>
              <a:t>fodlon </a:t>
            </a:r>
            <a:r>
              <a:rPr lang="cy-GB" sz="2000" dirty="0" smtClean="0"/>
              <a:t>dysgu;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/>
              <a:t>sy’n gallu gweithredu fel cyfaill beirniadol </a:t>
            </a:r>
            <a:r>
              <a:rPr lang="cy-GB" sz="2000" dirty="0" smtClean="0"/>
              <a:t>sy’n </a:t>
            </a:r>
            <a:r>
              <a:rPr lang="cy-GB" sz="2000" dirty="0" smtClean="0"/>
              <a:t>cefnogi’r ysgol, ond sydd hefyd yn ei herio gan ofyn cwestiynau ynglŷn </a:t>
            </a:r>
            <a:r>
              <a:rPr lang="cy-GB" sz="2000" dirty="0" smtClean="0">
                <a:latin typeface="Century Gothic" panose="020B0502020202020204" pitchFamily="34" charset="0"/>
              </a:rPr>
              <a:t>â</a:t>
            </a:r>
            <a:r>
              <a:rPr lang="cy-GB" sz="2000" dirty="0" smtClean="0"/>
              <a:t> sut mae’r ysgol yn gweithio ac am y safonau mae’n eu cyflawni; </a:t>
            </a:r>
          </a:p>
          <a:p>
            <a:pPr lvl="1"/>
            <a:r>
              <a:rPr lang="cy-GB" sz="2000" dirty="0" smtClean="0">
                <a:latin typeface="Wingdings" charset="2"/>
              </a:rPr>
              <a:t>  </a:t>
            </a:r>
            <a:r>
              <a:rPr lang="cy-GB" sz="2000" dirty="0" smtClean="0"/>
              <a:t> sy’n gweithredu fel </a:t>
            </a:r>
            <a:r>
              <a:rPr lang="cy-GB" sz="2000" dirty="0" smtClean="0"/>
              <a:t>person cyswllt </a:t>
            </a:r>
            <a:r>
              <a:rPr lang="cy-GB" sz="2000" dirty="0" smtClean="0"/>
              <a:t>rhwng y rhieni, y gymuned leol, yr Awdurdod Lleol a’r ysgol.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27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Cyfrifoldebau craidd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3500"/>
            <a:ext cx="11120284" cy="4018526"/>
          </a:xfrm>
        </p:spPr>
        <p:txBody>
          <a:bodyPr>
            <a:normAutofit fontScale="92500" lnSpcReduction="10000"/>
          </a:bodyPr>
          <a:lstStyle/>
          <a:p>
            <a:r>
              <a:rPr lang="cy-GB" sz="2400" dirty="0" smtClean="0"/>
              <a:t>Cyfrifoldebau Craidd y Corff Llywodraethol </a:t>
            </a:r>
          </a:p>
          <a:p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Hyrwyddo safonau cyrhaeddiad addysgol ac ymddygiad uchel 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Gosod targedau cyrhaeddiad disgyblion 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Sicrhau bod pob dysgwr yn cael mynediad at gwricwlwm eang a chytbwys</a:t>
            </a:r>
          </a:p>
          <a:p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Penderfynu ar amcanion, polisïau a blaenoriaethau’r ysgol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/>
              <a:t>Penderfynu </a:t>
            </a:r>
            <a:r>
              <a:rPr lang="cy-GB" sz="2400" dirty="0" smtClean="0"/>
              <a:t>ar, a monitro cyllideb yr ysgol 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Staffio – e.e. penodi staff, rheoli perfformiad</a:t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Darparu gwybodaeth ynglŷn </a:t>
            </a:r>
            <a:r>
              <a:rPr lang="cy-GB" sz="2400" dirty="0" err="1" smtClean="0">
                <a:latin typeface="Century Gothic" panose="020B0502020202020204" pitchFamily="34" charset="0"/>
              </a:rPr>
              <a:t>â’r</a:t>
            </a:r>
            <a:r>
              <a:rPr lang="cy-GB" sz="2400" dirty="0" smtClean="0">
                <a:latin typeface="Century Gothic" panose="020B0502020202020204" pitchFamily="34" charset="0"/>
              </a:rPr>
              <a:t> ysgol ar gyfer rhieni</a:t>
            </a:r>
            <a:r>
              <a:rPr lang="cy-GB" sz="2400" dirty="0" smtClean="0"/>
              <a:t/>
            </a:r>
            <a:br>
              <a:rPr lang="cy-GB" sz="2400" dirty="0" smtClean="0"/>
            </a:br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Llunio cynllun gweithredu a monitro cynnydd yn sgil archwiliad gan Estyn</a:t>
            </a:r>
          </a:p>
          <a:p>
            <a:r>
              <a:rPr lang="cy-GB" sz="2400" dirty="0" smtClean="0">
                <a:latin typeface="Wingdings" charset="2"/>
              </a:rPr>
              <a:t> </a:t>
            </a:r>
            <a:r>
              <a:rPr lang="cy-GB" sz="2400" dirty="0" smtClean="0"/>
              <a:t>Llesiant a diogelu dysgwyr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841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Sut y mae Llywodraethwr yn cyflawni ei ddyletswyddau?</a:t>
            </a:r>
            <a:endParaRPr lang="cy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1238145"/>
              </p:ext>
            </p:extLst>
          </p:nvPr>
        </p:nvGraphicFramePr>
        <p:xfrm>
          <a:off x="1155700" y="2603500"/>
          <a:ext cx="8761413" cy="341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555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Sut y mae Llywodraethwr yn cyflawni ei ddyletswyddau?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704" y="2993923"/>
            <a:ext cx="11002297" cy="3495368"/>
          </a:xfrm>
        </p:spPr>
        <p:txBody>
          <a:bodyPr>
            <a:normAutofit lnSpcReduction="10000"/>
          </a:bodyPr>
          <a:lstStyle/>
          <a:p>
            <a:r>
              <a:rPr lang="cy-GB" sz="2400" dirty="0" smtClean="0"/>
              <a:t>Hefyd:</a:t>
            </a:r>
          </a:p>
          <a:p>
            <a:r>
              <a:rPr lang="cy-GB" sz="2400" dirty="0" smtClean="0"/>
              <a:t>Cadw cyfrinachedd pan fo angen. </a:t>
            </a:r>
          </a:p>
          <a:p>
            <a:r>
              <a:rPr lang="cy-GB" sz="2400" dirty="0" smtClean="0"/>
              <a:t>Bod yn ymwybodol o’r mentrau a’r datblygiadau diweddaraf ym myd addysg. </a:t>
            </a:r>
          </a:p>
          <a:p>
            <a:r>
              <a:rPr lang="cy-GB" sz="2400" dirty="0" smtClean="0"/>
              <a:t>Gweithio o fewn a chadw at </a:t>
            </a:r>
            <a:r>
              <a:rPr lang="cy-GB" sz="2400" dirty="0" err="1" smtClean="0"/>
              <a:t>god</a:t>
            </a:r>
            <a:r>
              <a:rPr lang="cy-GB" sz="2400" dirty="0" smtClean="0"/>
              <a:t> ymddygiad y cytunwyd arno e.e. cyfeirio at Egwyddorion Ymddygiad i Lywodraethwyr Ysgolion yng Nghymru: </a:t>
            </a:r>
            <a:r>
              <a:rPr lang="en-US" sz="2400" dirty="0" smtClean="0"/>
              <a:t>http://www.governors.wales/publications/2015/04/16/principles- conduct-governors-schools-wales/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01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Cefnogaeth a Hyfforddiant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3499"/>
            <a:ext cx="10810568" cy="3812049"/>
          </a:xfrm>
        </p:spPr>
        <p:txBody>
          <a:bodyPr>
            <a:normAutofit/>
          </a:bodyPr>
          <a:lstStyle/>
          <a:p>
            <a:r>
              <a:rPr lang="cy-GB" dirty="0" smtClean="0"/>
              <a:t>Er mwyn i lywodraethwyr gyflawni eu cyfrifoldebau yn effeithiol ac i safon uchel, bydd rhaid iddynt gael eu hyfforddi’n </a:t>
            </a:r>
            <a:r>
              <a:rPr lang="cy-GB" dirty="0" smtClean="0"/>
              <a:t>briodol</a:t>
            </a:r>
            <a:r>
              <a:rPr lang="cy-GB" dirty="0" smtClean="0"/>
              <a:t>.  </a:t>
            </a:r>
          </a:p>
          <a:p>
            <a:r>
              <a:rPr lang="cy-GB" dirty="0" smtClean="0"/>
              <a:t>Mae ymrwymiad i </a:t>
            </a:r>
            <a:r>
              <a:rPr lang="cy-GB" dirty="0" smtClean="0"/>
              <a:t>ddatblygiad </a:t>
            </a:r>
            <a:r>
              <a:rPr lang="cy-GB" dirty="0" smtClean="0"/>
              <a:t>llywodraethwyr yn rhan bwysig </a:t>
            </a:r>
            <a:r>
              <a:rPr lang="cy-GB" dirty="0" smtClean="0"/>
              <a:t>o </a:t>
            </a:r>
            <a:r>
              <a:rPr lang="cy-GB" dirty="0" smtClean="0"/>
              <a:t>fod yn gorff llywodraethol effeithiol, ond nid yw hyfforddiant yn dod i ben gyda diwedd y cyfnod cynefino. Mae nifer o gyrsiau hyfforddi ychwanegol ar gael </a:t>
            </a:r>
            <a:r>
              <a:rPr lang="cy-GB" dirty="0" smtClean="0"/>
              <a:t>a </a:t>
            </a:r>
            <a:r>
              <a:rPr lang="cy-GB" dirty="0" smtClean="0"/>
              <a:t>ddarperir gan Awdurdodau Lleol  er mwyn helpu pob llywodraethwr i </a:t>
            </a:r>
            <a:r>
              <a:rPr lang="cy-GB" dirty="0" smtClean="0"/>
              <a:t>gael </a:t>
            </a:r>
            <a:r>
              <a:rPr lang="cy-GB" dirty="0" smtClean="0"/>
              <a:t>y wybodaeth a’r sgiliau sydd eu hangen ar gyfer llywodraethu yn effeithiol ar </a:t>
            </a:r>
            <a:r>
              <a:rPr lang="cy-GB" dirty="0" smtClean="0"/>
              <a:t>ei ysgol. </a:t>
            </a:r>
            <a:r>
              <a:rPr lang="cy-GB" dirty="0" smtClean="0"/>
              <a:t>Er enghraifft:</a:t>
            </a:r>
          </a:p>
          <a:p>
            <a:r>
              <a:rPr lang="cy-GB" dirty="0" smtClean="0"/>
              <a:t>Data – yn orfodol </a:t>
            </a:r>
          </a:p>
          <a:p>
            <a:r>
              <a:rPr lang="cy-GB" dirty="0" smtClean="0"/>
              <a:t>Amddiffyn plant</a:t>
            </a:r>
          </a:p>
          <a:p>
            <a:r>
              <a:rPr lang="cy-GB" dirty="0" smtClean="0"/>
              <a:t>Anghenion dysgu ychwanegol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46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Llywodraethwyr Cymru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58" y="2625212"/>
            <a:ext cx="11503742" cy="3539613"/>
          </a:xfrm>
        </p:spPr>
        <p:txBody>
          <a:bodyPr>
            <a:normAutofit/>
          </a:bodyPr>
          <a:lstStyle/>
          <a:p>
            <a:r>
              <a:rPr lang="cy-GB" sz="2400" dirty="0" smtClean="0"/>
              <a:t>Y mae Llywodraethwyr Cymru yn sefydliad annibynnol sy’n </a:t>
            </a:r>
            <a:r>
              <a:rPr lang="cy-GB" sz="2400" dirty="0" smtClean="0"/>
              <a:t>cyflawni </a:t>
            </a:r>
            <a:r>
              <a:rPr lang="cy-GB" sz="2400" dirty="0" smtClean="0">
                <a:solidFill>
                  <a:schemeClr val="tx1"/>
                </a:solidFill>
              </a:rPr>
              <a:t>anghenion</a:t>
            </a:r>
            <a:r>
              <a:rPr lang="cy-GB" sz="2400" dirty="0" smtClean="0">
                <a:solidFill>
                  <a:srgbClr val="FF0000"/>
                </a:solidFill>
              </a:rPr>
              <a:t> </a:t>
            </a:r>
            <a:r>
              <a:rPr lang="cy-GB" sz="2400" dirty="0" smtClean="0"/>
              <a:t>22,200 o lywodraethwyr ysgol yng Nghymru. </a:t>
            </a:r>
          </a:p>
          <a:p>
            <a:r>
              <a:rPr lang="cy-GB" sz="2400" dirty="0" smtClean="0"/>
              <a:t>Mae’n </a:t>
            </a:r>
            <a:r>
              <a:rPr lang="cy-GB" sz="2400" dirty="0" smtClean="0"/>
              <a:t>ceisio cynorthwyo trefn lywodraethol effeithiol ysgolion yng Nghymru a chefnogi datblygiad personol a phroffesiynol llywodraethwyr unigol. </a:t>
            </a:r>
            <a:r>
              <a:rPr lang="cy-GB" sz="2400" dirty="0" smtClean="0"/>
              <a:t>Mae’n </a:t>
            </a:r>
            <a:r>
              <a:rPr lang="cy-GB" sz="2400" dirty="0" smtClean="0"/>
              <a:t>cynrychioli barn llywodraethwyr ar amrywiaeth o faterion sy’n effeithio ar ysgolion, ac yn </a:t>
            </a:r>
            <a:r>
              <a:rPr lang="cy-GB" sz="2400" dirty="0" smtClean="0"/>
              <a:t>ei dro, yn </a:t>
            </a:r>
            <a:r>
              <a:rPr lang="cy-GB" sz="2400" dirty="0" smtClean="0"/>
              <a:t>eu helpu i lywodraethu ar eu hysgolion yn effeithiol. 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6469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Llywodraethwyr Cymru</a:t>
            </a:r>
            <a:endParaRPr lang="cy-GB" dirty="0"/>
          </a:p>
        </p:txBody>
      </p:sp>
      <p:pic>
        <p:nvPicPr>
          <p:cNvPr id="1025" name="Picture 1" descr="age3image178547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4795" y="2418735"/>
            <a:ext cx="8493321" cy="400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65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Disgwyliadau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39" y="2330245"/>
            <a:ext cx="12088761" cy="4527755"/>
          </a:xfrm>
        </p:spPr>
        <p:txBody>
          <a:bodyPr numCol="4">
            <a:normAutofit/>
          </a:bodyPr>
          <a:lstStyle/>
          <a:p>
            <a:r>
              <a:rPr lang="cy-GB" b="1" dirty="0" smtClean="0"/>
              <a:t>Amser</a:t>
            </a:r>
            <a:endParaRPr lang="cy-GB" dirty="0" smtClean="0"/>
          </a:p>
          <a:p>
            <a:r>
              <a:rPr lang="cy-GB" dirty="0" smtClean="0"/>
              <a:t>Mynychu cyfarfod corff llywodraethol llawn o leiaf unwaith y tymor.</a:t>
            </a:r>
          </a:p>
          <a:p>
            <a:r>
              <a:rPr lang="cy-GB" dirty="0" smtClean="0"/>
              <a:t>Mynychu cyfarfodydd pwyllgor yn ôl yr angen.</a:t>
            </a:r>
          </a:p>
          <a:p>
            <a:r>
              <a:rPr lang="cy-GB" dirty="0" smtClean="0"/>
              <a:t>Darllen adroddiadau a phapurau cefndirol cyn y cyfarfodydd.</a:t>
            </a:r>
          </a:p>
          <a:p>
            <a:r>
              <a:rPr lang="cy-GB" dirty="0" smtClean="0"/>
              <a:t>Mynychu achlysuron eraill, megis cyngherddau, nosweithiau agored, mabolgampau.  </a:t>
            </a:r>
          </a:p>
          <a:p>
            <a:r>
              <a:rPr lang="cy-GB" b="1" dirty="0" smtClean="0"/>
              <a:t>Ymrwymiad</a:t>
            </a:r>
            <a:endParaRPr lang="cy-GB" dirty="0" smtClean="0"/>
          </a:p>
          <a:p>
            <a:r>
              <a:rPr lang="cy-GB" dirty="0" smtClean="0"/>
              <a:t>Dangos diddordeb mewn plant a’u haddysg, a chymryd rhan yn llawer o </a:t>
            </a:r>
            <a:r>
              <a:rPr lang="cy-GB" dirty="0" smtClean="0"/>
              <a:t>weithgareddau’r </a:t>
            </a:r>
            <a:r>
              <a:rPr lang="cy-GB" dirty="0" smtClean="0"/>
              <a:t>ysgol.</a:t>
            </a:r>
          </a:p>
          <a:p>
            <a:r>
              <a:rPr lang="cy-GB" dirty="0" smtClean="0"/>
              <a:t>Mynychu cyfarfodydd.</a:t>
            </a:r>
          </a:p>
          <a:p>
            <a:r>
              <a:rPr lang="cy-GB" dirty="0" smtClean="0"/>
              <a:t>Derbyn cyfrifoldeb.</a:t>
            </a:r>
          </a:p>
          <a:p>
            <a:r>
              <a:rPr lang="cy-GB" dirty="0" smtClean="0"/>
              <a:t>Dod i adnabod y staff, y disgyblion a’u gwaith.</a:t>
            </a:r>
          </a:p>
          <a:p>
            <a:r>
              <a:rPr lang="cy-GB" dirty="0" smtClean="0"/>
              <a:t>Cynnig cymorth ac arbenigedd.</a:t>
            </a:r>
            <a:endParaRPr lang="cy-GB" dirty="0" smtClean="0"/>
          </a:p>
          <a:p>
            <a:r>
              <a:rPr lang="cy-GB" b="1" dirty="0" smtClean="0"/>
              <a:t>Gwybodaeth</a:t>
            </a:r>
            <a:endParaRPr lang="cy-GB" dirty="0" smtClean="0"/>
          </a:p>
          <a:p>
            <a:r>
              <a:rPr lang="cy-GB" dirty="0" smtClean="0"/>
              <a:t>Dilyn newyddion a thrafodaethau addysgol.</a:t>
            </a:r>
          </a:p>
          <a:p>
            <a:r>
              <a:rPr lang="cy-GB" dirty="0" smtClean="0"/>
              <a:t>Mynychu sesiynau hyfforddi.</a:t>
            </a:r>
          </a:p>
          <a:p>
            <a:endParaRPr lang="cy-GB" b="1" dirty="0" smtClean="0"/>
          </a:p>
          <a:p>
            <a:endParaRPr lang="cy-GB" b="1" dirty="0" smtClean="0"/>
          </a:p>
          <a:p>
            <a:endParaRPr lang="cy-GB" b="1" dirty="0" smtClean="0"/>
          </a:p>
          <a:p>
            <a:endParaRPr lang="cy-GB" b="1" dirty="0" smtClean="0"/>
          </a:p>
          <a:p>
            <a:endParaRPr lang="cy-GB" b="1" dirty="0" smtClean="0"/>
          </a:p>
          <a:p>
            <a:endParaRPr lang="cy-GB" b="1" dirty="0" smtClean="0"/>
          </a:p>
          <a:p>
            <a:endParaRPr lang="cy-GB" b="1" dirty="0" smtClean="0"/>
          </a:p>
          <a:p>
            <a:r>
              <a:rPr lang="cy-GB" b="1" dirty="0" smtClean="0"/>
              <a:t>Sgiliau</a:t>
            </a:r>
            <a:endParaRPr lang="cy-GB" dirty="0" smtClean="0"/>
          </a:p>
          <a:p>
            <a:r>
              <a:rPr lang="cy-GB" dirty="0" smtClean="0"/>
              <a:t>Gweithio yn gydweithredol ac yn greadigol gydag eraill.</a:t>
            </a:r>
          </a:p>
          <a:p>
            <a:r>
              <a:rPr lang="cy-GB" dirty="0" smtClean="0"/>
              <a:t>Defnyddio rhinweddau ac arbenigedd personol er lles yr ysgol, ei disgyblion a’i hathrawon.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45165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317</TotalTime>
  <Words>559</Words>
  <Application>Microsoft Office PowerPoint</Application>
  <PresentationFormat>Widescreen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Century Gothic</vt:lpstr>
      <vt:lpstr>Corbel</vt:lpstr>
      <vt:lpstr>Wingdings</vt:lpstr>
      <vt:lpstr>Wingdings 3</vt:lpstr>
      <vt:lpstr>Ion Boardroom</vt:lpstr>
      <vt:lpstr>Rôl y Llywodraethwr Ysgol </vt:lpstr>
      <vt:lpstr>Ffeithiau</vt:lpstr>
      <vt:lpstr>Pwy sy’n Llywodraethwyr?</vt:lpstr>
      <vt:lpstr>Dod yn Llywodraethwr</vt:lpstr>
      <vt:lpstr>Cyrff Llywodraethol</vt:lpstr>
      <vt:lpstr>Pam dod yn Llywodraethwr ysgol?</vt:lpstr>
      <vt:lpstr>Llywodraethwr Ysgol </vt:lpstr>
      <vt:lpstr>Cyfrifoldebau craidd</vt:lpstr>
      <vt:lpstr>Sut y mae Llywodraethwr yn cyflawni ei ddyletswyddau?</vt:lpstr>
      <vt:lpstr>Sut y mae Llywodraethwr yn cyflawni ei ddyletswyddau?</vt:lpstr>
      <vt:lpstr>Cefnogaeth a Hyfforddiant</vt:lpstr>
      <vt:lpstr>Llywodraethwyr Cymru</vt:lpstr>
      <vt:lpstr>Llywodraethwyr Cymru</vt:lpstr>
      <vt:lpstr>Disgwyliadau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the school governor</dc:title>
  <dc:creator>Gail Parker</dc:creator>
  <cp:lastModifiedBy>Kevin Davies</cp:lastModifiedBy>
  <cp:revision>11</cp:revision>
  <dcterms:created xsi:type="dcterms:W3CDTF">2018-01-25T12:54:07Z</dcterms:created>
  <dcterms:modified xsi:type="dcterms:W3CDTF">2018-02-01T11:08:41Z</dcterms:modified>
</cp:coreProperties>
</file>