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14" r:id="rId1"/>
  </p:sldMasterIdLst>
  <p:notesMasterIdLst>
    <p:notesMasterId r:id="rId49"/>
  </p:notesMasterIdLst>
  <p:sldIdLst>
    <p:sldId id="440" r:id="rId2"/>
    <p:sldId id="589" r:id="rId3"/>
    <p:sldId id="844" r:id="rId4"/>
    <p:sldId id="944" r:id="rId5"/>
    <p:sldId id="808" r:id="rId6"/>
    <p:sldId id="979" r:id="rId7"/>
    <p:sldId id="644" r:id="rId8"/>
    <p:sldId id="849" r:id="rId9"/>
    <p:sldId id="865" r:id="rId10"/>
    <p:sldId id="1004" r:id="rId11"/>
    <p:sldId id="1002" r:id="rId12"/>
    <p:sldId id="1003" r:id="rId13"/>
    <p:sldId id="924" r:id="rId14"/>
    <p:sldId id="583" r:id="rId15"/>
    <p:sldId id="930" r:id="rId16"/>
    <p:sldId id="939" r:id="rId17"/>
    <p:sldId id="1005" r:id="rId18"/>
    <p:sldId id="992" r:id="rId19"/>
    <p:sldId id="962" r:id="rId20"/>
    <p:sldId id="980" r:id="rId21"/>
    <p:sldId id="964" r:id="rId22"/>
    <p:sldId id="965" r:id="rId23"/>
    <p:sldId id="993" r:id="rId24"/>
    <p:sldId id="983" r:id="rId25"/>
    <p:sldId id="984" r:id="rId26"/>
    <p:sldId id="951" r:id="rId27"/>
    <p:sldId id="1006" r:id="rId28"/>
    <p:sldId id="995" r:id="rId29"/>
    <p:sldId id="996" r:id="rId30"/>
    <p:sldId id="483" r:id="rId31"/>
    <p:sldId id="584" r:id="rId32"/>
    <p:sldId id="523" r:id="rId33"/>
    <p:sldId id="585" r:id="rId34"/>
    <p:sldId id="997" r:id="rId35"/>
    <p:sldId id="998" r:id="rId36"/>
    <p:sldId id="999" r:id="rId37"/>
    <p:sldId id="972" r:id="rId38"/>
    <p:sldId id="1007" r:id="rId39"/>
    <p:sldId id="1008" r:id="rId40"/>
    <p:sldId id="1009" r:id="rId41"/>
    <p:sldId id="1010" r:id="rId42"/>
    <p:sldId id="1000" r:id="rId43"/>
    <p:sldId id="978" r:id="rId44"/>
    <p:sldId id="1001" r:id="rId45"/>
    <p:sldId id="646" r:id="rId46"/>
    <p:sldId id="994" r:id="rId47"/>
    <p:sldId id="787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1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23000"/>
    <a:srgbClr val="06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64"/>
    <p:restoredTop sz="94618"/>
  </p:normalViewPr>
  <p:slideViewPr>
    <p:cSldViewPr snapToGrid="0" snapToObjects="1">
      <p:cViewPr varScale="1">
        <p:scale>
          <a:sx n="91" d="100"/>
          <a:sy n="91" d="100"/>
        </p:scale>
        <p:origin x="208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commentAuthors" Target="commentAuthor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1/25/21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5704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A76D05-421B-4F27-B83C-F1936FBD3907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862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134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31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948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370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329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495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061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467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032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157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634834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9418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072284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5394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924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6806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350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752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5" r:id="rId1"/>
    <p:sldLayoutId id="2147483916" r:id="rId2"/>
    <p:sldLayoutId id="2147483917" r:id="rId3"/>
    <p:sldLayoutId id="2147483918" r:id="rId4"/>
    <p:sldLayoutId id="2147483919" r:id="rId5"/>
    <p:sldLayoutId id="2147483920" r:id="rId6"/>
    <p:sldLayoutId id="2147483921" r:id="rId7"/>
    <p:sldLayoutId id="2147483922" r:id="rId8"/>
    <p:sldLayoutId id="2147483923" r:id="rId9"/>
    <p:sldLayoutId id="2147483924" r:id="rId10"/>
    <p:sldLayoutId id="2147483925" r:id="rId11"/>
    <p:sldLayoutId id="2147483926" r:id="rId12"/>
    <p:sldLayoutId id="2147483927" r:id="rId13"/>
    <p:sldLayoutId id="2147483928" r:id="rId14"/>
    <p:sldLayoutId id="2147483929" r:id="rId15"/>
    <p:sldLayoutId id="2147483930" r:id="rId16"/>
    <p:sldLayoutId id="21474839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tiff"/><Relationship Id="rId3" Type="http://schemas.openxmlformats.org/officeDocument/2006/relationships/image" Target="../media/image5.tiff"/><Relationship Id="rId7" Type="http://schemas.openxmlformats.org/officeDocument/2006/relationships/image" Target="../media/image9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tiff"/><Relationship Id="rId5" Type="http://schemas.openxmlformats.org/officeDocument/2006/relationships/image" Target="../media/image7.tiff"/><Relationship Id="rId4" Type="http://schemas.openxmlformats.org/officeDocument/2006/relationships/image" Target="../media/image6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t&amp;rct=j&amp;q=&amp;esrc=s&amp;source=web&amp;cd=&amp;cad=rja&amp;uact=8&amp;ved=2ahUKEwjmwpvTrKruAhVDUcAKHbyZBF0QFjAAegQIAhAC&amp;url=https%3A%2F%2Fwww.s4c.cymru%2Fcy%2Fysgol-cyw%2F&amp;usg=AOvVaw1DoS3uWO1HQlZu5Buqp3Je" TargetMode="External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CET:Cwrs%20Sylfaen%202014:Taflen%20Cenedl%20Enwau%20W10.docx!OLE_LINK1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tiff"/><Relationship Id="rId5" Type="http://schemas.openxmlformats.org/officeDocument/2006/relationships/image" Target="../media/image16.tiff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tiff"/><Relationship Id="rId3" Type="http://schemas.openxmlformats.org/officeDocument/2006/relationships/image" Target="../media/image18.png"/><Relationship Id="rId7" Type="http://schemas.openxmlformats.org/officeDocument/2006/relationships/image" Target="../media/image22.tif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tiff"/><Relationship Id="rId5" Type="http://schemas.openxmlformats.org/officeDocument/2006/relationships/image" Target="../media/image20.tiff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tiff"/><Relationship Id="rId5" Type="http://schemas.openxmlformats.org/officeDocument/2006/relationships/image" Target="../media/image28.tiff"/><Relationship Id="rId4" Type="http://schemas.openxmlformats.org/officeDocument/2006/relationships/image" Target="../media/image27.tif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tiff"/><Relationship Id="rId5" Type="http://schemas.openxmlformats.org/officeDocument/2006/relationships/image" Target="../media/image28.tiff"/><Relationship Id="rId4" Type="http://schemas.openxmlformats.org/officeDocument/2006/relationships/image" Target="../media/image27.tif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38e3e415-2aba-46cf-b924-acb600c8b26b" TargetMode="External"/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microsoft.com/office/2007/relationships/media" Target="../media/media7.m4a"/><Relationship Id="rId18" Type="http://schemas.openxmlformats.org/officeDocument/2006/relationships/image" Target="../media/image35.png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6" Type="http://schemas.openxmlformats.org/officeDocument/2006/relationships/audio" Target="../media/media8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microsoft.com/office/2007/relationships/media" Target="../media/media8.m4a"/><Relationship Id="rId10" Type="http://schemas.openxmlformats.org/officeDocument/2006/relationships/audio" Target="../media/media5.m4a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audio" Target="../media/media7.m4a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tiff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tiff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40.tiff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62793" y="229249"/>
            <a:ext cx="11091897" cy="27191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5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115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115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54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1C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23309" y="5554352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26ain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Ionawr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2021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26.1.2021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67200" y="317763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675721" y="2325230"/>
            <a:ext cx="3097824" cy="345869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8" y="3363132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Darlith</a:t>
            </a:r>
            <a:endParaRPr lang="en-US" sz="4000" b="1" dirty="0">
              <a:solidFill>
                <a:schemeClr val="bg1"/>
              </a:solidFill>
            </a:endParaRPr>
          </a:p>
          <a:p>
            <a:pPr algn="ctr"/>
            <a:r>
              <a:rPr lang="en-US" sz="4000" b="1" dirty="0">
                <a:solidFill>
                  <a:schemeClr val="bg1"/>
                </a:solidFill>
              </a:rPr>
              <a:t>13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06" y="6095339"/>
            <a:ext cx="3606800" cy="558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091DE0-5742-B94C-A688-8A55858287FA}"/>
              </a:ext>
            </a:extLst>
          </p:cNvPr>
          <p:cNvSpPr txBox="1"/>
          <p:nvPr/>
        </p:nvSpPr>
        <p:spPr>
          <a:xfrm>
            <a:off x="9002111" y="6095339"/>
            <a:ext cx="2926654" cy="369332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hlinkClick r:id="rId5"/>
              </a:rPr>
              <a:t>n.evans@uwtsd.ac.uk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54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atin typeface="+mj-lt"/>
              </a:rPr>
              <a:t>Heddiw, </a:t>
            </a:r>
            <a:r>
              <a:rPr lang="en-GB" sz="4400" b="1" dirty="0" err="1">
                <a:latin typeface="+mj-lt"/>
              </a:rPr>
              <a:t>fe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fyddwn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ni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yn</a:t>
            </a:r>
            <a:r>
              <a:rPr lang="en-GB" sz="4400" b="1" dirty="0">
                <a:latin typeface="+mj-lt"/>
              </a:rPr>
              <a:t>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Today we will…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78481" y="1866061"/>
            <a:ext cx="5687464" cy="39703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gwneud</a:t>
            </a:r>
            <a:r>
              <a:rPr lang="en-US" sz="2800" b="1" dirty="0"/>
              <a:t> y </a:t>
            </a:r>
            <a:r>
              <a:rPr lang="en-US" sz="2800" b="1" dirty="0" err="1"/>
              <a:t>gofrestr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Gymraeg</a:t>
            </a:r>
            <a:r>
              <a:rPr lang="en-US" sz="2800" b="1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adolygu</a:t>
            </a:r>
            <a:r>
              <a:rPr lang="en-US" sz="2800" b="1" dirty="0"/>
              <a:t> </a:t>
            </a:r>
            <a:r>
              <a:rPr lang="en-US" sz="2800" b="1" dirty="0" err="1"/>
              <a:t>patrymau</a:t>
            </a:r>
            <a:r>
              <a:rPr lang="en-US" sz="2800" b="1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dysgu</a:t>
            </a:r>
            <a:r>
              <a:rPr lang="en-US" sz="2800" b="1" dirty="0"/>
              <a:t> </a:t>
            </a:r>
            <a:r>
              <a:rPr lang="en-US" sz="2800" b="1" dirty="0" err="1"/>
              <a:t>sut</a:t>
            </a:r>
            <a:r>
              <a:rPr lang="en-US" sz="2800" b="1" dirty="0"/>
              <a:t> </a:t>
            </a:r>
            <a:r>
              <a:rPr lang="en-US" sz="2800" b="1" dirty="0" err="1"/>
              <a:t>i</a:t>
            </a:r>
            <a:r>
              <a:rPr lang="en-US" sz="2800" b="1" dirty="0"/>
              <a:t> </a:t>
            </a:r>
            <a:r>
              <a:rPr lang="en-US" sz="2800" b="1" dirty="0" err="1"/>
              <a:t>ddefnyddio</a:t>
            </a:r>
            <a:r>
              <a:rPr lang="en-US" sz="2800" b="1" dirty="0"/>
              <a:t> </a:t>
            </a:r>
            <a:r>
              <a:rPr lang="en-US" sz="2800" b="1" dirty="0" err="1"/>
              <a:t>arddodiaid</a:t>
            </a:r>
            <a:r>
              <a:rPr lang="en-US" sz="2800" b="1" dirty="0"/>
              <a:t>.</a:t>
            </a:r>
          </a:p>
          <a:p>
            <a:endParaRPr lang="en-US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64188" y="1862294"/>
            <a:ext cx="5768490" cy="39703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conduct the register in Welsh;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revise Welsh patterns;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learn how to use </a:t>
            </a:r>
            <a:r>
              <a:rPr lang="en-US" sz="2800" b="1" dirty="0" err="1"/>
              <a:t>prepsotitions</a:t>
            </a:r>
            <a:r>
              <a:rPr lang="en-US" sz="2800" b="1" dirty="0"/>
              <a:t>.</a:t>
            </a:r>
          </a:p>
          <a:p>
            <a:endParaRPr lang="en-US" sz="2800" b="1" dirty="0"/>
          </a:p>
          <a:p>
            <a:endParaRPr lang="en-US" sz="2800" b="1" dirty="0"/>
          </a:p>
          <a:p>
            <a:endParaRPr lang="en-US" sz="28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037975" y="597110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5A7933C-9E22-6B41-A206-5BFB13787A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802479" y="597110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15000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352549" y="1601923"/>
            <a:ext cx="5837960" cy="5020549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en-GB" sz="3000" b="1" dirty="0" err="1"/>
              <a:t>Sut</a:t>
            </a:r>
            <a:r>
              <a:rPr lang="en-GB" sz="3000" b="1" dirty="0"/>
              <a:t> </a:t>
            </a:r>
            <a:r>
              <a:rPr lang="en-GB" sz="3000" b="1" dirty="0" err="1">
                <a:solidFill>
                  <a:srgbClr val="FF0000"/>
                </a:solidFill>
              </a:rPr>
              <a:t>mae</a:t>
            </a:r>
            <a:r>
              <a:rPr lang="en-GB" sz="3000" b="1" dirty="0" err="1"/>
              <a:t>’r</a:t>
            </a:r>
            <a:r>
              <a:rPr lang="en-GB" sz="3000" b="1" dirty="0"/>
              <a:t> </a:t>
            </a:r>
            <a:r>
              <a:rPr lang="en-GB" sz="3000" b="1" dirty="0" err="1"/>
              <a:t>tywydd</a:t>
            </a:r>
            <a:r>
              <a:rPr lang="en-GB" sz="3000" b="1" dirty="0"/>
              <a:t> </a:t>
            </a:r>
            <a:r>
              <a:rPr lang="en-GB" sz="3000" b="1" dirty="0" err="1"/>
              <a:t>heddiw</a:t>
            </a:r>
            <a:r>
              <a:rPr lang="en-GB" sz="3000" b="1" dirty="0"/>
              <a:t>?</a:t>
            </a:r>
          </a:p>
          <a:p>
            <a:r>
              <a:rPr lang="en-GB" sz="3000" b="1" dirty="0">
                <a:solidFill>
                  <a:srgbClr val="FF0000"/>
                </a:solidFill>
              </a:rPr>
              <a:t>Mae</a:t>
            </a:r>
            <a:r>
              <a:rPr lang="en-GB" sz="3000" b="1" dirty="0"/>
              <a:t> </a:t>
            </a:r>
            <a:r>
              <a:rPr lang="en-GB" sz="3000" b="1" dirty="0" err="1"/>
              <a:t>hi’n</a:t>
            </a:r>
            <a:r>
              <a:rPr lang="en-GB" sz="3000" b="1" dirty="0"/>
              <a:t> </a:t>
            </a:r>
            <a:r>
              <a:rPr lang="en-GB" sz="3000" b="1" dirty="0" err="1"/>
              <a:t>wyntog</a:t>
            </a:r>
            <a:r>
              <a:rPr lang="en-GB" sz="3000" b="1" dirty="0"/>
              <a:t>.</a:t>
            </a:r>
          </a:p>
          <a:p>
            <a:pPr marL="0" indent="0">
              <a:buNone/>
            </a:pPr>
            <a:endParaRPr lang="en-GB" sz="3000" b="1" dirty="0"/>
          </a:p>
          <a:p>
            <a:r>
              <a:rPr lang="en-GB" sz="3000" b="1" dirty="0" err="1"/>
              <a:t>Sut</a:t>
            </a:r>
            <a:r>
              <a:rPr lang="en-GB" sz="3000" b="1" dirty="0"/>
              <a:t> </a:t>
            </a:r>
            <a:r>
              <a:rPr lang="en-GB" sz="3000" b="1" dirty="0" err="1">
                <a:solidFill>
                  <a:srgbClr val="FF0000"/>
                </a:solidFill>
              </a:rPr>
              <a:t>oedd</a:t>
            </a:r>
            <a:r>
              <a:rPr lang="en-GB" sz="3000" b="1" dirty="0"/>
              <a:t> y </a:t>
            </a:r>
            <a:r>
              <a:rPr lang="en-GB" sz="3000" b="1" dirty="0" err="1"/>
              <a:t>tywydd</a:t>
            </a:r>
            <a:r>
              <a:rPr lang="en-GB" sz="3000" b="1" dirty="0"/>
              <a:t> </a:t>
            </a:r>
            <a:r>
              <a:rPr lang="en-GB" sz="3000" b="1" dirty="0" err="1"/>
              <a:t>ddoe</a:t>
            </a:r>
            <a:r>
              <a:rPr lang="en-GB" sz="3000" b="1" dirty="0"/>
              <a:t>?</a:t>
            </a:r>
          </a:p>
          <a:p>
            <a:r>
              <a:rPr lang="en-GB" sz="3000" b="1" dirty="0" err="1">
                <a:solidFill>
                  <a:srgbClr val="FF0000"/>
                </a:solidFill>
              </a:rPr>
              <a:t>Roedd</a:t>
            </a:r>
            <a:r>
              <a:rPr lang="en-GB" sz="3000" b="1" dirty="0"/>
              <a:t> </a:t>
            </a:r>
            <a:r>
              <a:rPr lang="en-GB" sz="3000" b="1" dirty="0" err="1"/>
              <a:t>hi’n</a:t>
            </a:r>
            <a:r>
              <a:rPr lang="en-GB" sz="3000" b="1" dirty="0"/>
              <a:t> </a:t>
            </a:r>
            <a:r>
              <a:rPr lang="en-GB" sz="3000" b="1" dirty="0" err="1"/>
              <a:t>braf</a:t>
            </a:r>
            <a:r>
              <a:rPr lang="en-GB" sz="3000" b="1" dirty="0"/>
              <a:t>.</a:t>
            </a:r>
          </a:p>
          <a:p>
            <a:pPr marL="0" indent="0">
              <a:buNone/>
            </a:pPr>
            <a:endParaRPr lang="en-GB" sz="3000" b="1" dirty="0"/>
          </a:p>
          <a:p>
            <a:r>
              <a:rPr lang="en-GB" sz="3000" b="1" dirty="0" err="1"/>
              <a:t>Sut</a:t>
            </a:r>
            <a:r>
              <a:rPr lang="en-GB" sz="3000" b="1" dirty="0"/>
              <a:t> </a:t>
            </a:r>
            <a:r>
              <a:rPr lang="en-GB" sz="3000" b="1" dirty="0" err="1">
                <a:solidFill>
                  <a:srgbClr val="FF0000"/>
                </a:solidFill>
              </a:rPr>
              <a:t>bydd</a:t>
            </a:r>
            <a:r>
              <a:rPr lang="en-GB" sz="3000" b="1" dirty="0"/>
              <a:t> y </a:t>
            </a:r>
            <a:r>
              <a:rPr lang="en-GB" sz="3000" b="1" dirty="0" err="1"/>
              <a:t>tywydd</a:t>
            </a:r>
            <a:r>
              <a:rPr lang="en-GB" sz="3000" b="1" dirty="0"/>
              <a:t> </a:t>
            </a:r>
            <a:r>
              <a:rPr lang="en-GB" sz="3000" b="1" dirty="0" err="1"/>
              <a:t>yfory</a:t>
            </a:r>
            <a:r>
              <a:rPr lang="en-GB" sz="3000" b="1" dirty="0"/>
              <a:t>?</a:t>
            </a:r>
          </a:p>
          <a:p>
            <a:r>
              <a:rPr lang="en-GB" sz="3000" b="1" dirty="0" err="1">
                <a:solidFill>
                  <a:srgbClr val="FF0000"/>
                </a:solidFill>
              </a:rPr>
              <a:t>Bydd</a:t>
            </a:r>
            <a:r>
              <a:rPr lang="en-GB" sz="3000" b="1" dirty="0"/>
              <a:t> </a:t>
            </a:r>
            <a:r>
              <a:rPr lang="en-GB" sz="3000" b="1" dirty="0" err="1"/>
              <a:t>hi’n</a:t>
            </a:r>
            <a:r>
              <a:rPr lang="en-GB" sz="3000" b="1" dirty="0"/>
              <a:t> </a:t>
            </a:r>
            <a:r>
              <a:rPr lang="en-GB" sz="3000" b="1" dirty="0" err="1"/>
              <a:t>bwrw</a:t>
            </a:r>
            <a:r>
              <a:rPr lang="en-GB" sz="3000" b="1" dirty="0"/>
              <a:t> </a:t>
            </a:r>
            <a:r>
              <a:rPr lang="en-GB" sz="3000" b="1" dirty="0" err="1"/>
              <a:t>eira</a:t>
            </a:r>
            <a:r>
              <a:rPr lang="en-GB" sz="3000" b="1" dirty="0"/>
              <a:t>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E077DE-288E-5945-83B0-148C1F83233A}"/>
              </a:ext>
            </a:extLst>
          </p:cNvPr>
          <p:cNvSpPr txBox="1"/>
          <p:nvPr/>
        </p:nvSpPr>
        <p:spPr>
          <a:xfrm>
            <a:off x="715240" y="214299"/>
            <a:ext cx="11061123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/>
              <a:t>Trafod</a:t>
            </a:r>
            <a:r>
              <a:rPr lang="en-US" sz="3600" b="1" dirty="0"/>
              <a:t> y </a:t>
            </a:r>
            <a:r>
              <a:rPr lang="en-US" sz="3600" b="1" dirty="0" err="1"/>
              <a:t>tywydd</a:t>
            </a:r>
            <a:r>
              <a:rPr lang="en-US" sz="3600" b="1" dirty="0"/>
              <a:t>…         Discussing the weather …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513619" y="1740469"/>
            <a:ext cx="2763980" cy="8156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Amser</a:t>
            </a:r>
            <a:r>
              <a:rPr lang="en-US" b="1" dirty="0"/>
              <a:t> </a:t>
            </a:r>
            <a:r>
              <a:rPr lang="en-US" b="1" dirty="0" err="1"/>
              <a:t>presennol</a:t>
            </a:r>
            <a:endParaRPr lang="en-US" b="1" dirty="0"/>
          </a:p>
          <a:p>
            <a:pPr algn="ctr"/>
            <a:endParaRPr lang="en-US" sz="1050" i="1" dirty="0"/>
          </a:p>
          <a:p>
            <a:pPr algn="ctr"/>
            <a:r>
              <a:rPr lang="en-US" i="1" dirty="0"/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513619" y="3435916"/>
            <a:ext cx="2763980" cy="8156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Amser</a:t>
            </a:r>
            <a:r>
              <a:rPr lang="en-US" b="1" dirty="0"/>
              <a:t> </a:t>
            </a:r>
            <a:r>
              <a:rPr lang="en-US" b="1" dirty="0" err="1"/>
              <a:t>gorffennol</a:t>
            </a:r>
            <a:endParaRPr lang="en-US" b="1" dirty="0"/>
          </a:p>
          <a:p>
            <a:pPr algn="ctr"/>
            <a:endParaRPr lang="en-US" sz="1050" i="1" dirty="0"/>
          </a:p>
          <a:p>
            <a:pPr algn="ctr"/>
            <a:r>
              <a:rPr lang="en-US" i="1" dirty="0"/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513619" y="5333989"/>
            <a:ext cx="2763980" cy="8156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Y </a:t>
            </a:r>
            <a:r>
              <a:rPr lang="en-US" b="1" dirty="0" err="1"/>
              <a:t>dyfodol</a:t>
            </a:r>
            <a:endParaRPr lang="en-US" b="1" dirty="0"/>
          </a:p>
          <a:p>
            <a:pPr algn="ctr"/>
            <a:endParaRPr lang="en-US" sz="1050" i="1" dirty="0"/>
          </a:p>
          <a:p>
            <a:pPr algn="ctr"/>
            <a:r>
              <a:rPr lang="en-US" i="1" dirty="0"/>
              <a:t>Future tense</a:t>
            </a:r>
          </a:p>
        </p:txBody>
      </p:sp>
    </p:spTree>
    <p:extLst>
      <p:ext uri="{BB962C8B-B14F-4D97-AF65-F5344CB8AC3E}">
        <p14:creationId xmlns:p14="http://schemas.microsoft.com/office/powerpoint/2010/main" val="1797044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046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…..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53292" y="5167412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….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47954" y="5167412"/>
            <a:ext cx="5950527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/>
              <a:t>ddim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…..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2341418" y="2743200"/>
            <a:ext cx="1898073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1589808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question =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86A8BC63-827E-7E4D-B98F-148D70B599F3}"/>
              </a:ext>
            </a:extLst>
          </p:cNvPr>
          <p:cNvSpPr/>
          <p:nvPr/>
        </p:nvSpPr>
        <p:spPr>
          <a:xfrm>
            <a:off x="4145974" y="2760236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bwrw</a:t>
            </a:r>
            <a:r>
              <a:rPr lang="en-US" b="1" dirty="0"/>
              <a:t> </a:t>
            </a:r>
            <a:r>
              <a:rPr lang="en-US" b="1" dirty="0" err="1"/>
              <a:t>glaw</a:t>
            </a:r>
            <a:endParaRPr lang="en-US" b="1" dirty="0"/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D0BCE8DB-A1D7-3F4D-964C-F0634EC3CE44}"/>
              </a:ext>
            </a:extLst>
          </p:cNvPr>
          <p:cNvSpPr/>
          <p:nvPr/>
        </p:nvSpPr>
        <p:spPr>
          <a:xfrm>
            <a:off x="6317676" y="2766983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bwrw</a:t>
            </a:r>
            <a:r>
              <a:rPr lang="en-US" b="1" dirty="0"/>
              <a:t> </a:t>
            </a:r>
            <a:r>
              <a:rPr lang="en-US" b="1" dirty="0" err="1"/>
              <a:t>eira</a:t>
            </a:r>
            <a:endParaRPr lang="en-US" b="1" dirty="0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0D67EC94-20E7-184C-9780-280BD36DF106}"/>
              </a:ext>
            </a:extLst>
          </p:cNvPr>
          <p:cNvSpPr/>
          <p:nvPr/>
        </p:nvSpPr>
        <p:spPr>
          <a:xfrm>
            <a:off x="3056659" y="396382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braf</a:t>
            </a:r>
            <a:endParaRPr lang="en-US" b="1" dirty="0"/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8815D05D-157E-2D4C-9058-A489A19C2F24}"/>
              </a:ext>
            </a:extLst>
          </p:cNvPr>
          <p:cNvSpPr/>
          <p:nvPr/>
        </p:nvSpPr>
        <p:spPr>
          <a:xfrm>
            <a:off x="5250875" y="3955825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oer</a:t>
            </a:r>
            <a:endParaRPr lang="en-US" b="1" dirty="0"/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A7CB9775-4446-9E47-98F3-CDC1F8DED792}"/>
              </a:ext>
            </a:extLst>
          </p:cNvPr>
          <p:cNvSpPr/>
          <p:nvPr/>
        </p:nvSpPr>
        <p:spPr>
          <a:xfrm>
            <a:off x="7334252" y="393486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rhewllyd</a:t>
            </a:r>
            <a:endParaRPr lang="en-US" b="1" dirty="0"/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C68EF49D-83BB-F14D-AD0B-F080F824752E}"/>
              </a:ext>
            </a:extLst>
          </p:cNvPr>
          <p:cNvSpPr/>
          <p:nvPr/>
        </p:nvSpPr>
        <p:spPr>
          <a:xfrm>
            <a:off x="1423558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stormus</a:t>
            </a:r>
            <a:endParaRPr lang="en-US" b="1" dirty="0"/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B92F5C40-A5ED-5349-B862-EE6D4AF9282C}"/>
              </a:ext>
            </a:extLst>
          </p:cNvPr>
          <p:cNvSpPr/>
          <p:nvPr/>
        </p:nvSpPr>
        <p:spPr>
          <a:xfrm>
            <a:off x="9123217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boeth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8690658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585546" y="1371600"/>
            <a:ext cx="7441324" cy="132343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i="1" dirty="0"/>
              <a:t>Which day is it today?                     </a:t>
            </a:r>
          </a:p>
          <a:p>
            <a:endParaRPr lang="en-US" sz="2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0461FE-A75C-474A-9FE6-A6A238D989FA}"/>
              </a:ext>
            </a:extLst>
          </p:cNvPr>
          <p:cNvSpPr txBox="1"/>
          <p:nvPr/>
        </p:nvSpPr>
        <p:spPr>
          <a:xfrm>
            <a:off x="592666" y="3637205"/>
            <a:ext cx="10873047" cy="276998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iwrnod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ydd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96491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309377"/>
            <a:ext cx="6276108" cy="135421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…..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pPr algn="ctr"/>
            <a:r>
              <a:rPr lang="en-US" sz="2000" b="1" i="1" dirty="0"/>
              <a:t>Is it …… today?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53292" y="5167412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….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47954" y="5167412"/>
            <a:ext cx="5950527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/>
              <a:t>ddim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…..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2341418" y="2743200"/>
            <a:ext cx="1898073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1589808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question =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86A8BC63-827E-7E4D-B98F-148D70B599F3}"/>
              </a:ext>
            </a:extLst>
          </p:cNvPr>
          <p:cNvSpPr/>
          <p:nvPr/>
        </p:nvSpPr>
        <p:spPr>
          <a:xfrm>
            <a:off x="4145974" y="2760236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Llun</a:t>
            </a:r>
            <a:endParaRPr lang="en-US" b="1" dirty="0"/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D0BCE8DB-A1D7-3F4D-964C-F0634EC3CE44}"/>
              </a:ext>
            </a:extLst>
          </p:cNvPr>
          <p:cNvSpPr/>
          <p:nvPr/>
        </p:nvSpPr>
        <p:spPr>
          <a:xfrm>
            <a:off x="6317676" y="2766983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0D67EC94-20E7-184C-9780-280BD36DF106}"/>
              </a:ext>
            </a:extLst>
          </p:cNvPr>
          <p:cNvSpPr/>
          <p:nvPr/>
        </p:nvSpPr>
        <p:spPr>
          <a:xfrm>
            <a:off x="3056659" y="396382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Iau</a:t>
            </a:r>
            <a:endParaRPr lang="en-US" b="1" dirty="0"/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8815D05D-157E-2D4C-9058-A489A19C2F24}"/>
              </a:ext>
            </a:extLst>
          </p:cNvPr>
          <p:cNvSpPr/>
          <p:nvPr/>
        </p:nvSpPr>
        <p:spPr>
          <a:xfrm>
            <a:off x="5250875" y="3955825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Gwener</a:t>
            </a:r>
            <a:endParaRPr lang="en-US" b="1" dirty="0"/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A7CB9775-4446-9E47-98F3-CDC1F8DED792}"/>
              </a:ext>
            </a:extLst>
          </p:cNvPr>
          <p:cNvSpPr/>
          <p:nvPr/>
        </p:nvSpPr>
        <p:spPr>
          <a:xfrm>
            <a:off x="7334252" y="393486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Sadwrn</a:t>
            </a:r>
            <a:endParaRPr lang="en-US" b="1" dirty="0"/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C68EF49D-83BB-F14D-AD0B-F080F824752E}"/>
              </a:ext>
            </a:extLst>
          </p:cNvPr>
          <p:cNvSpPr/>
          <p:nvPr/>
        </p:nvSpPr>
        <p:spPr>
          <a:xfrm>
            <a:off x="1423558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Sul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B92F5C40-A5ED-5349-B862-EE6D4AF9282C}"/>
              </a:ext>
            </a:extLst>
          </p:cNvPr>
          <p:cNvSpPr/>
          <p:nvPr/>
        </p:nvSpPr>
        <p:spPr>
          <a:xfrm>
            <a:off x="9123217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Mercher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812371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6"/>
            <a:ext cx="11687688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Amser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cofrestru</a:t>
            </a:r>
            <a:r>
              <a:rPr lang="en-US" sz="4000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837340" y="1085547"/>
            <a:ext cx="4944595" cy="961802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800" b="1" dirty="0" err="1">
                <a:solidFill>
                  <a:schemeClr val="bg1"/>
                </a:solidFill>
              </a:rPr>
              <a:t>Ydy</a:t>
            </a:r>
            <a:r>
              <a:rPr lang="en-US" sz="2800" b="1" dirty="0">
                <a:solidFill>
                  <a:schemeClr val="bg1"/>
                </a:solidFill>
              </a:rPr>
              <a:t>  ….....  </a:t>
            </a:r>
            <a:r>
              <a:rPr lang="en-US" sz="2800" b="1" dirty="0" err="1">
                <a:solidFill>
                  <a:schemeClr val="bg1"/>
                </a:solidFill>
              </a:rPr>
              <a:t>yma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heddiw</a:t>
            </a:r>
            <a:r>
              <a:rPr lang="en-US" sz="28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050" b="1" dirty="0">
              <a:solidFill>
                <a:schemeClr val="bg1"/>
              </a:solidFill>
            </a:endParaRPr>
          </a:p>
          <a:p>
            <a:pPr algn="ctr"/>
            <a:r>
              <a:rPr lang="en-US" b="1" i="1" dirty="0">
                <a:solidFill>
                  <a:schemeClr val="bg1"/>
                </a:solidFill>
              </a:rPr>
              <a:t>Is …… here today?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602AD11-8007-5347-BE8B-D9D3DF21A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1130" y="3761169"/>
            <a:ext cx="2880703" cy="230456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7091930" y="1035534"/>
            <a:ext cx="4296508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How are you today?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09C8DF-270B-FB4B-ADB9-3FD7AEB11C8E}"/>
              </a:ext>
            </a:extLst>
          </p:cNvPr>
          <p:cNvSpPr txBox="1"/>
          <p:nvPr/>
        </p:nvSpPr>
        <p:spPr>
          <a:xfrm>
            <a:off x="4906917" y="2168801"/>
            <a:ext cx="2369127" cy="1246495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 + </a:t>
            </a:r>
          </a:p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hi’n</a:t>
            </a:r>
            <a:r>
              <a:rPr lang="en-US" sz="3200" b="1" dirty="0">
                <a:solidFill>
                  <a:schemeClr val="bg1"/>
                </a:solidFill>
              </a:rPr>
              <a:t> …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852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8859786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389454" y="2241349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981727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How’s the weather today?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7137936" y="4713686"/>
            <a:ext cx="416309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574201" y="2596116"/>
            <a:ext cx="437499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9126358-9FF0-B740-B3D2-5D0CD81633B9}"/>
              </a:ext>
            </a:extLst>
          </p:cNvPr>
          <p:cNvSpPr txBox="1"/>
          <p:nvPr/>
        </p:nvSpPr>
        <p:spPr>
          <a:xfrm>
            <a:off x="7763093" y="6021200"/>
            <a:ext cx="3997206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Sut</a:t>
            </a:r>
            <a:r>
              <a:rPr lang="en-US" b="1" dirty="0"/>
              <a:t> </a:t>
            </a:r>
            <a:r>
              <a:rPr lang="en-US" b="1" dirty="0" err="1">
                <a:solidFill>
                  <a:srgbClr val="FF0000"/>
                </a:solidFill>
              </a:rPr>
              <a:t>ydych</a:t>
            </a:r>
            <a:r>
              <a:rPr lang="en-US" b="1" dirty="0">
                <a:solidFill>
                  <a:srgbClr val="FF0000"/>
                </a:solidFill>
              </a:rPr>
              <a:t> chi </a:t>
            </a:r>
            <a:r>
              <a:rPr lang="en-US" b="1" dirty="0" err="1"/>
              <a:t>heddiw</a:t>
            </a:r>
            <a:r>
              <a:rPr lang="en-US" b="1" dirty="0"/>
              <a:t>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40DDB9-4541-044E-9CEA-FA10052423E1}"/>
              </a:ext>
            </a:extLst>
          </p:cNvPr>
          <p:cNvSpPr txBox="1"/>
          <p:nvPr/>
        </p:nvSpPr>
        <p:spPr>
          <a:xfrm>
            <a:off x="2549400" y="5804811"/>
            <a:ext cx="3680107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Pa </a:t>
            </a:r>
            <a:r>
              <a:rPr lang="en-US" b="1" dirty="0" err="1"/>
              <a:t>liw</a:t>
            </a:r>
            <a:r>
              <a:rPr lang="en-US" b="1" dirty="0"/>
              <a:t> </a:t>
            </a:r>
            <a:r>
              <a:rPr lang="en-US" b="1" dirty="0" err="1"/>
              <a:t>ydy’r</a:t>
            </a:r>
            <a:r>
              <a:rPr lang="en-US" b="1" dirty="0"/>
              <a:t> </a:t>
            </a:r>
            <a:r>
              <a:rPr lang="en-US" b="1" dirty="0" err="1"/>
              <a:t>pren</a:t>
            </a:r>
            <a:r>
              <a:rPr lang="en-US" b="1" dirty="0"/>
              <a:t> </a:t>
            </a:r>
            <a:r>
              <a:rPr lang="en-US" b="1" dirty="0" err="1"/>
              <a:t>mesur</a:t>
            </a:r>
            <a:r>
              <a:rPr lang="en-US" b="1" dirty="0"/>
              <a:t>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8373FA-4E5E-134A-A3E5-4442F1D68C19}"/>
              </a:ext>
            </a:extLst>
          </p:cNvPr>
          <p:cNvSpPr txBox="1"/>
          <p:nvPr/>
        </p:nvSpPr>
        <p:spPr>
          <a:xfrm>
            <a:off x="8222359" y="3423657"/>
            <a:ext cx="3078675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b="1" dirty="0" err="1"/>
              <a:t>hi’n</a:t>
            </a:r>
            <a:r>
              <a:rPr lang="en-US" b="1" dirty="0"/>
              <a:t> </a:t>
            </a:r>
            <a:r>
              <a:rPr lang="en-US" b="1" dirty="0" err="1"/>
              <a:t>rhewllyd</a:t>
            </a:r>
            <a:r>
              <a:rPr lang="en-US" b="1" dirty="0"/>
              <a:t> </a:t>
            </a:r>
            <a:r>
              <a:rPr lang="en-US" b="1" dirty="0" err="1"/>
              <a:t>heddiw</a:t>
            </a:r>
            <a:r>
              <a:rPr lang="en-US" b="1" dirty="0"/>
              <a:t>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060AF4-2E04-F548-85FA-1C801F94E847}"/>
              </a:ext>
            </a:extLst>
          </p:cNvPr>
          <p:cNvSpPr txBox="1"/>
          <p:nvPr/>
        </p:nvSpPr>
        <p:spPr>
          <a:xfrm>
            <a:off x="934840" y="3688187"/>
            <a:ext cx="3076335" cy="646331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Sut</a:t>
            </a:r>
            <a:r>
              <a:rPr lang="en-US" b="1" dirty="0"/>
              <a:t> </a:t>
            </a:r>
            <a:r>
              <a:rPr lang="en-US" b="1" dirty="0" err="1"/>
              <a:t>mae’r</a:t>
            </a:r>
            <a:r>
              <a:rPr lang="en-US" b="1" dirty="0"/>
              <a:t> </a:t>
            </a:r>
            <a:r>
              <a:rPr lang="en-US" b="1" dirty="0" err="1"/>
              <a:t>tywydd</a:t>
            </a:r>
            <a:r>
              <a:rPr lang="en-US" b="1" dirty="0"/>
              <a:t> </a:t>
            </a:r>
            <a:r>
              <a:rPr lang="en-US" b="1" dirty="0" err="1"/>
              <a:t>heddiw</a:t>
            </a:r>
            <a:r>
              <a:rPr lang="en-US" b="1" dirty="0"/>
              <a:t>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D88521E-F9FA-8A4B-8D36-51216B523A09}"/>
              </a:ext>
            </a:extLst>
          </p:cNvPr>
          <p:cNvSpPr txBox="1"/>
          <p:nvPr/>
        </p:nvSpPr>
        <p:spPr>
          <a:xfrm>
            <a:off x="900127" y="4720499"/>
            <a:ext cx="4805152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Which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colour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is the ruler?</a:t>
            </a:r>
          </a:p>
        </p:txBody>
      </p:sp>
    </p:spTree>
    <p:extLst>
      <p:ext uri="{BB962C8B-B14F-4D97-AF65-F5344CB8AC3E}">
        <p14:creationId xmlns:p14="http://schemas.microsoft.com/office/powerpoint/2010/main" val="297081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4" grpId="0" animBg="1"/>
      <p:bldP spid="15" grpId="0" animBg="1"/>
      <p:bldP spid="17" grpId="0" animBg="1"/>
      <p:bldP spid="18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    Pa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 …?                      What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is  …?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23974A-7816-4846-A1E8-EACE8C357B12}"/>
              </a:ext>
            </a:extLst>
          </p:cNvPr>
          <p:cNvSpPr txBox="1"/>
          <p:nvPr/>
        </p:nvSpPr>
        <p:spPr>
          <a:xfrm>
            <a:off x="985144" y="306666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Jangl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FC23634-EF1D-1F40-8DF5-B1E3EF9AA769}"/>
              </a:ext>
            </a:extLst>
          </p:cNvPr>
          <p:cNvSpPr txBox="1"/>
          <p:nvPr/>
        </p:nvSpPr>
        <p:spPr>
          <a:xfrm>
            <a:off x="4859051" y="3181582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Plwmp</a:t>
            </a:r>
            <a:endParaRPr lang="en-US" sz="32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22BE98F-B5A0-0D47-B6C2-88F15A4AAFFC}"/>
              </a:ext>
            </a:extLst>
          </p:cNvPr>
          <p:cNvSpPr txBox="1"/>
          <p:nvPr/>
        </p:nvSpPr>
        <p:spPr>
          <a:xfrm>
            <a:off x="8457743" y="3120828"/>
            <a:ext cx="33119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Deryn</a:t>
            </a:r>
            <a:endParaRPr lang="en-US" sz="32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CCC2242-0479-644E-9D7B-6BD7798D135C}"/>
              </a:ext>
            </a:extLst>
          </p:cNvPr>
          <p:cNvSpPr txBox="1"/>
          <p:nvPr/>
        </p:nvSpPr>
        <p:spPr>
          <a:xfrm>
            <a:off x="634471" y="576389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Llew</a:t>
            </a:r>
            <a:endParaRPr lang="en-US" sz="32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F3345A8-FEA1-3C43-912C-DCA3C0C95EB9}"/>
              </a:ext>
            </a:extLst>
          </p:cNvPr>
          <p:cNvSpPr txBox="1"/>
          <p:nvPr/>
        </p:nvSpPr>
        <p:spPr>
          <a:xfrm>
            <a:off x="3787402" y="462977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Bolgi</a:t>
            </a:r>
            <a:endParaRPr lang="en-US" sz="3200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D9C53B5-DE19-9740-8581-B57ACDB9F5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66C4E03-4A11-EF45-BAFD-D87A65ADAF28}"/>
              </a:ext>
            </a:extLst>
          </p:cNvPr>
          <p:cNvSpPr txBox="1"/>
          <p:nvPr/>
        </p:nvSpPr>
        <p:spPr>
          <a:xfrm>
            <a:off x="10376007" y="4503233"/>
            <a:ext cx="13936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Cyw</a:t>
            </a:r>
            <a:endParaRPr lang="en-US" sz="32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C4A6699-1D8F-654E-AC4E-7BF241919835}"/>
              </a:ext>
            </a:extLst>
          </p:cNvPr>
          <p:cNvSpPr txBox="1"/>
          <p:nvPr/>
        </p:nvSpPr>
        <p:spPr>
          <a:xfrm>
            <a:off x="3590848" y="6138713"/>
            <a:ext cx="5958840" cy="7386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Segoe Print" panose="02000800000000000000" pitchFamily="2" charset="0"/>
              </a:rPr>
              <a:t>Mae …… </a:t>
            </a:r>
            <a:r>
              <a:rPr lang="en-US" sz="2800" b="1" dirty="0" err="1">
                <a:latin typeface="Segoe Print" panose="02000800000000000000" pitchFamily="2" charset="0"/>
              </a:rPr>
              <a:t>yn</a:t>
            </a:r>
            <a:r>
              <a:rPr lang="en-US" sz="2800" b="1" dirty="0">
                <a:latin typeface="Segoe Print" panose="02000800000000000000" pitchFamily="2" charset="0"/>
              </a:rPr>
              <a:t> …….. .</a:t>
            </a:r>
          </a:p>
          <a:p>
            <a:pPr algn="ctr"/>
            <a:endParaRPr lang="en-US" sz="14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177DB0-27A6-2247-9A30-02B159D75E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840" r="18382"/>
          <a:stretch/>
        </p:blipFill>
        <p:spPr>
          <a:xfrm>
            <a:off x="1637070" y="1201030"/>
            <a:ext cx="1175401" cy="19026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1BF4778-10A9-4547-BBDD-6C58387C8F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9051" y="1038719"/>
            <a:ext cx="2145106" cy="22231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4D20F5E-F166-C444-B4F9-B5731BE492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50737" y="1123335"/>
            <a:ext cx="1908930" cy="19433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59856C-3920-3D48-820F-CE332EC322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0124" y="3749881"/>
            <a:ext cx="2091481" cy="209148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D7F475A-1333-3B48-8CF8-A5F19F4DD4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462" y="4040232"/>
            <a:ext cx="1943611" cy="194361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D2B57AC-C6F4-A041-BEC2-8419356518A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21218" y="3990827"/>
            <a:ext cx="1461910" cy="1944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8501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8788" y="228839"/>
            <a:ext cx="5430129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  <a:latin typeface="Segoe Print"/>
              </a:rPr>
              <a:t>Cyw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a’i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ffrindiau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D9C53B5-DE19-9740-8581-B57ACDB9F5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0B5DC82-7F39-C840-A00C-D7177377913B}"/>
              </a:ext>
            </a:extLst>
          </p:cNvPr>
          <p:cNvSpPr/>
          <p:nvPr/>
        </p:nvSpPr>
        <p:spPr>
          <a:xfrm>
            <a:off x="801858" y="1128821"/>
            <a:ext cx="10564836" cy="397031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b="1" dirty="0" err="1">
                <a:solidFill>
                  <a:srgbClr val="3E3F3A"/>
                </a:solidFill>
                <a:latin typeface="Roboto"/>
              </a:rPr>
              <a:t>Cyw</a:t>
            </a:r>
            <a:r>
              <a:rPr lang="en-GB" b="1" dirty="0">
                <a:solidFill>
                  <a:srgbClr val="3E3F3A"/>
                </a:solidFill>
                <a:latin typeface="Roboto"/>
              </a:rPr>
              <a:t> ( Welsh for "Chick", ) is the name of a Welsh language Children's television block from S4C (Channel 4 Wales), which launched on 23 June 2008.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3E3F3A"/>
              </a:solidFill>
              <a:latin typeface="Robot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3E3F3A"/>
                </a:solidFill>
                <a:latin typeface="Roboto"/>
              </a:rPr>
              <a:t>The service has a brilliant website full of games, activities and programmes.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3E3F3A"/>
              </a:solidFill>
              <a:latin typeface="Robot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3E3F3A"/>
                </a:solidFill>
                <a:latin typeface="Roboto"/>
              </a:rPr>
              <a:t>During this lock down they have also added more educational resources: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3E3F3A"/>
              </a:solidFill>
              <a:latin typeface="Roboto"/>
            </a:endParaRPr>
          </a:p>
          <a:p>
            <a:r>
              <a:rPr lang="en-GB" b="1" dirty="0">
                <a:solidFill>
                  <a:srgbClr val="3E3F3A"/>
                </a:solidFill>
                <a:latin typeface="Roboto"/>
                <a:hlinkClick r:id="rId3"/>
              </a:rPr>
              <a:t>https://www.google.co.uk/url?sa=t&amp;rct=j&amp;q=&amp;esrc=s&amp;source=web&amp;cd=&amp;cad=rja&amp;uact=8&amp;ved=2ahUKEwjmwpvTrKruAhVDUcAKHbyZBF0QFjAAegQIAhAC&amp;url=https%3A%2F%2Fwww.s4c.cymru%2Fcy%2Fysgol-cyw%2F&amp;usg=AOvVaw1DoS3uWO1HQlZu5Buqp3Je</a:t>
            </a:r>
            <a:endParaRPr lang="en-GB" b="1" dirty="0">
              <a:solidFill>
                <a:srgbClr val="3E3F3A"/>
              </a:solidFill>
              <a:latin typeface="Robot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3E3F3A"/>
              </a:solidFill>
              <a:latin typeface="Roboto"/>
            </a:endParaRPr>
          </a:p>
          <a:p>
            <a:br>
              <a:rPr lang="en-GB" b="1" dirty="0"/>
            </a:br>
            <a:endParaRPr lang="en-US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D2B9A9-5CB1-9648-BFCF-667DD1146D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3875" y="4471241"/>
            <a:ext cx="4080803" cy="2297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376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    Pa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 …?                      What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is  …?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D9C53B5-DE19-9740-8581-B57ACDB9F5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66C4E03-4A11-EF45-BAFD-D87A65ADAF28}"/>
              </a:ext>
            </a:extLst>
          </p:cNvPr>
          <p:cNvSpPr txBox="1"/>
          <p:nvPr/>
        </p:nvSpPr>
        <p:spPr>
          <a:xfrm>
            <a:off x="8967343" y="2925526"/>
            <a:ext cx="13936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Luigi </a:t>
            </a:r>
            <a:r>
              <a:rPr lang="en-US" sz="2400" b="1" dirty="0" err="1"/>
              <a:t>Lemwn</a:t>
            </a:r>
            <a:endParaRPr lang="en-US" sz="24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C4A6699-1D8F-654E-AC4E-7BF241919835}"/>
              </a:ext>
            </a:extLst>
          </p:cNvPr>
          <p:cNvSpPr txBox="1"/>
          <p:nvPr/>
        </p:nvSpPr>
        <p:spPr>
          <a:xfrm>
            <a:off x="3590848" y="6138713"/>
            <a:ext cx="5958840" cy="7386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Segoe Print" panose="02000800000000000000" pitchFamily="2" charset="0"/>
              </a:rPr>
              <a:t>Mae …… </a:t>
            </a:r>
            <a:r>
              <a:rPr lang="en-US" sz="2800" b="1" dirty="0" err="1">
                <a:latin typeface="Segoe Print" panose="02000800000000000000" pitchFamily="2" charset="0"/>
              </a:rPr>
              <a:t>yn</a:t>
            </a:r>
            <a:r>
              <a:rPr lang="en-US" sz="2800" b="1" dirty="0">
                <a:latin typeface="Segoe Print" panose="02000800000000000000" pitchFamily="2" charset="0"/>
              </a:rPr>
              <a:t> …….. .</a:t>
            </a:r>
          </a:p>
          <a:p>
            <a:pPr algn="ctr"/>
            <a:endParaRPr lang="en-US" sz="1400" b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B75DED9-3514-B54B-B031-F8148C2144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8090" y="809313"/>
            <a:ext cx="5697415" cy="521313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36F1C2F-3B50-2C42-B53A-1CFDEC23EDD1}"/>
              </a:ext>
            </a:extLst>
          </p:cNvPr>
          <p:cNvSpPr/>
          <p:nvPr/>
        </p:nvSpPr>
        <p:spPr>
          <a:xfrm>
            <a:off x="5380519" y="3574798"/>
            <a:ext cx="1189749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100" b="1" dirty="0"/>
              <a:t>Alwen </a:t>
            </a:r>
            <a:r>
              <a:rPr lang="en-US" sz="1100" b="1" dirty="0" err="1"/>
              <a:t>Malwen</a:t>
            </a:r>
            <a:endParaRPr lang="en-US" sz="11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38E0766-0BD5-D247-B19F-AAF04E7F0339}"/>
              </a:ext>
            </a:extLst>
          </p:cNvPr>
          <p:cNvSpPr txBox="1"/>
          <p:nvPr/>
        </p:nvSpPr>
        <p:spPr>
          <a:xfrm>
            <a:off x="8852855" y="1141450"/>
            <a:ext cx="13936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Nionyn</a:t>
            </a:r>
            <a:endParaRPr lang="en-US" sz="240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C156085-457D-D341-83E0-D13D7C64A284}"/>
              </a:ext>
            </a:extLst>
          </p:cNvPr>
          <p:cNvSpPr txBox="1"/>
          <p:nvPr/>
        </p:nvSpPr>
        <p:spPr>
          <a:xfrm>
            <a:off x="8929180" y="5084195"/>
            <a:ext cx="13936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Oriol Oren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E744E7D-7886-7B4E-BF57-D83AB4E63915}"/>
              </a:ext>
            </a:extLst>
          </p:cNvPr>
          <p:cNvSpPr txBox="1"/>
          <p:nvPr/>
        </p:nvSpPr>
        <p:spPr>
          <a:xfrm>
            <a:off x="1759228" y="5030487"/>
            <a:ext cx="13936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Ana Banana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2E71DB3-D74C-D54F-A071-87A4F92E2067}"/>
              </a:ext>
            </a:extLst>
          </p:cNvPr>
          <p:cNvSpPr txBox="1"/>
          <p:nvPr/>
        </p:nvSpPr>
        <p:spPr>
          <a:xfrm>
            <a:off x="1759228" y="2980800"/>
            <a:ext cx="13936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Matilda Tomato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8EBFF9A-4107-B141-A81D-BE826B5CC212}"/>
              </a:ext>
            </a:extLst>
          </p:cNvPr>
          <p:cNvSpPr txBox="1"/>
          <p:nvPr/>
        </p:nvSpPr>
        <p:spPr>
          <a:xfrm>
            <a:off x="1836826" y="1088353"/>
            <a:ext cx="13936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Aled</a:t>
            </a:r>
            <a:r>
              <a:rPr lang="en-US" sz="2400" b="1" dirty="0"/>
              <a:t> </a:t>
            </a:r>
            <a:r>
              <a:rPr lang="en-US" sz="2400" b="1" dirty="0" err="1"/>
              <a:t>Afal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0544059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471" y="171670"/>
            <a:ext cx="6508652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     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Aled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Afal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a’i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ffrindiau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D9C53B5-DE19-9740-8581-B57ACDB9F5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E470D3A-727E-8243-BA78-5D8EF5E942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3770" y="1101142"/>
            <a:ext cx="6246055" cy="53459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69C4C7-A986-BB47-8F25-022182C8782F}"/>
              </a:ext>
            </a:extLst>
          </p:cNvPr>
          <p:cNvSpPr txBox="1"/>
          <p:nvPr/>
        </p:nvSpPr>
        <p:spPr>
          <a:xfrm>
            <a:off x="9279825" y="2943129"/>
            <a:ext cx="21382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Treehouse Tales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8EABB84-F9AC-424F-9242-CCCEC9803F6C}"/>
              </a:ext>
            </a:extLst>
          </p:cNvPr>
          <p:cNvSpPr txBox="1"/>
          <p:nvPr/>
        </p:nvSpPr>
        <p:spPr>
          <a:xfrm>
            <a:off x="674183" y="2943129"/>
            <a:ext cx="21382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Coeden</a:t>
            </a:r>
            <a:r>
              <a:rPr lang="en-US" sz="2400" b="1" dirty="0"/>
              <a:t> </a:t>
            </a:r>
            <a:r>
              <a:rPr lang="en-US" sz="2400" b="1" dirty="0" err="1"/>
              <a:t>Aled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7400102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139148"/>
            <a:ext cx="11946834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ydy’r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…… .?           What is the …… number?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15D9F1-AA24-D646-9EFA-EF133C49DEB0}"/>
              </a:ext>
            </a:extLst>
          </p:cNvPr>
          <p:cNvSpPr txBox="1"/>
          <p:nvPr/>
        </p:nvSpPr>
        <p:spPr>
          <a:xfrm>
            <a:off x="1162878" y="1550504"/>
            <a:ext cx="1182757" cy="1107996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2DCC13-3E0B-3145-BF9E-50C8EB40E7E4}"/>
              </a:ext>
            </a:extLst>
          </p:cNvPr>
          <p:cNvSpPr txBox="1"/>
          <p:nvPr/>
        </p:nvSpPr>
        <p:spPr>
          <a:xfrm>
            <a:off x="2632214" y="3485032"/>
            <a:ext cx="1182757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0DE8E1-48EB-8B4A-8A19-58BAC91694E1}"/>
              </a:ext>
            </a:extLst>
          </p:cNvPr>
          <p:cNvSpPr txBox="1"/>
          <p:nvPr/>
        </p:nvSpPr>
        <p:spPr>
          <a:xfrm>
            <a:off x="5627204" y="3489784"/>
            <a:ext cx="1182757" cy="110799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19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7A7BDE-F8DE-9F4C-87DB-14161FE91A10}"/>
              </a:ext>
            </a:extLst>
          </p:cNvPr>
          <p:cNvSpPr txBox="1"/>
          <p:nvPr/>
        </p:nvSpPr>
        <p:spPr>
          <a:xfrm>
            <a:off x="8622194" y="3491368"/>
            <a:ext cx="1182757" cy="110799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20CA95-665D-944A-8F3C-5ADF9CC8E774}"/>
              </a:ext>
            </a:extLst>
          </p:cNvPr>
          <p:cNvSpPr txBox="1"/>
          <p:nvPr/>
        </p:nvSpPr>
        <p:spPr>
          <a:xfrm>
            <a:off x="9980543" y="1515499"/>
            <a:ext cx="1182757" cy="110799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9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16D908-8161-4E4E-814B-30E5784FCB94}"/>
              </a:ext>
            </a:extLst>
          </p:cNvPr>
          <p:cNvSpPr txBox="1"/>
          <p:nvPr/>
        </p:nvSpPr>
        <p:spPr>
          <a:xfrm>
            <a:off x="7265504" y="1518093"/>
            <a:ext cx="1182757" cy="1107996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33C3FC-02B0-274D-BDB3-D2FC3D416B23}"/>
              </a:ext>
            </a:extLst>
          </p:cNvPr>
          <p:cNvSpPr txBox="1"/>
          <p:nvPr/>
        </p:nvSpPr>
        <p:spPr>
          <a:xfrm>
            <a:off x="4214191" y="1510747"/>
            <a:ext cx="1182757" cy="110799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13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6E1783-78B0-0E45-84E7-876246D2CCCB}"/>
              </a:ext>
            </a:extLst>
          </p:cNvPr>
          <p:cNvSpPr txBox="1"/>
          <p:nvPr/>
        </p:nvSpPr>
        <p:spPr>
          <a:xfrm>
            <a:off x="7098067" y="5068859"/>
            <a:ext cx="1182757" cy="110799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20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F88530B-163B-084E-99E0-45A4CA5488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088C546-A838-E347-926D-412C55ECF02D}"/>
              </a:ext>
            </a:extLst>
          </p:cNvPr>
          <p:cNvSpPr txBox="1"/>
          <p:nvPr/>
        </p:nvSpPr>
        <p:spPr>
          <a:xfrm>
            <a:off x="4018620" y="4966072"/>
            <a:ext cx="1182757" cy="110799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solidFill>
                  <a:schemeClr val="bg1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727665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6" grpId="0" animBg="1"/>
      <p:bldP spid="16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5267C23-9CAC-4F48-851A-2D873C1432E7}"/>
              </a:ext>
            </a:extLst>
          </p:cNvPr>
          <p:cNvSpPr txBox="1"/>
          <p:nvPr/>
        </p:nvSpPr>
        <p:spPr>
          <a:xfrm>
            <a:off x="4128783" y="3058808"/>
            <a:ext cx="7643812" cy="310854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 Welsh nouns can be:</a:t>
            </a:r>
          </a:p>
          <a:p>
            <a:pPr algn="ctr"/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/>
              <a:t>feminine, e.g. merch, </a:t>
            </a:r>
            <a:r>
              <a:rPr lang="en-US" sz="2800" b="1" dirty="0" err="1"/>
              <a:t>ysgol</a:t>
            </a:r>
            <a:endParaRPr lang="en-US" sz="2800" b="1" dirty="0"/>
          </a:p>
          <a:p>
            <a:pPr algn="ctr"/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/>
              <a:t>masculine, e.g. </a:t>
            </a:r>
            <a:r>
              <a:rPr lang="en-US" sz="2800" b="1" dirty="0" err="1"/>
              <a:t>bachgen</a:t>
            </a:r>
            <a:r>
              <a:rPr lang="en-US" sz="2800" b="1" dirty="0"/>
              <a:t>, </a:t>
            </a:r>
            <a:r>
              <a:rPr lang="en-US" sz="2800" b="1" dirty="0" err="1"/>
              <a:t>disgybl</a:t>
            </a:r>
            <a:endParaRPr lang="en-US" sz="2800" b="1" dirty="0"/>
          </a:p>
          <a:p>
            <a:pPr algn="ctr"/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/>
              <a:t>plural, e.g. plant, </a:t>
            </a:r>
            <a:r>
              <a:rPr lang="en-US" sz="2800" b="1" dirty="0" err="1"/>
              <a:t>llyfrau</a:t>
            </a:r>
            <a:endParaRPr lang="en-US" sz="28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E23291-F0FE-CD4E-8F5D-96C3B9E156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12" t="6886" r="19571" b="9813"/>
          <a:stretch/>
        </p:blipFill>
        <p:spPr>
          <a:xfrm>
            <a:off x="310499" y="2950698"/>
            <a:ext cx="3656781" cy="3324761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4" name="16-Point Star 3">
            <a:extLst>
              <a:ext uri="{FF2B5EF4-FFF2-40B4-BE49-F238E27FC236}">
                <a16:creationId xmlns:a16="http://schemas.microsoft.com/office/drawing/2014/main" id="{0E6B6A47-91AD-194F-B300-42316D31C648}"/>
              </a:ext>
            </a:extLst>
          </p:cNvPr>
          <p:cNvSpPr/>
          <p:nvPr/>
        </p:nvSpPr>
        <p:spPr>
          <a:xfrm>
            <a:off x="1483317" y="231770"/>
            <a:ext cx="9700592" cy="2464904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Ydych</a:t>
            </a:r>
            <a:r>
              <a:rPr lang="en-US" sz="3600" b="1" dirty="0"/>
              <a:t> </a:t>
            </a:r>
            <a:r>
              <a:rPr lang="en-US" sz="3600" b="1" dirty="0" err="1"/>
              <a:t>chi’n</a:t>
            </a:r>
            <a:r>
              <a:rPr lang="en-US" sz="3600" b="1" dirty="0"/>
              <a:t> </a:t>
            </a:r>
            <a:r>
              <a:rPr lang="en-US" sz="3600" b="1" dirty="0" err="1"/>
              <a:t>cofio</a:t>
            </a:r>
            <a:r>
              <a:rPr lang="en-US" sz="3600" b="1" dirty="0"/>
              <a:t>…?</a:t>
            </a:r>
          </a:p>
          <a:p>
            <a:pPr algn="ctr"/>
            <a:r>
              <a:rPr lang="en-US" sz="2800" b="1" i="1" dirty="0"/>
              <a:t>Do you remember ..?</a:t>
            </a:r>
            <a:endParaRPr lang="en-US" sz="2000" b="1" i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705C68-BBC8-3144-A50D-F56215A0FE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000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33EAAF2-51B3-B54C-BA9C-26B9A2316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474" y="242448"/>
            <a:ext cx="10768042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ydy’r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186875" y="1198309"/>
            <a:ext cx="4098902" cy="639762"/>
          </a:xfrm>
        </p:spPr>
        <p:txBody>
          <a:bodyPr>
            <a:normAutofit lnSpcReduction="10000"/>
          </a:bodyPr>
          <a:lstStyle/>
          <a:p>
            <a:pPr algn="l"/>
            <a:r>
              <a:rPr lang="en-GB" b="1" dirty="0" err="1"/>
              <a:t>Gwrywaidd</a:t>
            </a:r>
            <a:r>
              <a:rPr lang="en-GB" b="1" dirty="0"/>
              <a:t>/Masculine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708559" y="1932717"/>
            <a:ext cx="2075926" cy="4828229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GB" sz="2000" dirty="0"/>
              <a:t>Un</a:t>
            </a:r>
          </a:p>
          <a:p>
            <a:r>
              <a:rPr lang="en-GB" sz="2000" dirty="0" err="1"/>
              <a:t>Dau</a:t>
            </a:r>
            <a:endParaRPr lang="en-GB" sz="2000" dirty="0"/>
          </a:p>
          <a:p>
            <a:r>
              <a:rPr lang="en-GB" sz="2000" dirty="0"/>
              <a:t>Tri</a:t>
            </a:r>
          </a:p>
          <a:p>
            <a:r>
              <a:rPr lang="en-GB" sz="2000" dirty="0" err="1"/>
              <a:t>Pedwar</a:t>
            </a:r>
            <a:endParaRPr lang="en-GB" sz="2000" dirty="0"/>
          </a:p>
          <a:p>
            <a:r>
              <a:rPr lang="en-GB" sz="2000" dirty="0"/>
              <a:t>Pump</a:t>
            </a:r>
          </a:p>
          <a:p>
            <a:r>
              <a:rPr lang="en-GB" sz="2000" dirty="0" err="1"/>
              <a:t>Chwech</a:t>
            </a:r>
            <a:endParaRPr lang="en-GB" sz="2000" dirty="0"/>
          </a:p>
          <a:p>
            <a:r>
              <a:rPr lang="en-GB" sz="2000" dirty="0" err="1"/>
              <a:t>Saith</a:t>
            </a:r>
            <a:endParaRPr lang="en-GB" sz="2000" dirty="0"/>
          </a:p>
          <a:p>
            <a:r>
              <a:rPr lang="en-GB" sz="2000" dirty="0" err="1"/>
              <a:t>Wyth</a:t>
            </a:r>
            <a:endParaRPr lang="en-GB" sz="2000" dirty="0"/>
          </a:p>
          <a:p>
            <a:r>
              <a:rPr lang="en-GB" sz="2000" dirty="0" err="1"/>
              <a:t>Naw</a:t>
            </a:r>
            <a:r>
              <a:rPr lang="en-GB" sz="2000" dirty="0"/>
              <a:t> </a:t>
            </a:r>
          </a:p>
          <a:p>
            <a:r>
              <a:rPr lang="en-GB" sz="2000" dirty="0"/>
              <a:t>Deg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286500" y="1382233"/>
            <a:ext cx="3665574" cy="455838"/>
          </a:xfrm>
        </p:spPr>
        <p:txBody>
          <a:bodyPr>
            <a:normAutofit lnSpcReduction="10000"/>
          </a:bodyPr>
          <a:lstStyle/>
          <a:p>
            <a:pPr algn="l"/>
            <a:r>
              <a:rPr lang="en-GB" b="1" dirty="0" err="1"/>
              <a:t>Benywaidd</a:t>
            </a:r>
            <a:r>
              <a:rPr lang="en-GB" b="1" dirty="0"/>
              <a:t>/Feminine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8119287" y="1949825"/>
            <a:ext cx="1794244" cy="2150186"/>
          </a:xfrm>
          <a:solidFill>
            <a:schemeClr val="bg1"/>
          </a:solidFill>
        </p:spPr>
        <p:txBody>
          <a:bodyPr/>
          <a:lstStyle/>
          <a:p>
            <a:r>
              <a:rPr lang="en-GB" sz="2000" dirty="0"/>
              <a:t>Un</a:t>
            </a:r>
          </a:p>
          <a:p>
            <a:r>
              <a:rPr lang="en-GB" sz="2000" dirty="0" err="1"/>
              <a:t>Dwy</a:t>
            </a:r>
            <a:endParaRPr lang="en-GB" sz="2000" dirty="0"/>
          </a:p>
          <a:p>
            <a:r>
              <a:rPr lang="en-GB" sz="2000" dirty="0" err="1"/>
              <a:t>Tair</a:t>
            </a:r>
            <a:endParaRPr lang="en-GB" sz="2000" dirty="0"/>
          </a:p>
          <a:p>
            <a:r>
              <a:rPr lang="en-GB" sz="2000" dirty="0" err="1"/>
              <a:t>Pedair</a:t>
            </a:r>
            <a:endParaRPr lang="en-GB" sz="2000" dirty="0"/>
          </a:p>
          <a:p>
            <a:pPr>
              <a:buNone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D637FE-D4F3-A24C-A659-0A6B25B0EC00}"/>
              </a:ext>
            </a:extLst>
          </p:cNvPr>
          <p:cNvSpPr txBox="1"/>
          <p:nvPr/>
        </p:nvSpPr>
        <p:spPr>
          <a:xfrm>
            <a:off x="4532284" y="4181474"/>
            <a:ext cx="2720917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In Welsh some numbers have a masculine version and a feminine version. 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C64C9B0-B3BE-6141-BD66-A7A17B1FC5A1}"/>
              </a:ext>
            </a:extLst>
          </p:cNvPr>
          <p:cNvCxnSpPr>
            <a:cxnSpLocks/>
          </p:cNvCxnSpPr>
          <p:nvPr/>
        </p:nvCxnSpPr>
        <p:spPr>
          <a:xfrm>
            <a:off x="2914650" y="2157413"/>
            <a:ext cx="5086350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48FB145-971C-0C49-9992-0ABBB40BD696}"/>
              </a:ext>
            </a:extLst>
          </p:cNvPr>
          <p:cNvCxnSpPr>
            <a:cxnSpLocks/>
          </p:cNvCxnSpPr>
          <p:nvPr/>
        </p:nvCxnSpPr>
        <p:spPr>
          <a:xfrm>
            <a:off x="2914648" y="2652713"/>
            <a:ext cx="5086352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068862E-D3AB-8144-97BB-3E0CEEBBC363}"/>
              </a:ext>
            </a:extLst>
          </p:cNvPr>
          <p:cNvCxnSpPr>
            <a:cxnSpLocks/>
          </p:cNvCxnSpPr>
          <p:nvPr/>
        </p:nvCxnSpPr>
        <p:spPr>
          <a:xfrm>
            <a:off x="2914648" y="3152776"/>
            <a:ext cx="5086352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FCD4C9E-051E-B84D-A252-543AE3A09DC6}"/>
              </a:ext>
            </a:extLst>
          </p:cNvPr>
          <p:cNvCxnSpPr>
            <a:cxnSpLocks/>
          </p:cNvCxnSpPr>
          <p:nvPr/>
        </p:nvCxnSpPr>
        <p:spPr>
          <a:xfrm>
            <a:off x="2914648" y="3667125"/>
            <a:ext cx="5086352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8276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010" name="Object 2"/>
          <p:cNvGraphicFramePr>
            <a:graphicFrameLocks noChangeAspect="1"/>
          </p:cNvGraphicFramePr>
          <p:nvPr>
            <p:extLst/>
          </p:nvPr>
        </p:nvGraphicFramePr>
        <p:xfrm>
          <a:off x="220058" y="2188564"/>
          <a:ext cx="4073447" cy="2807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6" name="Document" r:id="rId3" imgW="22552381" imgH="15542857" progId="Word.Document.12">
                  <p:link updateAutomatic="1"/>
                </p:oleObj>
              </mc:Choice>
              <mc:Fallback>
                <p:oleObj name="Document" r:id="rId3" imgW="22552381" imgH="15542857" progId="Word.Document.12">
                  <p:link updateAutomatic="1"/>
                  <p:pic>
                    <p:nvPicPr>
                      <p:cNvPr id="4301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058" y="2188564"/>
                        <a:ext cx="4073447" cy="2807375"/>
                      </a:xfrm>
                      <a:prstGeom prst="rect">
                        <a:avLst/>
                      </a:prstGeom>
                      <a:noFill/>
                      <a:ln w="38100">
                        <a:solidFill>
                          <a:schemeClr val="tx1"/>
                        </a:solidFill>
                      </a:ln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B6731CB7-D77F-F244-8EE8-FA82FFFC2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474" y="242448"/>
            <a:ext cx="10768042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Help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llaw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…           A helping hand …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9E90A6-6BC0-ED42-A3C0-DC0CBED7D1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3648" y="2038662"/>
            <a:ext cx="7402784" cy="309218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14F90C6-6B06-C946-96F9-71D46912F4D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1302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8859786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389454" y="2241349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98172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two boys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7137936" y="4713686"/>
            <a:ext cx="416309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four schools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574201" y="2596116"/>
            <a:ext cx="437499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three books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9126358-9FF0-B740-B3D2-5D0CD81633B9}"/>
              </a:ext>
            </a:extLst>
          </p:cNvPr>
          <p:cNvSpPr txBox="1"/>
          <p:nvPr/>
        </p:nvSpPr>
        <p:spPr>
          <a:xfrm>
            <a:off x="7939961" y="5537367"/>
            <a:ext cx="2821824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pedair</a:t>
            </a:r>
            <a:r>
              <a:rPr lang="en-US" b="1" dirty="0"/>
              <a:t> </a:t>
            </a:r>
            <a:r>
              <a:rPr lang="en-US" b="1" dirty="0" err="1"/>
              <a:t>ysgol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40DDB9-4541-044E-9CEA-FA10052423E1}"/>
              </a:ext>
            </a:extLst>
          </p:cNvPr>
          <p:cNvSpPr txBox="1"/>
          <p:nvPr/>
        </p:nvSpPr>
        <p:spPr>
          <a:xfrm>
            <a:off x="2171827" y="5537367"/>
            <a:ext cx="2261751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dwy</a:t>
            </a:r>
            <a:r>
              <a:rPr lang="en-US" b="1" dirty="0"/>
              <a:t> </a:t>
            </a:r>
            <a:r>
              <a:rPr lang="en-US" b="1" dirty="0" err="1"/>
              <a:t>ferch</a:t>
            </a:r>
            <a:endParaRPr lang="en-US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8373FA-4E5E-134A-A3E5-4442F1D68C19}"/>
              </a:ext>
            </a:extLst>
          </p:cNvPr>
          <p:cNvSpPr txBox="1"/>
          <p:nvPr/>
        </p:nvSpPr>
        <p:spPr>
          <a:xfrm>
            <a:off x="8806375" y="3362513"/>
            <a:ext cx="2297711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tri </a:t>
            </a:r>
            <a:r>
              <a:rPr lang="en-US" b="1" dirty="0" err="1"/>
              <a:t>llyfr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060AF4-2E04-F548-85FA-1C801F94E847}"/>
              </a:ext>
            </a:extLst>
          </p:cNvPr>
          <p:cNvSpPr txBox="1"/>
          <p:nvPr/>
        </p:nvSpPr>
        <p:spPr>
          <a:xfrm>
            <a:off x="900127" y="3365919"/>
            <a:ext cx="257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dau</a:t>
            </a:r>
            <a:r>
              <a:rPr lang="en-US" b="1" dirty="0"/>
              <a:t> </a:t>
            </a:r>
            <a:r>
              <a:rPr lang="en-US" b="1" dirty="0" err="1"/>
              <a:t>fachgen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D88521E-F9FA-8A4B-8D36-51216B523A09}"/>
              </a:ext>
            </a:extLst>
          </p:cNvPr>
          <p:cNvSpPr txBox="1"/>
          <p:nvPr/>
        </p:nvSpPr>
        <p:spPr>
          <a:xfrm>
            <a:off x="900127" y="4720499"/>
            <a:ext cx="480515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two girls</a:t>
            </a:r>
          </a:p>
        </p:txBody>
      </p:sp>
    </p:spTree>
    <p:extLst>
      <p:ext uri="{BB962C8B-B14F-4D97-AF65-F5344CB8AC3E}">
        <p14:creationId xmlns:p14="http://schemas.microsoft.com/office/powerpoint/2010/main" val="3947968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4" grpId="0" animBg="1"/>
      <p:bldP spid="15" grpId="0" animBg="1"/>
      <p:bldP spid="17" grpId="0" animBg="1"/>
      <p:bldP spid="18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8B4E152-FA98-9540-B89D-022A965C31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2501" y="3119146"/>
            <a:ext cx="1836843" cy="2293769"/>
          </a:xfrm>
          <a:prstGeom prst="rect">
            <a:avLst/>
          </a:prstGeom>
        </p:spPr>
      </p:pic>
      <p:pic>
        <p:nvPicPr>
          <p:cNvPr id="5" name="Picture 5" descr="A close up of a logo&#10;&#10;Description generated with high confidence">
            <a:extLst>
              <a:ext uri="{FF2B5EF4-FFF2-40B4-BE49-F238E27FC236}">
                <a16:creationId xmlns:a16="http://schemas.microsoft.com/office/drawing/2014/main" id="{907D1779-ECED-F54C-8E8E-DC31493354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4865" y="4392117"/>
            <a:ext cx="1723182" cy="2309419"/>
          </a:xfrm>
          <a:prstGeom prst="rect">
            <a:avLst/>
          </a:prstGeom>
        </p:spPr>
      </p:pic>
      <p:pic>
        <p:nvPicPr>
          <p:cNvPr id="6" name="Picture 7" descr="A picture containing screenshot&#10;&#10;Description generated with very high confidence">
            <a:extLst>
              <a:ext uri="{FF2B5EF4-FFF2-40B4-BE49-F238E27FC236}">
                <a16:creationId xmlns:a16="http://schemas.microsoft.com/office/drawing/2014/main" id="{5C33D8D2-5F56-6C47-93E3-1D7A5017B4A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4027" t="16000" r="2013" b="16667"/>
          <a:stretch/>
        </p:blipFill>
        <p:spPr>
          <a:xfrm>
            <a:off x="6532608" y="233101"/>
            <a:ext cx="4185359" cy="2766701"/>
          </a:xfrm>
          <a:prstGeom prst="rect">
            <a:avLst/>
          </a:prstGeom>
        </p:spPr>
      </p:pic>
      <p:sp>
        <p:nvSpPr>
          <p:cNvPr id="2" name="10-Point Star 1">
            <a:extLst>
              <a:ext uri="{FF2B5EF4-FFF2-40B4-BE49-F238E27FC236}">
                <a16:creationId xmlns:a16="http://schemas.microsoft.com/office/drawing/2014/main" id="{A14F4553-BBDB-C949-8B08-49940C71FC7A}"/>
              </a:ext>
            </a:extLst>
          </p:cNvPr>
          <p:cNvSpPr/>
          <p:nvPr/>
        </p:nvSpPr>
        <p:spPr>
          <a:xfrm>
            <a:off x="1190085" y="472943"/>
            <a:ext cx="4536158" cy="2456271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Defnyddio</a:t>
            </a:r>
            <a:r>
              <a:rPr lang="en-US" sz="2400" b="1" dirty="0"/>
              <a:t> </a:t>
            </a:r>
            <a:r>
              <a:rPr lang="en-US" sz="2400" b="1" dirty="0" err="1"/>
              <a:t>llyfrau</a:t>
            </a:r>
            <a:r>
              <a:rPr lang="en-US" sz="2400" b="1" dirty="0"/>
              <a:t> </a:t>
            </a:r>
            <a:r>
              <a:rPr lang="en-US" sz="2400" b="1" dirty="0" err="1"/>
              <a:t>geiriau</a:t>
            </a:r>
            <a:r>
              <a:rPr lang="en-US" sz="2400" b="1" dirty="0"/>
              <a:t> a </a:t>
            </a:r>
            <a:r>
              <a:rPr lang="en-US" sz="2400" b="1" dirty="0" err="1"/>
              <a:t>matiau</a:t>
            </a:r>
            <a:r>
              <a:rPr lang="en-US" sz="2400" b="1" dirty="0"/>
              <a:t> </a:t>
            </a:r>
            <a:r>
              <a:rPr lang="en-US" sz="2400" b="1" dirty="0" err="1"/>
              <a:t>iaith</a:t>
            </a:r>
            <a:endParaRPr lang="en-US" sz="2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C1BDB83-DA05-A54F-A0D0-6FB575943AA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9391" r="28855" b="9907"/>
          <a:stretch/>
        </p:blipFill>
        <p:spPr>
          <a:xfrm>
            <a:off x="6114067" y="4373614"/>
            <a:ext cx="1880610" cy="23464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A874305-B360-F240-B969-46F270A0F1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144" y="2792948"/>
            <a:ext cx="1862007" cy="25125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8CE5C0B-314B-E74F-967F-3A7111F4BA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66761" y="2792948"/>
            <a:ext cx="2059482" cy="23763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E01C49F-1EE6-0044-9DB0-F9948D48AFA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50935" y="4616971"/>
            <a:ext cx="2083584" cy="208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5751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66" t="10922" r="43933" b="16028"/>
          <a:stretch/>
        </p:blipFill>
        <p:spPr>
          <a:xfrm rot="5400000">
            <a:off x="4891132" y="-2733238"/>
            <a:ext cx="2517567" cy="116233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9480FD6-67DA-D34B-9239-9841C65723E3}"/>
              </a:ext>
            </a:extLst>
          </p:cNvPr>
          <p:cNvSpPr txBox="1"/>
          <p:nvPr/>
        </p:nvSpPr>
        <p:spPr>
          <a:xfrm>
            <a:off x="2793215" y="5093762"/>
            <a:ext cx="6605570" cy="138499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Cofiwch</a:t>
            </a:r>
            <a:r>
              <a:rPr lang="en-US" sz="2800" b="1" u="sng" dirty="0"/>
              <a:t> / Remember:</a:t>
            </a:r>
          </a:p>
          <a:p>
            <a:pPr algn="ctr"/>
            <a:endParaRPr lang="en-US" sz="2800" dirty="0"/>
          </a:p>
          <a:p>
            <a:pPr algn="ctr"/>
            <a:r>
              <a:rPr lang="en-US" sz="2800" dirty="0" err="1"/>
              <a:t>Sawl</a:t>
            </a:r>
            <a:r>
              <a:rPr lang="en-US" sz="2800" dirty="0"/>
              <a:t> + </a:t>
            </a:r>
            <a:r>
              <a:rPr lang="en-US" sz="2800" dirty="0" err="1"/>
              <a:t>enw</a:t>
            </a:r>
            <a:r>
              <a:rPr lang="en-US" sz="2800" dirty="0"/>
              <a:t> </a:t>
            </a:r>
            <a:r>
              <a:rPr lang="en-US" sz="2800" b="1" u="sng" dirty="0" err="1"/>
              <a:t>unigol</a:t>
            </a:r>
            <a:r>
              <a:rPr lang="en-US" sz="2800" b="1" u="sng" dirty="0"/>
              <a:t> </a:t>
            </a:r>
            <a:r>
              <a:rPr lang="en-US" sz="1600" i="1" dirty="0"/>
              <a:t>(singular noun)</a:t>
            </a:r>
            <a:r>
              <a:rPr lang="en-US" sz="2800" dirty="0"/>
              <a:t>…… 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8F426F6-4233-484B-96F7-7D0F7ADCF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Sawl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… ?                                      How many … ?</a:t>
            </a:r>
          </a:p>
        </p:txBody>
      </p:sp>
    </p:spTree>
    <p:extLst>
      <p:ext uri="{BB962C8B-B14F-4D97-AF65-F5344CB8AC3E}">
        <p14:creationId xmlns:p14="http://schemas.microsoft.com/office/powerpoint/2010/main" val="2172306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849C0A8-466E-D740-84DD-2E460D8E1A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6" t="10652" r="1846" b="2697"/>
          <a:stretch/>
        </p:blipFill>
        <p:spPr>
          <a:xfrm>
            <a:off x="1778023" y="1332275"/>
            <a:ext cx="8478936" cy="525531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71521A8-72BC-F040-9E1A-DD4986BDD7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7782" y="1511358"/>
            <a:ext cx="3329709" cy="16232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2454C5A-1F28-B84D-8529-E3F81895FB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1030" y="3574873"/>
            <a:ext cx="3469940" cy="151938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3A5B0F5-739E-484F-BA7C-D53FBF620B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37400" y="1332275"/>
            <a:ext cx="1477818" cy="184727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CA56390-3BEC-0A47-A29D-4378361803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8477" y="3591614"/>
            <a:ext cx="1358900" cy="14859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49140F9-190C-2140-9FE2-C4520C287E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94623" y="3574873"/>
            <a:ext cx="1358900" cy="14859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A039D83-8DA1-944B-93D1-65C5357F8CD8}"/>
              </a:ext>
            </a:extLst>
          </p:cNvPr>
          <p:cNvSpPr txBox="1"/>
          <p:nvPr/>
        </p:nvSpPr>
        <p:spPr>
          <a:xfrm>
            <a:off x="3148035" y="182706"/>
            <a:ext cx="5895929" cy="9848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Sawl</a:t>
            </a:r>
            <a:r>
              <a:rPr lang="en-US" sz="2400" b="1" dirty="0"/>
              <a:t>   + ……     </a:t>
            </a:r>
            <a:r>
              <a:rPr lang="en-US" sz="2400" b="1" i="1" dirty="0" err="1"/>
              <a:t>sy</a:t>
            </a:r>
            <a:r>
              <a:rPr lang="en-US" sz="2400" b="1" i="1" dirty="0"/>
              <a:t> </a:t>
            </a:r>
            <a:r>
              <a:rPr lang="en-US" sz="2400" b="1" i="1" dirty="0" err="1"/>
              <a:t>ar</a:t>
            </a:r>
            <a:r>
              <a:rPr lang="en-US" sz="2400" b="1" i="1" dirty="0"/>
              <a:t> </a:t>
            </a:r>
            <a:r>
              <a:rPr lang="en-US" sz="2400" b="1" i="1" dirty="0" err="1"/>
              <a:t>yr</a:t>
            </a:r>
            <a:r>
              <a:rPr lang="en-US" sz="2400" b="1" i="1" dirty="0"/>
              <a:t> </a:t>
            </a:r>
            <a:r>
              <a:rPr lang="en-US" sz="2400" b="1" i="1" dirty="0" err="1"/>
              <a:t>hambwrdd</a:t>
            </a:r>
            <a:r>
              <a:rPr lang="en-US" b="1" dirty="0"/>
              <a:t>?</a:t>
            </a:r>
          </a:p>
          <a:p>
            <a:pPr algn="ctr"/>
            <a:endParaRPr lang="en-US" b="1" dirty="0"/>
          </a:p>
          <a:p>
            <a:pPr algn="ctr"/>
            <a:r>
              <a:rPr lang="en-US" sz="1600" b="1" i="1" dirty="0"/>
              <a:t>How many …… are on the tray?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98E82C8-8164-6A4E-A15D-3D6D2CFFB2C0}"/>
              </a:ext>
            </a:extLst>
          </p:cNvPr>
          <p:cNvSpPr txBox="1"/>
          <p:nvPr/>
        </p:nvSpPr>
        <p:spPr>
          <a:xfrm>
            <a:off x="3148035" y="5781789"/>
            <a:ext cx="5895929" cy="9848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Mae   + ……     </a:t>
            </a:r>
            <a:r>
              <a:rPr lang="en-US" sz="2400" b="1" i="1" dirty="0"/>
              <a:t> </a:t>
            </a:r>
            <a:r>
              <a:rPr lang="en-US" sz="2400" b="1" i="1" dirty="0" err="1"/>
              <a:t>ar</a:t>
            </a:r>
            <a:r>
              <a:rPr lang="en-US" sz="2400" b="1" i="1" dirty="0"/>
              <a:t> </a:t>
            </a:r>
            <a:r>
              <a:rPr lang="en-US" sz="2400" b="1" i="1" dirty="0" err="1"/>
              <a:t>yr</a:t>
            </a:r>
            <a:r>
              <a:rPr lang="en-US" sz="2400" b="1" i="1" dirty="0"/>
              <a:t> </a:t>
            </a:r>
            <a:r>
              <a:rPr lang="en-US" sz="2400" b="1" i="1" dirty="0" err="1"/>
              <a:t>hambwrdd</a:t>
            </a:r>
            <a:r>
              <a:rPr lang="en-US" sz="2400" b="1" i="1" dirty="0"/>
              <a:t>.</a:t>
            </a:r>
            <a:endParaRPr lang="en-US" b="1" dirty="0"/>
          </a:p>
          <a:p>
            <a:pPr algn="ctr"/>
            <a:endParaRPr lang="en-US" b="1" dirty="0"/>
          </a:p>
          <a:p>
            <a:pPr algn="ctr"/>
            <a:r>
              <a:rPr lang="en-US" sz="1600" b="1" i="1" dirty="0"/>
              <a:t>There are ………. on the tray.</a:t>
            </a:r>
          </a:p>
        </p:txBody>
      </p:sp>
    </p:spTree>
    <p:extLst>
      <p:ext uri="{BB962C8B-B14F-4D97-AF65-F5344CB8AC3E}">
        <p14:creationId xmlns:p14="http://schemas.microsoft.com/office/powerpoint/2010/main" val="33924980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08F426F6-4233-484B-96F7-7D0F7ADCF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Sawl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… ?                                         How many …?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8DDA76-550C-164B-B42A-A53932FE500E}"/>
              </a:ext>
            </a:extLst>
          </p:cNvPr>
          <p:cNvSpPr txBox="1"/>
          <p:nvPr/>
        </p:nvSpPr>
        <p:spPr>
          <a:xfrm>
            <a:off x="303432" y="1250731"/>
            <a:ext cx="11478665" cy="393954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US" sz="3200" dirty="0"/>
          </a:p>
          <a:p>
            <a:endParaRPr lang="en-US" sz="3200" dirty="0"/>
          </a:p>
          <a:p>
            <a:pPr marL="342900" indent="-342900">
              <a:buAutoNum type="arabicPeriod"/>
            </a:pPr>
            <a:r>
              <a:rPr lang="en-US" sz="2800" dirty="0" err="1"/>
              <a:t>Sawl</a:t>
            </a:r>
            <a:r>
              <a:rPr lang="en-US" sz="2800" dirty="0"/>
              <a:t> </a:t>
            </a:r>
            <a:r>
              <a:rPr lang="en-US" sz="2800" dirty="0" err="1"/>
              <a:t>mainc</a:t>
            </a:r>
            <a:r>
              <a:rPr lang="en-US" sz="2800" dirty="0"/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parc?  (un / 1)</a:t>
            </a:r>
          </a:p>
          <a:p>
            <a:pPr marL="342900" indent="-342900">
              <a:buAutoNum type="arabicPeriod"/>
            </a:pPr>
            <a:r>
              <a:rPr lang="en-US" sz="2800" dirty="0" err="1"/>
              <a:t>Sawl</a:t>
            </a:r>
            <a:r>
              <a:rPr lang="en-US" sz="2800" dirty="0"/>
              <a:t> </a:t>
            </a:r>
            <a:r>
              <a:rPr lang="en-US" sz="2800" dirty="0" err="1"/>
              <a:t>hwyaden</a:t>
            </a:r>
            <a:r>
              <a:rPr lang="en-US" sz="2800" dirty="0"/>
              <a:t> </a:t>
            </a:r>
            <a:r>
              <a:rPr lang="en-US" sz="2800" dirty="0" err="1"/>
              <a:t>fawr</a:t>
            </a:r>
            <a:r>
              <a:rPr lang="en-US" sz="2800" dirty="0"/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llyn</a:t>
            </a:r>
            <a:r>
              <a:rPr lang="en-US" sz="2800" dirty="0"/>
              <a:t>? (</a:t>
            </a:r>
            <a:r>
              <a:rPr lang="en-US" sz="2800" dirty="0" err="1"/>
              <a:t>dwy</a:t>
            </a:r>
            <a:r>
              <a:rPr lang="en-US" sz="2800" dirty="0"/>
              <a:t> / 2)</a:t>
            </a:r>
          </a:p>
          <a:p>
            <a:pPr marL="342900" indent="-342900">
              <a:buAutoNum type="arabicPeriod"/>
            </a:pPr>
            <a:r>
              <a:rPr lang="en-US" sz="2800" dirty="0" err="1"/>
              <a:t>Sawl</a:t>
            </a:r>
            <a:r>
              <a:rPr lang="en-US" sz="2800" dirty="0"/>
              <a:t> </a:t>
            </a:r>
            <a:r>
              <a:rPr lang="en-US" sz="2800" dirty="0" err="1"/>
              <a:t>hwyaden</a:t>
            </a:r>
            <a:r>
              <a:rPr lang="en-US" sz="2800" dirty="0"/>
              <a:t> </a:t>
            </a:r>
            <a:r>
              <a:rPr lang="en-US" sz="2800" dirty="0" err="1"/>
              <a:t>fach</a:t>
            </a:r>
            <a:r>
              <a:rPr lang="en-US" sz="2800" dirty="0"/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llun</a:t>
            </a:r>
            <a:r>
              <a:rPr lang="en-US" sz="2800" dirty="0"/>
              <a:t>? (</a:t>
            </a:r>
            <a:r>
              <a:rPr lang="en-US" sz="2800" dirty="0" err="1"/>
              <a:t>tair</a:t>
            </a:r>
            <a:r>
              <a:rPr lang="en-US" sz="2800" dirty="0"/>
              <a:t> / 3)</a:t>
            </a:r>
          </a:p>
          <a:p>
            <a:pPr marL="342900" indent="-342900">
              <a:buAutoNum type="arabicPeriod"/>
            </a:pPr>
            <a:r>
              <a:rPr lang="en-US" sz="2800" dirty="0" err="1"/>
              <a:t>Sawl</a:t>
            </a:r>
            <a:r>
              <a:rPr lang="en-US" sz="2800" dirty="0"/>
              <a:t> </a:t>
            </a:r>
            <a:r>
              <a:rPr lang="en-US" sz="2800" dirty="0" err="1"/>
              <a:t>alarch</a:t>
            </a:r>
            <a:r>
              <a:rPr lang="en-US" sz="2800" dirty="0"/>
              <a:t> </a:t>
            </a:r>
            <a:r>
              <a:rPr lang="en-US" sz="2800" dirty="0" err="1"/>
              <a:t>fawr</a:t>
            </a:r>
            <a:r>
              <a:rPr lang="en-US" sz="2800" dirty="0"/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llun</a:t>
            </a:r>
            <a:r>
              <a:rPr lang="en-US" sz="2800" dirty="0"/>
              <a:t>? (</a:t>
            </a:r>
            <a:r>
              <a:rPr lang="en-US" sz="2800" dirty="0" err="1"/>
              <a:t>dwy</a:t>
            </a:r>
            <a:r>
              <a:rPr lang="en-US" sz="2800" dirty="0"/>
              <a:t> / 2)</a:t>
            </a:r>
          </a:p>
          <a:p>
            <a:pPr marL="342900" indent="-342900">
              <a:buAutoNum type="arabicPeriod"/>
            </a:pPr>
            <a:r>
              <a:rPr lang="en-US" sz="2800" dirty="0" err="1"/>
              <a:t>Sawl</a:t>
            </a:r>
            <a:r>
              <a:rPr lang="en-US" sz="2800" dirty="0"/>
              <a:t> </a:t>
            </a:r>
            <a:r>
              <a:rPr lang="en-US" sz="2800" dirty="0" err="1"/>
              <a:t>plentyn</a:t>
            </a:r>
            <a:r>
              <a:rPr lang="en-US" sz="2800" dirty="0"/>
              <a:t> </a:t>
            </a:r>
            <a:r>
              <a:rPr lang="en-US" sz="2800" dirty="0" err="1"/>
              <a:t>sy’n</a:t>
            </a:r>
            <a:r>
              <a:rPr lang="en-US" sz="2800" dirty="0"/>
              <a:t> </a:t>
            </a:r>
            <a:r>
              <a:rPr lang="en-US" sz="2800" dirty="0" err="1"/>
              <a:t>chwarae</a:t>
            </a:r>
            <a:r>
              <a:rPr lang="en-US" sz="2800" dirty="0"/>
              <a:t>  </a:t>
            </a:r>
            <a:r>
              <a:rPr lang="en-US" sz="2800" dirty="0" err="1"/>
              <a:t>yn</a:t>
            </a:r>
            <a:r>
              <a:rPr lang="en-US" sz="2800" dirty="0"/>
              <a:t> y </a:t>
            </a:r>
            <a:r>
              <a:rPr lang="en-US" sz="2800" dirty="0" err="1"/>
              <a:t>pwll</a:t>
            </a:r>
            <a:r>
              <a:rPr lang="en-US" sz="2800" dirty="0"/>
              <a:t> </a:t>
            </a:r>
            <a:r>
              <a:rPr lang="en-US" sz="2800" dirty="0" err="1"/>
              <a:t>tywod</a:t>
            </a:r>
            <a:r>
              <a:rPr lang="en-US" sz="2800" dirty="0"/>
              <a:t>? (</a:t>
            </a:r>
            <a:r>
              <a:rPr lang="en-US" sz="2800" dirty="0" err="1"/>
              <a:t>dau</a:t>
            </a:r>
            <a:r>
              <a:rPr lang="en-US" sz="2800" dirty="0"/>
              <a:t> / 2)</a:t>
            </a:r>
          </a:p>
          <a:p>
            <a:pPr marL="342900" indent="-342900">
              <a:buAutoNum type="arabicPeriod"/>
            </a:pPr>
            <a:r>
              <a:rPr lang="en-US" sz="2800" dirty="0" err="1"/>
              <a:t>Sawl</a:t>
            </a:r>
            <a:r>
              <a:rPr lang="en-US" sz="2800" dirty="0"/>
              <a:t> </a:t>
            </a:r>
            <a:r>
              <a:rPr lang="en-US" sz="2800" dirty="0" err="1"/>
              <a:t>pêl</a:t>
            </a:r>
            <a:r>
              <a:rPr lang="en-US" sz="2800" dirty="0"/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parc? (</a:t>
            </a:r>
            <a:r>
              <a:rPr lang="en-US" sz="2800" dirty="0" err="1"/>
              <a:t>dwy</a:t>
            </a:r>
            <a:r>
              <a:rPr lang="en-US" sz="2800" dirty="0"/>
              <a:t> / 2)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AA5CE3-64F3-A64E-A4E6-CE570B2016D4}"/>
              </a:ext>
            </a:extLst>
          </p:cNvPr>
          <p:cNvSpPr txBox="1"/>
          <p:nvPr/>
        </p:nvSpPr>
        <p:spPr>
          <a:xfrm>
            <a:off x="3851564" y="5625405"/>
            <a:ext cx="5020748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 err="1"/>
              <a:t>Cofiwch</a:t>
            </a:r>
            <a:r>
              <a:rPr lang="en-US" sz="2000" b="1" u="sng" dirty="0"/>
              <a:t> / Remember: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 err="1"/>
              <a:t>Sawl</a:t>
            </a:r>
            <a:r>
              <a:rPr lang="en-US" sz="2000" dirty="0"/>
              <a:t> + </a:t>
            </a:r>
            <a:r>
              <a:rPr lang="en-US" sz="2000" dirty="0" err="1"/>
              <a:t>enw</a:t>
            </a:r>
            <a:r>
              <a:rPr lang="en-US" sz="2000" dirty="0"/>
              <a:t> </a:t>
            </a:r>
            <a:r>
              <a:rPr lang="en-US" sz="2000" b="1" u="sng" dirty="0" err="1"/>
              <a:t>unigol</a:t>
            </a:r>
            <a:r>
              <a:rPr lang="en-US" sz="2000" b="1" u="sng" dirty="0"/>
              <a:t> </a:t>
            </a:r>
            <a:r>
              <a:rPr lang="en-US" sz="1200" i="1" dirty="0"/>
              <a:t>(singular noun)</a:t>
            </a:r>
            <a:r>
              <a:rPr lang="en-US" sz="2000" dirty="0"/>
              <a:t>…… ?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57BE02B4-6171-7440-AFF1-88918DDB5377}"/>
              </a:ext>
            </a:extLst>
          </p:cNvPr>
          <p:cNvSpPr/>
          <p:nvPr/>
        </p:nvSpPr>
        <p:spPr>
          <a:xfrm>
            <a:off x="7854846" y="1389643"/>
            <a:ext cx="3927251" cy="2053653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Atebion</a:t>
            </a:r>
            <a:r>
              <a:rPr lang="en-US" sz="3600" b="1" dirty="0"/>
              <a:t>: </a:t>
            </a:r>
            <a:r>
              <a:rPr lang="en-US" sz="3600" b="1" dirty="0" err="1"/>
              <a:t>Tasg</a:t>
            </a:r>
            <a:r>
              <a:rPr lang="en-US" sz="3600" b="1" dirty="0"/>
              <a:t> 1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24A8F41-C184-3C42-8418-E678DC2098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40" b="772"/>
          <a:stretch/>
        </p:blipFill>
        <p:spPr>
          <a:xfrm rot="16200000">
            <a:off x="4848356" y="-388546"/>
            <a:ext cx="2165811" cy="309024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7597000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692" t="11064" r="25879" b="16029"/>
          <a:stretch/>
        </p:blipFill>
        <p:spPr>
          <a:xfrm rot="5400000">
            <a:off x="4981255" y="-2951617"/>
            <a:ext cx="2439471" cy="119820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3519D17-9435-A945-AE9D-22F96D8D0400}"/>
              </a:ext>
            </a:extLst>
          </p:cNvPr>
          <p:cNvSpPr txBox="1"/>
          <p:nvPr/>
        </p:nvSpPr>
        <p:spPr>
          <a:xfrm>
            <a:off x="1693598" y="4781319"/>
            <a:ext cx="8804803" cy="20005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Cofiwch</a:t>
            </a:r>
            <a:r>
              <a:rPr lang="en-US" sz="2800" b="1" u="sng" dirty="0"/>
              <a:t> / Remember:</a:t>
            </a:r>
          </a:p>
          <a:p>
            <a:pPr algn="ctr"/>
            <a:endParaRPr lang="en-US" sz="2800" b="1" dirty="0"/>
          </a:p>
          <a:p>
            <a:pPr algn="ctr"/>
            <a:r>
              <a:rPr lang="en-US" sz="2800" b="1" dirty="0"/>
              <a:t>Faint o + </a:t>
            </a:r>
            <a:r>
              <a:rPr lang="en-US" sz="2800" b="1" u="sng" dirty="0" err="1"/>
              <a:t>enw</a:t>
            </a:r>
            <a:r>
              <a:rPr lang="en-US" sz="2800" b="1" u="sng" dirty="0"/>
              <a:t> </a:t>
            </a:r>
            <a:r>
              <a:rPr lang="en-US" sz="2800" b="1" u="sng" dirty="0" err="1"/>
              <a:t>lluosog</a:t>
            </a:r>
            <a:r>
              <a:rPr lang="en-US" sz="2800" b="1" dirty="0"/>
              <a:t> + </a:t>
            </a:r>
            <a:r>
              <a:rPr lang="en-US" sz="2800" b="1" dirty="0" err="1"/>
              <a:t>treiglad</a:t>
            </a:r>
            <a:r>
              <a:rPr lang="en-US" sz="2800" b="1" dirty="0"/>
              <a:t> </a:t>
            </a:r>
            <a:r>
              <a:rPr lang="en-US" sz="2800" b="1" dirty="0" err="1"/>
              <a:t>meddal</a:t>
            </a:r>
            <a:r>
              <a:rPr lang="en-US" sz="2800" b="1" dirty="0"/>
              <a:t> …..?</a:t>
            </a:r>
          </a:p>
          <a:p>
            <a:pPr algn="ctr"/>
            <a:endParaRPr lang="en-US" sz="2000" dirty="0"/>
          </a:p>
          <a:p>
            <a:pPr algn="ctr"/>
            <a:r>
              <a:rPr lang="en-US" sz="2000" i="1" dirty="0"/>
              <a:t>How many + plural noun + soft mutation ……?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8791776-C653-BA48-BA97-A0AAC65CD19A}"/>
              </a:ext>
            </a:extLst>
          </p:cNvPr>
          <p:cNvSpPr txBox="1">
            <a:spLocks/>
          </p:cNvSpPr>
          <p:nvPr/>
        </p:nvSpPr>
        <p:spPr>
          <a:xfrm>
            <a:off x="303432" y="110611"/>
            <a:ext cx="11585136" cy="610832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Faint o … ?                                     How many … ?</a:t>
            </a:r>
          </a:p>
        </p:txBody>
      </p:sp>
    </p:spTree>
    <p:extLst>
      <p:ext uri="{BB962C8B-B14F-4D97-AF65-F5344CB8AC3E}">
        <p14:creationId xmlns:p14="http://schemas.microsoft.com/office/powerpoint/2010/main" val="11127703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08F426F6-4233-484B-96F7-7D0F7ADCF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Faint o … ?                                     How many …?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8DDA76-550C-164B-B42A-A53932FE500E}"/>
              </a:ext>
            </a:extLst>
          </p:cNvPr>
          <p:cNvSpPr txBox="1"/>
          <p:nvPr/>
        </p:nvSpPr>
        <p:spPr>
          <a:xfrm>
            <a:off x="303432" y="2301121"/>
            <a:ext cx="11478665" cy="2800767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US" i="1" dirty="0"/>
          </a:p>
          <a:p>
            <a:pPr marL="342900" indent="-342900">
              <a:buAutoNum type="arabicPeriod"/>
            </a:pPr>
            <a:r>
              <a:rPr lang="en-US" sz="2800" b="1" dirty="0">
                <a:solidFill>
                  <a:srgbClr val="00B0F0"/>
                </a:solidFill>
              </a:rPr>
              <a:t>Faint o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B0F0"/>
                </a:solidFill>
              </a:rPr>
              <a:t>einciau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parc?</a:t>
            </a:r>
          </a:p>
          <a:p>
            <a:pPr marL="342900" indent="-342900">
              <a:buAutoNum type="arabicPeriod"/>
            </a:pPr>
            <a:r>
              <a:rPr lang="en-US" sz="2800" b="1" dirty="0">
                <a:solidFill>
                  <a:srgbClr val="00B0F0"/>
                </a:solidFill>
              </a:rPr>
              <a:t>Faint o </a:t>
            </a:r>
            <a:r>
              <a:rPr lang="en-US" sz="2800" b="1" dirty="0" err="1">
                <a:solidFill>
                  <a:srgbClr val="00B0F0"/>
                </a:solidFill>
              </a:rPr>
              <a:t>hwyaid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llyn</a:t>
            </a:r>
            <a:r>
              <a:rPr lang="en-US" sz="2800" dirty="0"/>
              <a:t> </a:t>
            </a:r>
            <a:r>
              <a:rPr lang="en-US" sz="1400" i="1" dirty="0"/>
              <a:t>(on the lake)</a:t>
            </a:r>
            <a:r>
              <a:rPr lang="en-US" sz="2000" b="1" dirty="0"/>
              <a:t>?</a:t>
            </a:r>
            <a:endParaRPr lang="en-US" sz="1200" b="1" dirty="0"/>
          </a:p>
          <a:p>
            <a:pPr marL="342900" indent="-342900">
              <a:buAutoNum type="arabicPeriod"/>
            </a:pPr>
            <a:r>
              <a:rPr lang="en-US" sz="2800" b="1" dirty="0">
                <a:solidFill>
                  <a:srgbClr val="00B0F0"/>
                </a:solidFill>
              </a:rPr>
              <a:t>Faint o </a:t>
            </a:r>
            <a:r>
              <a:rPr lang="en-US" sz="2800" b="1" dirty="0" err="1">
                <a:solidFill>
                  <a:srgbClr val="00B0F0"/>
                </a:solidFill>
              </a:rPr>
              <a:t>elyrch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2800" dirty="0"/>
              <a:t>(</a:t>
            </a:r>
            <a:r>
              <a:rPr lang="en-US" dirty="0"/>
              <a:t>swan</a:t>
            </a:r>
            <a:r>
              <a:rPr lang="en-US" sz="2800" dirty="0"/>
              <a:t>)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llyn</a:t>
            </a:r>
            <a:r>
              <a:rPr lang="en-US" sz="2800" dirty="0"/>
              <a:t> </a:t>
            </a:r>
            <a:r>
              <a:rPr lang="en-US" sz="1400" i="1" dirty="0"/>
              <a:t>(on the lake)</a:t>
            </a:r>
            <a:r>
              <a:rPr lang="en-US" sz="2800" dirty="0"/>
              <a:t>?</a:t>
            </a:r>
          </a:p>
          <a:p>
            <a:pPr marL="342900" indent="-342900">
              <a:buAutoNum type="arabicPeriod"/>
            </a:pPr>
            <a:r>
              <a:rPr lang="en-US" sz="2800" b="1" dirty="0">
                <a:solidFill>
                  <a:srgbClr val="00B0F0"/>
                </a:solidFill>
              </a:rPr>
              <a:t>Faint o </a:t>
            </a:r>
            <a:r>
              <a:rPr lang="en-US" sz="2800" b="1" dirty="0" err="1">
                <a:solidFill>
                  <a:srgbClr val="00B0F0"/>
                </a:solidFill>
              </a:rPr>
              <a:t>blant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1400" i="1" dirty="0"/>
              <a:t>(child)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</a:t>
            </a:r>
            <a:r>
              <a:rPr lang="en-US" sz="2800" dirty="0" err="1"/>
              <a:t>pwll</a:t>
            </a:r>
            <a:r>
              <a:rPr lang="en-US" sz="2800" dirty="0"/>
              <a:t> </a:t>
            </a:r>
            <a:r>
              <a:rPr lang="en-US" sz="2800" dirty="0" err="1"/>
              <a:t>tywod</a:t>
            </a:r>
            <a:r>
              <a:rPr lang="en-US" sz="2800" dirty="0"/>
              <a:t>?</a:t>
            </a:r>
          </a:p>
          <a:p>
            <a:pPr marL="342900" indent="-342900">
              <a:buAutoNum type="arabicPeriod"/>
            </a:pPr>
            <a:r>
              <a:rPr lang="en-US" sz="2800" b="1" dirty="0">
                <a:solidFill>
                  <a:srgbClr val="00B0F0"/>
                </a:solidFill>
              </a:rPr>
              <a:t>Faint o </a:t>
            </a:r>
            <a:r>
              <a:rPr lang="en-US" sz="2800" b="1" dirty="0" err="1">
                <a:solidFill>
                  <a:srgbClr val="00B0F0"/>
                </a:solidFill>
              </a:rPr>
              <a:t>beli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parc?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877D01-DD6C-7347-926C-2C93C0E04CA2}"/>
              </a:ext>
            </a:extLst>
          </p:cNvPr>
          <p:cNvSpPr txBox="1"/>
          <p:nvPr/>
        </p:nvSpPr>
        <p:spPr>
          <a:xfrm>
            <a:off x="2327564" y="5495544"/>
            <a:ext cx="8340436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 err="1"/>
              <a:t>Cofiwch</a:t>
            </a:r>
            <a:r>
              <a:rPr lang="en-US" sz="2000" b="1" u="sng" dirty="0"/>
              <a:t> / Remember: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Faint o + </a:t>
            </a:r>
            <a:r>
              <a:rPr lang="en-US" sz="2000" dirty="0" err="1"/>
              <a:t>enw</a:t>
            </a:r>
            <a:r>
              <a:rPr lang="en-US" sz="2000" dirty="0"/>
              <a:t> </a:t>
            </a:r>
            <a:r>
              <a:rPr lang="en-US" sz="2000" b="1" u="sng" dirty="0" err="1"/>
              <a:t>lluosog</a:t>
            </a:r>
            <a:r>
              <a:rPr lang="en-US" sz="2000" b="1" u="sng" dirty="0"/>
              <a:t> </a:t>
            </a:r>
            <a:r>
              <a:rPr lang="en-US" sz="1200" i="1" dirty="0"/>
              <a:t>(plural noun) + </a:t>
            </a:r>
            <a:r>
              <a:rPr lang="en-US" sz="2000" dirty="0" err="1"/>
              <a:t>treiglad</a:t>
            </a:r>
            <a:r>
              <a:rPr lang="en-US" sz="2000" dirty="0"/>
              <a:t> </a:t>
            </a:r>
            <a:r>
              <a:rPr lang="en-US" sz="2000" dirty="0" err="1"/>
              <a:t>meddal</a:t>
            </a:r>
            <a:r>
              <a:rPr lang="en-US" sz="2000" dirty="0"/>
              <a:t> </a:t>
            </a:r>
            <a:r>
              <a:rPr lang="en-US" sz="1200" i="1" dirty="0"/>
              <a:t>(soft mutation)</a:t>
            </a:r>
            <a:r>
              <a:rPr lang="en-US" sz="2000" dirty="0"/>
              <a:t>…… ?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16B23469-BF98-064E-BBDC-06B5098CA08F}"/>
              </a:ext>
            </a:extLst>
          </p:cNvPr>
          <p:cNvSpPr/>
          <p:nvPr/>
        </p:nvSpPr>
        <p:spPr>
          <a:xfrm>
            <a:off x="7600013" y="2473376"/>
            <a:ext cx="3927251" cy="2053653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Atebion</a:t>
            </a:r>
            <a:r>
              <a:rPr lang="en-US" sz="3600" b="1" dirty="0"/>
              <a:t>: </a:t>
            </a:r>
            <a:r>
              <a:rPr lang="en-US" sz="3600" b="1" dirty="0" err="1"/>
              <a:t>Tasg</a:t>
            </a:r>
            <a:r>
              <a:rPr lang="en-US" sz="3600" b="1" dirty="0"/>
              <a:t> 2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09E6E6E-6D0D-B448-83B8-EC104D88CA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40" b="772"/>
          <a:stretch/>
        </p:blipFill>
        <p:spPr>
          <a:xfrm rot="16200000">
            <a:off x="4959859" y="-154653"/>
            <a:ext cx="2165811" cy="309024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864732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849C0A8-466E-D740-84DD-2E460D8E1A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6" t="10652" r="1846" b="2697"/>
          <a:stretch/>
        </p:blipFill>
        <p:spPr>
          <a:xfrm>
            <a:off x="1778023" y="721443"/>
            <a:ext cx="8478936" cy="525531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71521A8-72BC-F040-9E1A-DD4986BDD7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7782" y="1511358"/>
            <a:ext cx="3329709" cy="16232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2454C5A-1F28-B84D-8529-E3F81895FB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1030" y="3574873"/>
            <a:ext cx="3469940" cy="151938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3A5B0F5-739E-484F-BA7C-D53FBF620B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37400" y="1332275"/>
            <a:ext cx="1477818" cy="184727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CA56390-3BEC-0A47-A29D-4378361803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8477" y="3591614"/>
            <a:ext cx="1358900" cy="14859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49140F9-190C-2140-9FE2-C4520C287E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94623" y="3574873"/>
            <a:ext cx="1358900" cy="14859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A039D83-8DA1-944B-93D1-65C5357F8CD8}"/>
              </a:ext>
            </a:extLst>
          </p:cNvPr>
          <p:cNvSpPr txBox="1"/>
          <p:nvPr/>
        </p:nvSpPr>
        <p:spPr>
          <a:xfrm>
            <a:off x="1433946" y="102929"/>
            <a:ext cx="9324108" cy="9848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Faint o   + ……  (+ 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meddal</a:t>
            </a:r>
            <a:r>
              <a:rPr lang="en-US" sz="2400" b="1" dirty="0"/>
              <a:t>)    </a:t>
            </a:r>
            <a:r>
              <a:rPr lang="en-US" sz="2400" b="1" i="1" dirty="0" err="1"/>
              <a:t>sy</a:t>
            </a:r>
            <a:r>
              <a:rPr lang="en-US" sz="2400" b="1" i="1" dirty="0"/>
              <a:t> </a:t>
            </a:r>
            <a:r>
              <a:rPr lang="en-US" sz="2400" b="1" i="1" dirty="0" err="1"/>
              <a:t>ar</a:t>
            </a:r>
            <a:r>
              <a:rPr lang="en-US" sz="2400" b="1" i="1" dirty="0"/>
              <a:t> </a:t>
            </a:r>
            <a:r>
              <a:rPr lang="en-US" sz="2400" b="1" i="1" dirty="0" err="1"/>
              <a:t>yr</a:t>
            </a:r>
            <a:r>
              <a:rPr lang="en-US" sz="2400" b="1" i="1" dirty="0"/>
              <a:t> </a:t>
            </a:r>
            <a:r>
              <a:rPr lang="en-US" sz="2400" b="1" i="1" dirty="0" err="1"/>
              <a:t>hambwrdd</a:t>
            </a:r>
            <a:r>
              <a:rPr lang="en-US" b="1" dirty="0"/>
              <a:t>?</a:t>
            </a:r>
          </a:p>
          <a:p>
            <a:pPr algn="ctr"/>
            <a:endParaRPr lang="en-US" b="1" dirty="0"/>
          </a:p>
          <a:p>
            <a:pPr algn="ctr"/>
            <a:r>
              <a:rPr lang="en-US" sz="1600" b="1" i="1" dirty="0"/>
              <a:t>How many …… are on the tray?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C2BCC4F-57FB-E14C-9253-146531058C7D}"/>
              </a:ext>
            </a:extLst>
          </p:cNvPr>
          <p:cNvSpPr txBox="1"/>
          <p:nvPr/>
        </p:nvSpPr>
        <p:spPr>
          <a:xfrm>
            <a:off x="1600414" y="5728777"/>
            <a:ext cx="9324108" cy="9848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Mae   + ……  o (+ 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meddal</a:t>
            </a:r>
            <a:r>
              <a:rPr lang="en-US" sz="2400" b="1" dirty="0"/>
              <a:t>) </a:t>
            </a:r>
            <a:r>
              <a:rPr lang="en-US" sz="2400" b="1" i="1" dirty="0"/>
              <a:t> </a:t>
            </a:r>
            <a:r>
              <a:rPr lang="en-US" sz="2400" b="1" i="1" dirty="0" err="1"/>
              <a:t>ar</a:t>
            </a:r>
            <a:r>
              <a:rPr lang="en-US" sz="2400" b="1" i="1" dirty="0"/>
              <a:t> </a:t>
            </a:r>
            <a:r>
              <a:rPr lang="en-US" sz="2400" b="1" i="1" dirty="0" err="1"/>
              <a:t>yr</a:t>
            </a:r>
            <a:r>
              <a:rPr lang="en-US" sz="2400" b="1" i="1" dirty="0"/>
              <a:t> </a:t>
            </a:r>
            <a:r>
              <a:rPr lang="en-US" sz="2400" b="1" i="1" dirty="0" err="1"/>
              <a:t>hambwrdd</a:t>
            </a:r>
            <a:r>
              <a:rPr lang="en-US" sz="2400" b="1" i="1" dirty="0"/>
              <a:t>.</a:t>
            </a:r>
            <a:endParaRPr lang="en-US" b="1" dirty="0"/>
          </a:p>
          <a:p>
            <a:pPr algn="ctr"/>
            <a:endParaRPr lang="en-US" b="1" dirty="0"/>
          </a:p>
          <a:p>
            <a:pPr algn="ctr"/>
            <a:r>
              <a:rPr lang="en-US" sz="1600" b="1" i="1" dirty="0"/>
              <a:t>There are ……….. on the tray.</a:t>
            </a:r>
          </a:p>
        </p:txBody>
      </p:sp>
    </p:spTree>
    <p:extLst>
      <p:ext uri="{BB962C8B-B14F-4D97-AF65-F5344CB8AC3E}">
        <p14:creationId xmlns:p14="http://schemas.microsoft.com/office/powerpoint/2010/main" val="6605108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E3A2B63-9FEF-6A4E-B0AD-E22648E9C3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9746" y="189809"/>
            <a:ext cx="9442109" cy="6485874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588889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36461CB-7D9A-6245-B51B-D8240597E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6542" y="217518"/>
            <a:ext cx="5495060" cy="377460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8AF67A-8194-3741-9413-4F39019080D7}"/>
              </a:ext>
            </a:extLst>
          </p:cNvPr>
          <p:cNvSpPr txBox="1"/>
          <p:nvPr/>
        </p:nvSpPr>
        <p:spPr>
          <a:xfrm>
            <a:off x="937097" y="4237412"/>
            <a:ext cx="10613950" cy="286232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 err="1"/>
              <a:t>Eich</a:t>
            </a:r>
            <a:r>
              <a:rPr lang="en-US" b="1" u="sng" dirty="0"/>
              <a:t> </a:t>
            </a:r>
            <a:r>
              <a:rPr lang="en-US" b="1" u="sng" dirty="0" err="1"/>
              <a:t>tasg</a:t>
            </a:r>
            <a:r>
              <a:rPr lang="en-US" b="1" u="sng" dirty="0"/>
              <a:t> / Your task:</a:t>
            </a:r>
            <a:r>
              <a:rPr lang="en-US" dirty="0"/>
              <a:t>  </a:t>
            </a:r>
          </a:p>
          <a:p>
            <a:pPr algn="ctr"/>
            <a:endParaRPr lang="en-US" dirty="0"/>
          </a:p>
          <a:p>
            <a:r>
              <a:rPr lang="en-US" dirty="0"/>
              <a:t>1.Meddyliwch am 5 </a:t>
            </a:r>
            <a:r>
              <a:rPr lang="en-US" dirty="0" err="1"/>
              <a:t>cwestiwn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“</a:t>
            </a:r>
            <a:r>
              <a:rPr lang="en-US" dirty="0" err="1"/>
              <a:t>Sawl</a:t>
            </a:r>
            <a:r>
              <a:rPr lang="en-US" dirty="0"/>
              <a:t>…?”am y mat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uchod</a:t>
            </a:r>
            <a:r>
              <a:rPr lang="en-US" dirty="0"/>
              <a:t>.</a:t>
            </a:r>
          </a:p>
          <a:p>
            <a:r>
              <a:rPr lang="en-US" dirty="0"/>
              <a:t>	</a:t>
            </a:r>
            <a:r>
              <a:rPr lang="en-US" sz="1400" i="1" dirty="0"/>
              <a:t>Think of 5 different questions which begin with “</a:t>
            </a:r>
            <a:r>
              <a:rPr lang="en-US" sz="1400" i="1" dirty="0" err="1"/>
              <a:t>Sawl</a:t>
            </a:r>
            <a:r>
              <a:rPr lang="en-US" sz="1400" i="1" dirty="0"/>
              <a:t> …?”</a:t>
            </a:r>
            <a:endParaRPr lang="en-US" i="1" dirty="0"/>
          </a:p>
          <a:p>
            <a:endParaRPr lang="en-US" dirty="0"/>
          </a:p>
          <a:p>
            <a:r>
              <a:rPr lang="en-US" dirty="0"/>
              <a:t>2. </a:t>
            </a:r>
            <a:r>
              <a:rPr lang="en-US" dirty="0" err="1"/>
              <a:t>Newidiwch</a:t>
            </a:r>
            <a:r>
              <a:rPr lang="en-US" dirty="0"/>
              <a:t> y 5 </a:t>
            </a:r>
            <a:r>
              <a:rPr lang="en-US" dirty="0" err="1"/>
              <a:t>cwestiwn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ddechrau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“Faint o …?” </a:t>
            </a:r>
          </a:p>
          <a:p>
            <a:pPr lvl="2"/>
            <a:r>
              <a:rPr lang="en-US" sz="1400" i="1" dirty="0"/>
              <a:t>Change the 5 questions to begin with “Faint o …?”</a:t>
            </a:r>
          </a:p>
          <a:p>
            <a:endParaRPr lang="en-US" dirty="0"/>
          </a:p>
          <a:p>
            <a:pPr algn="ctr"/>
            <a:r>
              <a:rPr lang="en-US" b="1" dirty="0"/>
              <a:t>Remember the rules!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35128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732157F-5982-C344-AF49-4C9E21C31E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835" b="10726"/>
          <a:stretch/>
        </p:blipFill>
        <p:spPr>
          <a:xfrm>
            <a:off x="3445392" y="1941341"/>
            <a:ext cx="5608667" cy="390158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E9E3A48-B2F1-1842-8804-CAC15D637385}"/>
              </a:ext>
            </a:extLst>
          </p:cNvPr>
          <p:cNvSpPr txBox="1"/>
          <p:nvPr/>
        </p:nvSpPr>
        <p:spPr>
          <a:xfrm>
            <a:off x="1376367" y="187015"/>
            <a:ext cx="976297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US" sz="7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7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US" sz="7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……?</a:t>
            </a:r>
          </a:p>
          <a:p>
            <a:pPr algn="ctr"/>
            <a:r>
              <a:rPr lang="en-US" sz="3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Where is …. ? / Where are …?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5DD3FB-550E-0647-8563-F8FCC385B102}"/>
              </a:ext>
            </a:extLst>
          </p:cNvPr>
          <p:cNvSpPr/>
          <p:nvPr/>
        </p:nvSpPr>
        <p:spPr>
          <a:xfrm>
            <a:off x="1376367" y="5979551"/>
            <a:ext cx="1027099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206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https://uwtsd.hosted.panopto.com/Panopto/Pages/Viewer.aspx?id=38e3e415-2aba-46cf-b924-acb600c8b26b</a:t>
            </a:r>
            <a:endParaRPr lang="en-US" sz="2000" b="1" dirty="0">
              <a:solidFill>
                <a:srgbClr val="002060"/>
              </a:solidFill>
            </a:endParaRPr>
          </a:p>
          <a:p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2593538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241738" y="227867"/>
            <a:ext cx="11740055" cy="923330"/>
          </a:xfrm>
          <a:prstGeom prst="rect">
            <a:avLst/>
          </a:prstGeom>
          <a:solidFill>
            <a:schemeClr val="tx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Arddodiaid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                 Prepositions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chemeClr val="bg1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207286-F280-4705-9ADA-F04889EC0E7F}"/>
              </a:ext>
            </a:extLst>
          </p:cNvPr>
          <p:cNvSpPr txBox="1"/>
          <p:nvPr/>
        </p:nvSpPr>
        <p:spPr>
          <a:xfrm>
            <a:off x="241738" y="1304930"/>
            <a:ext cx="5662744" cy="2369880"/>
          </a:xfrm>
          <a:prstGeom prst="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Mae </a:t>
            </a:r>
            <a:r>
              <a:rPr lang="en-GB" sz="2400" b="1" dirty="0" err="1"/>
              <a:t>arddodiad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air neu </a:t>
            </a:r>
            <a:r>
              <a:rPr lang="en-GB" sz="2400" b="1" dirty="0" err="1"/>
              <a:t>ymadrodd</a:t>
            </a:r>
            <a:r>
              <a:rPr lang="en-GB" sz="2400" b="1" dirty="0"/>
              <a:t> </a:t>
            </a:r>
            <a:r>
              <a:rPr lang="en-GB" sz="2400" b="1" dirty="0" err="1"/>
              <a:t>sy’n</a:t>
            </a:r>
            <a:r>
              <a:rPr lang="en-GB" sz="2400" b="1" dirty="0"/>
              <a:t> </a:t>
            </a:r>
            <a:r>
              <a:rPr lang="en-GB" sz="2400" b="1" dirty="0" err="1"/>
              <a:t>disgrifio’r</a:t>
            </a:r>
            <a:r>
              <a:rPr lang="en-GB" sz="2400" b="1" dirty="0"/>
              <a:t> </a:t>
            </a:r>
            <a:r>
              <a:rPr lang="en-GB" sz="2400" b="1" dirty="0" err="1"/>
              <a:t>berthynas</a:t>
            </a:r>
            <a:r>
              <a:rPr lang="en-GB" sz="2400" b="1" dirty="0"/>
              <a:t> </a:t>
            </a:r>
            <a:r>
              <a:rPr lang="en-GB" sz="2400" b="1" dirty="0" err="1"/>
              <a:t>rhwng</a:t>
            </a:r>
            <a:r>
              <a:rPr lang="en-GB" sz="2400" b="1" dirty="0"/>
              <a:t> </a:t>
            </a:r>
            <a:r>
              <a:rPr lang="en-GB" sz="2400" b="1" dirty="0" err="1"/>
              <a:t>enw</a:t>
            </a:r>
            <a:r>
              <a:rPr lang="en-GB" sz="2400" b="1" dirty="0"/>
              <a:t> a </a:t>
            </a:r>
            <a:r>
              <a:rPr lang="en-GB" sz="2400" b="1" dirty="0" err="1"/>
              <a:t>gair</a:t>
            </a:r>
            <a:r>
              <a:rPr lang="en-GB" sz="2400" b="1" dirty="0"/>
              <a:t> </a:t>
            </a:r>
            <a:r>
              <a:rPr lang="en-GB" sz="2400" b="1" dirty="0" err="1"/>
              <a:t>arall</a:t>
            </a:r>
            <a:r>
              <a:rPr lang="en-GB" sz="2400" b="1" dirty="0"/>
              <a:t> </a:t>
            </a:r>
            <a:r>
              <a:rPr lang="en-GB" sz="2400" b="1" dirty="0" err="1"/>
              <a:t>mewn</a:t>
            </a:r>
            <a:r>
              <a:rPr lang="en-GB" sz="2400" b="1" dirty="0"/>
              <a:t> </a:t>
            </a:r>
            <a:r>
              <a:rPr lang="en-GB" sz="2400" b="1" dirty="0" err="1"/>
              <a:t>brawddeg</a:t>
            </a:r>
            <a:r>
              <a:rPr lang="en-GB" sz="2400" b="1" dirty="0"/>
              <a:t>.  Mae </a:t>
            </a:r>
            <a:r>
              <a:rPr lang="en-GB" sz="2400" b="1" dirty="0" err="1"/>
              <a:t>llawer</a:t>
            </a:r>
            <a:r>
              <a:rPr lang="en-GB" sz="2400" b="1" dirty="0"/>
              <a:t> o </a:t>
            </a:r>
            <a:r>
              <a:rPr lang="en-GB" sz="2400" b="1" dirty="0" err="1"/>
              <a:t>arddodiaid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dweud</a:t>
            </a:r>
            <a:r>
              <a:rPr lang="en-GB" sz="2400" b="1" dirty="0"/>
              <a:t> </a:t>
            </a:r>
            <a:r>
              <a:rPr lang="en-GB" sz="2400" b="1" dirty="0" err="1"/>
              <a:t>ble</a:t>
            </a:r>
            <a:r>
              <a:rPr lang="en-GB" sz="2400" b="1" dirty="0"/>
              <a:t> </a:t>
            </a:r>
            <a:r>
              <a:rPr lang="en-GB" sz="2400" b="1" dirty="0" err="1"/>
              <a:t>mae</a:t>
            </a:r>
            <a:r>
              <a:rPr lang="en-GB" sz="2400" b="1" dirty="0"/>
              <a:t> </a:t>
            </a:r>
            <a:r>
              <a:rPr lang="en-GB" sz="2400" b="1" dirty="0" err="1"/>
              <a:t>rhywbeth</a:t>
            </a:r>
            <a:r>
              <a:rPr lang="en-GB" sz="2400" b="1" dirty="0"/>
              <a:t> neu </a:t>
            </a:r>
            <a:r>
              <a:rPr lang="en-GB" sz="2400" b="1" dirty="0" err="1"/>
              <a:t>pryd</a:t>
            </a:r>
            <a:r>
              <a:rPr lang="en-GB" sz="2400" b="1" dirty="0"/>
              <a:t> </a:t>
            </a:r>
            <a:r>
              <a:rPr lang="en-GB" sz="2400" b="1" dirty="0" err="1"/>
              <a:t>ddigwyddodd</a:t>
            </a:r>
            <a:r>
              <a:rPr lang="en-GB" sz="2400" b="1" dirty="0"/>
              <a:t> </a:t>
            </a:r>
            <a:r>
              <a:rPr lang="en-GB" sz="2400" b="1" dirty="0" err="1"/>
              <a:t>rhywbeth</a:t>
            </a:r>
            <a:r>
              <a:rPr lang="en-GB" sz="2800" b="1" dirty="0"/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D2CAF1-CE76-2649-A346-2C3A8B06B9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779" b="5219"/>
          <a:stretch/>
        </p:blipFill>
        <p:spPr>
          <a:xfrm>
            <a:off x="2108824" y="3766987"/>
            <a:ext cx="1884917" cy="19531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241738" y="5720141"/>
            <a:ext cx="5381860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800" dirty="0"/>
              <a:t>LLE – e.e. </a:t>
            </a:r>
            <a:r>
              <a:rPr lang="cy-GB" sz="2800" i="1" dirty="0"/>
              <a:t>Mae’r gath yn cysgu </a:t>
            </a:r>
            <a:r>
              <a:rPr lang="cy-GB" sz="2800" i="1" dirty="0">
                <a:highlight>
                  <a:srgbClr val="FFFF00"/>
                </a:highlight>
              </a:rPr>
              <a:t>ar</a:t>
            </a:r>
            <a:r>
              <a:rPr lang="cy-GB" sz="2800" i="1" dirty="0"/>
              <a:t> y gadair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F37F793-249D-B740-87CB-7DD09142A2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47" b="8045"/>
          <a:stretch/>
        </p:blipFill>
        <p:spPr>
          <a:xfrm>
            <a:off x="7947371" y="3430051"/>
            <a:ext cx="2277890" cy="21146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8634CFC-ADAA-BB40-A22F-7DC125DD0E7A}"/>
              </a:ext>
            </a:extLst>
          </p:cNvPr>
          <p:cNvSpPr txBox="1"/>
          <p:nvPr/>
        </p:nvSpPr>
        <p:spPr>
          <a:xfrm>
            <a:off x="6274251" y="5720141"/>
            <a:ext cx="5624130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800" dirty="0"/>
              <a:t>AMSER – e.e. </a:t>
            </a:r>
            <a:r>
              <a:rPr lang="cy-GB" sz="2800" i="1" dirty="0"/>
              <a:t>Mae amser cinio  </a:t>
            </a:r>
            <a:r>
              <a:rPr lang="cy-GB" sz="2800" i="1" dirty="0">
                <a:highlight>
                  <a:srgbClr val="FFFF00"/>
                </a:highlight>
              </a:rPr>
              <a:t>ar ôl </a:t>
            </a:r>
            <a:r>
              <a:rPr lang="cy-GB" sz="2800" i="1" dirty="0"/>
              <a:t>amser egwyl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C143947-8B30-B044-B77D-1D6F6C85198C}"/>
              </a:ext>
            </a:extLst>
          </p:cNvPr>
          <p:cNvSpPr txBox="1"/>
          <p:nvPr/>
        </p:nvSpPr>
        <p:spPr>
          <a:xfrm>
            <a:off x="6358270" y="1321128"/>
            <a:ext cx="5456092" cy="1938992"/>
          </a:xfrm>
          <a:prstGeom prst="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Prepositions indicate relationships between other words in a sentence. Many prepositions tell you where something is or when something happened.</a:t>
            </a:r>
            <a:endParaRPr lang="en-GB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7555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370704" y="227867"/>
            <a:ext cx="11527006" cy="923330"/>
          </a:xfrm>
          <a:prstGeom prst="rect">
            <a:avLst/>
          </a:prstGeom>
          <a:solidFill>
            <a:schemeClr val="tx1"/>
          </a:solidFill>
        </p:spPr>
        <p:txBody>
          <a:bodyPr wrap="square" lIns="91440" tIns="45720" rIns="91440" bIns="45720">
            <a:spAutoFit/>
          </a:bodyPr>
          <a:lstStyle/>
          <a:p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…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?               Where is …?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4A59DE-1D7F-984E-BEA4-EC64D3F9A931}"/>
              </a:ext>
            </a:extLst>
          </p:cNvPr>
          <p:cNvSpPr txBox="1"/>
          <p:nvPr/>
        </p:nvSpPr>
        <p:spPr>
          <a:xfrm>
            <a:off x="370703" y="1519880"/>
            <a:ext cx="3430587" cy="12618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ar</a:t>
            </a:r>
            <a:r>
              <a:rPr lang="en-US" sz="4000" b="1" dirty="0"/>
              <a:t> </a:t>
            </a:r>
            <a:r>
              <a:rPr lang="en-US" sz="4000" b="1" dirty="0" err="1"/>
              <a:t>bwys</a:t>
            </a:r>
            <a:endParaRPr lang="en-US" sz="4000" b="1" dirty="0"/>
          </a:p>
          <a:p>
            <a:pPr algn="ctr"/>
            <a:endParaRPr lang="en-US" b="1" dirty="0"/>
          </a:p>
          <a:p>
            <a:pPr algn="ctr"/>
            <a:r>
              <a:rPr lang="en-US" b="1" dirty="0"/>
              <a:t>next to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CA3FCB-94BF-0244-9255-B44A05A65410}"/>
              </a:ext>
            </a:extLst>
          </p:cNvPr>
          <p:cNvSpPr txBox="1"/>
          <p:nvPr/>
        </p:nvSpPr>
        <p:spPr>
          <a:xfrm>
            <a:off x="4749114" y="1519880"/>
            <a:ext cx="3641598" cy="12618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o </a:t>
            </a:r>
            <a:r>
              <a:rPr lang="en-US" sz="4000" b="1" dirty="0" err="1"/>
              <a:t>flaen</a:t>
            </a:r>
            <a:endParaRPr lang="en-US" sz="4000" b="1" dirty="0"/>
          </a:p>
          <a:p>
            <a:pPr algn="ctr"/>
            <a:endParaRPr lang="en-US" b="1" dirty="0"/>
          </a:p>
          <a:p>
            <a:pPr algn="ctr"/>
            <a:r>
              <a:rPr lang="en-US" b="1" dirty="0"/>
              <a:t>in front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C71EEB-99E2-3C48-BE54-645D22A63575}"/>
              </a:ext>
            </a:extLst>
          </p:cNvPr>
          <p:cNvSpPr txBox="1"/>
          <p:nvPr/>
        </p:nvSpPr>
        <p:spPr>
          <a:xfrm>
            <a:off x="8791302" y="1519880"/>
            <a:ext cx="3213463" cy="132343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tu</a:t>
            </a:r>
            <a:r>
              <a:rPr lang="en-US" sz="4000" b="1" dirty="0"/>
              <a:t> </a:t>
            </a:r>
            <a:r>
              <a:rPr lang="en-US" sz="4000" b="1" dirty="0" err="1"/>
              <a:t>ôl</a:t>
            </a:r>
            <a:endParaRPr lang="en-US" sz="4000" b="1" dirty="0"/>
          </a:p>
          <a:p>
            <a:pPr algn="ctr"/>
            <a:r>
              <a:rPr lang="en-US" b="1" dirty="0"/>
              <a:t>behind</a:t>
            </a:r>
            <a:r>
              <a:rPr lang="en-US" sz="4000" b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A00D1FF-C405-4441-A9F9-06B2575B3C34}"/>
              </a:ext>
            </a:extLst>
          </p:cNvPr>
          <p:cNvSpPr txBox="1"/>
          <p:nvPr/>
        </p:nvSpPr>
        <p:spPr>
          <a:xfrm>
            <a:off x="1298776" y="3249756"/>
            <a:ext cx="3641598" cy="132343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rhwng</a:t>
            </a:r>
            <a:endParaRPr lang="en-US" sz="4000" b="1" dirty="0"/>
          </a:p>
          <a:p>
            <a:pPr algn="ctr"/>
            <a:r>
              <a:rPr lang="en-US" b="1" dirty="0"/>
              <a:t>between</a:t>
            </a:r>
            <a:r>
              <a:rPr lang="en-US" sz="4000" b="1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0E1681-7905-E240-BE28-81998A77CF84}"/>
              </a:ext>
            </a:extLst>
          </p:cNvPr>
          <p:cNvSpPr txBox="1"/>
          <p:nvPr/>
        </p:nvSpPr>
        <p:spPr>
          <a:xfrm>
            <a:off x="9321114" y="5269023"/>
            <a:ext cx="2775091" cy="12618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ar</a:t>
            </a:r>
            <a:r>
              <a:rPr lang="en-US" sz="4000" b="1" dirty="0"/>
              <a:t> y</a:t>
            </a:r>
          </a:p>
          <a:p>
            <a:pPr algn="ctr"/>
            <a:endParaRPr lang="en-US" b="1" dirty="0"/>
          </a:p>
          <a:p>
            <a:pPr algn="ctr"/>
            <a:r>
              <a:rPr lang="en-US" b="1" dirty="0"/>
              <a:t>on the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2AA26F6-929C-724A-AE1F-5940D03A76CD}"/>
              </a:ext>
            </a:extLst>
          </p:cNvPr>
          <p:cNvSpPr txBox="1"/>
          <p:nvPr/>
        </p:nvSpPr>
        <p:spPr>
          <a:xfrm>
            <a:off x="370703" y="5281451"/>
            <a:ext cx="3143205" cy="12618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yn</a:t>
            </a:r>
            <a:r>
              <a:rPr lang="en-US" sz="4000" b="1" dirty="0"/>
              <a:t> y</a:t>
            </a:r>
          </a:p>
          <a:p>
            <a:pPr algn="ctr"/>
            <a:endParaRPr lang="en-US" b="1" dirty="0"/>
          </a:p>
          <a:p>
            <a:pPr algn="ctr"/>
            <a:r>
              <a:rPr lang="en-US" b="1" dirty="0"/>
              <a:t>in the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5BDF13-FBF8-FA43-98E1-F4A32C95792C}"/>
              </a:ext>
            </a:extLst>
          </p:cNvPr>
          <p:cNvSpPr txBox="1"/>
          <p:nvPr/>
        </p:nvSpPr>
        <p:spPr>
          <a:xfrm>
            <a:off x="4226716" y="4828514"/>
            <a:ext cx="4755761" cy="12618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gyferbyn</a:t>
            </a:r>
            <a:r>
              <a:rPr lang="en-US" sz="4000" b="1" dirty="0"/>
              <a:t> </a:t>
            </a:r>
            <a:r>
              <a:rPr lang="en-US" sz="4000" b="1" dirty="0" err="1"/>
              <a:t>â</a:t>
            </a:r>
            <a:endParaRPr lang="en-US" sz="4000" b="1" dirty="0"/>
          </a:p>
          <a:p>
            <a:pPr algn="ctr"/>
            <a:endParaRPr lang="en-US" b="1" dirty="0"/>
          </a:p>
          <a:p>
            <a:pPr algn="ctr"/>
            <a:r>
              <a:rPr lang="en-US" b="1" dirty="0"/>
              <a:t>opposite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C29DD37-2706-9A4B-B41D-A3C8237ED536}"/>
              </a:ext>
            </a:extLst>
          </p:cNvPr>
          <p:cNvSpPr txBox="1"/>
          <p:nvPr/>
        </p:nvSpPr>
        <p:spPr>
          <a:xfrm>
            <a:off x="7401010" y="3197632"/>
            <a:ext cx="3258280" cy="12618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 o dan</a:t>
            </a:r>
          </a:p>
          <a:p>
            <a:pPr algn="ctr"/>
            <a:endParaRPr lang="en-US" b="1" dirty="0"/>
          </a:p>
          <a:p>
            <a:pPr algn="ctr"/>
            <a:r>
              <a:rPr lang="en-US" b="1" dirty="0"/>
              <a:t>under</a:t>
            </a:r>
          </a:p>
        </p:txBody>
      </p:sp>
      <p:pic>
        <p:nvPicPr>
          <p:cNvPr id="4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17E9892-1235-6E48-B696-099E203D71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2988490" y="1621311"/>
            <a:ext cx="812800" cy="812800"/>
          </a:xfrm>
          <a:prstGeom prst="rect">
            <a:avLst/>
          </a:prstGeom>
        </p:spPr>
      </p:pic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B4DA8B7-4A50-8A41-AE18-BCF6FD2FB38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401010" y="1566115"/>
            <a:ext cx="812800" cy="812800"/>
          </a:xfrm>
          <a:prstGeom prst="rect">
            <a:avLst/>
          </a:prstGeom>
        </p:spPr>
      </p:pic>
      <p:pic>
        <p:nvPicPr>
          <p:cNvPr id="7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BB95B13-86AC-834D-A96A-2DBC8DA91B6F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1042608" y="1677023"/>
            <a:ext cx="812800" cy="812800"/>
          </a:xfrm>
          <a:prstGeom prst="rect">
            <a:avLst/>
          </a:prstGeom>
        </p:spPr>
      </p:pic>
      <p:pic>
        <p:nvPicPr>
          <p:cNvPr id="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69721A74-AE9F-C048-AE10-DB6BF39E5885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936314" y="3505075"/>
            <a:ext cx="812800" cy="812800"/>
          </a:xfrm>
          <a:prstGeom prst="rect">
            <a:avLst/>
          </a:prstGeom>
        </p:spPr>
      </p:pic>
      <p:pic>
        <p:nvPicPr>
          <p:cNvPr id="1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6D8C4566-6FCC-FD45-960C-742EF4AA4EBF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9846490" y="3299063"/>
            <a:ext cx="812800" cy="812800"/>
          </a:xfrm>
          <a:prstGeom prst="rect">
            <a:avLst/>
          </a:prstGeom>
        </p:spPr>
      </p:pic>
      <p:pic>
        <p:nvPicPr>
          <p:cNvPr id="1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860147E-C125-D040-809B-CA4A6B11A17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2582090" y="5368475"/>
            <a:ext cx="812800" cy="812800"/>
          </a:xfrm>
          <a:prstGeom prst="rect">
            <a:avLst/>
          </a:prstGeom>
        </p:spPr>
      </p:pic>
      <p:pic>
        <p:nvPicPr>
          <p:cNvPr id="17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7F646FE-AB26-6547-95E8-61900FE92B80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984312" y="5053056"/>
            <a:ext cx="812800" cy="812800"/>
          </a:xfrm>
          <a:prstGeom prst="rect">
            <a:avLst/>
          </a:prstGeom>
        </p:spPr>
      </p:pic>
      <p:pic>
        <p:nvPicPr>
          <p:cNvPr id="1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FF0FB09-6E4B-0F4E-B8BB-C99E1C402DD0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1191965" y="53684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520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9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62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48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15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350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422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202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95455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afal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coch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3" y="4697848"/>
            <a:ext cx="95150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/>
              <a:t>Mae’r afal coch </a:t>
            </a:r>
            <a:r>
              <a:rPr lang="cy-GB" sz="4000" b="1" dirty="0">
                <a:solidFill>
                  <a:srgbClr val="FF0000"/>
                </a:solidFill>
              </a:rPr>
              <a:t>ar</a:t>
            </a:r>
            <a:r>
              <a:rPr lang="cy-GB" sz="4000" b="1" dirty="0"/>
              <a:t> y bocs.</a:t>
            </a:r>
          </a:p>
          <a:p>
            <a:pPr algn="ctr"/>
            <a:r>
              <a:rPr lang="cy-GB" sz="3200" b="1" i="1" dirty="0"/>
              <a:t>The red apple is </a:t>
            </a:r>
            <a:r>
              <a:rPr lang="cy-GB" sz="3200" b="1" i="1" dirty="0">
                <a:solidFill>
                  <a:srgbClr val="FF0000"/>
                </a:solidFill>
              </a:rPr>
              <a:t>on</a:t>
            </a:r>
            <a:r>
              <a:rPr lang="cy-GB" sz="3200" b="1" i="1" dirty="0"/>
              <a:t> the box.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CAC312-2D41-1346-BFDF-88786295ED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6207" b="76964"/>
          <a:stretch/>
        </p:blipFill>
        <p:spPr>
          <a:xfrm>
            <a:off x="4486323" y="1151197"/>
            <a:ext cx="3342741" cy="335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267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afal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coch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4" y="4664597"/>
            <a:ext cx="95150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/>
              <a:t>Mae’r afal coch </a:t>
            </a:r>
            <a:r>
              <a:rPr lang="cy-GB" sz="4000" b="1" dirty="0">
                <a:solidFill>
                  <a:srgbClr val="FF0000"/>
                </a:solidFill>
              </a:rPr>
              <a:t>yn</a:t>
            </a:r>
            <a:r>
              <a:rPr lang="cy-GB" sz="4000" b="1" dirty="0"/>
              <a:t> y bocs.</a:t>
            </a:r>
          </a:p>
          <a:p>
            <a:pPr algn="ctr"/>
            <a:r>
              <a:rPr lang="cy-GB" sz="3200" b="1" i="1" dirty="0"/>
              <a:t>The red apple is </a:t>
            </a:r>
            <a:r>
              <a:rPr lang="cy-GB" sz="3200" b="1" i="1" dirty="0">
                <a:solidFill>
                  <a:srgbClr val="FF0000"/>
                </a:solidFill>
              </a:rPr>
              <a:t>in</a:t>
            </a:r>
            <a:r>
              <a:rPr lang="cy-GB" sz="3200" b="1" i="1" dirty="0"/>
              <a:t> the box.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D7F70F-7A79-4D4F-A513-CFA6CA4786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718" t="4936" r="43547" b="75306"/>
          <a:stretch/>
        </p:blipFill>
        <p:spPr>
          <a:xfrm>
            <a:off x="4355020" y="1315786"/>
            <a:ext cx="3605348" cy="2921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823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afal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coch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4" y="4618808"/>
            <a:ext cx="95150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/>
              <a:t>Mae’r afal coch </a:t>
            </a:r>
            <a:r>
              <a:rPr lang="cy-GB" sz="4000" b="1" dirty="0">
                <a:solidFill>
                  <a:srgbClr val="FF0000"/>
                </a:solidFill>
              </a:rPr>
              <a:t>ar bwys </a:t>
            </a:r>
            <a:r>
              <a:rPr lang="cy-GB" sz="4000" b="1" dirty="0"/>
              <a:t>y bocs.</a:t>
            </a:r>
          </a:p>
          <a:p>
            <a:pPr algn="ctr"/>
            <a:r>
              <a:rPr lang="cy-GB" sz="3200" b="1" i="1" dirty="0"/>
              <a:t>The red apple is </a:t>
            </a:r>
            <a:r>
              <a:rPr lang="cy-GB" sz="3200" b="1" i="1" dirty="0">
                <a:solidFill>
                  <a:srgbClr val="FF0000"/>
                </a:solidFill>
              </a:rPr>
              <a:t>next to</a:t>
            </a:r>
            <a:r>
              <a:rPr lang="cy-GB" sz="3200" b="1" i="1" dirty="0"/>
              <a:t> the box.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D7F70F-7A79-4D4F-A513-CFA6CA4786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7742" t="5578" r="2092" b="74476"/>
          <a:stretch/>
        </p:blipFill>
        <p:spPr>
          <a:xfrm>
            <a:off x="3714940" y="1151197"/>
            <a:ext cx="4885508" cy="3144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483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afal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coch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4" y="4747724"/>
            <a:ext cx="95150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/>
              <a:t>Mae’r afal coch </a:t>
            </a:r>
            <a:r>
              <a:rPr lang="cy-GB" sz="4000" b="1" dirty="0">
                <a:solidFill>
                  <a:srgbClr val="FF0000"/>
                </a:solidFill>
              </a:rPr>
              <a:t>o flaen </a:t>
            </a:r>
            <a:r>
              <a:rPr lang="cy-GB" sz="4000" b="1" dirty="0"/>
              <a:t>y bocs.</a:t>
            </a:r>
          </a:p>
          <a:p>
            <a:pPr algn="ctr"/>
            <a:r>
              <a:rPr lang="cy-GB" sz="3200" b="1" i="1" dirty="0"/>
              <a:t>The red apple is </a:t>
            </a:r>
            <a:r>
              <a:rPr lang="cy-GB" sz="3200" b="1" i="1" dirty="0">
                <a:solidFill>
                  <a:srgbClr val="FF0000"/>
                </a:solidFill>
              </a:rPr>
              <a:t>in front </a:t>
            </a:r>
            <a:r>
              <a:rPr lang="cy-GB" sz="3200" b="1" i="1" dirty="0"/>
              <a:t>of the box.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D7F70F-7A79-4D4F-A513-CFA6CA4786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1618" r="74795" b="41278"/>
          <a:stretch/>
        </p:blipFill>
        <p:spPr>
          <a:xfrm>
            <a:off x="3895193" y="1384293"/>
            <a:ext cx="4525002" cy="2988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864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afal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coch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4" y="4811844"/>
            <a:ext cx="95150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/>
              <a:t>Mae’r afal coch </a:t>
            </a:r>
            <a:r>
              <a:rPr lang="cy-GB" sz="4000" b="1" dirty="0">
                <a:solidFill>
                  <a:srgbClr val="FF0000"/>
                </a:solidFill>
              </a:rPr>
              <a:t>tu ôl </a:t>
            </a:r>
            <a:r>
              <a:rPr lang="cy-GB" sz="4000" b="1" dirty="0"/>
              <a:t>y bocs.</a:t>
            </a:r>
          </a:p>
          <a:p>
            <a:pPr algn="ctr"/>
            <a:r>
              <a:rPr lang="cy-GB" sz="3200" b="1" i="1" dirty="0"/>
              <a:t>The red apple is </a:t>
            </a:r>
            <a:r>
              <a:rPr lang="cy-GB" sz="3200" b="1" i="1" dirty="0">
                <a:solidFill>
                  <a:srgbClr val="FF0000"/>
                </a:solidFill>
              </a:rPr>
              <a:t>behind</a:t>
            </a:r>
            <a:r>
              <a:rPr lang="cy-GB" sz="3200" b="1" i="1" dirty="0"/>
              <a:t> the box.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D7F70F-7A79-4D4F-A513-CFA6CA4786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474" t="40713" r="39252" b="42108"/>
          <a:stretch/>
        </p:blipFill>
        <p:spPr>
          <a:xfrm>
            <a:off x="3187338" y="1151197"/>
            <a:ext cx="5643154" cy="3337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197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afal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coch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4" y="4365338"/>
            <a:ext cx="95150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/>
              <a:t>Mae’r afal coch </a:t>
            </a:r>
            <a:r>
              <a:rPr lang="cy-GB" sz="4000" b="1" dirty="0">
                <a:solidFill>
                  <a:srgbClr val="FF0000"/>
                </a:solidFill>
              </a:rPr>
              <a:t>rhwng</a:t>
            </a:r>
            <a:r>
              <a:rPr lang="cy-GB" sz="4000" b="1" dirty="0"/>
              <a:t> y bocsys.</a:t>
            </a:r>
          </a:p>
          <a:p>
            <a:pPr algn="ctr"/>
            <a:r>
              <a:rPr lang="cy-GB" sz="3200" b="1" i="1" dirty="0"/>
              <a:t>The red apple is </a:t>
            </a:r>
            <a:r>
              <a:rPr lang="cy-GB" sz="3200" b="1" i="1" dirty="0">
                <a:solidFill>
                  <a:srgbClr val="FF0000"/>
                </a:solidFill>
              </a:rPr>
              <a:t>between</a:t>
            </a:r>
            <a:r>
              <a:rPr lang="cy-GB" sz="3200" b="1" i="1" dirty="0"/>
              <a:t> the boxes.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D7F70F-7A79-4D4F-A513-CFA6CA4786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5226" t="40424" r="1283" b="41278"/>
          <a:stretch/>
        </p:blipFill>
        <p:spPr>
          <a:xfrm>
            <a:off x="3281322" y="1151197"/>
            <a:ext cx="5752744" cy="3059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237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afal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coch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3" y="4996384"/>
            <a:ext cx="95150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/>
              <a:t>Mae’r afal coch </a:t>
            </a:r>
            <a:r>
              <a:rPr lang="cy-GB" sz="4000" b="1" dirty="0">
                <a:solidFill>
                  <a:srgbClr val="FF0000"/>
                </a:solidFill>
              </a:rPr>
              <a:t>o dan </a:t>
            </a:r>
            <a:r>
              <a:rPr lang="cy-GB" sz="4000" b="1" dirty="0"/>
              <a:t>y bocs.</a:t>
            </a:r>
          </a:p>
          <a:p>
            <a:pPr algn="ctr"/>
            <a:r>
              <a:rPr lang="cy-GB" sz="3200" b="1" i="1" dirty="0"/>
              <a:t>The red apple is </a:t>
            </a:r>
            <a:r>
              <a:rPr lang="cy-GB" sz="3200" b="1" i="1" dirty="0">
                <a:solidFill>
                  <a:srgbClr val="FF0000"/>
                </a:solidFill>
              </a:rPr>
              <a:t>under</a:t>
            </a:r>
            <a:r>
              <a:rPr lang="cy-GB" sz="3200" b="1" i="1" dirty="0"/>
              <a:t> the box.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D7F70F-7A79-4D4F-A513-CFA6CA4786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0367" r="73180" b="7250"/>
          <a:stretch/>
        </p:blipFill>
        <p:spPr>
          <a:xfrm>
            <a:off x="3790690" y="1151197"/>
            <a:ext cx="4734007" cy="3845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37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gath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D2CAF1-CE76-2649-A346-2C3A8B06B9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779" b="5219"/>
          <a:stretch/>
        </p:blipFill>
        <p:spPr>
          <a:xfrm>
            <a:off x="4229862" y="1381291"/>
            <a:ext cx="3460838" cy="35861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4" y="5296364"/>
            <a:ext cx="95150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i="1" dirty="0"/>
              <a:t>Mae’r gath yn cysgu </a:t>
            </a:r>
            <a:r>
              <a:rPr lang="cy-GB" sz="4000" b="1" i="1" dirty="0">
                <a:solidFill>
                  <a:srgbClr val="FF0000"/>
                </a:solidFill>
              </a:rPr>
              <a:t>ar</a:t>
            </a:r>
            <a:r>
              <a:rPr lang="cy-GB" sz="4000" b="1" i="1" dirty="0"/>
              <a:t> y gadair.</a:t>
            </a:r>
          </a:p>
          <a:p>
            <a:pPr algn="ctr"/>
            <a:r>
              <a:rPr lang="cy-GB" sz="2400" b="1" i="1" dirty="0"/>
              <a:t>The cat is sleeping </a:t>
            </a:r>
            <a:r>
              <a:rPr lang="cy-GB" sz="2400" b="1" i="1" dirty="0">
                <a:solidFill>
                  <a:srgbClr val="FF0000"/>
                </a:solidFill>
              </a:rPr>
              <a:t>on</a:t>
            </a:r>
            <a:r>
              <a:rPr lang="cy-GB" sz="2400" b="1" i="1" dirty="0"/>
              <a:t> the chair.</a:t>
            </a:r>
          </a:p>
        </p:txBody>
      </p:sp>
    </p:spTree>
    <p:extLst>
      <p:ext uri="{BB962C8B-B14F-4D97-AF65-F5344CB8AC3E}">
        <p14:creationId xmlns:p14="http://schemas.microsoft.com/office/powerpoint/2010/main" val="360978636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gath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4" y="5296364"/>
            <a:ext cx="95150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i="1" dirty="0"/>
              <a:t>Mae’r gath </a:t>
            </a:r>
            <a:r>
              <a:rPr lang="cy-GB" sz="4000" b="1" i="1" dirty="0">
                <a:solidFill>
                  <a:srgbClr val="FF0000"/>
                </a:solidFill>
              </a:rPr>
              <a:t>ar</a:t>
            </a:r>
            <a:r>
              <a:rPr lang="cy-GB" sz="4000" b="1" i="1" dirty="0"/>
              <a:t> y bwrdd.</a:t>
            </a:r>
          </a:p>
          <a:p>
            <a:pPr algn="ctr"/>
            <a:r>
              <a:rPr lang="cy-GB" sz="2400" b="1" i="1" dirty="0"/>
              <a:t>The cat is </a:t>
            </a:r>
            <a:r>
              <a:rPr lang="cy-GB" sz="2400" b="1" i="1" dirty="0">
                <a:solidFill>
                  <a:srgbClr val="FF0000"/>
                </a:solidFill>
              </a:rPr>
              <a:t>on</a:t>
            </a:r>
            <a:r>
              <a:rPr lang="cy-GB" sz="2400" b="1" i="1" dirty="0"/>
              <a:t> the table.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F9C9E7-CF78-0447-88F2-867E38905D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3054" y="1270325"/>
            <a:ext cx="3606380" cy="3906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82911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ci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4" y="5296364"/>
            <a:ext cx="95150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i="1" dirty="0"/>
              <a:t>Mae’r ci </a:t>
            </a:r>
            <a:r>
              <a:rPr lang="cy-GB" sz="4000" b="1" i="1" dirty="0">
                <a:solidFill>
                  <a:srgbClr val="FF0000"/>
                </a:solidFill>
              </a:rPr>
              <a:t>o dan</a:t>
            </a:r>
            <a:r>
              <a:rPr lang="cy-GB" sz="4000" b="1" i="1" dirty="0"/>
              <a:t> y bwrdd.</a:t>
            </a:r>
          </a:p>
          <a:p>
            <a:pPr algn="ctr"/>
            <a:r>
              <a:rPr lang="cy-GB" sz="2400" b="1" i="1" dirty="0"/>
              <a:t>The dog is </a:t>
            </a:r>
            <a:r>
              <a:rPr lang="cy-GB" sz="2400" b="1" i="1" dirty="0">
                <a:solidFill>
                  <a:srgbClr val="FF0000"/>
                </a:solidFill>
              </a:rPr>
              <a:t>under</a:t>
            </a:r>
            <a:r>
              <a:rPr lang="cy-GB" sz="2400" b="1" i="1" dirty="0"/>
              <a:t> the table.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F9C9E7-CF78-0447-88F2-867E38905D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3054" y="1270325"/>
            <a:ext cx="3606380" cy="3906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81187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afal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4" y="5296364"/>
            <a:ext cx="95150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i="1" dirty="0"/>
              <a:t>Mae’r afal </a:t>
            </a:r>
            <a:r>
              <a:rPr lang="cy-GB" sz="4000" b="1" i="1" dirty="0">
                <a:solidFill>
                  <a:srgbClr val="FF0000"/>
                </a:solidFill>
              </a:rPr>
              <a:t>ar bwys</a:t>
            </a:r>
            <a:r>
              <a:rPr lang="cy-GB" sz="4000" b="1" i="1" dirty="0"/>
              <a:t> y mafon.</a:t>
            </a:r>
          </a:p>
          <a:p>
            <a:pPr algn="ctr"/>
            <a:r>
              <a:rPr lang="cy-GB" sz="2400" b="1" i="1" dirty="0"/>
              <a:t>The apple is </a:t>
            </a:r>
            <a:r>
              <a:rPr lang="cy-GB" sz="2400" b="1" i="1" dirty="0">
                <a:solidFill>
                  <a:srgbClr val="FF0000"/>
                </a:solidFill>
              </a:rPr>
              <a:t>nest to</a:t>
            </a:r>
            <a:r>
              <a:rPr lang="cy-GB" sz="2400" b="1" i="1" dirty="0"/>
              <a:t> the raspberry.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A63081-DF43-8746-AF81-EF78BC5255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149"/>
          <a:stretch/>
        </p:blipFill>
        <p:spPr>
          <a:xfrm>
            <a:off x="1026942" y="1675253"/>
            <a:ext cx="10189733" cy="3304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8234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lemwn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393895" y="5296364"/>
            <a:ext cx="116058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i="1" dirty="0"/>
              <a:t>Mae’r lemwn </a:t>
            </a:r>
            <a:r>
              <a:rPr lang="cy-GB" sz="4000" b="1" i="1" dirty="0">
                <a:solidFill>
                  <a:srgbClr val="FF0000"/>
                </a:solidFill>
              </a:rPr>
              <a:t>rhwng</a:t>
            </a:r>
            <a:r>
              <a:rPr lang="cy-GB" sz="4000" b="1" i="1" dirty="0"/>
              <a:t> y mafon a’r mefus.</a:t>
            </a:r>
          </a:p>
          <a:p>
            <a:pPr algn="ctr"/>
            <a:r>
              <a:rPr lang="cy-GB" sz="2400" b="1" i="1" dirty="0"/>
              <a:t>The lemon is </a:t>
            </a:r>
            <a:r>
              <a:rPr lang="cy-GB" sz="2400" b="1" i="1" dirty="0">
                <a:solidFill>
                  <a:srgbClr val="FF0000"/>
                </a:solidFill>
              </a:rPr>
              <a:t>between</a:t>
            </a:r>
            <a:r>
              <a:rPr lang="cy-GB" sz="2400" b="1" i="1" dirty="0"/>
              <a:t> the raspberry and strawberry.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A63081-DF43-8746-AF81-EF78BC5255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149"/>
          <a:stretch/>
        </p:blipFill>
        <p:spPr>
          <a:xfrm>
            <a:off x="1026942" y="1675253"/>
            <a:ext cx="10189733" cy="3304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02319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3129005" y="198917"/>
            <a:ext cx="5579762" cy="923330"/>
          </a:xfrm>
          <a:prstGeom prst="rect">
            <a:avLst/>
          </a:prstGeom>
          <a:solidFill>
            <a:schemeClr val="tx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…… 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E6297D8-43F8-E846-931F-E72F523104F7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129005" y="1384663"/>
          <a:ext cx="5579762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9881">
                  <a:extLst>
                    <a:ext uri="{9D8B030D-6E8A-4147-A177-3AD203B41FA5}">
                      <a16:colId xmlns:a16="http://schemas.microsoft.com/office/drawing/2014/main" val="2522282003"/>
                    </a:ext>
                  </a:extLst>
                </a:gridCol>
                <a:gridCol w="2789881">
                  <a:extLst>
                    <a:ext uri="{9D8B030D-6E8A-4147-A177-3AD203B41FA5}">
                      <a16:colId xmlns:a16="http://schemas.microsoft.com/office/drawing/2014/main" val="3843454733"/>
                    </a:ext>
                  </a:extLst>
                </a:gridCol>
              </a:tblGrid>
              <a:tr h="575385"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sz="36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chemeClr val="tx1"/>
                          </a:solidFill>
                        </a:rPr>
                        <a:t>bwys</a:t>
                      </a:r>
                      <a:endParaRPr lang="en-US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i="1" dirty="0">
                          <a:solidFill>
                            <a:schemeClr val="tx1"/>
                          </a:solidFill>
                        </a:rPr>
                        <a:t>next to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8904366"/>
                  </a:ext>
                </a:extLst>
              </a:tr>
              <a:tr h="575385">
                <a:tc>
                  <a:txBody>
                    <a:bodyPr/>
                    <a:lstStyle/>
                    <a:p>
                      <a:r>
                        <a:rPr lang="en-US" sz="3600" b="1" dirty="0"/>
                        <a:t>o </a:t>
                      </a:r>
                      <a:r>
                        <a:rPr lang="en-US" sz="3600" b="1" dirty="0" err="1"/>
                        <a:t>flaen</a:t>
                      </a:r>
                      <a:endParaRPr lang="en-US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i="1" dirty="0"/>
                        <a:t>in front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9155369"/>
                  </a:ext>
                </a:extLst>
              </a:tr>
              <a:tr h="575385">
                <a:tc>
                  <a:txBody>
                    <a:bodyPr/>
                    <a:lstStyle/>
                    <a:p>
                      <a:r>
                        <a:rPr lang="en-US" sz="3600" b="1" dirty="0" err="1"/>
                        <a:t>rhwng</a:t>
                      </a:r>
                      <a:endParaRPr lang="en-US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i="1" dirty="0"/>
                        <a:t>between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0476895"/>
                  </a:ext>
                </a:extLst>
              </a:tr>
              <a:tr h="575385">
                <a:tc>
                  <a:txBody>
                    <a:bodyPr/>
                    <a:lstStyle/>
                    <a:p>
                      <a:r>
                        <a:rPr lang="en-US" sz="3600" b="1" dirty="0" err="1"/>
                        <a:t>tu</a:t>
                      </a:r>
                      <a:r>
                        <a:rPr lang="en-US" sz="3600" b="1" dirty="0"/>
                        <a:t> </a:t>
                      </a:r>
                      <a:r>
                        <a:rPr lang="en-US" sz="3600" b="1" dirty="0" err="1"/>
                        <a:t>ôl</a:t>
                      </a:r>
                      <a:endParaRPr lang="en-US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i="1" dirty="0"/>
                        <a:t>behind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1154505"/>
                  </a:ext>
                </a:extLst>
              </a:tr>
              <a:tr h="575385">
                <a:tc>
                  <a:txBody>
                    <a:bodyPr/>
                    <a:lstStyle/>
                    <a:p>
                      <a:r>
                        <a:rPr lang="en-US" sz="3600" b="1" dirty="0" err="1"/>
                        <a:t>yn</a:t>
                      </a:r>
                      <a:r>
                        <a:rPr lang="en-US" sz="3600" b="1" dirty="0"/>
                        <a:t> 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i="1" dirty="0"/>
                        <a:t>in the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4042022"/>
                  </a:ext>
                </a:extLst>
              </a:tr>
              <a:tr h="575385">
                <a:tc>
                  <a:txBody>
                    <a:bodyPr/>
                    <a:lstStyle/>
                    <a:p>
                      <a:r>
                        <a:rPr lang="en-US" sz="3600" b="1" dirty="0"/>
                        <a:t>o dan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i="1" dirty="0"/>
                        <a:t>under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6992068"/>
                  </a:ext>
                </a:extLst>
              </a:tr>
              <a:tr h="575385">
                <a:tc>
                  <a:txBody>
                    <a:bodyPr/>
                    <a:lstStyle/>
                    <a:p>
                      <a:r>
                        <a:rPr lang="en-US" sz="3600" b="1" dirty="0" err="1"/>
                        <a:t>gyferbyn</a:t>
                      </a:r>
                      <a:r>
                        <a:rPr lang="en-US" sz="3600" b="1" dirty="0"/>
                        <a:t> </a:t>
                      </a:r>
                      <a:r>
                        <a:rPr lang="en-US" sz="3600" b="1" dirty="0" err="1"/>
                        <a:t>â</a:t>
                      </a:r>
                      <a:endParaRPr lang="en-US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i="1" dirty="0"/>
                        <a:t>opposite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010997"/>
                  </a:ext>
                </a:extLst>
              </a:tr>
              <a:tr h="575385">
                <a:tc>
                  <a:txBody>
                    <a:bodyPr/>
                    <a:lstStyle/>
                    <a:p>
                      <a:r>
                        <a:rPr lang="en-US" sz="3600" b="1" dirty="0" err="1"/>
                        <a:t>ar</a:t>
                      </a:r>
                      <a:r>
                        <a:rPr lang="en-US" sz="3600" b="1" dirty="0"/>
                        <a:t> 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i="1" dirty="0"/>
                        <a:t>on the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24140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367729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0E89218-1471-4346-A9BC-7289766551BD}"/>
              </a:ext>
            </a:extLst>
          </p:cNvPr>
          <p:cNvSpPr txBox="1"/>
          <p:nvPr/>
        </p:nvSpPr>
        <p:spPr>
          <a:xfrm>
            <a:off x="431074" y="182085"/>
            <a:ext cx="11077753" cy="738664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Cyfieithwch</a:t>
            </a:r>
            <a:r>
              <a:rPr lang="en-US" sz="2400" b="1" dirty="0">
                <a:solidFill>
                  <a:schemeClr val="bg1"/>
                </a:solidFill>
              </a:rPr>
              <a:t> y </a:t>
            </a:r>
            <a:r>
              <a:rPr lang="en-US" sz="2400" b="1" dirty="0" err="1">
                <a:solidFill>
                  <a:schemeClr val="bg1"/>
                </a:solidFill>
              </a:rPr>
              <a:t>cwestiynau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a’r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brawddegau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canlynol</a:t>
            </a:r>
            <a:r>
              <a:rPr lang="en-US" sz="2400" b="1" dirty="0">
                <a:solidFill>
                  <a:schemeClr val="bg1"/>
                </a:solidFill>
              </a:rPr>
              <a:t>.  </a:t>
            </a:r>
          </a:p>
          <a:p>
            <a:r>
              <a:rPr lang="en-US" b="1" i="1" dirty="0">
                <a:solidFill>
                  <a:schemeClr val="bg1"/>
                </a:solidFill>
              </a:rPr>
              <a:t>Translate the following questions and sentences.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9AA6CA-660E-484C-8132-05FA2BFADB6D}"/>
              </a:ext>
            </a:extLst>
          </p:cNvPr>
          <p:cNvSpPr txBox="1"/>
          <p:nvPr/>
        </p:nvSpPr>
        <p:spPr>
          <a:xfrm>
            <a:off x="548639" y="1159592"/>
            <a:ext cx="6100355" cy="5632311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t">
            <a:spAutoFit/>
          </a:bodyPr>
          <a:lstStyle/>
          <a:p>
            <a:pPr marL="342900" indent="-342900">
              <a:buAutoNum type="arabicPeriod"/>
            </a:pPr>
            <a:r>
              <a:rPr lang="en-US" sz="2400" dirty="0"/>
              <a:t>Where is the book?</a:t>
            </a:r>
          </a:p>
          <a:p>
            <a:pPr marL="342900" indent="-342900">
              <a:buAutoNum type="arabicPeriod"/>
            </a:pPr>
            <a:endParaRPr lang="en-US" sz="2400" dirty="0"/>
          </a:p>
          <a:p>
            <a:pPr marL="342900" indent="-342900">
              <a:buAutoNum type="arabicPeriod"/>
            </a:pPr>
            <a:r>
              <a:rPr lang="en-US" sz="2400" dirty="0"/>
              <a:t>The book is on the shelf.</a:t>
            </a:r>
          </a:p>
          <a:p>
            <a:pPr marL="342900" indent="-342900">
              <a:buAutoNum type="arabicPeriod"/>
            </a:pPr>
            <a:endParaRPr lang="en-US" sz="2400" dirty="0"/>
          </a:p>
          <a:p>
            <a:pPr marL="342900" indent="-342900">
              <a:buAutoNum type="arabicPeriod"/>
            </a:pPr>
            <a:r>
              <a:rPr lang="en-US" sz="2400" dirty="0"/>
              <a:t>Where is the blue chair?</a:t>
            </a:r>
          </a:p>
          <a:p>
            <a:pPr marL="342900" indent="-342900">
              <a:buAutoNum type="arabicPeriod"/>
            </a:pPr>
            <a:endParaRPr lang="en-US" sz="2400" dirty="0"/>
          </a:p>
          <a:p>
            <a:pPr marL="342900" indent="-342900">
              <a:buAutoNum type="arabicPeriod"/>
            </a:pPr>
            <a:r>
              <a:rPr lang="en-US" sz="2400" dirty="0"/>
              <a:t>The blue chair is next to the red chair.</a:t>
            </a:r>
          </a:p>
          <a:p>
            <a:pPr marL="342900" indent="-342900">
              <a:buAutoNum type="arabicPeriod"/>
            </a:pPr>
            <a:endParaRPr lang="en-US" sz="2400" dirty="0"/>
          </a:p>
          <a:p>
            <a:pPr marL="342900" indent="-342900">
              <a:buAutoNum type="arabicPeriod"/>
            </a:pPr>
            <a:r>
              <a:rPr lang="en-US" sz="2400" dirty="0"/>
              <a:t>Where is Nia?</a:t>
            </a:r>
          </a:p>
          <a:p>
            <a:pPr marL="342900" indent="-342900">
              <a:buAutoNum type="arabicPeriod"/>
            </a:pPr>
            <a:endParaRPr lang="en-US" sz="2400" dirty="0"/>
          </a:p>
          <a:p>
            <a:pPr marL="342900" indent="-342900">
              <a:buAutoNum type="arabicPeriod"/>
            </a:pPr>
            <a:r>
              <a:rPr lang="en-US" sz="2400" dirty="0"/>
              <a:t>Nia is in front of the window.</a:t>
            </a:r>
          </a:p>
          <a:p>
            <a:pPr marL="342900" indent="-342900">
              <a:buAutoNum type="arabicPeriod"/>
            </a:pPr>
            <a:endParaRPr lang="en-US" sz="2400" dirty="0"/>
          </a:p>
          <a:p>
            <a:pPr marL="342900" indent="-342900">
              <a:buAutoNum type="arabicPeriod"/>
            </a:pPr>
            <a:r>
              <a:rPr lang="en-US" sz="2400" dirty="0"/>
              <a:t>Where is the red pencil?</a:t>
            </a:r>
          </a:p>
          <a:p>
            <a:pPr marL="342900" indent="-342900">
              <a:buAutoNum type="arabicPeriod"/>
            </a:pPr>
            <a:endParaRPr lang="en-US" sz="2400" dirty="0"/>
          </a:p>
          <a:p>
            <a:pPr marL="342900" indent="-342900">
              <a:buAutoNum type="arabicPeriod"/>
            </a:pPr>
            <a:r>
              <a:rPr lang="en-US" sz="2400" dirty="0"/>
              <a:t>The red pencil is on the floor.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A96293A-883F-A340-AE2C-0A831C45ABAD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412480" y="1463392"/>
          <a:ext cx="3096347" cy="4807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667">
                  <a:extLst>
                    <a:ext uri="{9D8B030D-6E8A-4147-A177-3AD203B41FA5}">
                      <a16:colId xmlns:a16="http://schemas.microsoft.com/office/drawing/2014/main" val="2522282003"/>
                    </a:ext>
                  </a:extLst>
                </a:gridCol>
                <a:gridCol w="1571680">
                  <a:extLst>
                    <a:ext uri="{9D8B030D-6E8A-4147-A177-3AD203B41FA5}">
                      <a16:colId xmlns:a16="http://schemas.microsoft.com/office/drawing/2014/main" val="3843454733"/>
                    </a:ext>
                  </a:extLst>
                </a:gridCol>
              </a:tblGrid>
              <a:tr h="600947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bwys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next to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8904366"/>
                  </a:ext>
                </a:extLst>
              </a:tr>
              <a:tr h="600947">
                <a:tc>
                  <a:txBody>
                    <a:bodyPr/>
                    <a:lstStyle/>
                    <a:p>
                      <a:r>
                        <a:rPr lang="en-US" b="1" dirty="0"/>
                        <a:t>o </a:t>
                      </a:r>
                      <a:r>
                        <a:rPr lang="en-US" b="1" dirty="0" err="1"/>
                        <a:t>flaen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/>
                        <a:t>in front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9155369"/>
                  </a:ext>
                </a:extLst>
              </a:tr>
              <a:tr h="600947">
                <a:tc>
                  <a:txBody>
                    <a:bodyPr/>
                    <a:lstStyle/>
                    <a:p>
                      <a:r>
                        <a:rPr lang="en-US" b="1" dirty="0" err="1"/>
                        <a:t>rhwng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/>
                        <a:t>between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0476895"/>
                  </a:ext>
                </a:extLst>
              </a:tr>
              <a:tr h="600947">
                <a:tc>
                  <a:txBody>
                    <a:bodyPr/>
                    <a:lstStyle/>
                    <a:p>
                      <a:r>
                        <a:rPr lang="en-US" b="1" dirty="0" err="1"/>
                        <a:t>tu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ôl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/>
                        <a:t>behind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1154505"/>
                  </a:ext>
                </a:extLst>
              </a:tr>
              <a:tr h="600947">
                <a:tc>
                  <a:txBody>
                    <a:bodyPr/>
                    <a:lstStyle/>
                    <a:p>
                      <a:r>
                        <a:rPr lang="en-US" b="1" dirty="0" err="1"/>
                        <a:t>yn</a:t>
                      </a:r>
                      <a:r>
                        <a:rPr lang="en-US" b="1" dirty="0"/>
                        <a:t> 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/>
                        <a:t>in the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4042022"/>
                  </a:ext>
                </a:extLst>
              </a:tr>
              <a:tr h="600947">
                <a:tc>
                  <a:txBody>
                    <a:bodyPr/>
                    <a:lstStyle/>
                    <a:p>
                      <a:r>
                        <a:rPr lang="en-US" b="1" dirty="0"/>
                        <a:t>o dan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/>
                        <a:t>under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6992068"/>
                  </a:ext>
                </a:extLst>
              </a:tr>
              <a:tr h="600947">
                <a:tc>
                  <a:txBody>
                    <a:bodyPr/>
                    <a:lstStyle/>
                    <a:p>
                      <a:r>
                        <a:rPr lang="en-US" b="1" dirty="0" err="1"/>
                        <a:t>gyferbyn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â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/>
                        <a:t>opposite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010997"/>
                  </a:ext>
                </a:extLst>
              </a:tr>
              <a:tr h="600947">
                <a:tc>
                  <a:txBody>
                    <a:bodyPr/>
                    <a:lstStyle/>
                    <a:p>
                      <a:r>
                        <a:rPr lang="en-US" b="1" dirty="0" err="1"/>
                        <a:t>ar</a:t>
                      </a:r>
                      <a:r>
                        <a:rPr lang="en-US" b="1" dirty="0"/>
                        <a:t> 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/>
                        <a:t>on the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2414060"/>
                  </a:ext>
                </a:extLst>
              </a:tr>
            </a:tbl>
          </a:graphicData>
        </a:graphic>
      </p:graphicFrame>
      <p:sp>
        <p:nvSpPr>
          <p:cNvPr id="2" name="10-Point Star 1">
            <a:extLst>
              <a:ext uri="{FF2B5EF4-FFF2-40B4-BE49-F238E27FC236}">
                <a16:creationId xmlns:a16="http://schemas.microsoft.com/office/drawing/2014/main" id="{FA1F3682-B0BE-DC46-B538-0603DF2E5797}"/>
              </a:ext>
            </a:extLst>
          </p:cNvPr>
          <p:cNvSpPr/>
          <p:nvPr/>
        </p:nvSpPr>
        <p:spPr>
          <a:xfrm>
            <a:off x="4809365" y="1032983"/>
            <a:ext cx="2321169" cy="1266092"/>
          </a:xfrm>
          <a:prstGeom prst="star10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chemeClr val="tx1"/>
                </a:solidFill>
              </a:rPr>
              <a:t>Tasg</a:t>
            </a:r>
            <a:r>
              <a:rPr lang="en-US" sz="3200" b="1" dirty="0">
                <a:solidFill>
                  <a:schemeClr val="tx1"/>
                </a:solidFill>
              </a:rPr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110671181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0E89218-1471-4346-A9BC-7289766551BD}"/>
              </a:ext>
            </a:extLst>
          </p:cNvPr>
          <p:cNvSpPr txBox="1"/>
          <p:nvPr/>
        </p:nvSpPr>
        <p:spPr>
          <a:xfrm>
            <a:off x="431074" y="182085"/>
            <a:ext cx="11077753" cy="738664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Dewiswch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yr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arddodiad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addas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i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roi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yn</a:t>
            </a:r>
            <a:r>
              <a:rPr lang="en-US" sz="2400" b="1" dirty="0">
                <a:solidFill>
                  <a:schemeClr val="bg1"/>
                </a:solidFill>
              </a:rPr>
              <a:t> y </a:t>
            </a:r>
            <a:r>
              <a:rPr lang="en-US" sz="2400" b="1" dirty="0" err="1">
                <a:solidFill>
                  <a:schemeClr val="bg1"/>
                </a:solidFill>
              </a:rPr>
              <a:t>brawddegau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canlynol</a:t>
            </a:r>
            <a:r>
              <a:rPr lang="en-US" sz="2400" b="1" dirty="0">
                <a:solidFill>
                  <a:schemeClr val="bg1"/>
                </a:solidFill>
              </a:rPr>
              <a:t>.  </a:t>
            </a:r>
          </a:p>
          <a:p>
            <a:r>
              <a:rPr lang="en-US" b="1" i="1" dirty="0">
                <a:solidFill>
                  <a:schemeClr val="bg1"/>
                </a:solidFill>
              </a:rPr>
              <a:t>Choose a suitable preposition for each of the following sentences.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9AA6CA-660E-484C-8132-05FA2BFADB6D}"/>
              </a:ext>
            </a:extLst>
          </p:cNvPr>
          <p:cNvSpPr txBox="1"/>
          <p:nvPr/>
        </p:nvSpPr>
        <p:spPr>
          <a:xfrm>
            <a:off x="431074" y="1525352"/>
            <a:ext cx="6100355" cy="504753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000" dirty="0" err="1"/>
              <a:t>Mae’r</a:t>
            </a:r>
            <a:r>
              <a:rPr lang="en-US" sz="2000" dirty="0"/>
              <a:t> </a:t>
            </a:r>
            <a:r>
              <a:rPr lang="en-US" sz="2000" dirty="0" err="1"/>
              <a:t>rhaw</a:t>
            </a:r>
            <a:r>
              <a:rPr lang="en-US" sz="2000" dirty="0"/>
              <a:t> _____ y </a:t>
            </a:r>
            <a:r>
              <a:rPr lang="en-US" sz="2000" dirty="0" err="1"/>
              <a:t>tywod</a:t>
            </a:r>
            <a:r>
              <a:rPr lang="en-US" sz="2000" dirty="0"/>
              <a:t>.</a:t>
            </a:r>
          </a:p>
          <a:p>
            <a:r>
              <a:rPr lang="en-US" sz="2000" dirty="0"/>
              <a:t>                </a:t>
            </a:r>
            <a:r>
              <a:rPr lang="en-US" sz="1400" i="1" dirty="0">
                <a:solidFill>
                  <a:srgbClr val="0070C0"/>
                </a:solidFill>
              </a:rPr>
              <a:t>(spade)                   (sand)</a:t>
            </a:r>
            <a:endParaRPr lang="en-US" dirty="0">
              <a:solidFill>
                <a:srgbClr val="0070C0"/>
              </a:solidFill>
            </a:endParaRPr>
          </a:p>
          <a:p>
            <a:pPr marL="342900" indent="-342900">
              <a:buAutoNum type="arabicPeriod" startAt="2"/>
            </a:pPr>
            <a:r>
              <a:rPr lang="en-US" sz="2000" dirty="0" err="1"/>
              <a:t>Mae’r</a:t>
            </a:r>
            <a:r>
              <a:rPr lang="en-US" sz="2000" dirty="0"/>
              <a:t> </a:t>
            </a:r>
            <a:r>
              <a:rPr lang="en-US" sz="2000" dirty="0" err="1"/>
              <a:t>llyfr</a:t>
            </a:r>
            <a:r>
              <a:rPr lang="en-US" sz="2000" dirty="0"/>
              <a:t> ______ y </a:t>
            </a:r>
            <a:r>
              <a:rPr lang="en-US" sz="2000" dirty="0" err="1"/>
              <a:t>silff</a:t>
            </a:r>
            <a:r>
              <a:rPr lang="en-US" sz="2000" dirty="0"/>
              <a:t>.</a:t>
            </a:r>
          </a:p>
          <a:p>
            <a:r>
              <a:rPr lang="en-US" sz="1200" i="1" dirty="0">
                <a:solidFill>
                  <a:srgbClr val="0070C0"/>
                </a:solidFill>
              </a:rPr>
              <a:t>                                                             (shelf)</a:t>
            </a:r>
            <a:endParaRPr lang="en-US" sz="1200" dirty="0"/>
          </a:p>
          <a:p>
            <a:pPr marL="342900" indent="-342900">
              <a:buAutoNum type="arabicPeriod" startAt="3"/>
            </a:pPr>
            <a:r>
              <a:rPr lang="en-US" sz="2000" dirty="0" err="1"/>
              <a:t>Mae’r</a:t>
            </a:r>
            <a:r>
              <a:rPr lang="en-US" sz="2000" dirty="0"/>
              <a:t> </a:t>
            </a:r>
            <a:r>
              <a:rPr lang="en-US" sz="2000" dirty="0" err="1"/>
              <a:t>lluniau</a:t>
            </a:r>
            <a:r>
              <a:rPr lang="en-US" sz="2000" dirty="0"/>
              <a:t> _____ y </a:t>
            </a:r>
            <a:r>
              <a:rPr lang="en-US" sz="2000" dirty="0" err="1"/>
              <a:t>llyfr</a:t>
            </a:r>
            <a:r>
              <a:rPr lang="en-US" sz="2000" dirty="0"/>
              <a:t>.</a:t>
            </a:r>
          </a:p>
          <a:p>
            <a:r>
              <a:rPr lang="en-US" sz="2000" i="1" dirty="0">
                <a:solidFill>
                  <a:srgbClr val="0070C0"/>
                </a:solidFill>
              </a:rPr>
              <a:t>                 </a:t>
            </a:r>
            <a:r>
              <a:rPr lang="en-US" sz="1200" i="1" dirty="0">
                <a:solidFill>
                  <a:srgbClr val="0070C0"/>
                </a:solidFill>
              </a:rPr>
              <a:t>(pictures)</a:t>
            </a:r>
            <a:endParaRPr lang="en-US" sz="1200" dirty="0"/>
          </a:p>
          <a:p>
            <a:r>
              <a:rPr lang="en-US" sz="2000" dirty="0"/>
              <a:t>4.  Mae </a:t>
            </a:r>
            <a:r>
              <a:rPr lang="en-US" sz="2000" dirty="0" err="1"/>
              <a:t>Catrin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eistedd</a:t>
            </a:r>
            <a:r>
              <a:rPr lang="en-US" sz="2000" dirty="0"/>
              <a:t> _______ </a:t>
            </a:r>
            <a:r>
              <a:rPr lang="en-US" sz="2000" dirty="0" err="1"/>
              <a:t>Siân</a:t>
            </a:r>
            <a:r>
              <a:rPr lang="en-US" sz="2000" dirty="0"/>
              <a:t> a Lisa.</a:t>
            </a:r>
          </a:p>
          <a:p>
            <a:r>
              <a:rPr lang="en-US" sz="1200" dirty="0">
                <a:solidFill>
                  <a:srgbClr val="0070C0"/>
                </a:solidFill>
              </a:rPr>
              <a:t>                                                    (is sitting)</a:t>
            </a:r>
          </a:p>
          <a:p>
            <a:pPr marL="457200" indent="-457200">
              <a:buAutoNum type="arabicPeriod" startAt="5"/>
            </a:pPr>
            <a:r>
              <a:rPr lang="en-US" sz="2000" dirty="0" err="1"/>
              <a:t>Mae’r</a:t>
            </a:r>
            <a:r>
              <a:rPr lang="en-US" sz="2000" dirty="0"/>
              <a:t> </a:t>
            </a:r>
            <a:r>
              <a:rPr lang="en-US" sz="2000" dirty="0" err="1"/>
              <a:t>rhaw</a:t>
            </a:r>
            <a:r>
              <a:rPr lang="en-US" sz="2000" dirty="0"/>
              <a:t> _______ y </a:t>
            </a:r>
            <a:r>
              <a:rPr lang="en-US" sz="2000" dirty="0" err="1"/>
              <a:t>bwced</a:t>
            </a:r>
            <a:r>
              <a:rPr lang="en-US" sz="2000" dirty="0"/>
              <a:t>.</a:t>
            </a:r>
          </a:p>
          <a:p>
            <a:pPr marL="457200" indent="-457200">
              <a:buAutoNum type="arabicPeriod" startAt="5"/>
            </a:pPr>
            <a:endParaRPr lang="en-US" sz="2000" dirty="0"/>
          </a:p>
          <a:p>
            <a:pPr marL="457200" indent="-457200">
              <a:buAutoNum type="arabicPeriod" startAt="5"/>
            </a:pPr>
            <a:r>
              <a:rPr lang="en-US" sz="2000" dirty="0"/>
              <a:t>Mae Rhys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eistedd</a:t>
            </a:r>
            <a:r>
              <a:rPr lang="en-US" sz="2000" dirty="0"/>
              <a:t>  ___________ </a:t>
            </a:r>
            <a:r>
              <a:rPr lang="en-US" sz="2000" dirty="0" err="1"/>
              <a:t>â</a:t>
            </a:r>
            <a:r>
              <a:rPr lang="en-US" sz="2000" dirty="0"/>
              <a:t> </a:t>
            </a:r>
            <a:r>
              <a:rPr lang="en-US" sz="2000" dirty="0" err="1"/>
              <a:t>Nerys</a:t>
            </a:r>
            <a:r>
              <a:rPr lang="en-US" sz="2000" dirty="0"/>
              <a:t>.</a:t>
            </a:r>
          </a:p>
          <a:p>
            <a:endParaRPr lang="en-US" sz="2000" dirty="0"/>
          </a:p>
          <a:p>
            <a:r>
              <a:rPr lang="en-US" sz="2000" dirty="0"/>
              <a:t>7. </a:t>
            </a:r>
            <a:r>
              <a:rPr lang="en-US" sz="2000" dirty="0" err="1"/>
              <a:t>Ydy’r</a:t>
            </a:r>
            <a:r>
              <a:rPr lang="en-US" sz="2000" dirty="0"/>
              <a:t> </a:t>
            </a:r>
            <a:r>
              <a:rPr lang="en-US" sz="2000" dirty="0" err="1"/>
              <a:t>gadair</a:t>
            </a:r>
            <a:r>
              <a:rPr lang="en-US" sz="2000" dirty="0"/>
              <a:t> ________ y </a:t>
            </a:r>
            <a:r>
              <a:rPr lang="en-US" sz="2000" dirty="0" err="1"/>
              <a:t>bwrdd</a:t>
            </a:r>
            <a:r>
              <a:rPr lang="en-US" sz="2000" dirty="0"/>
              <a:t>?</a:t>
            </a:r>
          </a:p>
          <a:p>
            <a:endParaRPr lang="en-US" sz="2000" dirty="0"/>
          </a:p>
          <a:p>
            <a:pPr marL="457200" indent="-457200">
              <a:buAutoNum type="arabicPeriod" startAt="8"/>
            </a:pPr>
            <a:r>
              <a:rPr lang="en-US" sz="2000" dirty="0" err="1"/>
              <a:t>Oes</a:t>
            </a:r>
            <a:r>
              <a:rPr lang="en-US" sz="2000" dirty="0"/>
              <a:t> </a:t>
            </a:r>
            <a:r>
              <a:rPr lang="en-US" sz="2000" dirty="0" err="1"/>
              <a:t>bisgedi</a:t>
            </a:r>
            <a:r>
              <a:rPr lang="en-US" sz="2000" dirty="0"/>
              <a:t> ______ y plat? </a:t>
            </a:r>
          </a:p>
          <a:p>
            <a:r>
              <a:rPr lang="en-US" sz="2000" dirty="0"/>
              <a:t>                 </a:t>
            </a:r>
            <a:r>
              <a:rPr lang="en-US" sz="1200" i="1" dirty="0">
                <a:solidFill>
                  <a:srgbClr val="0070C0"/>
                </a:solidFill>
              </a:rPr>
              <a:t>(biscuits)                           (plate)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A96293A-883F-A340-AE2C-0A831C45ABAD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412480" y="1267449"/>
          <a:ext cx="3096347" cy="4807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667">
                  <a:extLst>
                    <a:ext uri="{9D8B030D-6E8A-4147-A177-3AD203B41FA5}">
                      <a16:colId xmlns:a16="http://schemas.microsoft.com/office/drawing/2014/main" val="2522282003"/>
                    </a:ext>
                  </a:extLst>
                </a:gridCol>
                <a:gridCol w="1571680">
                  <a:extLst>
                    <a:ext uri="{9D8B030D-6E8A-4147-A177-3AD203B41FA5}">
                      <a16:colId xmlns:a16="http://schemas.microsoft.com/office/drawing/2014/main" val="3843454733"/>
                    </a:ext>
                  </a:extLst>
                </a:gridCol>
              </a:tblGrid>
              <a:tr h="600947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bwys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next to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8904366"/>
                  </a:ext>
                </a:extLst>
              </a:tr>
              <a:tr h="600947">
                <a:tc>
                  <a:txBody>
                    <a:bodyPr/>
                    <a:lstStyle/>
                    <a:p>
                      <a:r>
                        <a:rPr lang="en-US" b="1" dirty="0"/>
                        <a:t>o </a:t>
                      </a:r>
                      <a:r>
                        <a:rPr lang="en-US" b="1" dirty="0" err="1"/>
                        <a:t>flaen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/>
                        <a:t>in front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9155369"/>
                  </a:ext>
                </a:extLst>
              </a:tr>
              <a:tr h="600947">
                <a:tc>
                  <a:txBody>
                    <a:bodyPr/>
                    <a:lstStyle/>
                    <a:p>
                      <a:r>
                        <a:rPr lang="en-US" b="1" dirty="0" err="1"/>
                        <a:t>rhwng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/>
                        <a:t>between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0476895"/>
                  </a:ext>
                </a:extLst>
              </a:tr>
              <a:tr h="600947">
                <a:tc>
                  <a:txBody>
                    <a:bodyPr/>
                    <a:lstStyle/>
                    <a:p>
                      <a:r>
                        <a:rPr lang="en-US" b="1" dirty="0" err="1"/>
                        <a:t>tu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ôl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/>
                        <a:t>behind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1154505"/>
                  </a:ext>
                </a:extLst>
              </a:tr>
              <a:tr h="600947">
                <a:tc>
                  <a:txBody>
                    <a:bodyPr/>
                    <a:lstStyle/>
                    <a:p>
                      <a:r>
                        <a:rPr lang="en-US" b="1" dirty="0" err="1"/>
                        <a:t>yn</a:t>
                      </a:r>
                      <a:r>
                        <a:rPr lang="en-US" b="1" dirty="0"/>
                        <a:t> 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/>
                        <a:t>in the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4042022"/>
                  </a:ext>
                </a:extLst>
              </a:tr>
              <a:tr h="600947">
                <a:tc>
                  <a:txBody>
                    <a:bodyPr/>
                    <a:lstStyle/>
                    <a:p>
                      <a:r>
                        <a:rPr lang="en-US" b="1" dirty="0"/>
                        <a:t>o dan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/>
                        <a:t>under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6992068"/>
                  </a:ext>
                </a:extLst>
              </a:tr>
              <a:tr h="600947">
                <a:tc>
                  <a:txBody>
                    <a:bodyPr/>
                    <a:lstStyle/>
                    <a:p>
                      <a:r>
                        <a:rPr lang="en-US" b="1" dirty="0" err="1"/>
                        <a:t>gyferbyn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â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/>
                        <a:t>opposite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010997"/>
                  </a:ext>
                </a:extLst>
              </a:tr>
              <a:tr h="600947">
                <a:tc>
                  <a:txBody>
                    <a:bodyPr/>
                    <a:lstStyle/>
                    <a:p>
                      <a:r>
                        <a:rPr lang="en-US" b="1" dirty="0" err="1"/>
                        <a:t>ar</a:t>
                      </a:r>
                      <a:r>
                        <a:rPr lang="en-US" b="1" dirty="0"/>
                        <a:t> 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/>
                        <a:t>on the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2414060"/>
                  </a:ext>
                </a:extLst>
              </a:tr>
            </a:tbl>
          </a:graphicData>
        </a:graphic>
      </p:graphicFrame>
      <p:sp>
        <p:nvSpPr>
          <p:cNvPr id="6" name="10-Point Star 5">
            <a:extLst>
              <a:ext uri="{FF2B5EF4-FFF2-40B4-BE49-F238E27FC236}">
                <a16:creationId xmlns:a16="http://schemas.microsoft.com/office/drawing/2014/main" id="{1FCBDDA8-2E01-244B-8B5D-A44DD19BBF0F}"/>
              </a:ext>
            </a:extLst>
          </p:cNvPr>
          <p:cNvSpPr/>
          <p:nvPr/>
        </p:nvSpPr>
        <p:spPr>
          <a:xfrm>
            <a:off x="4586068" y="1131457"/>
            <a:ext cx="2321169" cy="1266092"/>
          </a:xfrm>
          <a:prstGeom prst="star10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chemeClr val="tx1"/>
                </a:solidFill>
              </a:rPr>
              <a:t>Tasg</a:t>
            </a:r>
            <a:r>
              <a:rPr lang="en-US" sz="3200" b="1" dirty="0">
                <a:solidFill>
                  <a:schemeClr val="tx1"/>
                </a:solidFill>
              </a:rPr>
              <a:t> 2</a:t>
            </a:r>
          </a:p>
        </p:txBody>
      </p:sp>
    </p:spTree>
    <p:extLst>
      <p:ext uri="{BB962C8B-B14F-4D97-AF65-F5344CB8AC3E}">
        <p14:creationId xmlns:p14="http://schemas.microsoft.com/office/powerpoint/2010/main" val="3823180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44A878F-3660-E947-B69C-A1C97FC275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17B5C33-6F49-614C-98B3-4E3D335B1949}"/>
              </a:ext>
            </a:extLst>
          </p:cNvPr>
          <p:cNvSpPr txBox="1">
            <a:spLocks noChangeArrowheads="1"/>
          </p:cNvSpPr>
          <p:nvPr/>
        </p:nvSpPr>
        <p:spPr>
          <a:xfrm>
            <a:off x="3001618" y="404790"/>
            <a:ext cx="6240245" cy="672494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Oes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cwestiwn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?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900C7F-28BE-DA4F-8265-22D547889C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997" y="1377847"/>
            <a:ext cx="6624866" cy="4804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18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364" y="947758"/>
            <a:ext cx="5084116" cy="50841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C38B220-BD65-524D-A0CF-64D15A679940}"/>
              </a:ext>
            </a:extLst>
          </p:cNvPr>
          <p:cNvSpPr txBox="1"/>
          <p:nvPr/>
        </p:nvSpPr>
        <p:spPr>
          <a:xfrm>
            <a:off x="6403598" y="1966322"/>
            <a:ext cx="4870581" cy="3046988"/>
          </a:xfrm>
          <a:prstGeom prst="rect">
            <a:avLst/>
          </a:prstGeom>
          <a:solidFill>
            <a:schemeClr val="accent1"/>
          </a:solidFill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Cadwch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saff</a:t>
            </a:r>
            <a:r>
              <a:rPr lang="en-US" sz="3200" b="1" dirty="0">
                <a:solidFill>
                  <a:schemeClr val="bg1"/>
                </a:solidFill>
              </a:rPr>
              <a:t> / Keep safe. 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Your next session is: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2.2.2021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@ 11 a.m.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2DEC80D-A774-D74C-ABC9-496FCA2F8F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01994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462A-520B-F54F-A518-73E2C8A39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724" y="97637"/>
            <a:ext cx="10859840" cy="719781"/>
          </a:xfrm>
          <a:solidFill>
            <a:schemeClr val="tx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Y </a:t>
            </a:r>
            <a:r>
              <a:rPr lang="en-US" b="1" dirty="0" err="1">
                <a:solidFill>
                  <a:schemeClr val="bg1"/>
                </a:solidFill>
              </a:rPr>
              <a:t>Treigladau</a:t>
            </a:r>
            <a:r>
              <a:rPr lang="en-US" b="1" dirty="0">
                <a:solidFill>
                  <a:schemeClr val="bg1"/>
                </a:solidFill>
              </a:rPr>
              <a:t>                                  The mutations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43BB6C-64A8-8E45-A357-99A31E607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665" y="1421906"/>
            <a:ext cx="7327899" cy="51740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0F793D-16DD-674B-8FCA-5846AF6CDD67}"/>
              </a:ext>
            </a:extLst>
          </p:cNvPr>
          <p:cNvSpPr txBox="1"/>
          <p:nvPr/>
        </p:nvSpPr>
        <p:spPr>
          <a:xfrm>
            <a:off x="318654" y="1421906"/>
            <a:ext cx="3643746" cy="175432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What are mutations?</a:t>
            </a:r>
          </a:p>
          <a:p>
            <a:r>
              <a:rPr lang="en-US" dirty="0"/>
              <a:t>A mutation is when a consonant changes at the beginning of a word which occurs because of a word or phrase preceding it.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DA0BF0-EF7A-9C4F-A4EE-7E43E93E918C}"/>
              </a:ext>
            </a:extLst>
          </p:cNvPr>
          <p:cNvSpPr txBox="1"/>
          <p:nvPr/>
        </p:nvSpPr>
        <p:spPr>
          <a:xfrm>
            <a:off x="8007929" y="5164756"/>
            <a:ext cx="3269672" cy="116955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/>
              <a:t>We have three different kinds of mutations:</a:t>
            </a:r>
          </a:p>
          <a:p>
            <a:pPr marL="342900" indent="-342900">
              <a:buAutoNum type="arabicPeriod"/>
            </a:pP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meddal</a:t>
            </a:r>
            <a:r>
              <a:rPr lang="en-US" sz="1400" dirty="0"/>
              <a:t> / </a:t>
            </a:r>
            <a:r>
              <a:rPr lang="en-US" sz="1400" i="1" dirty="0"/>
              <a:t>Soft mutation</a:t>
            </a:r>
          </a:p>
          <a:p>
            <a:r>
              <a:rPr lang="en-US" sz="1400" dirty="0"/>
              <a:t>2.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trwynol</a:t>
            </a:r>
            <a:r>
              <a:rPr lang="en-US" sz="1400" dirty="0"/>
              <a:t> / </a:t>
            </a:r>
            <a:r>
              <a:rPr lang="en-US" sz="1400" i="1" dirty="0"/>
              <a:t>Nasal mutation</a:t>
            </a:r>
          </a:p>
          <a:p>
            <a:r>
              <a:rPr lang="en-US" sz="1400" dirty="0"/>
              <a:t>3.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llaes</a:t>
            </a:r>
            <a:r>
              <a:rPr lang="en-US" sz="1400" dirty="0"/>
              <a:t> / </a:t>
            </a:r>
            <a:r>
              <a:rPr lang="en-US" sz="1400" i="1" dirty="0"/>
              <a:t>Aspirate mutation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09D059-FB6A-7F4E-9BFB-70615083B233}"/>
              </a:ext>
            </a:extLst>
          </p:cNvPr>
          <p:cNvSpPr txBox="1"/>
          <p:nvPr/>
        </p:nvSpPr>
        <p:spPr>
          <a:xfrm>
            <a:off x="6206837" y="914401"/>
            <a:ext cx="1219199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Soft mutation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E387A2-CF71-BD48-B2B6-588CD8CB425A}"/>
              </a:ext>
            </a:extLst>
          </p:cNvPr>
          <p:cNvSpPr txBox="1"/>
          <p:nvPr/>
        </p:nvSpPr>
        <p:spPr>
          <a:xfrm>
            <a:off x="7924801" y="931185"/>
            <a:ext cx="1219199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Nasal mutation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3E29D5-FAEC-184A-993D-0A1E040E4F14}"/>
              </a:ext>
            </a:extLst>
          </p:cNvPr>
          <p:cNvSpPr txBox="1"/>
          <p:nvPr/>
        </p:nvSpPr>
        <p:spPr>
          <a:xfrm>
            <a:off x="9642765" y="914401"/>
            <a:ext cx="1219199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Aspirate mutation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13B9D0-F5B8-154F-A23D-A3064EE3DDEA}"/>
              </a:ext>
            </a:extLst>
          </p:cNvPr>
          <p:cNvSpPr txBox="1"/>
          <p:nvPr/>
        </p:nvSpPr>
        <p:spPr>
          <a:xfrm>
            <a:off x="611724" y="4569502"/>
            <a:ext cx="2687782" cy="120032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ond</a:t>
            </a:r>
            <a:r>
              <a:rPr lang="en-US" b="1" dirty="0"/>
              <a:t> y 9 </a:t>
            </a:r>
            <a:r>
              <a:rPr lang="en-US" b="1" dirty="0" err="1"/>
              <a:t>llythyren</a:t>
            </a:r>
            <a:r>
              <a:rPr lang="en-US" b="1" dirty="0"/>
              <a:t> </a:t>
            </a:r>
            <a:r>
              <a:rPr lang="en-US" b="1" dirty="0" err="1"/>
              <a:t>yma</a:t>
            </a:r>
            <a:r>
              <a:rPr lang="en-US" b="1" dirty="0"/>
              <a:t> </a:t>
            </a:r>
            <a:r>
              <a:rPr lang="en-US" b="1" dirty="0" err="1"/>
              <a:t>sy’n</a:t>
            </a:r>
            <a:r>
              <a:rPr lang="en-US" b="1" dirty="0"/>
              <a:t> </a:t>
            </a:r>
            <a:r>
              <a:rPr lang="en-US" b="1" dirty="0" err="1"/>
              <a:t>treiglo</a:t>
            </a:r>
            <a:r>
              <a:rPr lang="en-US" b="1" dirty="0"/>
              <a:t>.</a:t>
            </a:r>
          </a:p>
          <a:p>
            <a:pPr algn="ctr"/>
            <a:r>
              <a:rPr lang="en-US" i="1" dirty="0"/>
              <a:t>Only these 9 letters mutate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DFE676B-3EDD-FC4D-BC2A-4EC021C82AFA}"/>
              </a:ext>
            </a:extLst>
          </p:cNvPr>
          <p:cNvCxnSpPr>
            <a:cxnSpLocks/>
            <a:stCxn id="10" idx="3"/>
          </p:cNvCxnSpPr>
          <p:nvPr/>
        </p:nvCxnSpPr>
        <p:spPr>
          <a:xfrm flipV="1">
            <a:off x="3299506" y="3780721"/>
            <a:ext cx="1300203" cy="138894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A20A0CCA-E1BC-C64D-A3C8-40FF23226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30129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44064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{CEFAC418-BF61-B148-8EBB-3F7F89E0273C}tf10001069</Template>
  <TotalTime>1758</TotalTime>
  <Words>2024</Words>
  <Application>Microsoft Macintosh PowerPoint</Application>
  <PresentationFormat>Widescreen</PresentationFormat>
  <Paragraphs>403</Paragraphs>
  <Slides>47</Slides>
  <Notes>2</Notes>
  <HiddenSlides>0</HiddenSlides>
  <MMClips>8</MMClips>
  <ScaleCrop>false</ScaleCrop>
  <HeadingPairs>
    <vt:vector size="8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Links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61" baseType="lpstr">
      <vt:lpstr>ＭＳ Ｐゴシック</vt:lpstr>
      <vt:lpstr>American Typewriter</vt:lpstr>
      <vt:lpstr>Arial</vt:lpstr>
      <vt:lpstr>Ayuthaya</vt:lpstr>
      <vt:lpstr>Bookman Old Style</vt:lpstr>
      <vt:lpstr>Calibri</vt:lpstr>
      <vt:lpstr>Century Gothic</vt:lpstr>
      <vt:lpstr>Noteworthy Light</vt:lpstr>
      <vt:lpstr>Roboto</vt:lpstr>
      <vt:lpstr>Segoe Print</vt:lpstr>
      <vt:lpstr>Segoe Script</vt:lpstr>
      <vt:lpstr>Wingdings 3</vt:lpstr>
      <vt:lpstr>Wisp</vt:lpstr>
      <vt:lpstr>CET:Cwrs%20Sylfaen%202014:Taflen%20Cenedl%20Enwau%20W10.docx!OLE_LINK1</vt:lpstr>
      <vt:lpstr>PowerPoint Presentation</vt:lpstr>
      <vt:lpstr>Heddiw, fe fyddwn ni yn… Today we will… </vt:lpstr>
      <vt:lpstr>PowerPoint Presentation</vt:lpstr>
      <vt:lpstr>PowerPoint Presentation</vt:lpstr>
      <vt:lpstr>Yn y dosbarth…                    In the classroom …</vt:lpstr>
      <vt:lpstr>PowerPoint Presentation</vt:lpstr>
      <vt:lpstr>Amser cofrestru ...              Registration time ... </vt:lpstr>
      <vt:lpstr>PowerPoint Presentation</vt:lpstr>
      <vt:lpstr>    Pa liw ydy  …?                      What colour is  …?  </vt:lpstr>
      <vt:lpstr>Cyw a’i ffrindiau  </vt:lpstr>
      <vt:lpstr>    Pa liw ydy  …?                      What colour is  …?  </vt:lpstr>
      <vt:lpstr>     Aled Afal a’i ffrindiau  </vt:lpstr>
      <vt:lpstr>Beth ydy’r rhif …… .?           What is the …… number?  </vt:lpstr>
      <vt:lpstr>PowerPoint Presentation</vt:lpstr>
      <vt:lpstr>Beth ydy’r rhif?           What is the number?  </vt:lpstr>
      <vt:lpstr>Help llaw…           A helping hand …  </vt:lpstr>
      <vt:lpstr>PowerPoint Presentation</vt:lpstr>
      <vt:lpstr>PowerPoint Presentation</vt:lpstr>
      <vt:lpstr>Sawl … ?                                      How many … ?</vt:lpstr>
      <vt:lpstr>PowerPoint Presentation</vt:lpstr>
      <vt:lpstr>Sawl … ?                                         How many …?</vt:lpstr>
      <vt:lpstr>PowerPoint Presentation</vt:lpstr>
      <vt:lpstr>Faint o … ?                                     How many …?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Treigladau                                  The mutations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163</cp:revision>
  <dcterms:created xsi:type="dcterms:W3CDTF">2020-09-11T11:29:22Z</dcterms:created>
  <dcterms:modified xsi:type="dcterms:W3CDTF">2021-01-25T09:10:09Z</dcterms:modified>
</cp:coreProperties>
</file>