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8"/>
  </p:handoutMasterIdLst>
  <p:sldIdLst>
    <p:sldId id="256" r:id="rId5"/>
    <p:sldId id="259" r:id="rId6"/>
    <p:sldId id="260" r:id="rId7"/>
    <p:sldId id="261" r:id="rId8"/>
    <p:sldId id="262" r:id="rId9"/>
    <p:sldId id="268" r:id="rId10"/>
    <p:sldId id="263" r:id="rId11"/>
    <p:sldId id="269" r:id="rId12"/>
    <p:sldId id="264" r:id="rId13"/>
    <p:sldId id="265" r:id="rId14"/>
    <p:sldId id="266" r:id="rId15"/>
    <p:sldId id="267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Power Electronics &amp; Drives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M6X00375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Lecturer	</a:t>
            </a:r>
          </a:p>
          <a:p>
            <a:pPr lvl="1"/>
            <a:r>
              <a:rPr lang="en-GB" sz="2400" dirty="0"/>
              <a:t>Steve Mosey</a:t>
            </a:r>
          </a:p>
          <a:p>
            <a:pPr lvl="1"/>
            <a:r>
              <a:rPr lang="en-GB" sz="2400" dirty="0"/>
              <a:t>My office is </a:t>
            </a:r>
            <a:r>
              <a:rPr lang="en-GB" sz="2400" dirty="0" smtClean="0"/>
              <a:t>in </a:t>
            </a:r>
            <a:r>
              <a:rPr lang="en-GB" sz="2400" dirty="0" err="1" smtClean="0"/>
              <a:t>Technium</a:t>
            </a:r>
            <a:r>
              <a:rPr lang="en-GB" sz="2400" dirty="0" smtClean="0"/>
              <a:t> 2</a:t>
            </a:r>
            <a:endParaRPr lang="en-GB" sz="2400" dirty="0"/>
          </a:p>
          <a:p>
            <a:pPr lvl="1"/>
            <a:r>
              <a:rPr lang="en-GB" sz="2400" dirty="0">
                <a:hlinkClick r:id="rId2"/>
              </a:rPr>
              <a:t>Stephen.mosey@uwtsd.ac.uk</a:t>
            </a:r>
            <a:endParaRPr lang="en-GB" sz="2400" dirty="0"/>
          </a:p>
          <a:p>
            <a:pPr marL="914400" lvl="2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75" y="3429000"/>
            <a:ext cx="5429250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9286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When and Where?</a:t>
            </a:r>
          </a:p>
          <a:p>
            <a:endParaRPr lang="en-GB" sz="2800" dirty="0"/>
          </a:p>
          <a:p>
            <a:pPr lvl="1"/>
            <a:r>
              <a:rPr lang="en-GB" dirty="0" smtClean="0"/>
              <a:t>2 Hours a week (Both semesters)</a:t>
            </a:r>
          </a:p>
          <a:p>
            <a:pPr lvl="1"/>
            <a:endParaRPr lang="en-GB" dirty="0"/>
          </a:p>
          <a:p>
            <a:pPr lvl="1"/>
            <a:r>
              <a:rPr lang="en-GB" sz="2400" dirty="0" smtClean="0"/>
              <a:t>IQ Room </a:t>
            </a:r>
            <a:r>
              <a:rPr lang="en-GB" sz="2400" dirty="0" smtClean="0"/>
              <a:t>208 </a:t>
            </a:r>
            <a:r>
              <a:rPr lang="en-GB" sz="2400" dirty="0"/>
              <a:t>– </a:t>
            </a:r>
            <a:r>
              <a:rPr lang="en-GB" sz="2400" dirty="0" smtClean="0"/>
              <a:t>Electronics </a:t>
            </a:r>
            <a:r>
              <a:rPr lang="en-GB" sz="2400" dirty="0"/>
              <a:t>Lab</a:t>
            </a:r>
          </a:p>
          <a:p>
            <a:pPr lvl="1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863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hangingPunct="0"/>
            <a:r>
              <a:rPr lang="en-GB" dirty="0"/>
              <a:t>To develop in the student an in depth understanding of power electronic circuits and systems, their use in power supply and energy storage systems and their use in electrical drive systems. </a:t>
            </a:r>
          </a:p>
          <a:p>
            <a:pPr lvl="0"/>
            <a:r>
              <a:rPr lang="en-GB" dirty="0"/>
              <a:t>To develop the appropriate skills necessary for the analysis and design of power electronic systems including electrical drive 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986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Analyse </a:t>
            </a:r>
            <a:r>
              <a:rPr lang="en-GB" dirty="0"/>
              <a:t>and design power electronic systems employing established and emerging techniques</a:t>
            </a:r>
            <a:r>
              <a:rPr lang="en-GB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Analyse electrical drive systems and apply established and emerging techniques to ensure effective operation of these 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779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Details of Outcome Assessment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5493802"/>
              </p:ext>
            </p:extLst>
          </p:nvPr>
        </p:nvGraphicFramePr>
        <p:xfrm>
          <a:off x="0" y="1412776"/>
          <a:ext cx="9144000" cy="41028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87092"/>
                <a:gridCol w="6356908"/>
              </a:tblGrid>
              <a:tr h="8415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2637155" algn="ctr"/>
                          <a:tab pos="5274310" algn="r"/>
                        </a:tabLst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  <a:effectLst/>
                        </a:rPr>
                        <a:t>Outcomes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73" marR="66973" marT="0" marB="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637155" algn="ctr"/>
                          <a:tab pos="5274310" algn="r"/>
                        </a:tabLst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  <a:effectLst/>
                        </a:rPr>
                        <a:t>Assessment Criteria: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637155" algn="ctr"/>
                          <a:tab pos="5274310" algn="r"/>
                        </a:tabLst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  <a:effectLst/>
                        </a:rPr>
                        <a:t>To achieve each outcome a student must demonstrate the ability to :</a:t>
                      </a:r>
                      <a:endParaRPr lang="en-GB" sz="20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73" marR="66973" marT="0" marB="0">
                    <a:solidFill>
                      <a:schemeClr val="tx2"/>
                    </a:solidFill>
                  </a:tcPr>
                </a:tc>
              </a:tr>
              <a:tr h="1206278">
                <a:tc>
                  <a:txBody>
                    <a:bodyPr/>
                    <a:lstStyle/>
                    <a:p>
                      <a:pPr marL="324000" indent="-180340" algn="l" hangingPunct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1. Analyse and design power electronic systems employing established and emerging techniques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73" marR="66973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/>
                        <a:buChar char=""/>
                        <a:tabLst>
                          <a:tab pos="418465" algn="l"/>
                        </a:tabLst>
                      </a:pPr>
                      <a:r>
                        <a:rPr lang="en-GB" sz="1600" dirty="0">
                          <a:effectLst/>
                        </a:rPr>
                        <a:t>Analyse and show a detailed understanding of the circuits used for the conversion of AC &gt; DC, DC &gt; AC, AC &gt; AC and DC &gt; DC incorporating high frequency techniques.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/>
                        <a:buChar char=""/>
                        <a:tabLst>
                          <a:tab pos="457200" algn="l"/>
                          <a:tab pos="685800" algn="l"/>
                        </a:tabLst>
                      </a:pPr>
                      <a:r>
                        <a:rPr lang="en-GB" sz="1600" dirty="0">
                          <a:effectLst/>
                        </a:rPr>
                        <a:t>Apply appropriate methods for improving efficiency of operation.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73" marR="66973" marT="0" marB="0"/>
                </a:tc>
              </a:tr>
              <a:tr h="1984637">
                <a:tc>
                  <a:txBody>
                    <a:bodyPr/>
                    <a:lstStyle/>
                    <a:p>
                      <a:pPr marL="324000" indent="-180340" algn="l" hangingPunct="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2. Analyse electrical drive systems and apply established and emerging techniques to ensure effective operation of these systems.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73" marR="66973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/>
                        <a:buChar char=""/>
                        <a:tabLst>
                          <a:tab pos="457200" algn="l"/>
                          <a:tab pos="685800" algn="l"/>
                        </a:tabLst>
                      </a:pPr>
                      <a:r>
                        <a:rPr lang="en-GB" sz="1600" dirty="0">
                          <a:effectLst/>
                        </a:rPr>
                        <a:t>Analyse and show a detailed understanding of a range of single and three phase rectifying circuits for AC to DC conversion.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/>
                        <a:buChar char=""/>
                        <a:tabLst>
                          <a:tab pos="457200" algn="l"/>
                          <a:tab pos="685800" algn="l"/>
                        </a:tabLst>
                      </a:pPr>
                      <a:r>
                        <a:rPr lang="en-GB" sz="1600" dirty="0">
                          <a:effectLst/>
                        </a:rPr>
                        <a:t>Analyse and show a detailed understanding of the configuration of, and the control techniques employed in commercial drives.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/>
                        <a:buChar char=""/>
                        <a:tabLst>
                          <a:tab pos="418465" algn="l"/>
                        </a:tabLst>
                      </a:pPr>
                      <a:r>
                        <a:rPr lang="en-GB" sz="1600" dirty="0">
                          <a:effectLst/>
                        </a:rPr>
                        <a:t>Apply appropriate design methods for the control of a motor for improved stability.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73" marR="6697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035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Power Electronic Converters - Power electronic components and circuits. </a:t>
            </a:r>
            <a:endParaRPr lang="en-GB" dirty="0" smtClean="0"/>
          </a:p>
          <a:p>
            <a:pPr lvl="1"/>
            <a:r>
              <a:rPr lang="en-GB" dirty="0" smtClean="0"/>
              <a:t>AC </a:t>
            </a:r>
            <a:r>
              <a:rPr lang="en-GB" dirty="0"/>
              <a:t>to DC, DC to AC, DC to DC, and AC to AC conversion processes.</a:t>
            </a:r>
          </a:p>
          <a:p>
            <a:pPr lvl="0"/>
            <a:r>
              <a:rPr lang="en-GB" dirty="0"/>
              <a:t>Calculation of peak, mean and RMS values of voltage and current associated with each </a:t>
            </a:r>
            <a:r>
              <a:rPr lang="en-GB" dirty="0" smtClean="0"/>
              <a:t>converter.</a:t>
            </a:r>
          </a:p>
          <a:p>
            <a:pPr lvl="1"/>
            <a:r>
              <a:rPr lang="en-GB" dirty="0" smtClean="0"/>
              <a:t>Maximum </a:t>
            </a:r>
            <a:r>
              <a:rPr lang="en-GB" dirty="0"/>
              <a:t>Power Point </a:t>
            </a:r>
            <a:r>
              <a:rPr lang="en-GB" dirty="0" smtClean="0"/>
              <a:t>Tracking. </a:t>
            </a:r>
            <a:endParaRPr lang="en-GB" dirty="0"/>
          </a:p>
          <a:p>
            <a:pPr lvl="1"/>
            <a:r>
              <a:rPr lang="en-GB" dirty="0" smtClean="0"/>
              <a:t>Grid </a:t>
            </a:r>
            <a:r>
              <a:rPr lang="en-GB" dirty="0"/>
              <a:t>synchronization. </a:t>
            </a:r>
            <a:endParaRPr lang="en-GB" dirty="0" smtClean="0"/>
          </a:p>
          <a:p>
            <a:pPr lvl="1"/>
            <a:r>
              <a:rPr lang="en-GB" dirty="0" smtClean="0"/>
              <a:t>Calculation </a:t>
            </a:r>
            <a:r>
              <a:rPr lang="en-GB" dirty="0"/>
              <a:t>of harmonic distortion factors. </a:t>
            </a:r>
            <a:endParaRPr lang="en-GB" dirty="0" smtClean="0"/>
          </a:p>
          <a:p>
            <a:pPr lvl="1"/>
            <a:r>
              <a:rPr lang="en-GB" dirty="0" smtClean="0"/>
              <a:t>Switching </a:t>
            </a:r>
            <a:r>
              <a:rPr lang="en-GB" dirty="0"/>
              <a:t>losses, conversion efficiency (for example in solar PV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Power </a:t>
            </a:r>
            <a:r>
              <a:rPr lang="en-GB" dirty="0"/>
              <a:t>factor calculations. </a:t>
            </a:r>
            <a:endParaRPr lang="en-GB" dirty="0" smtClean="0"/>
          </a:p>
          <a:p>
            <a:pPr lvl="1"/>
            <a:r>
              <a:rPr lang="en-GB" dirty="0" smtClean="0"/>
              <a:t>Protection </a:t>
            </a:r>
            <a:r>
              <a:rPr lang="en-GB" dirty="0"/>
              <a:t>of devices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628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Topics… cont</a:t>
            </a:r>
            <a:r>
              <a:rPr lang="en-GB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dirty="0"/>
              <a:t>Switch Mode and Uninterruptible Power Supplies </a:t>
            </a:r>
          </a:p>
          <a:p>
            <a:pPr lvl="1"/>
            <a:r>
              <a:rPr lang="en-GB" dirty="0"/>
              <a:t>Design and analysis of switch mode circuits and systems.</a:t>
            </a:r>
          </a:p>
          <a:p>
            <a:pPr lvl="1"/>
            <a:r>
              <a:rPr lang="en-GB" dirty="0"/>
              <a:t>Design and analysis of uninterruptible power supply systems, incorporating energy storage systems. </a:t>
            </a:r>
          </a:p>
          <a:p>
            <a:pPr lvl="1"/>
            <a:r>
              <a:rPr lang="en-GB" dirty="0"/>
              <a:t>Charge and discharge control algorithms for various battery types.</a:t>
            </a:r>
          </a:p>
          <a:p>
            <a:pPr lvl="0"/>
            <a:r>
              <a:rPr lang="en-GB" dirty="0"/>
              <a:t>DC and AC Motor Drives </a:t>
            </a:r>
          </a:p>
          <a:p>
            <a:pPr lvl="1"/>
            <a:r>
              <a:rPr lang="en-GB" dirty="0"/>
              <a:t>overview and analysis of electrical machine systems - analysis of AC machine and DC machine systems and their representation by equivalent circuits.</a:t>
            </a:r>
          </a:p>
          <a:p>
            <a:pPr lvl="0"/>
            <a:r>
              <a:rPr lang="en-GB" dirty="0"/>
              <a:t>Application of power electronic converters to motors to provide variable speed and variable torque.</a:t>
            </a:r>
          </a:p>
          <a:p>
            <a:pPr lvl="0"/>
            <a:r>
              <a:rPr lang="en-GB" dirty="0"/>
              <a:t>Analysis of electrical drive systems, consisting of DC and AC machines and a broad range of power electronic converters. </a:t>
            </a:r>
          </a:p>
          <a:p>
            <a:pPr lvl="0"/>
            <a:r>
              <a:rPr lang="en-GB" dirty="0"/>
              <a:t>Analysis and design of speed and torque control techniques for electrical drives, including vector control.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370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2 </a:t>
            </a:r>
            <a:r>
              <a:rPr lang="en-GB" sz="2400" dirty="0"/>
              <a:t>Assignment </a:t>
            </a:r>
            <a:r>
              <a:rPr lang="en-GB" sz="2400" dirty="0" smtClean="0"/>
              <a:t>(30%) </a:t>
            </a:r>
            <a:r>
              <a:rPr lang="en-GB" sz="2400" dirty="0" smtClean="0"/>
              <a:t>– Approx. </a:t>
            </a:r>
            <a:r>
              <a:rPr lang="en-GB" sz="2400" dirty="0" smtClean="0"/>
              <a:t>1500 Words</a:t>
            </a:r>
            <a:endParaRPr lang="en-GB" sz="2400" dirty="0"/>
          </a:p>
          <a:p>
            <a:pPr lvl="2"/>
            <a:r>
              <a:rPr lang="en-GB" sz="2000" dirty="0" smtClean="0"/>
              <a:t>Assignment 1 (15%)</a:t>
            </a:r>
          </a:p>
          <a:p>
            <a:pPr lvl="2"/>
            <a:r>
              <a:rPr lang="en-GB" sz="2000" dirty="0"/>
              <a:t>Assignment </a:t>
            </a:r>
            <a:r>
              <a:rPr lang="en-GB" sz="2000" dirty="0" smtClean="0"/>
              <a:t>2 (15</a:t>
            </a:r>
            <a:r>
              <a:rPr lang="en-GB" sz="2000" dirty="0"/>
              <a:t>%)</a:t>
            </a:r>
          </a:p>
          <a:p>
            <a:pPr lvl="2"/>
            <a:endParaRPr lang="en-GB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1 Exam </a:t>
            </a:r>
            <a:r>
              <a:rPr lang="en-GB" sz="2400" dirty="0" smtClean="0"/>
              <a:t>(70</a:t>
            </a:r>
            <a:r>
              <a:rPr lang="en-GB" sz="2400" dirty="0" smtClean="0"/>
              <a:t>%) – 2 Hours</a:t>
            </a:r>
            <a:endParaRPr lang="en-GB" sz="2400" dirty="0"/>
          </a:p>
          <a:p>
            <a:pPr lvl="2"/>
            <a:r>
              <a:rPr lang="en-GB" sz="2000" dirty="0"/>
              <a:t>In May</a:t>
            </a:r>
          </a:p>
        </p:txBody>
      </p:sp>
    </p:spTree>
    <p:extLst>
      <p:ext uri="{BB962C8B-B14F-4D97-AF65-F5344CB8AC3E}">
        <p14:creationId xmlns:p14="http://schemas.microsoft.com/office/powerpoint/2010/main" val="2637198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and Teaching Strategy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6280028"/>
              </p:ext>
            </p:extLst>
          </p:nvPr>
        </p:nvGraphicFramePr>
        <p:xfrm>
          <a:off x="2195736" y="2420888"/>
          <a:ext cx="4545618" cy="1864752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3105677"/>
                <a:gridCol w="1439941"/>
              </a:tblGrid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Percentage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Scheduled </a:t>
                      </a:r>
                      <a:r>
                        <a:rPr lang="en-GB" sz="1600" dirty="0" smtClean="0">
                          <a:effectLst/>
                        </a:rPr>
                        <a:t> learning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30%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Independent </a:t>
                      </a:r>
                      <a:r>
                        <a:rPr lang="en-GB" sz="1600" dirty="0" smtClean="0">
                          <a:effectLst/>
                        </a:rPr>
                        <a:t> learning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70%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TOTAL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7156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Lecture notes and slides on Moodle</a:t>
            </a:r>
          </a:p>
          <a:p>
            <a:endParaRPr lang="en-GB"/>
          </a:p>
          <a:p>
            <a:r>
              <a:rPr lang="en-GB"/>
              <a:t>Assignments 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267812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Suggested Reading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753537"/>
              </p:ext>
            </p:extLst>
          </p:nvPr>
        </p:nvGraphicFramePr>
        <p:xfrm>
          <a:off x="683568" y="1340768"/>
          <a:ext cx="7992888" cy="3945236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1850835"/>
                <a:gridCol w="6142053"/>
              </a:tblGrid>
              <a:tr h="135910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Book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6813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>
                          <a:tab pos="457200" algn="l"/>
                          <a:tab pos="914400" algn="l"/>
                        </a:tabLst>
                        <a:defRPr/>
                      </a:pPr>
                      <a:r>
                        <a:rPr lang="en-GB" sz="1600" kern="1200" dirty="0" smtClean="0">
                          <a:effectLst/>
                        </a:rPr>
                        <a:t>Further</a:t>
                      </a:r>
                      <a:endParaRPr lang="en-GB" sz="16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Krishnan R. Electric Motor Drives Modelling, Analysis, and Control. Prentice Hall. ISBN: 0130910147 (2001)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68132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Mohan N, </a:t>
                      </a:r>
                      <a:r>
                        <a:rPr lang="en-GB" sz="1600" kern="1200" dirty="0" err="1" smtClean="0">
                          <a:effectLst/>
                        </a:rPr>
                        <a:t>Undeland</a:t>
                      </a:r>
                      <a:r>
                        <a:rPr lang="en-GB" sz="1600" kern="1200" dirty="0" smtClean="0">
                          <a:effectLst/>
                        </a:rPr>
                        <a:t> T M, Robbins W P. Power Electronics, Converters, Applications and Design, 3rd Edition. John Wiley &amp; Sons Inc. 978-0471226932 (2002)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7459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Fitzgerald A E, Kingsley C, </a:t>
                      </a:r>
                      <a:r>
                        <a:rPr lang="en-GB" sz="1600" kern="1200" dirty="0" err="1" smtClean="0">
                          <a:effectLst/>
                        </a:rPr>
                        <a:t>Umans</a:t>
                      </a:r>
                      <a:r>
                        <a:rPr lang="en-GB" sz="1600" kern="1200" dirty="0" smtClean="0">
                          <a:effectLst/>
                        </a:rPr>
                        <a:t> S D. Electric Machinery, 6th Edition. McGraw-Hill Higher Education. ISBN 978-0071230100.  (2002</a:t>
                      </a:r>
                      <a:endParaRPr lang="en-GB" sz="1600" kern="12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5284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Hughes A. Electric Motors and Drives: Fundamentals, Types and Applications. </a:t>
                      </a:r>
                      <a:r>
                        <a:rPr lang="en-GB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Newnes</a:t>
                      </a:r>
                      <a:r>
                        <a:rPr lang="en-GB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IBSN: 0750647183 (2005)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1862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Suggested </a:t>
            </a:r>
            <a:r>
              <a:rPr lang="en-GB" dirty="0" smtClean="0"/>
              <a:t>Reading … cont.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272437"/>
              </p:ext>
            </p:extLst>
          </p:nvPr>
        </p:nvGraphicFramePr>
        <p:xfrm>
          <a:off x="683568" y="1340768"/>
          <a:ext cx="7992888" cy="4218008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1850835"/>
                <a:gridCol w="6142053"/>
              </a:tblGrid>
              <a:tr h="135910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Book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68132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Rashid M H. Power Electronics Handbook, Devices, Circuits and Applications, 3rd Edition. Elsevier. ISBN: 0123820367 (2010)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68132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err="1" smtClean="0">
                          <a:effectLst/>
                        </a:rPr>
                        <a:t>Wildi</a:t>
                      </a:r>
                      <a:r>
                        <a:rPr lang="en-GB" sz="1600" kern="1200" dirty="0" smtClean="0">
                          <a:effectLst/>
                        </a:rPr>
                        <a:t> T. Electrical Machines, Drives and Power Systems. Prentice Hall.  ISBN: 0131969188. (2005)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7459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Mohan N. Power Electronics  Wiley (2011)</a:t>
                      </a:r>
                      <a:endParaRPr lang="en-GB" sz="1600" kern="12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5284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Vukosavic</a:t>
                      </a:r>
                      <a:r>
                        <a:rPr lang="en-GB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Electrical Machines (Power Electronics and Power Systems) Springer (2013) ISBN-10: 1461403995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5284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>
                          <a:effectLst/>
                        </a:rPr>
                        <a:t>Further</a:t>
                      </a:r>
                      <a:endParaRPr lang="en-GB" sz="16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Lander C W, Power Electronics, 3rd Edition. McGraw-Hill Higher Education. ISBN: 0077077148 (1993)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15496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69</TotalTime>
  <Words>765</Words>
  <Application>Microsoft Office PowerPoint</Application>
  <PresentationFormat>On-screen Show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Power Electronics &amp; Drives M6X00375</vt:lpstr>
      <vt:lpstr>Useful Information</vt:lpstr>
      <vt:lpstr>Useful Information</vt:lpstr>
      <vt:lpstr>Aims</vt:lpstr>
      <vt:lpstr>Learning Outcomes</vt:lpstr>
      <vt:lpstr>Details of Outcome Assessment</vt:lpstr>
      <vt:lpstr>Topics</vt:lpstr>
      <vt:lpstr>Topics… cont.</vt:lpstr>
      <vt:lpstr>Assessments</vt:lpstr>
      <vt:lpstr>Learning and Teaching Strategy</vt:lpstr>
      <vt:lpstr>Useful Information</vt:lpstr>
      <vt:lpstr>Suggested Reading</vt:lpstr>
      <vt:lpstr>Suggested Reading … cont.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Stephen Mosey</cp:lastModifiedBy>
  <cp:revision>6</cp:revision>
  <dcterms:created xsi:type="dcterms:W3CDTF">2015-04-14T15:21:28Z</dcterms:created>
  <dcterms:modified xsi:type="dcterms:W3CDTF">2018-10-01T09:46:51Z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