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_rels/slideMaster7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_rels/presentation.xml.rels" ContentType="application/vnd.openxmlformats-package.relationships+xml"/>
  <Override PartName="/ppt/media/image1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5.png" ContentType="image/png"/>
  <Override PartName="/ppt/media/image6.png" ContentType="image/png"/>
  <Override PartName="/ppt/media/image7.png" ContentType="image/png"/>
  <Override PartName="/ppt/media/image8.png" ContentType="image/png"/>
  <Override PartName="/ppt/slideLayouts/_rels/slideLayout7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_rels/slide10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9.xml.rels" ContentType="application/vnd.openxmlformats-package.relationships+xml"/>
  <Override PartName="/ppt/slides/_rels/slide11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.xml.rels" ContentType="application/vnd.openxmlformats-package.relationships+xml"/>
  <Override PartName="/ppt/slides/_rels/slide16.xml.rels" ContentType="application/vnd.openxmlformats-package.relationships+xml"/>
  <Override PartName="/ppt/slides/_rels/slide2.xml.rels" ContentType="application/vnd.openxmlformats-package.relationships+xml"/>
  <Override PartName="/ppt/slides/_rels/slide17.xml.rels" ContentType="application/vnd.openxmlformats-package.relationships+xml"/>
  <Override PartName="/ppt/slides/_rels/slide3.xml.rels" ContentType="application/vnd.openxmlformats-package.relationships+xml"/>
  <Override PartName="/ppt/slides/_rels/slide18.xml.rels" ContentType="application/vnd.openxmlformats-package.relationships+xml"/>
  <Override PartName="/ppt/slides/_rels/slide4.xml.rels" ContentType="application/vnd.openxmlformats-package.relationships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17.xml" ContentType="application/vnd.openxmlformats-officedocument.presentationml.slide+xml"/>
  <Override PartName="/ppt/slides/slide3.xml" ContentType="application/vnd.openxmlformats-officedocument.presentationml.slide+xml"/>
  <Override PartName="/ppt/slides/slide1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10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  <p:sldMasterId id="2147483658" r:id="rId7"/>
    <p:sldMasterId id="2147483660" r:id="rId8"/>
  </p:sldMasterIdLst>
  <p:sldIdLst>
    <p:sldId id="256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</p:sldIdLst>
  <p:sldSz cx="10080625" cy="567055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" Target="slides/slide1.xml"/><Relationship Id="rId10" Type="http://schemas.openxmlformats.org/officeDocument/2006/relationships/slide" Target="slides/slide2.xml"/><Relationship Id="rId11" Type="http://schemas.openxmlformats.org/officeDocument/2006/relationships/slide" Target="slides/slide3.xml"/><Relationship Id="rId12" Type="http://schemas.openxmlformats.org/officeDocument/2006/relationships/slide" Target="slides/slide4.xml"/><Relationship Id="rId13" Type="http://schemas.openxmlformats.org/officeDocument/2006/relationships/slide" Target="slides/slide5.xml"/><Relationship Id="rId14" Type="http://schemas.openxmlformats.org/officeDocument/2006/relationships/slide" Target="slides/slide6.xml"/><Relationship Id="rId15" Type="http://schemas.openxmlformats.org/officeDocument/2006/relationships/slide" Target="slides/slide7.xml"/><Relationship Id="rId16" Type="http://schemas.openxmlformats.org/officeDocument/2006/relationships/slide" Target="slides/slide8.xml"/><Relationship Id="rId17" Type="http://schemas.openxmlformats.org/officeDocument/2006/relationships/slide" Target="slides/slide9.xml"/><Relationship Id="rId18" Type="http://schemas.openxmlformats.org/officeDocument/2006/relationships/slide" Target="slides/slide10.xml"/><Relationship Id="rId19" Type="http://schemas.openxmlformats.org/officeDocument/2006/relationships/slide" Target="slides/slide11.xml"/><Relationship Id="rId20" Type="http://schemas.openxmlformats.org/officeDocument/2006/relationships/slide" Target="slides/slide12.xml"/><Relationship Id="rId21" Type="http://schemas.openxmlformats.org/officeDocument/2006/relationships/slide" Target="slides/slide13.xml"/><Relationship Id="rId22" Type="http://schemas.openxmlformats.org/officeDocument/2006/relationships/slide" Target="slides/slide14.xml"/><Relationship Id="rId23" Type="http://schemas.openxmlformats.org/officeDocument/2006/relationships/slide" Target="slides/slide15.xml"/><Relationship Id="rId24" Type="http://schemas.openxmlformats.org/officeDocument/2006/relationships/slide" Target="slides/slide16.xml"/><Relationship Id="rId25" Type="http://schemas.openxmlformats.org/officeDocument/2006/relationships/slide" Target="slides/slide17.xml"/><Relationship Id="rId26" Type="http://schemas.openxmlformats.org/officeDocument/2006/relationships/slide" Target="slides/slide18.xml"/><Relationship Id="rId27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Penci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439164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3"/>
          <p:cNvSpPr>
            <a:spLocks noGrp="1"/>
          </p:cNvSpPr>
          <p:nvPr>
            <p:ph/>
          </p:nvPr>
        </p:nvSpPr>
        <p:spPr>
          <a:xfrm>
            <a:off x="5151600" y="1260000"/>
            <a:ext cx="439164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Pencil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439164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/>
          </p:nvPr>
        </p:nvSpPr>
        <p:spPr>
          <a:xfrm>
            <a:off x="5151600" y="1260000"/>
            <a:ext cx="439164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C46CE7D4-BFE5-4BC3-8CAA-BC68E5AE55D9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2AA96A64-BB86-4278-A64B-7CBC4D52C076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4391640" cy="188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/>
          </p:nvPr>
        </p:nvSpPr>
        <p:spPr>
          <a:xfrm>
            <a:off x="5151600" y="1260000"/>
            <a:ext cx="4391640" cy="188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4"/>
          <p:cNvSpPr>
            <a:spLocks noGrp="1"/>
          </p:cNvSpPr>
          <p:nvPr>
            <p:ph/>
          </p:nvPr>
        </p:nvSpPr>
        <p:spPr>
          <a:xfrm>
            <a:off x="540000" y="3328200"/>
            <a:ext cx="8999280" cy="188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11DE45A4-ED77-4852-AE6D-C6C30E04F27B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4E97EF9C-E632-40CB-B5B7-233B473CBE2A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Defaul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188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/>
          </p:nvPr>
        </p:nvSpPr>
        <p:spPr>
          <a:xfrm>
            <a:off x="540000" y="3328200"/>
            <a:ext cx="8999280" cy="188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0E350F72-8056-4333-8973-CEE8990A9F6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slideLayout" Target="../slideLayouts/slideLayout5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slideLayout" Target="../slideLayouts/slideLayout6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slideLayout" Target="../slideLayouts/slideLayout7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360000" y="1440000"/>
            <a:ext cx="9121680" cy="1439280"/>
          </a:xfrm>
          <a:prstGeom prst="rect">
            <a:avLst/>
          </a:prstGeom>
          <a:ln w="2520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540000" y="1260000"/>
            <a:ext cx="4391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body"/>
          </p:nvPr>
        </p:nvSpPr>
        <p:spPr>
          <a:xfrm>
            <a:off x="5151600" y="1260000"/>
            <a:ext cx="4391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" descr=""/>
          <p:cNvPicPr/>
          <p:nvPr/>
        </p:nvPicPr>
        <p:blipFill>
          <a:blip r:embed="rId2"/>
          <a:stretch/>
        </p:blipFill>
        <p:spPr>
          <a:xfrm>
            <a:off x="360000" y="1440000"/>
            <a:ext cx="9121680" cy="1439280"/>
          </a:xfrm>
          <a:prstGeom prst="rect">
            <a:avLst/>
          </a:prstGeom>
          <a:ln w="25200">
            <a:noFill/>
          </a:ln>
        </p:spPr>
      </p:pic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1" r:id="rId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"/>
          <p:cNvSpPr/>
          <p:nvPr/>
        </p:nvSpPr>
        <p:spPr>
          <a:xfrm>
            <a:off x="0" y="-8640"/>
            <a:ext cx="10079280" cy="90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Autofit/>
          </a:bodyPr>
          <a:p>
            <a:pPr>
              <a:lnSpc>
                <a:spcPct val="100000"/>
              </a:lnSpc>
            </a:pPr>
            <a:endParaRPr b="0" lang="en-US" sz="14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pic>
        <p:nvPicPr>
          <p:cNvPr id="13" name="" descr=""/>
          <p:cNvPicPr/>
          <p:nvPr/>
        </p:nvPicPr>
        <p:blipFill>
          <a:blip r:embed="rId2"/>
          <a:stretch/>
        </p:blipFill>
        <p:spPr>
          <a:xfrm>
            <a:off x="8820000" y="90000"/>
            <a:ext cx="755280" cy="719280"/>
          </a:xfrm>
          <a:prstGeom prst="rect">
            <a:avLst/>
          </a:prstGeom>
          <a:ln w="25200">
            <a:noFill/>
          </a:ln>
        </p:spPr>
      </p:pic>
      <p:pic>
        <p:nvPicPr>
          <p:cNvPr id="14" name="" descr=""/>
          <p:cNvPicPr/>
          <p:nvPr/>
        </p:nvPicPr>
        <p:blipFill>
          <a:blip r:embed="rId3"/>
          <a:stretch/>
        </p:blipFill>
        <p:spPr>
          <a:xfrm>
            <a:off x="180000" y="5220000"/>
            <a:ext cx="9719280" cy="179280"/>
          </a:xfrm>
          <a:prstGeom prst="rect">
            <a:avLst/>
          </a:prstGeom>
          <a:ln w="25200">
            <a:noFill/>
          </a:ln>
        </p:spPr>
      </p:pic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40000" y="1260000"/>
            <a:ext cx="4391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1600" y="1260000"/>
            <a:ext cx="4391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ftr" idx="1"/>
          </p:nvPr>
        </p:nvSpPr>
        <p:spPr>
          <a:xfrm>
            <a:off x="3420000" y="5400000"/>
            <a:ext cx="32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" name="PlaceHolder 5"/>
          <p:cNvSpPr>
            <a:spLocks noGrp="1"/>
          </p:cNvSpPr>
          <p:nvPr>
            <p:ph type="sldNum" idx="2"/>
          </p:nvPr>
        </p:nvSpPr>
        <p:spPr>
          <a:xfrm>
            <a:off x="720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9023EAFF-BE8A-4548-984B-40AC71873704}" type="slidenum">
              <a:rPr b="0" lang="en-US" sz="14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6"/>
          <p:cNvSpPr>
            <a:spLocks noGrp="1"/>
          </p:cNvSpPr>
          <p:nvPr>
            <p:ph type="dt" idx="3"/>
          </p:nvPr>
        </p:nvSpPr>
        <p:spPr>
          <a:xfrm>
            <a:off x="54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3" r:id="rId4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"/>
          <p:cNvSpPr/>
          <p:nvPr/>
        </p:nvSpPr>
        <p:spPr>
          <a:xfrm>
            <a:off x="0" y="-8640"/>
            <a:ext cx="10079280" cy="90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Autofit/>
          </a:bodyPr>
          <a:p>
            <a:pPr>
              <a:lnSpc>
                <a:spcPct val="100000"/>
              </a:lnSpc>
            </a:pPr>
            <a:endParaRPr b="0" lang="en-US" sz="14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pic>
        <p:nvPicPr>
          <p:cNvPr id="25" name="" descr=""/>
          <p:cNvPicPr/>
          <p:nvPr/>
        </p:nvPicPr>
        <p:blipFill>
          <a:blip r:embed="rId2"/>
          <a:stretch/>
        </p:blipFill>
        <p:spPr>
          <a:xfrm>
            <a:off x="8820000" y="90000"/>
            <a:ext cx="755280" cy="719280"/>
          </a:xfrm>
          <a:prstGeom prst="rect">
            <a:avLst/>
          </a:prstGeom>
          <a:ln w="25200">
            <a:noFill/>
          </a:ln>
        </p:spPr>
      </p:pic>
      <p:pic>
        <p:nvPicPr>
          <p:cNvPr id="26" name="" descr=""/>
          <p:cNvPicPr/>
          <p:nvPr/>
        </p:nvPicPr>
        <p:blipFill>
          <a:blip r:embed="rId3"/>
          <a:stretch/>
        </p:blipFill>
        <p:spPr>
          <a:xfrm>
            <a:off x="180000" y="5220000"/>
            <a:ext cx="9719280" cy="179280"/>
          </a:xfrm>
          <a:prstGeom prst="rect">
            <a:avLst/>
          </a:prstGeom>
          <a:ln w="25200">
            <a:noFill/>
          </a:ln>
        </p:spPr>
      </p:pic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ftr" idx="4"/>
          </p:nvPr>
        </p:nvSpPr>
        <p:spPr>
          <a:xfrm>
            <a:off x="3420000" y="5400000"/>
            <a:ext cx="32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0" name="PlaceHolder 4"/>
          <p:cNvSpPr>
            <a:spLocks noGrp="1"/>
          </p:cNvSpPr>
          <p:nvPr>
            <p:ph type="sldNum" idx="5"/>
          </p:nvPr>
        </p:nvSpPr>
        <p:spPr>
          <a:xfrm>
            <a:off x="720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4BA47FD5-D81D-49A3-A1A8-A52BD99C9C11}" type="slidenum">
              <a:rPr b="0" lang="en-US" sz="14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" name="PlaceHolder 5"/>
          <p:cNvSpPr>
            <a:spLocks noGrp="1"/>
          </p:cNvSpPr>
          <p:nvPr>
            <p:ph type="dt" idx="6"/>
          </p:nvPr>
        </p:nvSpPr>
        <p:spPr>
          <a:xfrm>
            <a:off x="54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5" r:id="rId4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"/>
          <p:cNvSpPr/>
          <p:nvPr/>
        </p:nvSpPr>
        <p:spPr>
          <a:xfrm>
            <a:off x="0" y="-8640"/>
            <a:ext cx="10079280" cy="90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Autofit/>
          </a:bodyPr>
          <a:p>
            <a:pPr>
              <a:lnSpc>
                <a:spcPct val="100000"/>
              </a:lnSpc>
            </a:pPr>
            <a:endParaRPr b="0" lang="en-US" sz="14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pic>
        <p:nvPicPr>
          <p:cNvPr id="35" name="" descr=""/>
          <p:cNvPicPr/>
          <p:nvPr/>
        </p:nvPicPr>
        <p:blipFill>
          <a:blip r:embed="rId2"/>
          <a:stretch/>
        </p:blipFill>
        <p:spPr>
          <a:xfrm>
            <a:off x="8820000" y="90000"/>
            <a:ext cx="755280" cy="719280"/>
          </a:xfrm>
          <a:prstGeom prst="rect">
            <a:avLst/>
          </a:prstGeom>
          <a:ln w="25200">
            <a:noFill/>
          </a:ln>
        </p:spPr>
      </p:pic>
      <p:pic>
        <p:nvPicPr>
          <p:cNvPr id="36" name="" descr=""/>
          <p:cNvPicPr/>
          <p:nvPr/>
        </p:nvPicPr>
        <p:blipFill>
          <a:blip r:embed="rId3"/>
          <a:stretch/>
        </p:blipFill>
        <p:spPr>
          <a:xfrm>
            <a:off x="180000" y="5220000"/>
            <a:ext cx="9719280" cy="179280"/>
          </a:xfrm>
          <a:prstGeom prst="rect">
            <a:avLst/>
          </a:prstGeom>
          <a:ln w="25200">
            <a:noFill/>
          </a:ln>
        </p:spPr>
      </p:pic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540000" y="1260000"/>
            <a:ext cx="4391280" cy="18882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8333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3"/>
          <p:cNvSpPr>
            <a:spLocks noGrp="1"/>
          </p:cNvSpPr>
          <p:nvPr>
            <p:ph type="body"/>
          </p:nvPr>
        </p:nvSpPr>
        <p:spPr>
          <a:xfrm>
            <a:off x="5151600" y="1260000"/>
            <a:ext cx="4391280" cy="18882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8333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4"/>
          <p:cNvSpPr>
            <a:spLocks noGrp="1"/>
          </p:cNvSpPr>
          <p:nvPr>
            <p:ph type="body"/>
          </p:nvPr>
        </p:nvSpPr>
        <p:spPr>
          <a:xfrm>
            <a:off x="540000" y="3328200"/>
            <a:ext cx="8999280" cy="18882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PlaceHolder 5"/>
          <p:cNvSpPr>
            <a:spLocks noGrp="1"/>
          </p:cNvSpPr>
          <p:nvPr>
            <p:ph type="ftr" idx="7"/>
          </p:nvPr>
        </p:nvSpPr>
        <p:spPr>
          <a:xfrm>
            <a:off x="3420000" y="5400000"/>
            <a:ext cx="32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" name="PlaceHolder 6"/>
          <p:cNvSpPr>
            <a:spLocks noGrp="1"/>
          </p:cNvSpPr>
          <p:nvPr>
            <p:ph type="sldNum" idx="8"/>
          </p:nvPr>
        </p:nvSpPr>
        <p:spPr>
          <a:xfrm>
            <a:off x="720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310779AD-6C38-4791-BDB0-714A1CCBB199}" type="slidenum">
              <a:rPr b="0" lang="en-US" sz="14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" name="PlaceHolder 7"/>
          <p:cNvSpPr>
            <a:spLocks noGrp="1"/>
          </p:cNvSpPr>
          <p:nvPr>
            <p:ph type="dt" idx="9"/>
          </p:nvPr>
        </p:nvSpPr>
        <p:spPr>
          <a:xfrm>
            <a:off x="54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7" r:id="rId4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"/>
          <p:cNvSpPr/>
          <p:nvPr/>
        </p:nvSpPr>
        <p:spPr>
          <a:xfrm>
            <a:off x="0" y="-8640"/>
            <a:ext cx="10079280" cy="90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Autofit/>
          </a:bodyPr>
          <a:p>
            <a:pPr>
              <a:lnSpc>
                <a:spcPct val="100000"/>
              </a:lnSpc>
            </a:pPr>
            <a:endParaRPr b="0" lang="en-US" sz="14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pic>
        <p:nvPicPr>
          <p:cNvPr id="49" name="" descr=""/>
          <p:cNvPicPr/>
          <p:nvPr/>
        </p:nvPicPr>
        <p:blipFill>
          <a:blip r:embed="rId2"/>
          <a:stretch/>
        </p:blipFill>
        <p:spPr>
          <a:xfrm>
            <a:off x="8820000" y="90000"/>
            <a:ext cx="755280" cy="719280"/>
          </a:xfrm>
          <a:prstGeom prst="rect">
            <a:avLst/>
          </a:prstGeom>
          <a:ln w="25200">
            <a:noFill/>
          </a:ln>
        </p:spPr>
      </p:pic>
      <p:pic>
        <p:nvPicPr>
          <p:cNvPr id="50" name="" descr=""/>
          <p:cNvPicPr/>
          <p:nvPr/>
        </p:nvPicPr>
        <p:blipFill>
          <a:blip r:embed="rId3"/>
          <a:stretch/>
        </p:blipFill>
        <p:spPr>
          <a:xfrm>
            <a:off x="180000" y="5220000"/>
            <a:ext cx="9719280" cy="179280"/>
          </a:xfrm>
          <a:prstGeom prst="rect">
            <a:avLst/>
          </a:prstGeom>
          <a:ln w="25200">
            <a:noFill/>
          </a:ln>
        </p:spPr>
      </p:pic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" name="PlaceHolder 3"/>
          <p:cNvSpPr>
            <a:spLocks noGrp="1"/>
          </p:cNvSpPr>
          <p:nvPr>
            <p:ph type="ftr" idx="10"/>
          </p:nvPr>
        </p:nvSpPr>
        <p:spPr>
          <a:xfrm>
            <a:off x="3420000" y="5400000"/>
            <a:ext cx="32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" name="PlaceHolder 4"/>
          <p:cNvSpPr>
            <a:spLocks noGrp="1"/>
          </p:cNvSpPr>
          <p:nvPr>
            <p:ph type="sldNum" idx="11"/>
          </p:nvPr>
        </p:nvSpPr>
        <p:spPr>
          <a:xfrm>
            <a:off x="720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4B61675A-85CA-43D3-9705-2729DAB2D887}" type="slidenum">
              <a:rPr b="0" lang="en-US" sz="14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" name="PlaceHolder 5"/>
          <p:cNvSpPr>
            <a:spLocks noGrp="1"/>
          </p:cNvSpPr>
          <p:nvPr>
            <p:ph type="dt" idx="12"/>
          </p:nvPr>
        </p:nvSpPr>
        <p:spPr>
          <a:xfrm>
            <a:off x="54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9" r:id="rId4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"/>
          <p:cNvSpPr/>
          <p:nvPr/>
        </p:nvSpPr>
        <p:spPr>
          <a:xfrm>
            <a:off x="0" y="-8640"/>
            <a:ext cx="10079280" cy="90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Autofit/>
          </a:bodyPr>
          <a:p>
            <a:pPr>
              <a:lnSpc>
                <a:spcPct val="100000"/>
              </a:lnSpc>
            </a:pPr>
            <a:endParaRPr b="0" lang="en-US" sz="14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pic>
        <p:nvPicPr>
          <p:cNvPr id="59" name="" descr=""/>
          <p:cNvPicPr/>
          <p:nvPr/>
        </p:nvPicPr>
        <p:blipFill>
          <a:blip r:embed="rId2"/>
          <a:stretch/>
        </p:blipFill>
        <p:spPr>
          <a:xfrm>
            <a:off x="8820000" y="90000"/>
            <a:ext cx="755280" cy="719280"/>
          </a:xfrm>
          <a:prstGeom prst="rect">
            <a:avLst/>
          </a:prstGeom>
          <a:ln w="25200">
            <a:noFill/>
          </a:ln>
        </p:spPr>
      </p:pic>
      <p:pic>
        <p:nvPicPr>
          <p:cNvPr id="60" name="" descr=""/>
          <p:cNvPicPr/>
          <p:nvPr/>
        </p:nvPicPr>
        <p:blipFill>
          <a:blip r:embed="rId3"/>
          <a:stretch/>
        </p:blipFill>
        <p:spPr>
          <a:xfrm>
            <a:off x="180000" y="5220000"/>
            <a:ext cx="9719280" cy="179280"/>
          </a:xfrm>
          <a:prstGeom prst="rect">
            <a:avLst/>
          </a:prstGeom>
          <a:ln w="25200">
            <a:noFill/>
          </a:ln>
        </p:spPr>
      </p:pic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40000" y="1260000"/>
            <a:ext cx="8999280" cy="18882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40000" y="3328200"/>
            <a:ext cx="8999280" cy="18882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4"/>
          <p:cNvSpPr>
            <a:spLocks noGrp="1"/>
          </p:cNvSpPr>
          <p:nvPr>
            <p:ph type="ftr" idx="13"/>
          </p:nvPr>
        </p:nvSpPr>
        <p:spPr>
          <a:xfrm>
            <a:off x="3420000" y="5400000"/>
            <a:ext cx="32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" name="PlaceHolder 5"/>
          <p:cNvSpPr>
            <a:spLocks noGrp="1"/>
          </p:cNvSpPr>
          <p:nvPr>
            <p:ph type="sldNum" idx="14"/>
          </p:nvPr>
        </p:nvSpPr>
        <p:spPr>
          <a:xfrm>
            <a:off x="720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352C9B86-F777-44C5-BBAA-58488E484A21}" type="slidenum">
              <a:rPr b="0" lang="en-US" sz="14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" name="PlaceHolder 6"/>
          <p:cNvSpPr>
            <a:spLocks noGrp="1"/>
          </p:cNvSpPr>
          <p:nvPr>
            <p:ph type="dt" idx="15"/>
          </p:nvPr>
        </p:nvSpPr>
        <p:spPr>
          <a:xfrm>
            <a:off x="540000" y="5400000"/>
            <a:ext cx="2339280" cy="26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1" r:id="rId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7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6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6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5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4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540000" y="1618920"/>
            <a:ext cx="7559280" cy="99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80000"/>
              </a:lnSpc>
              <a:spcBef>
                <a:spcPts val="601"/>
              </a:spcBef>
              <a:spcAft>
                <a:spcPts val="1199"/>
              </a:spcAft>
              <a:buNone/>
              <a:tabLst>
                <a:tab algn="l" pos="0"/>
              </a:tabLst>
            </a:pPr>
            <a:r>
              <a:rPr b="1" lang="en-US" sz="1600" spc="-1" strike="noStrike">
                <a:solidFill>
                  <a:srgbClr val="8d281e"/>
                </a:solidFill>
                <a:highlight>
                  <a:srgbClr val="ffffff"/>
                </a:highlight>
                <a:latin typeface="Aptos;Aptos EmbeddedFont"/>
              </a:rPr>
              <a:t>Machine Learning for Fake News Detection Using Natural Language Processing and Classification Models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/>
          </p:nvPr>
        </p:nvSpPr>
        <p:spPr>
          <a:xfrm>
            <a:off x="540000" y="3060000"/>
            <a:ext cx="8999280" cy="233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 algn="ctr">
              <a:lnSpc>
                <a:spcPct val="180000"/>
              </a:lnSpc>
              <a:spcBef>
                <a:spcPts val="601"/>
              </a:spcBef>
              <a:spcAft>
                <a:spcPts val="1199"/>
              </a:spcAft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8d281e"/>
                </a:solidFill>
                <a:highlight>
                  <a:srgbClr val="ffffff"/>
                </a:highlight>
                <a:latin typeface="Aptos;Aptos EmbeddedFont"/>
              </a:rPr>
              <a:t>Module Code: ACFA7004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indent="0" algn="ctr">
              <a:lnSpc>
                <a:spcPct val="180000"/>
              </a:lnSpc>
              <a:spcBef>
                <a:spcPts val="601"/>
              </a:spcBef>
              <a:spcAft>
                <a:spcPts val="1199"/>
              </a:spcAft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8d281e"/>
                </a:solidFill>
                <a:highlight>
                  <a:srgbClr val="ffffff"/>
                </a:highlight>
                <a:latin typeface="Aptos;Aptos EmbeddedFont"/>
              </a:rPr>
              <a:t>Student Name: Rushita Dodiya</a:t>
            </a:r>
            <a:br>
              <a:rPr sz="1500"/>
            </a:br>
            <a:r>
              <a:rPr b="1" lang="en-US" sz="1500" spc="-1" strike="noStrike">
                <a:solidFill>
                  <a:srgbClr val="8d281e"/>
                </a:solidFill>
                <a:highlight>
                  <a:srgbClr val="ffffff"/>
                </a:highlight>
                <a:latin typeface="Aptos;Aptos EmbeddedFont"/>
              </a:rPr>
              <a:t>Student ID: 2522630</a:t>
            </a:r>
            <a:br>
              <a:rPr sz="1500"/>
            </a:br>
            <a:r>
              <a:rPr b="1" lang="en-US" sz="1500" spc="-1" strike="noStrike">
                <a:solidFill>
                  <a:srgbClr val="8d281e"/>
                </a:solidFill>
                <a:highlight>
                  <a:srgbClr val="ffffff"/>
                </a:highlight>
                <a:latin typeface="Aptos;Aptos EmbeddedFont"/>
              </a:rPr>
              <a:t>Professor: Vijeyananthan Thayananthan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Introduction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/>
          </p:nvPr>
        </p:nvSpPr>
        <p:spPr>
          <a:xfrm>
            <a:off x="540000" y="810000"/>
            <a:ext cx="8999280" cy="4342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5000"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Rapid growth of social media has increased fake news dissemination [1]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Fake news impacts politics, economy, and public trust [1]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Manual fact checking is slow and expensive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Machine Learning + Natural Language Processing (NLP) can help automatic detection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1600" spc="-1" strike="noStrike">
                <a:solidFill>
                  <a:srgbClr val="000000"/>
                </a:solidFill>
                <a:latin typeface="Arial"/>
              </a:rPr>
              <a:t>Fake news spreads very fast online and creates misinformation problems. Therefore intelligent automated detection systems are required”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4" name="" descr=""/>
          <p:cNvPicPr/>
          <p:nvPr/>
        </p:nvPicPr>
        <p:blipFill>
          <a:blip r:embed="rId1"/>
          <a:stretch/>
        </p:blipFill>
        <p:spPr>
          <a:xfrm>
            <a:off x="1282680" y="2286000"/>
            <a:ext cx="7085880" cy="2056680"/>
          </a:xfrm>
          <a:prstGeom prst="rect">
            <a:avLst/>
          </a:prstGeom>
          <a:ln w="25200">
            <a:noFill/>
          </a:ln>
        </p:spPr>
      </p:pic>
      <p:sp>
        <p:nvSpPr>
          <p:cNvPr id="4" name="PlaceHolder 3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1EB5803D-87A8-47F2-BDF0-AE498A581A59}" type="slidenum">
              <a:t>2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Current Developments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9999"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Transformer-based models such as BERT improve contextual understanding [2], [8]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Deep learning models outperform traditional approaches in many cases 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Ensemble learning methods also show strong performance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However, high computational cost and dataset dependency remain challenges [7]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Recent research shows transformer based models perform better because they understand context of language.”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285C746F-DA62-499D-A6A6-87D0216925B4}" type="slidenum">
              <a:t>3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Research Problem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/>
          </p:nvPr>
        </p:nvSpPr>
        <p:spPr>
          <a:xfrm>
            <a:off x="540000" y="914400"/>
            <a:ext cx="8999280" cy="430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7222" lnSpcReduction="10000"/>
          </a:bodyPr>
          <a:p>
            <a:pPr marL="432000" indent="-324000">
              <a:lnSpc>
                <a:spcPct val="100000"/>
              </a:lnSpc>
              <a:spcBef>
                <a:spcPts val="71"/>
              </a:spcBef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Large volume of online content makes manual detection impractical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Fake news writing styles are increasingly sophisticated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Dataset bias and noise affect model performance [3]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No single model consistently preforms best across datasets[7]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1" lang="en-US" sz="1600" spc="-1" strike="noStrike">
                <a:solidFill>
                  <a:srgbClr val="000000"/>
                </a:solidFill>
                <a:latin typeface="Arial"/>
              </a:rPr>
              <a:t>Problem Challenge Diagram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71"/>
              </a:spcBef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i="1" lang="en-US" sz="16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1600" spc="-1" strike="noStrike">
                <a:solidFill>
                  <a:srgbClr val="000000"/>
                </a:solidFill>
                <a:latin typeface="Arial"/>
              </a:rPr>
              <a:t>There is still no single best model. Therefore this research compares different models to find the most effective one.”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9" name="" descr=""/>
          <p:cNvPicPr/>
          <p:nvPr/>
        </p:nvPicPr>
        <p:blipFill>
          <a:blip r:embed="rId1"/>
          <a:stretch/>
        </p:blipFill>
        <p:spPr>
          <a:xfrm>
            <a:off x="1143000" y="2286000"/>
            <a:ext cx="8503920" cy="2285280"/>
          </a:xfrm>
          <a:prstGeom prst="rect">
            <a:avLst/>
          </a:prstGeom>
          <a:ln w="25200">
            <a:noFill/>
          </a:ln>
        </p:spPr>
      </p:pic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CD5A393B-D9BB-4DA5-B934-AA042C0E78F6}" type="slidenum">
              <a:t>4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Research Aim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1" lang="en-US" sz="2000" spc="-1" strike="noStrike">
                <a:solidFill>
                  <a:srgbClr val="000000"/>
                </a:solidFill>
                <a:latin typeface="Arial"/>
              </a:rPr>
              <a:t>AIM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 :To develop and evaluate machine learning models for accurate fake news detection using NLP techniques.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The main aim is to build and evaluate a fake news detection model.”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5749C0DD-0FBD-45A5-835F-DBE37442DD51}" type="slidenum">
              <a:t>5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Research Objectives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To analyse existing fake news detection techniques [4]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To preprocess and clean textual datasets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To extract features using TF-IDF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To implement multiple ML models (LR, SVM, RF, NB)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To evaluate performance using precision, recall, and F1-score [5]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9872BB69-C5F4-4F15-B194-7D9A564950F5}" type="slidenum">
              <a:t>6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Brief Literature Review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/>
          </p:nvPr>
        </p:nvSpPr>
        <p:spPr>
          <a:xfrm>
            <a:off x="540000" y="809640"/>
            <a:ext cx="8999280" cy="440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7222" lnSpcReduction="10000"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Machine Learning widely used in misinformation detection[7]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Neural networks capture semantic features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Transformer models provide contextual understanding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Feature extraction plays key role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Natural Language Processing techniques are widely used in fake news detection[4]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Deep Learning models capture semantic relationships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Transformer-based models outperform traditional approaches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Literature shows that NLP feature extraction and deep learning improve fake news classification.”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678DD5D3-A8D5-4AC1-BCB6-8BEBF433F529}" type="slidenum">
              <a:t>7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Research Gap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/>
          </p:nvPr>
        </p:nvSpPr>
        <p:spPr>
          <a:xfrm>
            <a:off x="540000" y="810000"/>
            <a:ext cx="8999280" cy="440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2222"/>
          </a:bodyPr>
          <a:p>
            <a:pPr marL="43200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Limited comparative analysis of multiple ML models [3]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Use of small or imbalanced datasets [7]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Lack of generalisable solutions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Limited focus on scalability and real-world deployment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i="1" lang="en-US" sz="14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1400" spc="-1" strike="noStrike">
                <a:solidFill>
                  <a:srgbClr val="000000"/>
                </a:solidFill>
                <a:latin typeface="Arial"/>
              </a:rPr>
              <a:t>This diagram shows the research gap. Previous studies used small datasets and single models, while my research uses larger datasets and compares multiple machine learning models to improve performance[4].”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8" name="" descr=""/>
          <p:cNvPicPr/>
          <p:nvPr/>
        </p:nvPicPr>
        <p:blipFill>
          <a:blip r:embed="rId1"/>
          <a:stretch/>
        </p:blipFill>
        <p:spPr>
          <a:xfrm>
            <a:off x="914400" y="2514600"/>
            <a:ext cx="8411400" cy="2057040"/>
          </a:xfrm>
          <a:prstGeom prst="rect">
            <a:avLst/>
          </a:prstGeom>
          <a:ln w="25200">
            <a:noFill/>
          </a:ln>
        </p:spPr>
      </p:pic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C8E5D66C-2262-4BED-B51C-4C799F1CD262}" type="slidenum">
              <a:t>8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Research Methodology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1" lang="en-US" sz="2000" spc="-1" strike="noStrike">
                <a:solidFill>
                  <a:srgbClr val="000000"/>
                </a:solidFill>
                <a:latin typeface="Arial"/>
              </a:rPr>
              <a:t>Research Type: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 Quantitative Experimental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1" lang="en-US" sz="2000" spc="-1" strike="noStrike">
                <a:solidFill>
                  <a:srgbClr val="000000"/>
                </a:solidFill>
                <a:latin typeface="Arial"/>
              </a:rPr>
              <a:t>Approach: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 Design Science Research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1" lang="en-US" sz="2000" spc="-1" strike="noStrike">
                <a:solidFill>
                  <a:srgbClr val="000000"/>
                </a:solidFill>
                <a:latin typeface="Arial"/>
              </a:rPr>
              <a:t>Technique: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 Supervised Machine Learning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Models trained and evaluated for performance comparison [9]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Models will be trained and tested experimentally to compare performance.”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3A0D2592-4E76-4985-A949-5C04045291AD}" type="slidenum">
              <a:t>9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System Process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/>
          </p:nvPr>
        </p:nvSpPr>
        <p:spPr>
          <a:xfrm>
            <a:off x="602280" y="1083240"/>
            <a:ext cx="4390920" cy="1887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ff6600"/>
              </a:buClr>
              <a:buFont typeface="StarSymbol"/>
              <a:buAutoNum type="arabicPeriod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Data Collection (Kaggle dataset)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ff6600"/>
              </a:buClr>
              <a:buFont typeface="StarSymbol"/>
              <a:buAutoNum type="arabicPeriod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Data Preprocessing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ff6600"/>
              </a:buClr>
              <a:buFont typeface="StarSymbol"/>
              <a:buAutoNum type="arabicPeriod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Feature Extraction (TF-IDF)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ff6600"/>
              </a:buClr>
              <a:buFont typeface="StarSymbol"/>
              <a:buAutoNum type="arabicPeriod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Model Training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ff6600"/>
              </a:buClr>
              <a:buFont typeface="StarSymbol"/>
              <a:buAutoNum type="arabicPeriod"/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Model Evaluation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/>
          </p:nvPr>
        </p:nvSpPr>
        <p:spPr>
          <a:xfrm>
            <a:off x="5151600" y="1083240"/>
            <a:ext cx="4390920" cy="1887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1600" spc="-1" strike="noStrike" u="sng">
                <a:solidFill>
                  <a:srgbClr val="000000"/>
                </a:solidFill>
                <a:uFillTx/>
                <a:latin typeface="Arial"/>
              </a:rPr>
              <a:t>Classifiers Deployed: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731520" indent="-324000">
              <a:lnSpc>
                <a:spcPct val="100000"/>
              </a:lnSpc>
              <a:spcBef>
                <a:spcPts val="935"/>
              </a:spcBef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Logistic Regression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731520" indent="-324000">
              <a:lnSpc>
                <a:spcPct val="100000"/>
              </a:lnSpc>
              <a:spcBef>
                <a:spcPts val="935"/>
              </a:spcBef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Naïve Bayes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731520" indent="-324000">
              <a:lnSpc>
                <a:spcPct val="100000"/>
              </a:lnSpc>
              <a:spcBef>
                <a:spcPts val="935"/>
              </a:spcBef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Random Forest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731520" indent="-324000">
              <a:lnSpc>
                <a:spcPct val="100000"/>
              </a:lnSpc>
              <a:spcBef>
                <a:spcPts val="935"/>
              </a:spcBef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Support Vector Machine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4" name="" descr=""/>
          <p:cNvPicPr/>
          <p:nvPr/>
        </p:nvPicPr>
        <p:blipFill>
          <a:blip r:embed="rId1"/>
          <a:stretch/>
        </p:blipFill>
        <p:spPr>
          <a:xfrm>
            <a:off x="685800" y="2971800"/>
            <a:ext cx="8914680" cy="2285280"/>
          </a:xfrm>
          <a:prstGeom prst="rect">
            <a:avLst/>
          </a:prstGeom>
          <a:ln w="25200">
            <a:noFill/>
          </a:ln>
        </p:spPr>
      </p:pic>
      <p:sp>
        <p:nvSpPr>
          <p:cNvPr id="5" name="PlaceHolder 4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C3A21054-CCD2-4280-B3F6-4BA773959712}" type="slidenum">
              <a:t>10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540000" y="18072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Model Performance Chart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6" name="" descr=""/>
          <p:cNvPicPr/>
          <p:nvPr/>
        </p:nvPicPr>
        <p:blipFill>
          <a:blip r:embed="rId1"/>
          <a:stretch/>
        </p:blipFill>
        <p:spPr>
          <a:xfrm>
            <a:off x="457200" y="914400"/>
            <a:ext cx="5330160" cy="3997440"/>
          </a:xfrm>
          <a:prstGeom prst="rect">
            <a:avLst/>
          </a:prstGeom>
          <a:ln w="0">
            <a:noFill/>
          </a:ln>
        </p:spPr>
      </p:pic>
      <p:sp>
        <p:nvSpPr>
          <p:cNvPr id="97" name=""/>
          <p:cNvSpPr/>
          <p:nvPr/>
        </p:nvSpPr>
        <p:spPr>
          <a:xfrm>
            <a:off x="5486400" y="1371600"/>
            <a:ext cx="3818160" cy="251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600" spc="-1" strike="noStrike">
                <a:solidFill>
                  <a:srgbClr val="000000"/>
                </a:solidFill>
                <a:latin typeface="Arial"/>
              </a:rPr>
              <a:t>This chart shows the comparison of different machine learning models based on F1-score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5B24DA59-7707-45A5-BCBB-1722CE9544A2}" type="slidenum">
              <a:t>11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Evaluation Metrics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Accuracy → overall success rate of the classifier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Precision →exactness of the flagged content (few false alarms)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Recall →model's capacity to uncover actual fabricated articles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F1-score → harmonic mean linking exactness and sensitivity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Confusion matrix → structured breakdown of classification outcomes [5]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spcBef>
                <a:spcPts val="1417"/>
              </a:spcBef>
              <a:buNone/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spcBef>
                <a:spcPts val="1417"/>
              </a:spcBef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These metrics help measure model effectiveness in detecting fake news[5].”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576E514C-3FC5-4494-8B75-6321C7C69030}" type="slidenum">
              <a:t>12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Project Planning &amp; Resources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439092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000" spc="-1" strike="noStrike" u="sng">
                <a:solidFill>
                  <a:srgbClr val="000000"/>
                </a:solidFill>
                <a:uFillTx/>
                <a:latin typeface="Arial"/>
              </a:rPr>
              <a:t>Timeline: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36576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Month 1 → Literature Review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36576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Month 2 → Dataset Collection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36576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Month 3 → Feature Extraction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36576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Month 4 → Model Development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36576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Month 5 → Evaluation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36576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Month 6 → Report Writing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/>
          </p:nvPr>
        </p:nvSpPr>
        <p:spPr>
          <a:xfrm>
            <a:off x="5151600" y="1260000"/>
            <a:ext cx="439092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000" spc="-1" strike="noStrike" u="sng">
                <a:solidFill>
                  <a:srgbClr val="000000"/>
                </a:solidFill>
                <a:uFillTx/>
                <a:latin typeface="Arial"/>
              </a:rPr>
              <a:t>Resources: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0248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Python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0248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Scikit-learn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0248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NLTK / SpaCy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0248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Google Colab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C694C891-3D12-4EB7-8BD0-CFE32CCFB9D3}" type="slidenum">
              <a:t>13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Project Impact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Helps social media platforms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detect and reduce fake news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automatically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Supports journalists and fact-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checkers with faster verification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tools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Improves public trust in online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information [1]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Assists organisations and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governments in better decision-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making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Can be applied in real-world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systems such as content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moderation and news filtering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Provides a foundation for future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research (e.g., image/video fake </a:t>
            </a: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news detection)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595500FC-DAFC-4BBA-9168-EF22CCE5D425}" type="slidenum">
              <a:t>14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800" spc="-1" strike="noStrike">
                <a:solidFill>
                  <a:srgbClr val="ff6600"/>
                </a:solidFill>
                <a:latin typeface="Arial"/>
              </a:rPr>
              <a:t>Limitations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Dataset may contain bias and noise, affecting model accuracy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Fake news patterns change over time, reducing model effectiveness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Only text data is considered (no images or videos)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Models may lack explainability (difficult to understand decisions)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Performance depends on dataset quality and size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Real-time implementation may require high computational resources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6F65913A-0009-491B-B636-CCC908471AC5}" type="slidenum">
              <a:t>15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000" spc="-1" strike="noStrike">
                <a:solidFill>
                  <a:srgbClr val="ff6600"/>
                </a:solidFill>
                <a:latin typeface="Arial"/>
              </a:rPr>
              <a:t>Conclusion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3333" lnSpcReduction="10000"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Fake news detection is a critical challenge in modern society [11]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Machine learning and NLP provide scalable solutions [1]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Research will identify best performing model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66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This study evaluates several machine learning algorithms—including Naive Bayes, Logistic Regression, Random Forest, and Support Vector Machines—to assess their performance and determine the optimal approach for identifying fabricated news.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0" i="1" lang="en-US" sz="2000" spc="-1" strike="noStrike">
                <a:solidFill>
                  <a:srgbClr val="000000"/>
                </a:solidFill>
                <a:latin typeface="Arial"/>
              </a:rPr>
              <a:t>This research contributes to developing intelligent systems to combat misinformation.”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374ED1B0-A38F-4A43-BC15-7E9819C46F22}" type="slidenum">
              <a:t>16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540000" y="180000"/>
            <a:ext cx="8279280" cy="62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2000" spc="-1" strike="noStrike">
                <a:solidFill>
                  <a:srgbClr val="ff6600"/>
                </a:solidFill>
                <a:latin typeface="Arial"/>
              </a:rPr>
              <a:t>References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/>
          </p:nvPr>
        </p:nvSpPr>
        <p:spPr>
          <a:xfrm>
            <a:off x="540000" y="1260000"/>
            <a:ext cx="8999280" cy="395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3333" lnSpcReduction="10000"/>
          </a:bodyPr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[1] K. Shu, A. Sliva, S. Wang, J. Tang and H. Liu, “Fake news detection on social media: A data mining perspective,” ACM Computing Surveys, vol. 54, no. 1, pp. 1–37, 2021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[2] D. Kaliyar, A. Goswami and P. Narang, “FakeBERT: Fake news detection in social media with a BERT-based deep learning approach,” Multimedia Tools and Applications, vol. 80, pp. 11765–11788, 2021.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[3] S. Sharma, S. Jain and R. Kaushal, “Fake news detection using machine learning algorithms,” Multimedia Tools and Applications, vol. 81, pp. 25201–25223, 2022.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[4] R. Oshikawa, J. Qian and W. Y. Wang, “A survey on natural language processing for fake news detection,” Proc. LREC, 2022.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[5] N. Alhindi, S. Petridis and S. Muresan, “Where is your evidence: Improving fact-checking by justification modeling,” Proc. COLING, 2022.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[6] P. Meel and D. Vishwakarma, “Fake news, rumor, and misinformation: A survey,” Expert Systems with Applications, vol. 153, 2021.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[7] J. Zhou and F. Zafarani, “A survey of fake news detection methods,” ACM Computing Surveys, vol. 53, no. 5, 2023.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[8] Y. Liu et al., “RoBERTa: A robustly optimized BERT pretraining approach,” arXiv, 2022.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[9] H. Ahmed, I. Traore and S. Saad, “Detection of online fake news using machine learning techniques,” IEEE Access, vol. 10, 2023.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3CA704FE-4EE9-4F2F-BFB4-C50A7EBF9171}" type="slidenum">
              <a:t>17</a:t>
            </a:fld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540000" y="1618920"/>
            <a:ext cx="7559280" cy="99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80000"/>
              </a:lnSpc>
              <a:spcBef>
                <a:spcPts val="601"/>
              </a:spcBef>
              <a:spcAft>
                <a:spcPts val="1199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8d281e"/>
                </a:solidFill>
                <a:highlight>
                  <a:srgbClr val="ffffff"/>
                </a:highlight>
                <a:latin typeface="Aptos;Aptos EmbeddedFont"/>
              </a:rPr>
              <a:t>Thank You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Application>LibreOffice/24.2.7.2$Linux_X86_64 LibreOffice_project/420$Build-2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2026-03-18T15:42:03Z</dcterms:created>
  <dc:creator/>
  <dc:description/>
  <dc:language>en-US</dc:language>
  <cp:lastModifiedBy/>
  <dcterms:modified xsi:type="dcterms:W3CDTF">2026-03-24T02:32:40Z</dcterms:modified>
  <cp:revision>115</cp:revision>
  <dc:subject/>
  <dc:title>Pencil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