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notesMasterIdLst>
    <p:notesMasterId r:id="rId12"/>
  </p:notesMasterIdLst>
  <p:sldIdLst>
    <p:sldId id="256" r:id="rId2"/>
    <p:sldId id="257" r:id="rId3"/>
    <p:sldId id="258" r:id="rId4"/>
    <p:sldId id="259" r:id="rId5"/>
    <p:sldId id="260" r:id="rId6"/>
    <p:sldId id="264" r:id="rId7"/>
    <p:sldId id="261"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B211DB-064B-0145-B2FC-59FCA654A835}" v="454" dt="2021-11-19T14:26:11.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60455"/>
  </p:normalViewPr>
  <p:slideViewPr>
    <p:cSldViewPr snapToGrid="0" snapToObjects="1">
      <p:cViewPr varScale="1">
        <p:scale>
          <a:sx n="31" d="100"/>
          <a:sy n="31" d="100"/>
        </p:scale>
        <p:origin x="208"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F43CE6-8FD0-49E7-AD1B-B768E3656204}"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11DF136B-646C-4C84-ABC3-237AD40756F2}">
      <dgm:prSet/>
      <dgm:spPr/>
      <dgm:t>
        <a:bodyPr/>
        <a:lstStyle/>
        <a:p>
          <a:r>
            <a:rPr lang="en-US" dirty="0"/>
            <a:t>What we already know? </a:t>
          </a:r>
        </a:p>
      </dgm:t>
    </dgm:pt>
    <dgm:pt modelId="{82300141-A718-421A-B1E0-AB1B9D20DB3C}" type="parTrans" cxnId="{D8C8B628-42B8-4342-B3DF-7F688F046BB3}">
      <dgm:prSet/>
      <dgm:spPr/>
      <dgm:t>
        <a:bodyPr/>
        <a:lstStyle/>
        <a:p>
          <a:endParaRPr lang="en-US"/>
        </a:p>
      </dgm:t>
    </dgm:pt>
    <dgm:pt modelId="{5633F37C-9863-4690-9B24-8DC1C18195B3}" type="sibTrans" cxnId="{D8C8B628-42B8-4342-B3DF-7F688F046BB3}">
      <dgm:prSet/>
      <dgm:spPr/>
      <dgm:t>
        <a:bodyPr/>
        <a:lstStyle/>
        <a:p>
          <a:endParaRPr lang="en-US"/>
        </a:p>
      </dgm:t>
    </dgm:pt>
    <dgm:pt modelId="{D1F8824A-2AB3-4FAF-AB6D-075EA718B951}">
      <dgm:prSet/>
      <dgm:spPr/>
      <dgm:t>
        <a:bodyPr/>
        <a:lstStyle/>
        <a:p>
          <a:r>
            <a:rPr lang="en-US" dirty="0"/>
            <a:t>What we want to find out? </a:t>
          </a:r>
        </a:p>
      </dgm:t>
    </dgm:pt>
    <dgm:pt modelId="{0FCAAD4F-8D93-4B59-AAF2-6F2E5BBD7FA4}" type="parTrans" cxnId="{9EECFCDD-593D-4CA0-9187-D391E16A70D1}">
      <dgm:prSet/>
      <dgm:spPr/>
      <dgm:t>
        <a:bodyPr/>
        <a:lstStyle/>
        <a:p>
          <a:endParaRPr lang="en-US"/>
        </a:p>
      </dgm:t>
    </dgm:pt>
    <dgm:pt modelId="{6B72FB0D-5873-48B2-879C-2E190DF050C8}" type="sibTrans" cxnId="{9EECFCDD-593D-4CA0-9187-D391E16A70D1}">
      <dgm:prSet/>
      <dgm:spPr/>
      <dgm:t>
        <a:bodyPr/>
        <a:lstStyle/>
        <a:p>
          <a:endParaRPr lang="en-US"/>
        </a:p>
      </dgm:t>
    </dgm:pt>
    <dgm:pt modelId="{60CE6DE8-E243-4C88-B16F-80C4F3406304}">
      <dgm:prSet/>
      <dgm:spPr/>
      <dgm:t>
        <a:bodyPr/>
        <a:lstStyle/>
        <a:p>
          <a:r>
            <a:rPr lang="en-US" dirty="0"/>
            <a:t>Why am I doing this study? </a:t>
          </a:r>
        </a:p>
      </dgm:t>
    </dgm:pt>
    <dgm:pt modelId="{D1BA0FBF-560E-45A4-AB9E-71F43720C33F}" type="parTrans" cxnId="{45B87F5F-6336-4071-9A72-F8ED84524D53}">
      <dgm:prSet/>
      <dgm:spPr/>
      <dgm:t>
        <a:bodyPr/>
        <a:lstStyle/>
        <a:p>
          <a:endParaRPr lang="en-US"/>
        </a:p>
      </dgm:t>
    </dgm:pt>
    <dgm:pt modelId="{505454D4-EF6E-4B41-8D78-70CF89C385D0}" type="sibTrans" cxnId="{45B87F5F-6336-4071-9A72-F8ED84524D53}">
      <dgm:prSet/>
      <dgm:spPr/>
      <dgm:t>
        <a:bodyPr/>
        <a:lstStyle/>
        <a:p>
          <a:endParaRPr lang="en-US"/>
        </a:p>
      </dgm:t>
    </dgm:pt>
    <dgm:pt modelId="{C5C315C1-CB7B-5F4A-AE07-1D21C6CB0381}" type="pres">
      <dgm:prSet presAssocID="{A2F43CE6-8FD0-49E7-AD1B-B768E3656204}" presName="diagram" presStyleCnt="0">
        <dgm:presLayoutVars>
          <dgm:dir/>
          <dgm:resizeHandles val="exact"/>
        </dgm:presLayoutVars>
      </dgm:prSet>
      <dgm:spPr/>
    </dgm:pt>
    <dgm:pt modelId="{ED9D8C39-519F-FD49-951B-AADAD961D35D}" type="pres">
      <dgm:prSet presAssocID="{11DF136B-646C-4C84-ABC3-237AD40756F2}" presName="node" presStyleLbl="node1" presStyleIdx="0" presStyleCnt="3">
        <dgm:presLayoutVars>
          <dgm:bulletEnabled val="1"/>
        </dgm:presLayoutVars>
      </dgm:prSet>
      <dgm:spPr/>
    </dgm:pt>
    <dgm:pt modelId="{FC3AE7F6-3506-4E49-941D-6F38409AF6C8}" type="pres">
      <dgm:prSet presAssocID="{5633F37C-9863-4690-9B24-8DC1C18195B3}" presName="sibTrans" presStyleCnt="0"/>
      <dgm:spPr/>
    </dgm:pt>
    <dgm:pt modelId="{95E6049D-4D76-FE43-9E41-F950FF0FCD02}" type="pres">
      <dgm:prSet presAssocID="{D1F8824A-2AB3-4FAF-AB6D-075EA718B951}" presName="node" presStyleLbl="node1" presStyleIdx="1" presStyleCnt="3">
        <dgm:presLayoutVars>
          <dgm:bulletEnabled val="1"/>
        </dgm:presLayoutVars>
      </dgm:prSet>
      <dgm:spPr/>
    </dgm:pt>
    <dgm:pt modelId="{81A97C64-F3D8-2649-ABD4-7A33DF08AB7C}" type="pres">
      <dgm:prSet presAssocID="{6B72FB0D-5873-48B2-879C-2E190DF050C8}" presName="sibTrans" presStyleCnt="0"/>
      <dgm:spPr/>
    </dgm:pt>
    <dgm:pt modelId="{A74A1B4C-3B54-6E43-867A-CB1E01DACDD3}" type="pres">
      <dgm:prSet presAssocID="{60CE6DE8-E243-4C88-B16F-80C4F3406304}" presName="node" presStyleLbl="node1" presStyleIdx="2" presStyleCnt="3">
        <dgm:presLayoutVars>
          <dgm:bulletEnabled val="1"/>
        </dgm:presLayoutVars>
      </dgm:prSet>
      <dgm:spPr/>
    </dgm:pt>
  </dgm:ptLst>
  <dgm:cxnLst>
    <dgm:cxn modelId="{D8C8B628-42B8-4342-B3DF-7F688F046BB3}" srcId="{A2F43CE6-8FD0-49E7-AD1B-B768E3656204}" destId="{11DF136B-646C-4C84-ABC3-237AD40756F2}" srcOrd="0" destOrd="0" parTransId="{82300141-A718-421A-B1E0-AB1B9D20DB3C}" sibTransId="{5633F37C-9863-4690-9B24-8DC1C18195B3}"/>
    <dgm:cxn modelId="{1C8CD05B-20C6-C54E-B1A5-92289EB1FBB4}" type="presOf" srcId="{D1F8824A-2AB3-4FAF-AB6D-075EA718B951}" destId="{95E6049D-4D76-FE43-9E41-F950FF0FCD02}" srcOrd="0" destOrd="0" presId="urn:microsoft.com/office/officeart/2005/8/layout/default"/>
    <dgm:cxn modelId="{45B87F5F-6336-4071-9A72-F8ED84524D53}" srcId="{A2F43CE6-8FD0-49E7-AD1B-B768E3656204}" destId="{60CE6DE8-E243-4C88-B16F-80C4F3406304}" srcOrd="2" destOrd="0" parTransId="{D1BA0FBF-560E-45A4-AB9E-71F43720C33F}" sibTransId="{505454D4-EF6E-4B41-8D78-70CF89C385D0}"/>
    <dgm:cxn modelId="{B659FB6E-3F02-A443-9D22-497983FE2473}" type="presOf" srcId="{11DF136B-646C-4C84-ABC3-237AD40756F2}" destId="{ED9D8C39-519F-FD49-951B-AADAD961D35D}" srcOrd="0" destOrd="0" presId="urn:microsoft.com/office/officeart/2005/8/layout/default"/>
    <dgm:cxn modelId="{545CDD79-BF80-404B-B18F-0B7228D0A902}" type="presOf" srcId="{60CE6DE8-E243-4C88-B16F-80C4F3406304}" destId="{A74A1B4C-3B54-6E43-867A-CB1E01DACDD3}" srcOrd="0" destOrd="0" presId="urn:microsoft.com/office/officeart/2005/8/layout/default"/>
    <dgm:cxn modelId="{9EECFCDD-593D-4CA0-9187-D391E16A70D1}" srcId="{A2F43CE6-8FD0-49E7-AD1B-B768E3656204}" destId="{D1F8824A-2AB3-4FAF-AB6D-075EA718B951}" srcOrd="1" destOrd="0" parTransId="{0FCAAD4F-8D93-4B59-AAF2-6F2E5BBD7FA4}" sibTransId="{6B72FB0D-5873-48B2-879C-2E190DF050C8}"/>
    <dgm:cxn modelId="{94F792FA-5F45-0541-BBF9-5047834AF921}" type="presOf" srcId="{A2F43CE6-8FD0-49E7-AD1B-B768E3656204}" destId="{C5C315C1-CB7B-5F4A-AE07-1D21C6CB0381}" srcOrd="0" destOrd="0" presId="urn:microsoft.com/office/officeart/2005/8/layout/default"/>
    <dgm:cxn modelId="{CE0359FE-36D9-C548-BDCA-B6F9173FA86E}" type="presParOf" srcId="{C5C315C1-CB7B-5F4A-AE07-1D21C6CB0381}" destId="{ED9D8C39-519F-FD49-951B-AADAD961D35D}" srcOrd="0" destOrd="0" presId="urn:microsoft.com/office/officeart/2005/8/layout/default"/>
    <dgm:cxn modelId="{FBCD2EFC-D77F-134E-B3E1-2EC7A1D568E9}" type="presParOf" srcId="{C5C315C1-CB7B-5F4A-AE07-1D21C6CB0381}" destId="{FC3AE7F6-3506-4E49-941D-6F38409AF6C8}" srcOrd="1" destOrd="0" presId="urn:microsoft.com/office/officeart/2005/8/layout/default"/>
    <dgm:cxn modelId="{1FECC69C-A3F1-024A-AC0D-071AD63C3F12}" type="presParOf" srcId="{C5C315C1-CB7B-5F4A-AE07-1D21C6CB0381}" destId="{95E6049D-4D76-FE43-9E41-F950FF0FCD02}" srcOrd="2" destOrd="0" presId="urn:microsoft.com/office/officeart/2005/8/layout/default"/>
    <dgm:cxn modelId="{F5F745F3-2F88-CC47-9A5F-FEA5AEBF5E2C}" type="presParOf" srcId="{C5C315C1-CB7B-5F4A-AE07-1D21C6CB0381}" destId="{81A97C64-F3D8-2649-ABD4-7A33DF08AB7C}" srcOrd="3" destOrd="0" presId="urn:microsoft.com/office/officeart/2005/8/layout/default"/>
    <dgm:cxn modelId="{015F3F79-62C5-614A-9CC1-3967261CE781}" type="presParOf" srcId="{C5C315C1-CB7B-5F4A-AE07-1D21C6CB0381}" destId="{A74A1B4C-3B54-6E43-867A-CB1E01DACDD3}"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BF2292-FD58-4795-AE91-8D711D51C610}" type="doc">
      <dgm:prSet loTypeId="urn:microsoft.com/office/officeart/2005/8/layout/default" loCatId="list" qsTypeId="urn:microsoft.com/office/officeart/2005/8/quickstyle/simple4" qsCatId="simple" csTypeId="urn:microsoft.com/office/officeart/2005/8/colors/accent3_2" csCatId="accent3"/>
      <dgm:spPr/>
      <dgm:t>
        <a:bodyPr/>
        <a:lstStyle/>
        <a:p>
          <a:endParaRPr lang="en-US"/>
        </a:p>
      </dgm:t>
    </dgm:pt>
    <dgm:pt modelId="{A6D3DB2F-FF65-4445-9396-A48F7E47B87B}">
      <dgm:prSet/>
      <dgm:spPr/>
      <dgm:t>
        <a:bodyPr/>
        <a:lstStyle/>
        <a:p>
          <a:r>
            <a:rPr lang="en-GB" dirty="0"/>
            <a:t>A cross- sectional and exploratory study conducted by Chow </a:t>
          </a:r>
          <a:r>
            <a:rPr lang="en-GB" i="1" dirty="0"/>
            <a:t>et al</a:t>
          </a:r>
          <a:r>
            <a:rPr lang="en-GB" dirty="0"/>
            <a:t>, (2016), proposed that amateur rugby players with a history of injury predominantly relied on a hip, rather than ankle, strategy to maintain standing balance and demonstrated suboptimal balance performance compared to their non-training counterparts. </a:t>
          </a:r>
          <a:endParaRPr lang="en-US" dirty="0"/>
        </a:p>
      </dgm:t>
    </dgm:pt>
    <dgm:pt modelId="{E76DA011-D288-4926-9549-C09EA9104CE0}" type="parTrans" cxnId="{DA4746BE-C78A-4C70-8B99-BCD53323E6C6}">
      <dgm:prSet/>
      <dgm:spPr/>
      <dgm:t>
        <a:bodyPr/>
        <a:lstStyle/>
        <a:p>
          <a:endParaRPr lang="en-US"/>
        </a:p>
      </dgm:t>
    </dgm:pt>
    <dgm:pt modelId="{6B737439-7052-4AD2-8CB4-2E59EDE7B05E}" type="sibTrans" cxnId="{DA4746BE-C78A-4C70-8B99-BCD53323E6C6}">
      <dgm:prSet/>
      <dgm:spPr/>
      <dgm:t>
        <a:bodyPr/>
        <a:lstStyle/>
        <a:p>
          <a:endParaRPr lang="en-US"/>
        </a:p>
      </dgm:t>
    </dgm:pt>
    <dgm:pt modelId="{FF97B468-25AB-4E25-852A-09075215DD05}">
      <dgm:prSet/>
      <dgm:spPr/>
      <dgm:t>
        <a:bodyPr/>
        <a:lstStyle/>
        <a:p>
          <a:r>
            <a:rPr lang="en-GB"/>
            <a:t>A cross- sectional study was conducted by Jaco Ras and Puckree, (2014) on the Injury incidence and balance in rugby players. The results of the study showed that injury incidence was related to static and dynamic balance in forward right direction only. </a:t>
          </a:r>
          <a:endParaRPr lang="en-US"/>
        </a:p>
      </dgm:t>
    </dgm:pt>
    <dgm:pt modelId="{74BD9D9F-613C-4819-B966-56A42C09E727}" type="parTrans" cxnId="{628210A0-821F-4657-B917-83E99CF47215}">
      <dgm:prSet/>
      <dgm:spPr/>
      <dgm:t>
        <a:bodyPr/>
        <a:lstStyle/>
        <a:p>
          <a:endParaRPr lang="en-US"/>
        </a:p>
      </dgm:t>
    </dgm:pt>
    <dgm:pt modelId="{A49AA9FE-25CA-4BDD-94E8-62BE1B640C77}" type="sibTrans" cxnId="{628210A0-821F-4657-B917-83E99CF47215}">
      <dgm:prSet/>
      <dgm:spPr/>
      <dgm:t>
        <a:bodyPr/>
        <a:lstStyle/>
        <a:p>
          <a:endParaRPr lang="en-US"/>
        </a:p>
      </dgm:t>
    </dgm:pt>
    <dgm:pt modelId="{D9F7B9BD-1CC6-E94F-BAD5-F2DB669EED98}" type="pres">
      <dgm:prSet presAssocID="{35BF2292-FD58-4795-AE91-8D711D51C610}" presName="diagram" presStyleCnt="0">
        <dgm:presLayoutVars>
          <dgm:dir/>
          <dgm:resizeHandles val="exact"/>
        </dgm:presLayoutVars>
      </dgm:prSet>
      <dgm:spPr/>
    </dgm:pt>
    <dgm:pt modelId="{BE379ECA-AECD-0641-A1A2-40DB38DCC5EA}" type="pres">
      <dgm:prSet presAssocID="{A6D3DB2F-FF65-4445-9396-A48F7E47B87B}" presName="node" presStyleLbl="node1" presStyleIdx="0" presStyleCnt="2">
        <dgm:presLayoutVars>
          <dgm:bulletEnabled val="1"/>
        </dgm:presLayoutVars>
      </dgm:prSet>
      <dgm:spPr/>
    </dgm:pt>
    <dgm:pt modelId="{CEB74305-F3E9-684B-9BA1-151DA1C93263}" type="pres">
      <dgm:prSet presAssocID="{6B737439-7052-4AD2-8CB4-2E59EDE7B05E}" presName="sibTrans" presStyleCnt="0"/>
      <dgm:spPr/>
    </dgm:pt>
    <dgm:pt modelId="{98CC67F0-8A3C-6C47-A2E2-73D078BA6683}" type="pres">
      <dgm:prSet presAssocID="{FF97B468-25AB-4E25-852A-09075215DD05}" presName="node" presStyleLbl="node1" presStyleIdx="1" presStyleCnt="2">
        <dgm:presLayoutVars>
          <dgm:bulletEnabled val="1"/>
        </dgm:presLayoutVars>
      </dgm:prSet>
      <dgm:spPr/>
    </dgm:pt>
  </dgm:ptLst>
  <dgm:cxnLst>
    <dgm:cxn modelId="{628210A0-821F-4657-B917-83E99CF47215}" srcId="{35BF2292-FD58-4795-AE91-8D711D51C610}" destId="{FF97B468-25AB-4E25-852A-09075215DD05}" srcOrd="1" destOrd="0" parTransId="{74BD9D9F-613C-4819-B966-56A42C09E727}" sibTransId="{A49AA9FE-25CA-4BDD-94E8-62BE1B640C77}"/>
    <dgm:cxn modelId="{7E7CF5AD-DDC5-2D46-AA03-DC5D8A95B6E9}" type="presOf" srcId="{FF97B468-25AB-4E25-852A-09075215DD05}" destId="{98CC67F0-8A3C-6C47-A2E2-73D078BA6683}" srcOrd="0" destOrd="0" presId="urn:microsoft.com/office/officeart/2005/8/layout/default"/>
    <dgm:cxn modelId="{DA4746BE-C78A-4C70-8B99-BCD53323E6C6}" srcId="{35BF2292-FD58-4795-AE91-8D711D51C610}" destId="{A6D3DB2F-FF65-4445-9396-A48F7E47B87B}" srcOrd="0" destOrd="0" parTransId="{E76DA011-D288-4926-9549-C09EA9104CE0}" sibTransId="{6B737439-7052-4AD2-8CB4-2E59EDE7B05E}"/>
    <dgm:cxn modelId="{275A7CF4-63FA-D748-8D6D-06F5FDFD7155}" type="presOf" srcId="{A6D3DB2F-FF65-4445-9396-A48F7E47B87B}" destId="{BE379ECA-AECD-0641-A1A2-40DB38DCC5EA}" srcOrd="0" destOrd="0" presId="urn:microsoft.com/office/officeart/2005/8/layout/default"/>
    <dgm:cxn modelId="{26A7FDFB-9038-0B4D-84D2-DBEFAC4BF756}" type="presOf" srcId="{35BF2292-FD58-4795-AE91-8D711D51C610}" destId="{D9F7B9BD-1CC6-E94F-BAD5-F2DB669EED98}" srcOrd="0" destOrd="0" presId="urn:microsoft.com/office/officeart/2005/8/layout/default"/>
    <dgm:cxn modelId="{657A64A6-5BB8-014A-BDC3-C755E8B04DF4}" type="presParOf" srcId="{D9F7B9BD-1CC6-E94F-BAD5-F2DB669EED98}" destId="{BE379ECA-AECD-0641-A1A2-40DB38DCC5EA}" srcOrd="0" destOrd="0" presId="urn:microsoft.com/office/officeart/2005/8/layout/default"/>
    <dgm:cxn modelId="{0C4D6E35-EB4A-FD4E-9731-AB16008BAB82}" type="presParOf" srcId="{D9F7B9BD-1CC6-E94F-BAD5-F2DB669EED98}" destId="{CEB74305-F3E9-684B-9BA1-151DA1C93263}" srcOrd="1" destOrd="0" presId="urn:microsoft.com/office/officeart/2005/8/layout/default"/>
    <dgm:cxn modelId="{F39B3116-2F64-B949-B26F-C4F40E683999}" type="presParOf" srcId="{D9F7B9BD-1CC6-E94F-BAD5-F2DB669EED98}" destId="{98CC67F0-8A3C-6C47-A2E2-73D078BA6683}"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D8C39-519F-FD49-951B-AADAD961D35D}">
      <dsp:nvSpPr>
        <dsp:cNvPr id="0" name=""/>
        <dsp:cNvSpPr/>
      </dsp:nvSpPr>
      <dsp:spPr>
        <a:xfrm>
          <a:off x="663" y="321579"/>
          <a:ext cx="2587415" cy="155244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What we already know? </a:t>
          </a:r>
        </a:p>
      </dsp:txBody>
      <dsp:txXfrm>
        <a:off x="663" y="321579"/>
        <a:ext cx="2587415" cy="1552449"/>
      </dsp:txXfrm>
    </dsp:sp>
    <dsp:sp modelId="{95E6049D-4D76-FE43-9E41-F950FF0FCD02}">
      <dsp:nvSpPr>
        <dsp:cNvPr id="0" name=""/>
        <dsp:cNvSpPr/>
      </dsp:nvSpPr>
      <dsp:spPr>
        <a:xfrm>
          <a:off x="2846820" y="321579"/>
          <a:ext cx="2587415" cy="155244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What we want to find out? </a:t>
          </a:r>
        </a:p>
      </dsp:txBody>
      <dsp:txXfrm>
        <a:off x="2846820" y="321579"/>
        <a:ext cx="2587415" cy="1552449"/>
      </dsp:txXfrm>
    </dsp:sp>
    <dsp:sp modelId="{A74A1B4C-3B54-6E43-867A-CB1E01DACDD3}">
      <dsp:nvSpPr>
        <dsp:cNvPr id="0" name=""/>
        <dsp:cNvSpPr/>
      </dsp:nvSpPr>
      <dsp:spPr>
        <a:xfrm>
          <a:off x="1423742" y="2132770"/>
          <a:ext cx="2587415" cy="155244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Why am I doing this study? </a:t>
          </a:r>
        </a:p>
      </dsp:txBody>
      <dsp:txXfrm>
        <a:off x="1423742" y="2132770"/>
        <a:ext cx="2587415" cy="15524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79ECA-AECD-0641-A1A2-40DB38DCC5EA}">
      <dsp:nvSpPr>
        <dsp:cNvPr id="0" name=""/>
        <dsp:cNvSpPr/>
      </dsp:nvSpPr>
      <dsp:spPr>
        <a:xfrm>
          <a:off x="1378" y="278546"/>
          <a:ext cx="5376532" cy="3225919"/>
        </a:xfrm>
        <a:prstGeom prst="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 cross- sectional and exploratory study conducted by Chow </a:t>
          </a:r>
          <a:r>
            <a:rPr lang="en-GB" sz="2500" i="1" kern="1200" dirty="0"/>
            <a:t>et al</a:t>
          </a:r>
          <a:r>
            <a:rPr lang="en-GB" sz="2500" kern="1200" dirty="0"/>
            <a:t>, (2016), proposed that amateur rugby players with a history of injury predominantly relied on a hip, rather than ankle, strategy to maintain standing balance and demonstrated suboptimal balance performance compared to their non-training counterparts. </a:t>
          </a:r>
          <a:endParaRPr lang="en-US" sz="2500" kern="1200" dirty="0"/>
        </a:p>
      </dsp:txBody>
      <dsp:txXfrm>
        <a:off x="1378" y="278546"/>
        <a:ext cx="5376532" cy="3225919"/>
      </dsp:txXfrm>
    </dsp:sp>
    <dsp:sp modelId="{98CC67F0-8A3C-6C47-A2E2-73D078BA6683}">
      <dsp:nvSpPr>
        <dsp:cNvPr id="0" name=""/>
        <dsp:cNvSpPr/>
      </dsp:nvSpPr>
      <dsp:spPr>
        <a:xfrm>
          <a:off x="5915564" y="278546"/>
          <a:ext cx="5376532" cy="3225919"/>
        </a:xfrm>
        <a:prstGeom prst="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 cross- sectional study was conducted by Jaco Ras and Puckree, (2014) on the Injury incidence and balance in rugby players. The results of the study showed that injury incidence was related to static and dynamic balance in forward right direction only. </a:t>
          </a:r>
          <a:endParaRPr lang="en-US" sz="2500" kern="1200"/>
        </a:p>
      </dsp:txBody>
      <dsp:txXfrm>
        <a:off x="5915564" y="278546"/>
        <a:ext cx="5376532" cy="32259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658222-9680-E64C-9ABA-7A7E685FFEF5}" type="datetimeFigureOut">
              <a:rPr lang="en-US" smtClean="0"/>
              <a:t>11/26/21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A522DE-97CA-D74D-A84A-18C849AA361C}" type="slidenum">
              <a:rPr lang="en-US" smtClean="0"/>
              <a:t>‹#›</a:t>
            </a:fld>
            <a:endParaRPr lang="en-US"/>
          </a:p>
        </p:txBody>
      </p:sp>
    </p:spTree>
    <p:extLst>
      <p:ext uri="{BB962C8B-B14F-4D97-AF65-F5344CB8AC3E}">
        <p14:creationId xmlns:p14="http://schemas.microsoft.com/office/powerpoint/2010/main" val="470542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Rugby union is a full contact sport involving 15 players on each team, with substitutes on the bench. (Duthie, </a:t>
            </a:r>
            <a:r>
              <a:rPr lang="en-GB" sz="1200" b="1" kern="1200" dirty="0" err="1">
                <a:solidFill>
                  <a:schemeClr val="tx1"/>
                </a:solidFill>
                <a:effectLst/>
                <a:latin typeface="+mn-lt"/>
                <a:ea typeface="+mn-ea"/>
                <a:cs typeface="+mn-cs"/>
              </a:rPr>
              <a:t>Pyne</a:t>
            </a:r>
            <a:r>
              <a:rPr lang="en-GB" sz="1200" b="1" kern="1200" dirty="0">
                <a:solidFill>
                  <a:schemeClr val="tx1"/>
                </a:solidFill>
                <a:effectLst/>
                <a:latin typeface="+mn-lt"/>
                <a:ea typeface="+mn-ea"/>
                <a:cs typeface="+mn-cs"/>
              </a:rPr>
              <a:t> and Hooper, 2013).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it is a highly intense, demanding sport on an individual’s body, especially ankles and feet, due to the running, cutting, direct trauma during tackling and during a scrum that occurs during a game. When these actions occur, it can result in an ankle injury if the biomechanics are applied, which can result in several ankle injuries. (Peterson and </a:t>
            </a:r>
            <a:r>
              <a:rPr lang="en-GB" sz="1200" b="1" kern="1200" dirty="0" err="1">
                <a:solidFill>
                  <a:schemeClr val="tx1"/>
                </a:solidFill>
                <a:effectLst/>
                <a:latin typeface="+mn-lt"/>
                <a:ea typeface="+mn-ea"/>
                <a:cs typeface="+mn-cs"/>
              </a:rPr>
              <a:t>Renstrom</a:t>
            </a:r>
            <a:r>
              <a:rPr lang="en-GB" sz="1200" b="1" kern="1200" dirty="0">
                <a:solidFill>
                  <a:schemeClr val="tx1"/>
                </a:solidFill>
                <a:effectLst/>
                <a:latin typeface="+mn-lt"/>
                <a:ea typeface="+mn-ea"/>
                <a:cs typeface="+mn-cs"/>
              </a:rPr>
              <a:t>, 2016). </a:t>
            </a:r>
            <a:r>
              <a:rPr lang="en-GB" b="1" dirty="0">
                <a:effectLst/>
              </a:rPr>
              <a:t> </a:t>
            </a:r>
          </a:p>
          <a:p>
            <a:endParaRPr lang="en-GB" b="1" dirty="0">
              <a:effectLst/>
            </a:endParaRPr>
          </a:p>
          <a:p>
            <a:r>
              <a:rPr lang="en-GB" sz="1200" kern="1200" dirty="0">
                <a:solidFill>
                  <a:schemeClr val="tx1"/>
                </a:solidFill>
                <a:effectLst/>
                <a:latin typeface="+mn-lt"/>
                <a:ea typeface="+mn-ea"/>
                <a:cs typeface="+mn-cs"/>
              </a:rPr>
              <a:t>Previous studies have estimated that approximately 25% of sports injuries are ankle injuries (Fong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2007). This is due to a weakness within the ligaments from pervious injuries or lack of strengthening.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Even in rugby, which has a higher risk of injury than other sports, the ankle joint is cited as one of the sites with a high incidence of injury (</a:t>
            </a:r>
            <a:r>
              <a:rPr lang="en-GB" sz="1200" kern="1200" dirty="0" err="1">
                <a:solidFill>
                  <a:schemeClr val="tx1"/>
                </a:solidFill>
                <a:effectLst/>
                <a:latin typeface="+mn-lt"/>
                <a:ea typeface="+mn-ea"/>
                <a:cs typeface="+mn-cs"/>
              </a:rPr>
              <a:t>Kaux</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 Yeomans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was also reported that 17.5% of all injuries sustained by Japanese collegiate rugby players affected the ankle joint (Ogaki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a:t>
            </a:r>
          </a:p>
          <a:p>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There are several types of ankle injuries that can occur: breaks, sprains, strains and  dislocations, however in rugby the most common ankle injuries are ligament injuries.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Types of ligament injuries: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lateral ankle sprain occurs when the foot inverts laterally and is planted.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ligaments affected in this movement due to them being stressed in this position, are the Anterior Talofibular Ligament (ATFL), the </a:t>
            </a:r>
            <a:r>
              <a:rPr lang="en-GB" sz="1200" kern="1200" dirty="0" err="1">
                <a:solidFill>
                  <a:schemeClr val="tx1"/>
                </a:solidFill>
                <a:effectLst/>
                <a:latin typeface="+mn-lt"/>
                <a:ea typeface="+mn-ea"/>
                <a:cs typeface="+mn-cs"/>
              </a:rPr>
              <a:t>Calcaneo</a:t>
            </a:r>
            <a:r>
              <a:rPr lang="en-GB" sz="1200" kern="1200" dirty="0">
                <a:solidFill>
                  <a:schemeClr val="tx1"/>
                </a:solidFill>
                <a:effectLst/>
                <a:latin typeface="+mn-lt"/>
                <a:ea typeface="+mn-ea"/>
                <a:cs typeface="+mn-cs"/>
              </a:rPr>
              <a:t>-Fibular Ligament (CFL) and the Posterior Talofibular Ligament (PTFL).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medial ankle sprain can occur when the foot everts medially. The ligaments affected in this movement are the PTFL, the </a:t>
            </a:r>
            <a:r>
              <a:rPr lang="en-GB" sz="1200" kern="1200" dirty="0" err="1">
                <a:solidFill>
                  <a:schemeClr val="tx1"/>
                </a:solidFill>
                <a:effectLst/>
                <a:latin typeface="+mn-lt"/>
                <a:ea typeface="+mn-ea"/>
                <a:cs typeface="+mn-cs"/>
              </a:rPr>
              <a:t>Tibiocalcaneal</a:t>
            </a:r>
            <a:r>
              <a:rPr lang="en-GB" sz="1200" kern="1200" dirty="0">
                <a:solidFill>
                  <a:schemeClr val="tx1"/>
                </a:solidFill>
                <a:effectLst/>
                <a:latin typeface="+mn-lt"/>
                <a:ea typeface="+mn-ea"/>
                <a:cs typeface="+mn-cs"/>
              </a:rPr>
              <a:t> ligament, </a:t>
            </a:r>
            <a:r>
              <a:rPr lang="en-GB" sz="1200" kern="1200" dirty="0" err="1">
                <a:solidFill>
                  <a:schemeClr val="tx1"/>
                </a:solidFill>
                <a:effectLst/>
                <a:latin typeface="+mn-lt"/>
                <a:ea typeface="+mn-ea"/>
                <a:cs typeface="+mn-cs"/>
              </a:rPr>
              <a:t>Tibionavicular</a:t>
            </a:r>
            <a:r>
              <a:rPr lang="en-GB" sz="1200" kern="1200" dirty="0">
                <a:solidFill>
                  <a:schemeClr val="tx1"/>
                </a:solidFill>
                <a:effectLst/>
                <a:latin typeface="+mn-lt"/>
                <a:ea typeface="+mn-ea"/>
                <a:cs typeface="+mn-cs"/>
              </a:rPr>
              <a:t> ligament and the ATFL.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 high ankle sprain can occur when the ankle externally rotates and goes into dorsiflexion. When this injury occurs, many ligaments are affected the ATFL, the PTFL, the Transvers Tibiofibular Ligament, the Interosseous membrane, and the inferior transverse ligament (</a:t>
            </a:r>
            <a:r>
              <a:rPr lang="en-GB" sz="1200" kern="1200" dirty="0" err="1">
                <a:solidFill>
                  <a:schemeClr val="tx1"/>
                </a:solidFill>
                <a:effectLst/>
                <a:latin typeface="+mn-lt"/>
                <a:ea typeface="+mn-ea"/>
                <a:cs typeface="+mn-cs"/>
              </a:rPr>
              <a:t>Brison</a:t>
            </a:r>
            <a:r>
              <a:rPr lang="en-GB" dirty="0">
                <a:effectLst/>
              </a:rPr>
              <a:t>  </a:t>
            </a:r>
            <a:r>
              <a:rPr lang="en-GB" i="1" dirty="0">
                <a:effectLst/>
              </a:rPr>
              <a:t>et al</a:t>
            </a:r>
            <a:r>
              <a:rPr lang="en-GB" dirty="0">
                <a:effectLst/>
              </a:rPr>
              <a:t>, 2016)</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Rehabilitation is the process of helping an individual achieve the highest level of function, independence, and quality of life possible. Rehabilitation does not reverse or undo the damage caused by disease or trauma, but rather helps restore the individual to optimal health, functioning, and well-being (</a:t>
            </a:r>
            <a:r>
              <a:rPr lang="en-GB" sz="1200" b="1" kern="1200" dirty="0">
                <a:solidFill>
                  <a:schemeClr val="tx1"/>
                </a:solidFill>
                <a:effectLst/>
                <a:latin typeface="+mn-lt"/>
                <a:ea typeface="+mn-ea"/>
                <a:cs typeface="+mn-cs"/>
              </a:rPr>
              <a:t>O'Sullivan</a:t>
            </a:r>
            <a:r>
              <a:rPr lang="en-GB" b="1" dirty="0">
                <a:effectLst/>
              </a:rPr>
              <a:t> </a:t>
            </a:r>
            <a:r>
              <a:rPr lang="en-GB" b="1" i="1" dirty="0">
                <a:effectLst/>
              </a:rPr>
              <a:t>et al</a:t>
            </a:r>
            <a:r>
              <a:rPr lang="en-GB" b="1" dirty="0">
                <a:effectLst/>
              </a:rPr>
              <a:t>, 2019).</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The aim of the study to assess the effects of rehabilitation on ankle instability within a non- professional rugby player.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I decided to do this study in order to asses whether or not  rehabilitation does improve ankle stability, because there are no specific studies on this topic. There are serval study on other sports but </a:t>
            </a:r>
            <a:r>
              <a:rPr lang="en-GB" sz="1200" b="1"/>
              <a:t>none are specific on rugby. </a:t>
            </a:r>
            <a:br>
              <a:rPr lang="en-GB" sz="1200" dirty="0"/>
            </a:b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A1A522DE-97CA-D74D-A84A-18C849AA361C}" type="slidenum">
              <a:rPr lang="en-US" smtClean="0"/>
              <a:t>2</a:t>
            </a:fld>
            <a:endParaRPr lang="en-US"/>
          </a:p>
        </p:txBody>
      </p:sp>
    </p:spTree>
    <p:extLst>
      <p:ext uri="{BB962C8B-B14F-4D97-AF65-F5344CB8AC3E}">
        <p14:creationId xmlns:p14="http://schemas.microsoft.com/office/powerpoint/2010/main" val="1964396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 cross- sectional and exploratory study conducted by Chow et al, (2016), focused on Inferior balance strategy is associated with insufficient training experience but not with injury history in rugby players. </a:t>
            </a:r>
          </a:p>
          <a:p>
            <a:pPr lvl="0"/>
            <a:r>
              <a:rPr lang="en-GB" sz="1200" kern="1200" dirty="0">
                <a:solidFill>
                  <a:schemeClr val="tx1"/>
                </a:solidFill>
                <a:effectLst/>
                <a:latin typeface="+mn-lt"/>
                <a:ea typeface="+mn-ea"/>
                <a:cs typeface="+mn-cs"/>
              </a:rPr>
              <a:t>-The participants for this study were had 45 amateur rugby players and 41 healthy active individuals. </a:t>
            </a:r>
          </a:p>
          <a:p>
            <a:pPr lvl="0"/>
            <a:r>
              <a:rPr lang="en-GB" sz="1200" kern="1200" dirty="0">
                <a:solidFill>
                  <a:schemeClr val="tx1"/>
                </a:solidFill>
                <a:effectLst/>
                <a:latin typeface="+mn-lt"/>
                <a:ea typeface="+mn-ea"/>
                <a:cs typeface="+mn-cs"/>
              </a:rPr>
              <a:t>-Both groups performed balance tests and were assessed using sensory organisation test of the Smart </a:t>
            </a:r>
            <a:r>
              <a:rPr lang="en-GB" sz="1200" kern="1200" dirty="0" err="1">
                <a:solidFill>
                  <a:schemeClr val="tx1"/>
                </a:solidFill>
                <a:effectLst/>
                <a:latin typeface="+mn-lt"/>
                <a:ea typeface="+mn-ea"/>
                <a:cs typeface="+mn-cs"/>
              </a:rPr>
              <a:t>Equitest</a:t>
            </a:r>
            <a:r>
              <a:rPr lang="en-GB" sz="1200" kern="1200" dirty="0">
                <a:solidFill>
                  <a:schemeClr val="tx1"/>
                </a:solidFill>
                <a:effectLst/>
                <a:latin typeface="+mn-lt"/>
                <a:ea typeface="+mn-ea"/>
                <a:cs typeface="+mn-cs"/>
              </a:rPr>
              <a:t> computerized dynamic </a:t>
            </a:r>
            <a:r>
              <a:rPr lang="en-GB" sz="1200" kern="1200" dirty="0" err="1">
                <a:solidFill>
                  <a:schemeClr val="tx1"/>
                </a:solidFill>
                <a:effectLst/>
                <a:latin typeface="+mn-lt"/>
                <a:ea typeface="+mn-ea"/>
                <a:cs typeface="+mn-cs"/>
              </a:rPr>
              <a:t>posturography</a:t>
            </a:r>
            <a:r>
              <a:rPr lang="en-GB" sz="1200" kern="1200" dirty="0">
                <a:solidFill>
                  <a:schemeClr val="tx1"/>
                </a:solidFill>
                <a:effectLst/>
                <a:latin typeface="+mn-lt"/>
                <a:ea typeface="+mn-ea"/>
                <a:cs typeface="+mn-cs"/>
              </a:rPr>
              <a:t> machine. Rugby training history and injury history were obtained by interviewing the participants.</a:t>
            </a: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cross sectional study was conducted by Jaco Ras and </a:t>
            </a:r>
            <a:r>
              <a:rPr lang="en-GB" sz="1200" kern="1200" dirty="0" err="1">
                <a:solidFill>
                  <a:schemeClr val="tx1"/>
                </a:solidFill>
                <a:effectLst/>
                <a:latin typeface="+mn-lt"/>
                <a:ea typeface="+mn-ea"/>
                <a:cs typeface="+mn-cs"/>
              </a:rPr>
              <a:t>Puckree</a:t>
            </a:r>
            <a:r>
              <a:rPr lang="en-GB" sz="1200" kern="1200" dirty="0">
                <a:solidFill>
                  <a:schemeClr val="tx1"/>
                </a:solidFill>
                <a:effectLst/>
                <a:latin typeface="+mn-lt"/>
                <a:ea typeface="+mn-ea"/>
                <a:cs typeface="+mn-cs"/>
              </a:rPr>
              <a:t>, (2014) on the Injury incidence and balance in rugby players.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 prospective survey with balance testing was conducted on rugby academy players. Injury incidence, static and dynamic balance were tested pre and post-season using a </a:t>
            </a:r>
            <a:r>
              <a:rPr lang="en-GB" sz="1200" kern="1200" dirty="0" err="1">
                <a:solidFill>
                  <a:schemeClr val="tx1"/>
                </a:solidFill>
                <a:effectLst/>
                <a:latin typeface="+mn-lt"/>
                <a:ea typeface="+mn-ea"/>
                <a:cs typeface="+mn-cs"/>
              </a:rPr>
              <a:t>Biosway</a:t>
            </a:r>
            <a:r>
              <a:rPr lang="en-GB" sz="1200" kern="1200" dirty="0">
                <a:solidFill>
                  <a:schemeClr val="tx1"/>
                </a:solidFill>
                <a:effectLst/>
                <a:latin typeface="+mn-lt"/>
                <a:ea typeface="+mn-ea"/>
                <a:cs typeface="+mn-cs"/>
              </a:rPr>
              <a:t> portable balance system. The data was analysed using paired and independent samples t-tests at p&lt;0.05, Odds ratios, and Spearman’s correlation coefficients.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-Results: Injury incidence was related to static and dynamic balance in forward right direction only.</a:t>
            </a:r>
          </a:p>
          <a:p>
            <a:pPr lvl="0"/>
            <a:endParaRPr lang="en-GB"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A1A522DE-97CA-D74D-A84A-18C849AA361C}" type="slidenum">
              <a:rPr lang="en-US" smtClean="0"/>
              <a:t>3</a:t>
            </a:fld>
            <a:endParaRPr lang="en-US"/>
          </a:p>
        </p:txBody>
      </p:sp>
    </p:spTree>
    <p:extLst>
      <p:ext uri="{BB962C8B-B14F-4D97-AF65-F5344CB8AC3E}">
        <p14:creationId xmlns:p14="http://schemas.microsoft.com/office/powerpoint/2010/main" val="2697429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purpose of this study is to assess </a:t>
            </a:r>
            <a:r>
              <a:rPr lang="en-GB" sz="1200" b="1" dirty="0"/>
              <a:t>the acute efficiency of rehabilitation on non- professional rugby player, who have sustained previous ankle injuries. </a:t>
            </a:r>
          </a:p>
          <a:p>
            <a:r>
              <a:rPr lang="en-US" dirty="0"/>
              <a:t>Assessing mechanical and functional ankle stability.</a:t>
            </a:r>
          </a:p>
          <a:p>
            <a:endParaRPr lang="en-US" dirty="0"/>
          </a:p>
          <a:p>
            <a:r>
              <a:rPr lang="en-US" b="1" dirty="0"/>
              <a:t>Similar studies have previously been conducted within rugby, however none have focus specifically on the affect on rehabilitation on a previous injury. </a:t>
            </a:r>
          </a:p>
          <a:p>
            <a:endParaRPr lang="en-US" b="1" dirty="0"/>
          </a:p>
          <a:p>
            <a:r>
              <a:rPr lang="en-US" b="1" dirty="0"/>
              <a:t>It is hypothesized that </a:t>
            </a:r>
            <a:r>
              <a:rPr lang="en-US" sz="1200" b="1" dirty="0"/>
              <a:t>rehabilitation will strengthen the surrounding musculature structure of the ankle to improve dynamic stability and perceived stability, also increasing feedback from the proprioceptive after receiving an ankle injury, in comparison with a controlled group.  The null hypothesis is that there will be no significant difference between the control group and intervention. </a:t>
            </a:r>
          </a:p>
          <a:p>
            <a:endParaRPr lang="en-US" sz="1200" b="1" dirty="0"/>
          </a:p>
          <a:p>
            <a:pPr>
              <a:lnSpc>
                <a:spcPct val="110000"/>
              </a:lnSpc>
            </a:pPr>
            <a:r>
              <a:rPr lang="en-US" sz="1200" b="1" dirty="0"/>
              <a:t>The designed of the study is a 2- arm randomized controlled trial. </a:t>
            </a:r>
          </a:p>
          <a:p>
            <a:pPr>
              <a:lnSpc>
                <a:spcPct val="110000"/>
              </a:lnSpc>
            </a:pPr>
            <a:r>
              <a:rPr lang="en-US" sz="1200" b="1" dirty="0"/>
              <a:t>A Convenience sampling will be used to recruit a 30 male volunteers from Llangennech Rugby Union Team. </a:t>
            </a:r>
          </a:p>
          <a:p>
            <a:pPr>
              <a:lnSpc>
                <a:spcPct val="110000"/>
              </a:lnSpc>
            </a:pPr>
            <a:r>
              <a:rPr lang="en-US" sz="1200" b="1" dirty="0"/>
              <a:t>Players who were deemed unfit to participate in training session or matches will be excluded from the study. </a:t>
            </a:r>
          </a:p>
          <a:p>
            <a:pPr>
              <a:lnSpc>
                <a:spcPct val="110000"/>
              </a:lnSpc>
            </a:pPr>
            <a:endParaRPr lang="en-US" sz="1200" b="1" dirty="0"/>
          </a:p>
          <a:p>
            <a:pPr>
              <a:lnSpc>
                <a:spcPct val="110000"/>
              </a:lnSpc>
            </a:pPr>
            <a:r>
              <a:rPr lang="en-US" sz="1200" b="1" dirty="0"/>
              <a:t> 30 volunteers will be allocated randomly into two groups via a concealed opaque envelopes distribution. </a:t>
            </a:r>
          </a:p>
          <a:p>
            <a:pPr>
              <a:lnSpc>
                <a:spcPct val="110000"/>
              </a:lnSpc>
            </a:pPr>
            <a:r>
              <a:rPr lang="en-US" sz="1200" b="0" dirty="0"/>
              <a:t>Each envelope were enclosed with a piece of paper which assigned them to either a controlled group or an intervention group. </a:t>
            </a:r>
          </a:p>
          <a:p>
            <a:pPr>
              <a:lnSpc>
                <a:spcPct val="110000"/>
              </a:lnSpc>
            </a:pPr>
            <a:endParaRPr lang="en-US" sz="1200" b="0" dirty="0"/>
          </a:p>
          <a:p>
            <a:pPr>
              <a:lnSpc>
                <a:spcPct val="110000"/>
              </a:lnSpc>
            </a:pPr>
            <a:r>
              <a:rPr lang="en-US" sz="1200" b="1" dirty="0"/>
              <a:t>A baseline measurement will be taken from both groups, a rehabilitation program will be provided to the intervention group. Both group will then be reassessed following their training session in order to assess if there is any difference in dynamic or subjective outcomes between groups. </a:t>
            </a:r>
          </a:p>
          <a:p>
            <a:pPr>
              <a:lnSpc>
                <a:spcPct val="110000"/>
              </a:lnSpc>
            </a:pPr>
            <a:endParaRPr lang="en-US" sz="1200" b="1" dirty="0"/>
          </a:p>
          <a:p>
            <a:endParaRPr lang="en-US" b="1" dirty="0"/>
          </a:p>
        </p:txBody>
      </p:sp>
      <p:sp>
        <p:nvSpPr>
          <p:cNvPr id="4" name="Slide Number Placeholder 3"/>
          <p:cNvSpPr>
            <a:spLocks noGrp="1"/>
          </p:cNvSpPr>
          <p:nvPr>
            <p:ph type="sldNum" sz="quarter" idx="5"/>
          </p:nvPr>
        </p:nvSpPr>
        <p:spPr/>
        <p:txBody>
          <a:bodyPr/>
          <a:lstStyle/>
          <a:p>
            <a:fld id="{A1A522DE-97CA-D74D-A84A-18C849AA361C}" type="slidenum">
              <a:rPr lang="en-US" smtClean="0"/>
              <a:t>4</a:t>
            </a:fld>
            <a:endParaRPr lang="en-US"/>
          </a:p>
        </p:txBody>
      </p:sp>
    </p:spTree>
    <p:extLst>
      <p:ext uri="{BB962C8B-B14F-4D97-AF65-F5344CB8AC3E}">
        <p14:creationId xmlns:p14="http://schemas.microsoft.com/office/powerpoint/2010/main" val="3729368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participants is dynamic balance was assessed using a 3- point star excursion balance test (SEBT).  The test assess the anterior, posteromedial and posterolateral angles which put the ankle on a strain (</a:t>
            </a:r>
            <a:r>
              <a:rPr lang="en-GB" sz="1200" b="1" kern="1200" dirty="0">
                <a:solidFill>
                  <a:schemeClr val="tx1"/>
                </a:solidFill>
                <a:effectLst/>
                <a:latin typeface="+mn-lt"/>
                <a:ea typeface="+mn-ea"/>
                <a:cs typeface="+mn-cs"/>
              </a:rPr>
              <a:t>Coughlan</a:t>
            </a:r>
            <a:r>
              <a:rPr lang="en-GB" b="1" dirty="0">
                <a:effectLst/>
              </a:rPr>
              <a:t> </a:t>
            </a:r>
            <a:r>
              <a:rPr lang="en-GB" b="1" i="1" dirty="0">
                <a:effectLst/>
              </a:rPr>
              <a:t>et al, </a:t>
            </a:r>
            <a:r>
              <a:rPr lang="en-GB" b="1" dirty="0">
                <a:effectLst/>
              </a:rPr>
              <a:t>2012). </a:t>
            </a:r>
            <a:endParaRPr lang="en-GB" b="0" dirty="0">
              <a:effectLst/>
            </a:endParaRPr>
          </a:p>
          <a:p>
            <a:r>
              <a:rPr lang="en-US" b="0" dirty="0"/>
              <a:t>This balance test is commonly used as an assessment tool for balance, as Gribble </a:t>
            </a:r>
            <a:r>
              <a:rPr lang="en-US" b="0" i="1" dirty="0"/>
              <a:t>et al</a:t>
            </a:r>
            <a:r>
              <a:rPr lang="en-US" b="0" dirty="0"/>
              <a:t>, (2016) conducted an experiments that had proven the validity and reliability of the challenging balance throughout the various planes of movement.  </a:t>
            </a:r>
          </a:p>
          <a:p>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As described by </a:t>
            </a:r>
            <a:r>
              <a:rPr lang="en-GB" sz="1200" b="1" kern="1200" dirty="0">
                <a:solidFill>
                  <a:schemeClr val="tx1"/>
                </a:solidFill>
                <a:effectLst/>
                <a:latin typeface="+mn-lt"/>
                <a:ea typeface="+mn-ea"/>
                <a:cs typeface="+mn-cs"/>
              </a:rPr>
              <a:t>Coughlan</a:t>
            </a:r>
            <a:r>
              <a:rPr lang="en-GB" b="1" dirty="0">
                <a:effectLst/>
              </a:rPr>
              <a:t> </a:t>
            </a:r>
            <a:r>
              <a:rPr lang="en-GB" b="1" i="1" dirty="0">
                <a:effectLst/>
              </a:rPr>
              <a:t>et al, (</a:t>
            </a:r>
            <a:r>
              <a:rPr lang="en-GB" b="1" dirty="0">
                <a:effectLst/>
              </a:rPr>
              <a:t>2012), </a:t>
            </a:r>
            <a:r>
              <a:rPr lang="en-GB" sz="1200" b="1" i="0" u="none" strike="noStrike" kern="1200" dirty="0">
                <a:solidFill>
                  <a:schemeClr val="tx1"/>
                </a:solidFill>
                <a:effectLst/>
                <a:latin typeface="+mn-lt"/>
                <a:ea typeface="+mn-ea"/>
                <a:cs typeface="+mn-cs"/>
              </a:rPr>
              <a:t>by standing in the middle of a testing grid with strips of tape placed at 45° angles, bare foot or in ankle socks, reaching with 1 foot as far as possible along the different grid lines, and then returning to the starting position. Whilst keeping the hands on the hips, the participant must reach as far as possible with the reaching limb along each tape measure, touch lightly on the tape measure with the most distal portion of the reaching foot. The point reach is measure before the participant return the reaching limb to the start position at the apex of the grid, resuming a stable bilateral stance without shifting weight to or coming to rest on the foot of the reaching limb.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Both limbs will be assessed, in order to see if  both ankles to have a similarity. If there is a difference in similarity the group who receive the rehabilitation programme will be able to show if an improvement has been made.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Subjective stability will be measured through the Cumberland Ankle Instability Tool (CAIT) questionnaire.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In accordance with Cruz-Diaz et al, (2013) this is a valid and reliable 9-item, 30-point scale for measuring the severity of functional ankle instability with high test-retest reliability.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Vuurberg</a:t>
            </a:r>
            <a:r>
              <a:rPr lang="en-GB" sz="1200" b="1" kern="1200" dirty="0">
                <a:solidFill>
                  <a:schemeClr val="tx1"/>
                </a:solidFill>
                <a:effectLst/>
                <a:latin typeface="+mn-lt"/>
                <a:ea typeface="+mn-ea"/>
                <a:cs typeface="+mn-cs"/>
              </a:rPr>
              <a:t> </a:t>
            </a:r>
            <a:r>
              <a:rPr lang="en-GB" sz="1200" b="1" i="1" kern="1200" dirty="0">
                <a:solidFill>
                  <a:schemeClr val="tx1"/>
                </a:solidFill>
                <a:effectLst/>
                <a:latin typeface="+mn-lt"/>
                <a:ea typeface="+mn-ea"/>
                <a:cs typeface="+mn-cs"/>
              </a:rPr>
              <a:t>et al, (</a:t>
            </a:r>
            <a:r>
              <a:rPr lang="en-GB" sz="1200" b="1" kern="1200" dirty="0">
                <a:solidFill>
                  <a:schemeClr val="tx1"/>
                </a:solidFill>
                <a:effectLst/>
                <a:latin typeface="+mn-lt"/>
                <a:ea typeface="+mn-ea"/>
                <a:cs typeface="+mn-cs"/>
              </a:rPr>
              <a:t>2018)</a:t>
            </a:r>
            <a:r>
              <a:rPr lang="en-GB" sz="1200" b="1" i="0" kern="1200" dirty="0">
                <a:solidFill>
                  <a:schemeClr val="tx1"/>
                </a:solidFill>
                <a:effectLst/>
                <a:latin typeface="+mn-lt"/>
                <a:ea typeface="+mn-ea"/>
                <a:cs typeface="+mn-cs"/>
              </a:rPr>
              <a:t> explains that the aim of the questionnaire is to evaluate and reflect on the participants subjective, whilst using 9 scenario- based </a:t>
            </a:r>
            <a:r>
              <a:rPr lang="en-GB" sz="1200" b="1" kern="1200" dirty="0">
                <a:solidFill>
                  <a:schemeClr val="tx1"/>
                </a:solidFill>
                <a:effectLst/>
                <a:latin typeface="+mn-lt"/>
                <a:ea typeface="+mn-ea"/>
                <a:cs typeface="+mn-cs"/>
              </a:rPr>
              <a:t>multiple choice questions to assess how  participants perceived their ankle stability to be in given situations.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Each answer is scored between 0-5 and their total are added to create a score</a:t>
            </a:r>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Vuurberg</a:t>
            </a:r>
            <a:r>
              <a:rPr lang="en-GB" sz="1200" b="1" kern="1200" dirty="0">
                <a:solidFill>
                  <a:schemeClr val="tx1"/>
                </a:solidFill>
                <a:effectLst/>
                <a:latin typeface="+mn-lt"/>
                <a:ea typeface="+mn-ea"/>
                <a:cs typeface="+mn-cs"/>
              </a:rPr>
              <a:t> </a:t>
            </a:r>
            <a:r>
              <a:rPr lang="en-GB" sz="1200" b="1" i="1" kern="1200" dirty="0">
                <a:solidFill>
                  <a:schemeClr val="tx1"/>
                </a:solidFill>
                <a:effectLst/>
                <a:latin typeface="+mn-lt"/>
                <a:ea typeface="+mn-ea"/>
                <a:cs typeface="+mn-cs"/>
              </a:rPr>
              <a:t>et al, </a:t>
            </a:r>
            <a:r>
              <a:rPr lang="en-GB" sz="1200" b="1" kern="1200" dirty="0">
                <a:solidFill>
                  <a:schemeClr val="tx1"/>
                </a:solidFill>
                <a:effectLst/>
                <a:latin typeface="+mn-lt"/>
                <a:ea typeface="+mn-ea"/>
                <a:cs typeface="+mn-cs"/>
              </a:rPr>
              <a:t>2018).</a:t>
            </a: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All questions within the 9-point questionnaire related to perceived ankle stability with no sensitive or personal information being requested. This removing any the risk of causing any emotional harm to participants.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A1A522DE-97CA-D74D-A84A-18C849AA361C}" type="slidenum">
              <a:rPr lang="en-US" smtClean="0"/>
              <a:t>5</a:t>
            </a:fld>
            <a:endParaRPr lang="en-US"/>
          </a:p>
        </p:txBody>
      </p:sp>
    </p:spTree>
    <p:extLst>
      <p:ext uri="{BB962C8B-B14F-4D97-AF65-F5344CB8AC3E}">
        <p14:creationId xmlns:p14="http://schemas.microsoft.com/office/powerpoint/2010/main" val="1492588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 will create a rehabilitation that will target all areas on the ankle structure, also targeting to strengthen and to improve the individual’s ankle proprioception.  . </a:t>
            </a:r>
          </a:p>
          <a:p>
            <a:endParaRPr lang="en-US" dirty="0"/>
          </a:p>
          <a:p>
            <a:r>
              <a:rPr lang="en-US" b="1" dirty="0"/>
              <a:t>The  aim of this rehabilitation program is to increase strength because a systematic review by </a:t>
            </a:r>
            <a:r>
              <a:rPr lang="en-GB" sz="1200" b="1" kern="1200" dirty="0">
                <a:solidFill>
                  <a:schemeClr val="tx1"/>
                </a:solidFill>
                <a:effectLst/>
                <a:latin typeface="+mn-lt"/>
                <a:ea typeface="+mn-ea"/>
                <a:cs typeface="+mn-cs"/>
              </a:rPr>
              <a:t>Kaminski and Hartsell, (2012), s</a:t>
            </a:r>
            <a:r>
              <a:rPr lang="en-US" b="1" dirty="0"/>
              <a:t>stated that </a:t>
            </a:r>
            <a:r>
              <a:rPr lang="en-GB" sz="1200" b="1" i="0" u="none" strike="noStrike" kern="1200" dirty="0">
                <a:solidFill>
                  <a:schemeClr val="tx1"/>
                </a:solidFill>
                <a:effectLst/>
                <a:latin typeface="+mn-lt"/>
                <a:ea typeface="+mn-ea"/>
                <a:cs typeface="+mn-cs"/>
              </a:rPr>
              <a:t>weak ankles can affect your balance and increase your risk of sprains, which can lead to chronic instability. Strengthening weak ankles with exercises may improve your stability, relieve pain, and help you avoid further injury.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Improving proceptions will be another aim to improve using the rehabilitation programme because when a joint is sprained, it loses proprioception, feels unstable, and can give out. A paper conducted by </a:t>
            </a:r>
            <a:r>
              <a:rPr lang="en-GB" sz="1200" b="0" kern="1200" dirty="0" err="1">
                <a:solidFill>
                  <a:schemeClr val="tx1"/>
                </a:solidFill>
                <a:effectLst/>
                <a:latin typeface="+mn-lt"/>
                <a:ea typeface="+mn-ea"/>
                <a:cs typeface="+mn-cs"/>
              </a:rPr>
              <a:t>Karakaya</a:t>
            </a:r>
            <a:r>
              <a:rPr lang="en-GB" sz="1200" b="0" kern="1200" dirty="0">
                <a:solidFill>
                  <a:schemeClr val="tx1"/>
                </a:solidFill>
                <a:effectLst/>
                <a:latin typeface="+mn-lt"/>
                <a:ea typeface="+mn-ea"/>
                <a:cs typeface="+mn-cs"/>
              </a:rPr>
              <a:t>,</a:t>
            </a:r>
            <a:r>
              <a:rPr lang="en-GB" b="0" dirty="0">
                <a:effectLst/>
              </a:rPr>
              <a:t> </a:t>
            </a:r>
            <a:r>
              <a:rPr lang="en-GB" b="0" i="1" dirty="0">
                <a:effectLst/>
              </a:rPr>
              <a:t>et al </a:t>
            </a:r>
            <a:r>
              <a:rPr lang="en-GB" b="0" dirty="0">
                <a:effectLst/>
              </a:rPr>
              <a:t>(2015) stated that a</a:t>
            </a:r>
            <a:r>
              <a:rPr lang="en-GB" sz="1200" b="0" i="0" u="none" strike="noStrike" kern="1200" dirty="0">
                <a:solidFill>
                  <a:schemeClr val="tx1"/>
                </a:solidFill>
                <a:effectLst/>
                <a:latin typeface="+mn-lt"/>
                <a:ea typeface="+mn-ea"/>
                <a:cs typeface="+mn-cs"/>
              </a:rPr>
              <a:t>nkle strengthening exercises involving proprioceptive and balance exercises help the body to relearn ways to control the position of the joint and prevent injury in physically active individuals and athletes.</a:t>
            </a:r>
          </a:p>
          <a:p>
            <a:endParaRPr lang="en-GB" sz="1200" b="1" i="0" u="none" strike="noStrike"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A1A522DE-97CA-D74D-A84A-18C849AA361C}" type="slidenum">
              <a:rPr lang="en-US" smtClean="0"/>
              <a:t>6</a:t>
            </a:fld>
            <a:endParaRPr lang="en-US"/>
          </a:p>
        </p:txBody>
      </p:sp>
    </p:spTree>
    <p:extLst>
      <p:ext uri="{BB962C8B-B14F-4D97-AF65-F5344CB8AC3E}">
        <p14:creationId xmlns:p14="http://schemas.microsoft.com/office/powerpoint/2010/main" val="1415809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By subtracting the baseline scores from the post-training scores for each angle of the SEBT and questionnaire outcomes. This data will be interpreted as interval data as there is potential for the post-training scores to be lower than the baseline measure, resulting in a negative value. </a:t>
            </a:r>
          </a:p>
          <a:p>
            <a:endParaRPr lang="en-US" dirty="0"/>
          </a:p>
          <a:p>
            <a:endParaRPr lang="en-US" dirty="0"/>
          </a:p>
          <a:p>
            <a:r>
              <a:rPr lang="en-US" sz="1200" b="1" kern="1200" dirty="0">
                <a:solidFill>
                  <a:schemeClr val="tx1"/>
                </a:solidFill>
                <a:effectLst/>
                <a:latin typeface="+mn-lt"/>
                <a:ea typeface="+mn-ea"/>
                <a:cs typeface="+mn-cs"/>
              </a:rPr>
              <a:t>This study comprises of </a:t>
            </a:r>
            <a:r>
              <a:rPr lang="en-US" b="1" dirty="0"/>
              <a:t>1 Independent variable and 2 dependent variables. </a:t>
            </a:r>
          </a:p>
          <a:p>
            <a:endParaRPr lang="en-US" b="1" dirty="0"/>
          </a:p>
          <a:p>
            <a:r>
              <a:rPr lang="en-US" b="1" dirty="0"/>
              <a:t>The independent variable has two levels, rehabilitation vs no rehabilitation. </a:t>
            </a:r>
          </a:p>
          <a:p>
            <a:r>
              <a:rPr lang="en-US" b="1" dirty="0"/>
              <a:t> </a:t>
            </a:r>
            <a:endParaRPr lang="en-US" dirty="0"/>
          </a:p>
          <a:p>
            <a:r>
              <a:rPr lang="en-US" b="1" dirty="0"/>
              <a:t>2 Dependent variables</a:t>
            </a:r>
          </a:p>
          <a:p>
            <a:r>
              <a:rPr lang="en-US" dirty="0"/>
              <a:t>DV 1: Dynamic stability = 1 factor with three levels, the scores for 3 angles of the SEBT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Perform an ANOVA (analysis of variance) to establish a significant difference between </a:t>
            </a:r>
            <a:r>
              <a:rPr lang="en-US" b="0" dirty="0"/>
              <a:t>rehabilitation vs no rehabilitation </a:t>
            </a:r>
            <a:r>
              <a:rPr lang="en-US" dirty="0"/>
              <a:t>measures (Y or N)</a:t>
            </a:r>
            <a:br>
              <a:rPr lang="en-US" dirty="0"/>
            </a:br>
            <a:r>
              <a:rPr lang="en-US" dirty="0"/>
              <a:t>– not a repeated 2 way independent.</a:t>
            </a:r>
          </a:p>
          <a:p>
            <a:endParaRPr lang="en-US" dirty="0"/>
          </a:p>
          <a:p>
            <a:r>
              <a:rPr lang="en-US" dirty="0"/>
              <a:t>DV 2: Subjective stability = 1 level which is the CAIT score</a:t>
            </a:r>
          </a:p>
          <a:p>
            <a:r>
              <a:rPr lang="en-US" dirty="0"/>
              <a:t>For stability do a t-test = 1 level </a:t>
            </a:r>
          </a:p>
          <a:p>
            <a:endParaRPr lang="en-US" dirty="0"/>
          </a:p>
          <a:p>
            <a:endParaRPr lang="en-US" b="1" dirty="0"/>
          </a:p>
          <a:p>
            <a:r>
              <a:rPr lang="en-US" b="1" dirty="0"/>
              <a:t>Timescale= GANT </a:t>
            </a:r>
          </a:p>
        </p:txBody>
      </p:sp>
      <p:sp>
        <p:nvSpPr>
          <p:cNvPr id="4" name="Slide Number Placeholder 3"/>
          <p:cNvSpPr>
            <a:spLocks noGrp="1"/>
          </p:cNvSpPr>
          <p:nvPr>
            <p:ph type="sldNum" sz="quarter" idx="5"/>
          </p:nvPr>
        </p:nvSpPr>
        <p:spPr/>
        <p:txBody>
          <a:bodyPr/>
          <a:lstStyle/>
          <a:p>
            <a:fld id="{A1A522DE-97CA-D74D-A84A-18C849AA361C}" type="slidenum">
              <a:rPr lang="en-US" smtClean="0"/>
              <a:t>7</a:t>
            </a:fld>
            <a:endParaRPr lang="en-US"/>
          </a:p>
        </p:txBody>
      </p:sp>
    </p:spTree>
    <p:extLst>
      <p:ext uri="{BB962C8B-B14F-4D97-AF65-F5344CB8AC3E}">
        <p14:creationId xmlns:p14="http://schemas.microsoft.com/office/powerpoint/2010/main" val="2307191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Anonymity is an</a:t>
            </a:r>
            <a:r>
              <a:rPr lang="en-GB" sz="1200" b="1" i="0" u="none" strike="noStrike" kern="1200" dirty="0">
                <a:solidFill>
                  <a:schemeClr val="tx1"/>
                </a:solidFill>
                <a:effectLst/>
                <a:latin typeface="+mn-lt"/>
                <a:ea typeface="+mn-ea"/>
                <a:cs typeface="+mn-cs"/>
              </a:rPr>
              <a:t> ethical practices designed to protect the privacy of human subjects while collecting, analysing, and reporting data. </a:t>
            </a:r>
            <a:r>
              <a:rPr lang="en-GB" sz="1200" b="0" i="0" u="none" strike="noStrike" kern="1200" dirty="0">
                <a:solidFill>
                  <a:schemeClr val="tx1"/>
                </a:solidFill>
                <a:effectLst/>
                <a:latin typeface="+mn-lt"/>
                <a:ea typeface="+mn-ea"/>
                <a:cs typeface="+mn-cs"/>
              </a:rPr>
              <a:t>Typically, anonymity is the procedure followed in quantitative studies, and confidentiality is maintained in qualitative studies (</a:t>
            </a:r>
            <a:r>
              <a:rPr lang="en-GB" sz="1200" kern="1200" dirty="0" err="1">
                <a:solidFill>
                  <a:schemeClr val="tx1"/>
                </a:solidFill>
                <a:effectLst/>
                <a:latin typeface="+mn-lt"/>
                <a:ea typeface="+mn-ea"/>
                <a:cs typeface="+mn-cs"/>
              </a:rPr>
              <a:t>Coffelt</a:t>
            </a:r>
            <a:r>
              <a:rPr lang="en-GB" sz="1200" kern="1200" dirty="0">
                <a:solidFill>
                  <a:schemeClr val="tx1"/>
                </a:solidFill>
                <a:effectLst/>
                <a:latin typeface="+mn-lt"/>
                <a:ea typeface="+mn-ea"/>
                <a:cs typeface="+mn-cs"/>
              </a:rPr>
              <a:t>, 2017).</a:t>
            </a:r>
            <a:endParaRPr lang="en-US" b="1" dirty="0"/>
          </a:p>
          <a:p>
            <a:endParaRPr lang="en-US" b="1" dirty="0"/>
          </a:p>
          <a:p>
            <a:r>
              <a:rPr lang="en-US" b="1" dirty="0"/>
              <a:t>Covid-19 exposure to avoid an increased in covid-19 cases and prevent any spreading of the virus. </a:t>
            </a:r>
          </a:p>
          <a:p>
            <a:r>
              <a:rPr lang="en-US" b="0" dirty="0"/>
              <a:t>Making sure on participant is tested at a time or use different rooms to test each participant. Change the tape on the floor after each person in order to stop the spread. </a:t>
            </a:r>
          </a:p>
          <a:p>
            <a:endParaRPr lang="en-US" b="1" dirty="0"/>
          </a:p>
          <a:p>
            <a:r>
              <a:rPr lang="en-GB" sz="1200" b="1" i="0" u="none" strike="noStrike" kern="1200" dirty="0">
                <a:solidFill>
                  <a:schemeClr val="tx1"/>
                </a:solidFill>
                <a:effectLst/>
                <a:latin typeface="+mn-lt"/>
                <a:ea typeface="+mn-ea"/>
                <a:cs typeface="+mn-cs"/>
              </a:rPr>
              <a:t>Personal data must be collected and used in accordance with Data Protection legislation.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Personal data is any information that identifies a living individual, including opinions about that individual and any intentions a data controller has towards that individual (Goddard, 2017). </a:t>
            </a:r>
            <a:endParaRPr lang="en-GB" dirty="0"/>
          </a:p>
          <a:p>
            <a:endParaRPr lang="en-US" b="0" dirty="0"/>
          </a:p>
          <a:p>
            <a:r>
              <a:rPr lang="en-GB" sz="1200" b="1" i="0" u="none" strike="noStrike" kern="1200" dirty="0">
                <a:solidFill>
                  <a:schemeClr val="tx1"/>
                </a:solidFill>
                <a:effectLst/>
                <a:latin typeface="+mn-lt"/>
                <a:ea typeface="+mn-ea"/>
                <a:cs typeface="+mn-cs"/>
              </a:rPr>
              <a:t> Informed consent is a crucial part of enrolling in a clinical trial because it gives the potential participant all the information, they need to understand what they are volunteering for (</a:t>
            </a:r>
            <a:r>
              <a:rPr lang="en-GB" sz="1200" b="1" kern="1200" dirty="0">
                <a:solidFill>
                  <a:schemeClr val="tx1"/>
                </a:solidFill>
                <a:effectLst/>
                <a:latin typeface="+mn-lt"/>
                <a:ea typeface="+mn-ea"/>
                <a:cs typeface="+mn-cs"/>
              </a:rPr>
              <a:t>Tam </a:t>
            </a:r>
            <a:r>
              <a:rPr lang="en-GB" sz="1200" b="1" i="1" kern="1200" dirty="0">
                <a:solidFill>
                  <a:schemeClr val="tx1"/>
                </a:solidFill>
                <a:effectLst/>
                <a:latin typeface="+mn-lt"/>
                <a:ea typeface="+mn-ea"/>
                <a:cs typeface="+mn-cs"/>
              </a:rPr>
              <a:t>et al</a:t>
            </a:r>
            <a:r>
              <a:rPr lang="en-GB" sz="1200" b="1" kern="1200" dirty="0">
                <a:solidFill>
                  <a:schemeClr val="tx1"/>
                </a:solidFill>
                <a:effectLst/>
                <a:latin typeface="+mn-lt"/>
                <a:ea typeface="+mn-ea"/>
                <a:cs typeface="+mn-cs"/>
              </a:rPr>
              <a:t>, 2015)</a:t>
            </a:r>
            <a:r>
              <a:rPr lang="en-GB" sz="1200" b="1"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Without informed consent the subjects may not fully understand what they are participating in.</a:t>
            </a:r>
            <a:endParaRPr lang="en-US" b="1" dirty="0"/>
          </a:p>
        </p:txBody>
      </p:sp>
      <p:sp>
        <p:nvSpPr>
          <p:cNvPr id="4" name="Slide Number Placeholder 3"/>
          <p:cNvSpPr>
            <a:spLocks noGrp="1"/>
          </p:cNvSpPr>
          <p:nvPr>
            <p:ph type="sldNum" sz="quarter" idx="5"/>
          </p:nvPr>
        </p:nvSpPr>
        <p:spPr/>
        <p:txBody>
          <a:bodyPr/>
          <a:lstStyle/>
          <a:p>
            <a:fld id="{A1A522DE-97CA-D74D-A84A-18C849AA361C}" type="slidenum">
              <a:rPr lang="en-US" smtClean="0"/>
              <a:t>8</a:t>
            </a:fld>
            <a:endParaRPr lang="en-US"/>
          </a:p>
        </p:txBody>
      </p:sp>
    </p:spTree>
    <p:extLst>
      <p:ext uri="{BB962C8B-B14F-4D97-AF65-F5344CB8AC3E}">
        <p14:creationId xmlns:p14="http://schemas.microsoft.com/office/powerpoint/2010/main" val="3875314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A522DE-97CA-D74D-A84A-18C849AA361C}" type="slidenum">
              <a:rPr lang="en-US" smtClean="0"/>
              <a:t>9</a:t>
            </a:fld>
            <a:endParaRPr lang="en-US"/>
          </a:p>
        </p:txBody>
      </p:sp>
    </p:spTree>
    <p:extLst>
      <p:ext uri="{BB962C8B-B14F-4D97-AF65-F5344CB8AC3E}">
        <p14:creationId xmlns:p14="http://schemas.microsoft.com/office/powerpoint/2010/main" val="2517449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November 26, 2021</a:t>
            </a:fld>
            <a:endParaRPr lang="en-US" dirty="0"/>
          </a:p>
        </p:txBody>
      </p:sp>
    </p:spTree>
    <p:extLst>
      <p:ext uri="{BB962C8B-B14F-4D97-AF65-F5344CB8AC3E}">
        <p14:creationId xmlns:p14="http://schemas.microsoft.com/office/powerpoint/2010/main" val="2595099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November 26, 2021</a:t>
            </a:fld>
            <a:endParaRPr lang="en-US" dirty="0"/>
          </a:p>
        </p:txBody>
      </p:sp>
    </p:spTree>
    <p:extLst>
      <p:ext uri="{BB962C8B-B14F-4D97-AF65-F5344CB8AC3E}">
        <p14:creationId xmlns:p14="http://schemas.microsoft.com/office/powerpoint/2010/main" val="395679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Friday, November 26, 2021</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4869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Friday, November 26, 2021</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050645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Friday, November 26, 2021</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819183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Friday, November 26, 2021</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195498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Friday, November 26, 2021</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49799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Friday, November 26, 2021</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367640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Friday, November 26, 2021</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88471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Friday, November 26, 2021</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971840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Friday, November 26, 2021</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1027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November 26, 2021</a:t>
            </a:fld>
            <a:endParaRPr lang="en-US" dirty="0"/>
          </a:p>
        </p:txBody>
      </p:sp>
    </p:spTree>
    <p:extLst>
      <p:ext uri="{BB962C8B-B14F-4D97-AF65-F5344CB8AC3E}">
        <p14:creationId xmlns:p14="http://schemas.microsoft.com/office/powerpoint/2010/main" val="1269154561"/>
      </p:ext>
    </p:extLst>
  </p:cSld>
  <p:clrMap bg1="dk1" tx1="lt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74" r:id="rId6"/>
    <p:sldLayoutId id="2147483769" r:id="rId7"/>
    <p:sldLayoutId id="2147483770" r:id="rId8"/>
    <p:sldLayoutId id="2147483771" r:id="rId9"/>
    <p:sldLayoutId id="2147483773" r:id="rId10"/>
    <p:sldLayoutId id="2147483772"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9" name="Rectangle 173">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A2093-8CF7-ED43-BF08-6E8AA767F581}"/>
              </a:ext>
            </a:extLst>
          </p:cNvPr>
          <p:cNvSpPr>
            <a:spLocks noGrp="1"/>
          </p:cNvSpPr>
          <p:nvPr>
            <p:ph type="ctrTitle"/>
          </p:nvPr>
        </p:nvSpPr>
        <p:spPr>
          <a:xfrm>
            <a:off x="154983" y="700200"/>
            <a:ext cx="5733534" cy="1969200"/>
          </a:xfrm>
        </p:spPr>
        <p:txBody>
          <a:bodyPr anchor="b">
            <a:normAutofit/>
          </a:bodyPr>
          <a:lstStyle/>
          <a:p>
            <a:r>
              <a:rPr lang="en-GB" sz="3000" dirty="0"/>
              <a:t>The effects of rehabilitation on ankle instability within a non- professional rugby player. </a:t>
            </a:r>
            <a:br>
              <a:rPr lang="en-GB" sz="3000" dirty="0"/>
            </a:br>
            <a:endParaRPr lang="en-US" sz="3000" dirty="0"/>
          </a:p>
        </p:txBody>
      </p:sp>
      <p:sp>
        <p:nvSpPr>
          <p:cNvPr id="3" name="Subtitle 2">
            <a:extLst>
              <a:ext uri="{FF2B5EF4-FFF2-40B4-BE49-F238E27FC236}">
                <a16:creationId xmlns:a16="http://schemas.microsoft.com/office/drawing/2014/main" id="{973C4893-4E59-464C-B326-5E195B3B1615}"/>
              </a:ext>
            </a:extLst>
          </p:cNvPr>
          <p:cNvSpPr>
            <a:spLocks noGrp="1"/>
          </p:cNvSpPr>
          <p:nvPr>
            <p:ph type="subTitle" idx="1"/>
          </p:nvPr>
        </p:nvSpPr>
        <p:spPr>
          <a:xfrm>
            <a:off x="501803" y="4256709"/>
            <a:ext cx="5432045" cy="3326456"/>
          </a:xfrm>
        </p:spPr>
        <p:txBody>
          <a:bodyPr>
            <a:normAutofit/>
          </a:bodyPr>
          <a:lstStyle/>
          <a:p>
            <a:pPr>
              <a:lnSpc>
                <a:spcPct val="110000"/>
              </a:lnSpc>
            </a:pPr>
            <a:endParaRPr lang="en-US" sz="6400" dirty="0"/>
          </a:p>
          <a:p>
            <a:pPr>
              <a:lnSpc>
                <a:spcPct val="110000"/>
              </a:lnSpc>
            </a:pPr>
            <a:r>
              <a:rPr lang="en-US" sz="1050" dirty="0"/>
              <a:t>Georgia Jones (1902007)</a:t>
            </a:r>
          </a:p>
        </p:txBody>
      </p:sp>
      <p:cxnSp>
        <p:nvCxnSpPr>
          <p:cNvPr id="1073" name="Straight Connector 175">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2" descr="A group of men playing rugby&#10;&#10;Description automatically generated">
            <a:extLst>
              <a:ext uri="{FF2B5EF4-FFF2-40B4-BE49-F238E27FC236}">
                <a16:creationId xmlns:a16="http://schemas.microsoft.com/office/drawing/2014/main" id="{EF67D265-04DD-E649-8458-066201EAE4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84" r="21383" b="-1"/>
          <a:stretch/>
        </p:blipFill>
        <p:spPr bwMode="auto">
          <a:xfrm>
            <a:off x="6311900" y="10"/>
            <a:ext cx="58801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836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10" presetClass="entr" presetSubtype="0" fill="hold" grpId="0" nodeType="withEffect">
                                  <p:stCondLst>
                                    <p:cond delay="1500"/>
                                  </p:stCondLst>
                                  <p:iterate>
                                    <p:tmPct val="10000"/>
                                  </p:iterate>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700"/>
                                        <p:tgtEl>
                                          <p:spTgt spid="3">
                                            <p:txEl>
                                              <p:pRg st="1" end="1"/>
                                            </p:txEl>
                                          </p:spTgt>
                                        </p:tgtEl>
                                      </p:cBhvr>
                                    </p:animEffect>
                                  </p:childTnLst>
                                </p:cTn>
                              </p:par>
                              <p:par>
                                <p:cTn id="12" presetID="10" presetClass="entr" presetSubtype="0" fill="hold" grpId="0" nodeType="withEffect">
                                  <p:stCondLst>
                                    <p:cond delay="1000"/>
                                  </p:stCondLst>
                                  <p:iterate>
                                    <p:tmPct val="10000"/>
                                  </p:iterate>
                                  <p:childTnLst>
                                    <p:set>
                                      <p:cBhvr>
                                        <p:cTn id="13" dur="1" fill="hold">
                                          <p:stCondLst>
                                            <p:cond delay="0"/>
                                          </p:stCondLst>
                                        </p:cTn>
                                        <p:tgtEl>
                                          <p:spTgt spid="2"/>
                                        </p:tgtEl>
                                        <p:attrNameLst>
                                          <p:attrName>style.visibility</p:attrName>
                                        </p:attrNameLst>
                                      </p:cBhvr>
                                      <p:to>
                                        <p:strVal val="visible"/>
                                      </p:to>
                                    </p:set>
                                    <p:animEffect transition="in" filter="fade">
                                      <p:cBhvr>
                                        <p:cTn id="14"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73F66-E99C-1146-93B7-FD82CA7841F4}"/>
              </a:ext>
            </a:extLst>
          </p:cNvPr>
          <p:cNvSpPr>
            <a:spLocks noGrp="1"/>
          </p:cNvSpPr>
          <p:nvPr>
            <p:ph type="title"/>
          </p:nvPr>
        </p:nvSpPr>
        <p:spPr>
          <a:xfrm>
            <a:off x="448056" y="388800"/>
            <a:ext cx="11300532" cy="986400"/>
          </a:xfrm>
        </p:spPr>
        <p:txBody>
          <a:bodyPr vert="horz" lIns="0" tIns="0" rIns="0" bIns="0" rtlCol="0" anchor="b">
            <a:normAutofit/>
          </a:bodyPr>
          <a:lstStyle/>
          <a:p>
            <a:r>
              <a:rPr lang="en-US" sz="6400"/>
              <a:t>Introduction</a:t>
            </a:r>
          </a:p>
        </p:txBody>
      </p:sp>
      <p:cxnSp>
        <p:nvCxnSpPr>
          <p:cNvPr id="137" name="Straight Connector 13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2050" name="Picture 2" descr="Ankle Sprains - The Institute for Athletic Medicine">
            <a:extLst>
              <a:ext uri="{FF2B5EF4-FFF2-40B4-BE49-F238E27FC236}">
                <a16:creationId xmlns:a16="http://schemas.microsoft.com/office/drawing/2014/main" id="{00915C46-7739-D046-9D1F-D360B6BAA8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33" r="-2" b="-2"/>
          <a:stretch/>
        </p:blipFill>
        <p:spPr bwMode="auto">
          <a:xfrm>
            <a:off x="449999" y="2059200"/>
            <a:ext cx="5430101" cy="3891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4" name="Content Placeholder 2">
            <a:extLst>
              <a:ext uri="{FF2B5EF4-FFF2-40B4-BE49-F238E27FC236}">
                <a16:creationId xmlns:a16="http://schemas.microsoft.com/office/drawing/2014/main" id="{FA047DFB-2F0D-4586-AFCF-8F21BF0874DC}"/>
              </a:ext>
            </a:extLst>
          </p:cNvPr>
          <p:cNvGraphicFramePr>
            <a:graphicFrameLocks noGrp="1"/>
          </p:cNvGraphicFramePr>
          <p:nvPr>
            <p:ph idx="1"/>
            <p:extLst>
              <p:ext uri="{D42A27DB-BD31-4B8C-83A1-F6EECF244321}">
                <p14:modId xmlns:p14="http://schemas.microsoft.com/office/powerpoint/2010/main" val="2463937687"/>
              </p:ext>
            </p:extLst>
          </p:nvPr>
        </p:nvGraphicFramePr>
        <p:xfrm>
          <a:off x="6311900" y="1944000"/>
          <a:ext cx="5434900" cy="4006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3136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D0A27-4152-A64E-8B11-F86D1D653CDB}"/>
              </a:ext>
            </a:extLst>
          </p:cNvPr>
          <p:cNvSpPr>
            <a:spLocks noGrp="1"/>
          </p:cNvSpPr>
          <p:nvPr>
            <p:ph type="title"/>
          </p:nvPr>
        </p:nvSpPr>
        <p:spPr>
          <a:xfrm>
            <a:off x="448056" y="226800"/>
            <a:ext cx="11301984" cy="984885"/>
          </a:xfrm>
        </p:spPr>
        <p:txBody>
          <a:bodyPr>
            <a:normAutofit/>
          </a:bodyPr>
          <a:lstStyle/>
          <a:p>
            <a:r>
              <a:rPr lang="en-US" sz="6400"/>
              <a:t>Supporting literature </a:t>
            </a:r>
          </a:p>
        </p:txBody>
      </p:sp>
      <p:cxnSp>
        <p:nvCxnSpPr>
          <p:cNvPr id="22" name="Straight Connector 21">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AF48702A-AB99-4918-90AE-3A1F399416EC}"/>
              </a:ext>
            </a:extLst>
          </p:cNvPr>
          <p:cNvGraphicFramePr>
            <a:graphicFrameLocks noGrp="1"/>
          </p:cNvGraphicFramePr>
          <p:nvPr>
            <p:ph idx="1"/>
            <p:extLst>
              <p:ext uri="{D42A27DB-BD31-4B8C-83A1-F6EECF244321}">
                <p14:modId xmlns:p14="http://schemas.microsoft.com/office/powerpoint/2010/main" val="292327684"/>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7749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1">
            <a:extLst>
              <a:ext uri="{FF2B5EF4-FFF2-40B4-BE49-F238E27FC236}">
                <a16:creationId xmlns:a16="http://schemas.microsoft.com/office/drawing/2014/main" id="{BC40AE45-0F40-4658-AECB-189ADDFFC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A87307-1AAE-F345-B3C3-7CE7D43BB9DB}"/>
              </a:ext>
            </a:extLst>
          </p:cNvPr>
          <p:cNvSpPr>
            <a:spLocks noGrp="1"/>
          </p:cNvSpPr>
          <p:nvPr>
            <p:ph type="title"/>
          </p:nvPr>
        </p:nvSpPr>
        <p:spPr>
          <a:xfrm>
            <a:off x="448056" y="388800"/>
            <a:ext cx="11300532" cy="986400"/>
          </a:xfrm>
        </p:spPr>
        <p:txBody>
          <a:bodyPr anchor="b">
            <a:normAutofit/>
          </a:bodyPr>
          <a:lstStyle/>
          <a:p>
            <a:r>
              <a:rPr lang="en-US" sz="6400"/>
              <a:t>Hypothesis/ Null hypothesis</a:t>
            </a:r>
          </a:p>
        </p:txBody>
      </p:sp>
      <p:cxnSp>
        <p:nvCxnSpPr>
          <p:cNvPr id="27" name="Straight Connector 23">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EF368670-F190-9F4C-9478-8BDB0FD7E926}"/>
              </a:ext>
            </a:extLst>
          </p:cNvPr>
          <p:cNvPicPr>
            <a:picLocks noChangeAspect="1"/>
          </p:cNvPicPr>
          <p:nvPr/>
        </p:nvPicPr>
        <p:blipFill rotWithShape="1">
          <a:blip r:embed="rId3" cstate="email">
            <a:extLst>
              <a:ext uri="{28A0092B-C50C-407E-A947-70E740481C1C}">
                <a14:useLocalDpi xmlns:a14="http://schemas.microsoft.com/office/drawing/2010/main"/>
              </a:ext>
            </a:extLst>
          </a:blip>
          <a:stretch/>
        </p:blipFill>
        <p:spPr>
          <a:xfrm>
            <a:off x="449999" y="2659101"/>
            <a:ext cx="7374789" cy="2691797"/>
          </a:xfrm>
          <a:prstGeom prst="rect">
            <a:avLst/>
          </a:prstGeom>
        </p:spPr>
      </p:pic>
      <p:sp>
        <p:nvSpPr>
          <p:cNvPr id="3" name="Content Placeholder 2">
            <a:extLst>
              <a:ext uri="{FF2B5EF4-FFF2-40B4-BE49-F238E27FC236}">
                <a16:creationId xmlns:a16="http://schemas.microsoft.com/office/drawing/2014/main" id="{EC73CE33-5302-7F4B-BD82-6A1920FD7084}"/>
              </a:ext>
            </a:extLst>
          </p:cNvPr>
          <p:cNvSpPr>
            <a:spLocks noGrp="1"/>
          </p:cNvSpPr>
          <p:nvPr>
            <p:ph idx="1"/>
          </p:nvPr>
        </p:nvSpPr>
        <p:spPr>
          <a:xfrm>
            <a:off x="8256588" y="1944000"/>
            <a:ext cx="3490212" cy="4006800"/>
          </a:xfrm>
        </p:spPr>
        <p:txBody>
          <a:bodyPr>
            <a:normAutofit/>
          </a:bodyPr>
          <a:lstStyle/>
          <a:p>
            <a:pPr>
              <a:lnSpc>
                <a:spcPct val="110000"/>
              </a:lnSpc>
            </a:pPr>
            <a:r>
              <a:rPr lang="en-US" sz="2000" dirty="0"/>
              <a:t>Hypotheses: After having an ankle injury, rehabilitation will have a positive affect on the surrounding structure of the ankle to improve stability. </a:t>
            </a:r>
          </a:p>
          <a:p>
            <a:pPr>
              <a:lnSpc>
                <a:spcPct val="110000"/>
              </a:lnSpc>
            </a:pPr>
            <a:r>
              <a:rPr lang="en-US" sz="2000" dirty="0"/>
              <a:t>Null Hypothesis: There will be no significant difference between both ankles after the injured one receives rehabilitation. </a:t>
            </a:r>
          </a:p>
        </p:txBody>
      </p:sp>
      <p:sp>
        <p:nvSpPr>
          <p:cNvPr id="4" name="TextBox 3">
            <a:extLst>
              <a:ext uri="{FF2B5EF4-FFF2-40B4-BE49-F238E27FC236}">
                <a16:creationId xmlns:a16="http://schemas.microsoft.com/office/drawing/2014/main" id="{C01A1134-C26E-8941-A0FB-A0BC21DCE78E}"/>
              </a:ext>
            </a:extLst>
          </p:cNvPr>
          <p:cNvSpPr txBox="1"/>
          <p:nvPr/>
        </p:nvSpPr>
        <p:spPr>
          <a:xfrm>
            <a:off x="4818083" y="3429000"/>
            <a:ext cx="358351" cy="307777"/>
          </a:xfrm>
          <a:prstGeom prst="rect">
            <a:avLst/>
          </a:prstGeom>
          <a:solidFill>
            <a:schemeClr val="tx1"/>
          </a:solidFill>
        </p:spPr>
        <p:txBody>
          <a:bodyPr wrap="square" rtlCol="0">
            <a:spAutoFit/>
          </a:bodyPr>
          <a:lstStyle/>
          <a:p>
            <a:pPr>
              <a:spcAft>
                <a:spcPts val="600"/>
              </a:spcAft>
            </a:pPr>
            <a:r>
              <a:rPr lang="en-US" sz="1400">
                <a:ln>
                  <a:solidFill>
                    <a:schemeClr val="bg1"/>
                  </a:solidFill>
                </a:ln>
                <a:latin typeface="Calibri" panose="020F0502020204030204" pitchFamily="34" charset="0"/>
                <a:cs typeface="Calibri" panose="020F0502020204030204" pitchFamily="34" charset="0"/>
              </a:rPr>
              <a:t>I</a:t>
            </a:r>
          </a:p>
        </p:txBody>
      </p:sp>
    </p:spTree>
    <p:extLst>
      <p:ext uri="{BB962C8B-B14F-4D97-AF65-F5344CB8AC3E}">
        <p14:creationId xmlns:p14="http://schemas.microsoft.com/office/powerpoint/2010/main" val="295103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3A75A-3007-724B-9CC4-F962F72F2C46}"/>
              </a:ext>
            </a:extLst>
          </p:cNvPr>
          <p:cNvSpPr>
            <a:spLocks noGrp="1"/>
          </p:cNvSpPr>
          <p:nvPr>
            <p:ph type="title"/>
          </p:nvPr>
        </p:nvSpPr>
        <p:spPr>
          <a:xfrm>
            <a:off x="448056" y="388800"/>
            <a:ext cx="11300532" cy="986400"/>
          </a:xfrm>
        </p:spPr>
        <p:txBody>
          <a:bodyPr anchor="b">
            <a:normAutofit/>
          </a:bodyPr>
          <a:lstStyle/>
          <a:p>
            <a:r>
              <a:rPr lang="en-US" sz="6400"/>
              <a:t>Protocol</a:t>
            </a:r>
          </a:p>
        </p:txBody>
      </p:sp>
      <p:cxnSp>
        <p:nvCxnSpPr>
          <p:cNvPr id="81" name="Straight Connector 8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028" name="Picture 4" descr="Star Excursion Balance Test &amp;amp; dynamic postural control — Rayner &amp;amp; Smale">
            <a:extLst>
              <a:ext uri="{FF2B5EF4-FFF2-40B4-BE49-F238E27FC236}">
                <a16:creationId xmlns:a16="http://schemas.microsoft.com/office/drawing/2014/main" id="{385ED461-505C-6748-BEA5-3DBD1E92AAA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03" r="-2" b="14995"/>
          <a:stretch/>
        </p:blipFill>
        <p:spPr bwMode="auto">
          <a:xfrm>
            <a:off x="449999" y="2059200"/>
            <a:ext cx="5430101" cy="3891600"/>
          </a:xfrm>
          <a:prstGeom prst="rect">
            <a:avLst/>
          </a:prstGeom>
          <a:noFill/>
          <a:extLst>
            <a:ext uri="{909E8E84-426E-40DD-AFC4-6F175D3DCCD1}">
              <a14:hiddenFill xmlns:a14="http://schemas.microsoft.com/office/drawing/2010/main">
                <a:solidFill>
                  <a:srgbClr val="FFFFFF"/>
                </a:solidFill>
              </a14:hiddenFill>
            </a:ext>
          </a:extLst>
        </p:spPr>
      </p:pic>
      <p:sp>
        <p:nvSpPr>
          <p:cNvPr id="16" name="Content Placeholder 2">
            <a:extLst>
              <a:ext uri="{FF2B5EF4-FFF2-40B4-BE49-F238E27FC236}">
                <a16:creationId xmlns:a16="http://schemas.microsoft.com/office/drawing/2014/main" id="{AC25B53D-A01A-774C-B0CC-CAFDE6871C2E}"/>
              </a:ext>
            </a:extLst>
          </p:cNvPr>
          <p:cNvSpPr>
            <a:spLocks noGrp="1"/>
          </p:cNvSpPr>
          <p:nvPr>
            <p:ph idx="1"/>
          </p:nvPr>
        </p:nvSpPr>
        <p:spPr>
          <a:xfrm>
            <a:off x="6311900" y="1944000"/>
            <a:ext cx="5434900" cy="4006800"/>
          </a:xfrm>
        </p:spPr>
        <p:txBody>
          <a:bodyPr>
            <a:normAutofit/>
          </a:bodyPr>
          <a:lstStyle/>
          <a:p>
            <a:r>
              <a:rPr lang="en-US" dirty="0"/>
              <a:t>3- point Star Excursion Balance Test (SEBT).</a:t>
            </a:r>
          </a:p>
          <a:p>
            <a:r>
              <a:rPr lang="en-US" dirty="0"/>
              <a:t>Protocol from peer-reviewed literature is valid, reliable and </a:t>
            </a:r>
            <a:r>
              <a:rPr lang="en-US" dirty="0" err="1"/>
              <a:t>standardised</a:t>
            </a:r>
            <a:r>
              <a:rPr lang="en-US" dirty="0"/>
              <a:t>. </a:t>
            </a:r>
          </a:p>
          <a:p>
            <a:r>
              <a:rPr lang="en-US" dirty="0"/>
              <a:t>Modified Cumberland ankle instability tool (CAIT) questionnaire. </a:t>
            </a:r>
          </a:p>
          <a:p>
            <a:r>
              <a:rPr lang="en-US" dirty="0"/>
              <a:t>All participants to complete questionnaire.</a:t>
            </a:r>
          </a:p>
        </p:txBody>
      </p:sp>
    </p:spTree>
    <p:extLst>
      <p:ext uri="{BB962C8B-B14F-4D97-AF65-F5344CB8AC3E}">
        <p14:creationId xmlns:p14="http://schemas.microsoft.com/office/powerpoint/2010/main" val="3144868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xEl>
                                              <p:pRg st="0" end="0"/>
                                            </p:txEl>
                                          </p:spTgt>
                                        </p:tgtEl>
                                        <p:attrNameLst>
                                          <p:attrName>style.visibility</p:attrName>
                                        </p:attrNameLst>
                                      </p:cBhvr>
                                      <p:to>
                                        <p:strVal val="visible"/>
                                      </p:to>
                                    </p:set>
                                    <p:anim calcmode="lin" valueType="num">
                                      <p:cBhvr additive="base">
                                        <p:cTn id="1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xEl>
                                              <p:pRg st="1" end="1"/>
                                            </p:txEl>
                                          </p:spTgt>
                                        </p:tgtEl>
                                        <p:attrNameLst>
                                          <p:attrName>style.visibility</p:attrName>
                                        </p:attrNameLst>
                                      </p:cBhvr>
                                      <p:to>
                                        <p:strVal val="visible"/>
                                      </p:to>
                                    </p:set>
                                    <p:anim calcmode="lin" valueType="num">
                                      <p:cBhvr additive="base">
                                        <p:cTn id="19" dur="500" fill="hold"/>
                                        <p:tgtEl>
                                          <p:spTgt spid="1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xEl>
                                              <p:pRg st="2" end="2"/>
                                            </p:txEl>
                                          </p:spTgt>
                                        </p:tgtEl>
                                        <p:attrNameLst>
                                          <p:attrName>style.visibility</p:attrName>
                                        </p:attrNameLst>
                                      </p:cBhvr>
                                      <p:to>
                                        <p:strVal val="visible"/>
                                      </p:to>
                                    </p:set>
                                    <p:anim calcmode="lin" valueType="num">
                                      <p:cBhvr additive="base">
                                        <p:cTn id="25" dur="500" fill="hold"/>
                                        <p:tgtEl>
                                          <p:spTgt spid="1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xEl>
                                              <p:pRg st="3" end="3"/>
                                            </p:txEl>
                                          </p:spTgt>
                                        </p:tgtEl>
                                        <p:attrNameLst>
                                          <p:attrName>style.visibility</p:attrName>
                                        </p:attrNameLst>
                                      </p:cBhvr>
                                      <p:to>
                                        <p:strVal val="visible"/>
                                      </p:to>
                                    </p:set>
                                    <p:anim calcmode="lin" valueType="num">
                                      <p:cBhvr additive="base">
                                        <p:cTn id="31" dur="500" fill="hold"/>
                                        <p:tgtEl>
                                          <p:spTgt spid="16">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2" name="Rectangle 138">
            <a:extLst>
              <a:ext uri="{FF2B5EF4-FFF2-40B4-BE49-F238E27FC236}">
                <a16:creationId xmlns:a16="http://schemas.microsoft.com/office/drawing/2014/main" id="{A6D22B6E-355F-446F-88A7-97128FD13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49BF4-454D-4348-BCF7-1CA1F781664B}"/>
              </a:ext>
            </a:extLst>
          </p:cNvPr>
          <p:cNvSpPr>
            <a:spLocks noGrp="1"/>
          </p:cNvSpPr>
          <p:nvPr>
            <p:ph type="title"/>
          </p:nvPr>
        </p:nvSpPr>
        <p:spPr>
          <a:xfrm>
            <a:off x="448056" y="388800"/>
            <a:ext cx="5432044" cy="860400"/>
          </a:xfrm>
        </p:spPr>
        <p:txBody>
          <a:bodyPr anchor="b">
            <a:normAutofit/>
          </a:bodyPr>
          <a:lstStyle/>
          <a:p>
            <a:r>
              <a:rPr lang="en-US" sz="4400" dirty="0"/>
              <a:t>Protocol- Rehabilitation </a:t>
            </a:r>
          </a:p>
        </p:txBody>
      </p:sp>
      <p:cxnSp>
        <p:nvCxnSpPr>
          <p:cNvPr id="141" name="Straight Connector 14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D50719-E43C-7C48-AC4D-784A07841EBF}"/>
              </a:ext>
            </a:extLst>
          </p:cNvPr>
          <p:cNvSpPr>
            <a:spLocks noGrp="1"/>
          </p:cNvSpPr>
          <p:nvPr>
            <p:ph idx="1"/>
          </p:nvPr>
        </p:nvSpPr>
        <p:spPr>
          <a:xfrm>
            <a:off x="448056" y="1944000"/>
            <a:ext cx="5432044" cy="4006800"/>
          </a:xfrm>
        </p:spPr>
        <p:txBody>
          <a:bodyPr>
            <a:normAutofit/>
          </a:bodyPr>
          <a:lstStyle/>
          <a:p>
            <a:r>
              <a:rPr lang="en-US" dirty="0"/>
              <a:t>Here’s an example of some of the exercises that can be used for strengthening and increasing proprioception within the ankle. </a:t>
            </a:r>
          </a:p>
          <a:p>
            <a:r>
              <a:rPr lang="en-US" dirty="0"/>
              <a:t>Lunges </a:t>
            </a:r>
          </a:p>
          <a:p>
            <a:r>
              <a:rPr lang="en-US" dirty="0"/>
              <a:t>Resistance band work </a:t>
            </a:r>
          </a:p>
          <a:p>
            <a:r>
              <a:rPr lang="en-US" dirty="0"/>
              <a:t>Wobble board </a:t>
            </a:r>
          </a:p>
        </p:txBody>
      </p:sp>
      <p:pic>
        <p:nvPicPr>
          <p:cNvPr id="3078" name="Picture 6" descr="Lunges and Split Squats: You&amp;#39;re Doing Them Wrong — Advanced Human  Performance Official Website | Home of Dr. Joel &amp;amp; Joshua Seedman">
            <a:extLst>
              <a:ext uri="{FF2B5EF4-FFF2-40B4-BE49-F238E27FC236}">
                <a16:creationId xmlns:a16="http://schemas.microsoft.com/office/drawing/2014/main" id="{CFD12B60-AAF8-6440-B098-838EE2846F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849" r="23106" b="-1"/>
          <a:stretch/>
        </p:blipFill>
        <p:spPr bwMode="auto">
          <a:xfrm>
            <a:off x="6307307" y="450000"/>
            <a:ext cx="2626974" cy="2664002"/>
          </a:xfrm>
          <a:custGeom>
            <a:avLst/>
            <a:gdLst/>
            <a:ahLst/>
            <a:cxnLst/>
            <a:rect l="l" t="t" r="r" b="b"/>
            <a:pathLst>
              <a:path w="2626974" h="2664002">
                <a:moveTo>
                  <a:pt x="0" y="0"/>
                </a:moveTo>
                <a:lnTo>
                  <a:pt x="2626974" y="1"/>
                </a:lnTo>
                <a:lnTo>
                  <a:pt x="2626974" y="2664002"/>
                </a:lnTo>
                <a:lnTo>
                  <a:pt x="0" y="2664002"/>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8 Ankle Exercises to Keep Your Legs Strong to Prevent Injury">
            <a:extLst>
              <a:ext uri="{FF2B5EF4-FFF2-40B4-BE49-F238E27FC236}">
                <a16:creationId xmlns:a16="http://schemas.microsoft.com/office/drawing/2014/main" id="{2F30728F-BFDA-6842-B418-149ECC9FE43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404" r="22777" b="5"/>
          <a:stretch/>
        </p:blipFill>
        <p:spPr bwMode="auto">
          <a:xfrm>
            <a:off x="9114282" y="450003"/>
            <a:ext cx="2626975" cy="2664001"/>
          </a:xfrm>
          <a:custGeom>
            <a:avLst/>
            <a:gdLst/>
            <a:ahLst/>
            <a:cxnLst/>
            <a:rect l="l" t="t" r="r" b="b"/>
            <a:pathLst>
              <a:path w="2626975" h="2664001">
                <a:moveTo>
                  <a:pt x="0" y="0"/>
                </a:moveTo>
                <a:lnTo>
                  <a:pt x="2626975" y="1"/>
                </a:lnTo>
                <a:lnTo>
                  <a:pt x="2626975" y="2664001"/>
                </a:lnTo>
                <a:lnTo>
                  <a:pt x="0" y="2664001"/>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3076" name="Picture 4" descr="Foot &amp; Ankle Strengthening Exercises - Foot Pain Explored">
            <a:extLst>
              <a:ext uri="{FF2B5EF4-FFF2-40B4-BE49-F238E27FC236}">
                <a16:creationId xmlns:a16="http://schemas.microsoft.com/office/drawing/2014/main" id="{841E0A39-E3C6-4742-AF5A-BBEBCACF17E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816" r="2" b="7759"/>
          <a:stretch/>
        </p:blipFill>
        <p:spPr bwMode="auto">
          <a:xfrm>
            <a:off x="6307307" y="3294001"/>
            <a:ext cx="5433948" cy="2664002"/>
          </a:xfrm>
          <a:custGeom>
            <a:avLst/>
            <a:gdLst/>
            <a:ahLst/>
            <a:cxnLst/>
            <a:rect l="l" t="t" r="r" b="b"/>
            <a:pathLst>
              <a:path w="5433948" h="2664002">
                <a:moveTo>
                  <a:pt x="0" y="0"/>
                </a:moveTo>
                <a:lnTo>
                  <a:pt x="5433948" y="0"/>
                </a:lnTo>
                <a:lnTo>
                  <a:pt x="5433948" y="2664002"/>
                </a:lnTo>
                <a:lnTo>
                  <a:pt x="0" y="2664001"/>
                </a:lnTo>
                <a:lnTo>
                  <a:pt x="0" y="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908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8"/>
                                        </p:tgtEl>
                                        <p:attrNameLst>
                                          <p:attrName>style.visibility</p:attrName>
                                        </p:attrNameLst>
                                      </p:cBhvr>
                                      <p:to>
                                        <p:strVal val="visible"/>
                                      </p:to>
                                    </p:set>
                                    <p:anim calcmode="lin" valueType="num">
                                      <p:cBhvr additive="base">
                                        <p:cTn id="7" dur="500" fill="hold"/>
                                        <p:tgtEl>
                                          <p:spTgt spid="3078"/>
                                        </p:tgtEl>
                                        <p:attrNameLst>
                                          <p:attrName>ppt_x</p:attrName>
                                        </p:attrNameLst>
                                      </p:cBhvr>
                                      <p:tavLst>
                                        <p:tav tm="0">
                                          <p:val>
                                            <p:strVal val="#ppt_x"/>
                                          </p:val>
                                        </p:tav>
                                        <p:tav tm="100000">
                                          <p:val>
                                            <p:strVal val="#ppt_x"/>
                                          </p:val>
                                        </p:tav>
                                      </p:tavLst>
                                    </p:anim>
                                    <p:anim calcmode="lin" valueType="num">
                                      <p:cBhvr additive="base">
                                        <p:cTn id="8" dur="500" fill="hold"/>
                                        <p:tgtEl>
                                          <p:spTgt spid="307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074"/>
                                        </p:tgtEl>
                                        <p:attrNameLst>
                                          <p:attrName>style.visibility</p:attrName>
                                        </p:attrNameLst>
                                      </p:cBhvr>
                                      <p:to>
                                        <p:strVal val="visible"/>
                                      </p:to>
                                    </p:set>
                                    <p:anim calcmode="lin" valueType="num">
                                      <p:cBhvr additive="base">
                                        <p:cTn id="13" dur="500" fill="hold"/>
                                        <p:tgtEl>
                                          <p:spTgt spid="3074"/>
                                        </p:tgtEl>
                                        <p:attrNameLst>
                                          <p:attrName>ppt_x</p:attrName>
                                        </p:attrNameLst>
                                      </p:cBhvr>
                                      <p:tavLst>
                                        <p:tav tm="0">
                                          <p:val>
                                            <p:strVal val="#ppt_x"/>
                                          </p:val>
                                        </p:tav>
                                        <p:tav tm="100000">
                                          <p:val>
                                            <p:strVal val="#ppt_x"/>
                                          </p:val>
                                        </p:tav>
                                      </p:tavLst>
                                    </p:anim>
                                    <p:anim calcmode="lin" valueType="num">
                                      <p:cBhvr additive="base">
                                        <p:cTn id="14"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076"/>
                                        </p:tgtEl>
                                        <p:attrNameLst>
                                          <p:attrName>style.visibility</p:attrName>
                                        </p:attrNameLst>
                                      </p:cBhvr>
                                      <p:to>
                                        <p:strVal val="visible"/>
                                      </p:to>
                                    </p:set>
                                    <p:anim calcmode="lin" valueType="num">
                                      <p:cBhvr additive="base">
                                        <p:cTn id="19" dur="500" fill="hold"/>
                                        <p:tgtEl>
                                          <p:spTgt spid="3076"/>
                                        </p:tgtEl>
                                        <p:attrNameLst>
                                          <p:attrName>ppt_x</p:attrName>
                                        </p:attrNameLst>
                                      </p:cBhvr>
                                      <p:tavLst>
                                        <p:tav tm="0">
                                          <p:val>
                                            <p:strVal val="#ppt_x"/>
                                          </p:val>
                                        </p:tav>
                                        <p:tav tm="100000">
                                          <p:val>
                                            <p:strVal val="#ppt_x"/>
                                          </p:val>
                                        </p:tav>
                                      </p:tavLst>
                                    </p:anim>
                                    <p:anim calcmode="lin" valueType="num">
                                      <p:cBhvr additive="base">
                                        <p:cTn id="20" dur="500" fill="hold"/>
                                        <p:tgtEl>
                                          <p:spTgt spid="307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C40AE45-0F40-4658-AECB-189ADDFFC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BB3EC-0428-7449-BAF4-88D1564E33E2}"/>
              </a:ext>
            </a:extLst>
          </p:cNvPr>
          <p:cNvSpPr>
            <a:spLocks noGrp="1"/>
          </p:cNvSpPr>
          <p:nvPr>
            <p:ph type="title"/>
          </p:nvPr>
        </p:nvSpPr>
        <p:spPr>
          <a:xfrm>
            <a:off x="448056" y="388800"/>
            <a:ext cx="11300532" cy="986400"/>
          </a:xfrm>
        </p:spPr>
        <p:txBody>
          <a:bodyPr vert="horz" lIns="0" tIns="0" rIns="0" bIns="0" rtlCol="0" anchor="b">
            <a:normAutofit/>
          </a:bodyPr>
          <a:lstStyle/>
          <a:p>
            <a:r>
              <a:rPr lang="en-US" sz="6400" dirty="0"/>
              <a:t>Data Analysis </a:t>
            </a:r>
            <a:endParaRPr lang="en-US" sz="6400"/>
          </a:p>
        </p:txBody>
      </p:sp>
      <p:cxnSp>
        <p:nvCxnSpPr>
          <p:cNvPr id="74" name="Straight Connector 73">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8" name="Content Placeholder 17" descr="Timeline&#10;&#10;Description automatically generated">
            <a:extLst>
              <a:ext uri="{FF2B5EF4-FFF2-40B4-BE49-F238E27FC236}">
                <a16:creationId xmlns:a16="http://schemas.microsoft.com/office/drawing/2014/main" id="{42AD58DE-866D-124A-A827-8DAD55C5CF7C}"/>
              </a:ext>
            </a:extLst>
          </p:cNvPr>
          <p:cNvPicPr>
            <a:picLocks noChangeAspect="1"/>
          </p:cNvPicPr>
          <p:nvPr/>
        </p:nvPicPr>
        <p:blipFill>
          <a:blip r:embed="rId3"/>
          <a:stretch>
            <a:fillRect/>
          </a:stretch>
        </p:blipFill>
        <p:spPr>
          <a:xfrm>
            <a:off x="448056" y="1941888"/>
            <a:ext cx="10831295" cy="2085023"/>
          </a:xfrm>
          <a:prstGeom prst="rect">
            <a:avLst/>
          </a:prstGeom>
        </p:spPr>
      </p:pic>
      <p:sp>
        <p:nvSpPr>
          <p:cNvPr id="62" name="Content Placeholder 61">
            <a:extLst>
              <a:ext uri="{FF2B5EF4-FFF2-40B4-BE49-F238E27FC236}">
                <a16:creationId xmlns:a16="http://schemas.microsoft.com/office/drawing/2014/main" id="{6107F1B6-FAC1-446D-9EE6-C129F46F88AC}"/>
              </a:ext>
            </a:extLst>
          </p:cNvPr>
          <p:cNvSpPr>
            <a:spLocks noGrp="1"/>
          </p:cNvSpPr>
          <p:nvPr>
            <p:ph idx="1"/>
          </p:nvPr>
        </p:nvSpPr>
        <p:spPr>
          <a:xfrm>
            <a:off x="448056" y="4266745"/>
            <a:ext cx="9000172" cy="4006800"/>
          </a:xfrm>
        </p:spPr>
        <p:txBody>
          <a:bodyPr>
            <a:normAutofit/>
          </a:bodyPr>
          <a:lstStyle/>
          <a:p>
            <a:r>
              <a:rPr lang="en-US" dirty="0"/>
              <a:t>Independent and dependent variables . </a:t>
            </a:r>
          </a:p>
          <a:p>
            <a:r>
              <a:rPr lang="en-US" dirty="0"/>
              <a:t>Using ANOVA to establish the difference between intervention and control SEBT measurements. </a:t>
            </a:r>
          </a:p>
          <a:p>
            <a:r>
              <a:rPr lang="en-US" dirty="0"/>
              <a:t>T-test to establish the different outcomes of CAIT between both groups. </a:t>
            </a:r>
          </a:p>
          <a:p>
            <a:r>
              <a:rPr lang="en-US" dirty="0"/>
              <a:t>Expected timescale.</a:t>
            </a:r>
          </a:p>
        </p:txBody>
      </p:sp>
    </p:spTree>
    <p:extLst>
      <p:ext uri="{BB962C8B-B14F-4D97-AF65-F5344CB8AC3E}">
        <p14:creationId xmlns:p14="http://schemas.microsoft.com/office/powerpoint/2010/main" val="177204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2">
                                            <p:txEl>
                                              <p:pRg st="0" end="0"/>
                                            </p:txEl>
                                          </p:spTgt>
                                        </p:tgtEl>
                                        <p:attrNameLst>
                                          <p:attrName>style.visibility</p:attrName>
                                        </p:attrNameLst>
                                      </p:cBhvr>
                                      <p:to>
                                        <p:strVal val="visible"/>
                                      </p:to>
                                    </p:set>
                                    <p:anim calcmode="lin" valueType="num">
                                      <p:cBhvr additive="base">
                                        <p:cTn id="13" dur="500" fill="hold"/>
                                        <p:tgtEl>
                                          <p:spTgt spid="6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2">
                                            <p:txEl>
                                              <p:pRg st="1" end="1"/>
                                            </p:txEl>
                                          </p:spTgt>
                                        </p:tgtEl>
                                        <p:attrNameLst>
                                          <p:attrName>style.visibility</p:attrName>
                                        </p:attrNameLst>
                                      </p:cBhvr>
                                      <p:to>
                                        <p:strVal val="visible"/>
                                      </p:to>
                                    </p:set>
                                    <p:anim calcmode="lin" valueType="num">
                                      <p:cBhvr additive="base">
                                        <p:cTn id="19" dur="500" fill="hold"/>
                                        <p:tgtEl>
                                          <p:spTgt spid="6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2">
                                            <p:txEl>
                                              <p:pRg st="2" end="2"/>
                                            </p:txEl>
                                          </p:spTgt>
                                        </p:tgtEl>
                                        <p:attrNameLst>
                                          <p:attrName>style.visibility</p:attrName>
                                        </p:attrNameLst>
                                      </p:cBhvr>
                                      <p:to>
                                        <p:strVal val="visible"/>
                                      </p:to>
                                    </p:set>
                                    <p:anim calcmode="lin" valueType="num">
                                      <p:cBhvr additive="base">
                                        <p:cTn id="25" dur="500" fill="hold"/>
                                        <p:tgtEl>
                                          <p:spTgt spid="6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2">
                                            <p:txEl>
                                              <p:pRg st="3" end="3"/>
                                            </p:txEl>
                                          </p:spTgt>
                                        </p:tgtEl>
                                        <p:attrNameLst>
                                          <p:attrName>style.visibility</p:attrName>
                                        </p:attrNameLst>
                                      </p:cBhvr>
                                      <p:to>
                                        <p:strVal val="visible"/>
                                      </p:to>
                                    </p:set>
                                    <p:anim calcmode="lin" valueType="num">
                                      <p:cBhvr additive="base">
                                        <p:cTn id="31" dur="500" fill="hold"/>
                                        <p:tgtEl>
                                          <p:spTgt spid="62">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64" name="Straight Connector 102">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065" name="Rectangle 104">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B6332-0AFD-1949-855F-7FA6366CDDE7}"/>
              </a:ext>
            </a:extLst>
          </p:cNvPr>
          <p:cNvSpPr>
            <a:spLocks noGrp="1"/>
          </p:cNvSpPr>
          <p:nvPr>
            <p:ph type="title"/>
          </p:nvPr>
        </p:nvSpPr>
        <p:spPr>
          <a:xfrm>
            <a:off x="448055" y="662400"/>
            <a:ext cx="11293200" cy="1000800"/>
          </a:xfrm>
        </p:spPr>
        <p:txBody>
          <a:bodyPr vert="horz" lIns="0" tIns="0" rIns="0" bIns="0" rtlCol="0" anchor="ctr">
            <a:normAutofit/>
          </a:bodyPr>
          <a:lstStyle/>
          <a:p>
            <a:pPr>
              <a:lnSpc>
                <a:spcPct val="100000"/>
              </a:lnSpc>
            </a:pPr>
            <a:r>
              <a:rPr lang="en-US" sz="6400" dirty="0"/>
              <a:t>Ethical consideration </a:t>
            </a:r>
          </a:p>
        </p:txBody>
      </p:sp>
      <p:cxnSp>
        <p:nvCxnSpPr>
          <p:cNvPr id="1066" name="Straight Connector 106">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032" name="Picture 8" descr="Anonymous Clip Art at Clker.com - vector clip art online, royalty free &amp;amp;  public domain">
            <a:extLst>
              <a:ext uri="{FF2B5EF4-FFF2-40B4-BE49-F238E27FC236}">
                <a16:creationId xmlns:a16="http://schemas.microsoft.com/office/drawing/2014/main" id="{57A52D59-77BA-4C42-B24C-34DF9D4E84F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2576" y="2959201"/>
            <a:ext cx="2584619" cy="2987999"/>
          </a:xfrm>
          <a:custGeom>
            <a:avLst/>
            <a:gdLst/>
            <a:ahLst/>
            <a:cxnLst/>
            <a:rect l="l" t="t" r="r" b="b"/>
            <a:pathLst>
              <a:path w="2689772" h="2987999">
                <a:moveTo>
                  <a:pt x="0" y="0"/>
                </a:moveTo>
                <a:lnTo>
                  <a:pt x="2689772" y="0"/>
                </a:lnTo>
                <a:lnTo>
                  <a:pt x="2689772" y="2987999"/>
                </a:lnTo>
                <a:lnTo>
                  <a:pt x="0" y="2987999"/>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5" name="Picture 12" descr="Coronavirus and The Three Spaniels">
            <a:extLst>
              <a:ext uri="{FF2B5EF4-FFF2-40B4-BE49-F238E27FC236}">
                <a16:creationId xmlns:a16="http://schemas.microsoft.com/office/drawing/2014/main" id="{74CB689D-9D5E-DE48-B706-3A6915B75B1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319772" y="3104944"/>
            <a:ext cx="2689772" cy="2696513"/>
          </a:xfrm>
          <a:custGeom>
            <a:avLst/>
            <a:gdLst/>
            <a:ahLst/>
            <a:cxnLst/>
            <a:rect l="l" t="t" r="r" b="b"/>
            <a:pathLst>
              <a:path w="2689772" h="2987999">
                <a:moveTo>
                  <a:pt x="0" y="0"/>
                </a:moveTo>
                <a:lnTo>
                  <a:pt x="2689772" y="0"/>
                </a:lnTo>
                <a:lnTo>
                  <a:pt x="2689772" y="2987999"/>
                </a:lnTo>
                <a:lnTo>
                  <a:pt x="0" y="2987999"/>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1034" name="Picture 10" descr="Data Clipart Data Protection - Personal Data Protection Png Transparent Png  (#395293) - PinClipart">
            <a:extLst>
              <a:ext uri="{FF2B5EF4-FFF2-40B4-BE49-F238E27FC236}">
                <a16:creationId xmlns:a16="http://schemas.microsoft.com/office/drawing/2014/main" id="{9E9A4E88-0E5B-5345-8011-0496692F3732}"/>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6735" b="91801" l="8523" r="90114">
                        <a14:foregroundMark x1="9886" y1="15520" x2="11818" y2="58712"/>
                        <a14:foregroundMark x1="11818" y1="58712" x2="10455" y2="65447"/>
                        <a14:foregroundMark x1="10455" y1="65447" x2="11250" y2="68668"/>
                        <a14:foregroundMark x1="13636" y1="38360" x2="13636" y2="49341"/>
                        <a14:foregroundMark x1="18864" y1="41581" x2="18864" y2="32211"/>
                        <a14:foregroundMark x1="18864" y1="32211" x2="24545" y2="30161"/>
                        <a14:foregroundMark x1="24545" y1="30161" x2="26932" y2="36750"/>
                        <a14:foregroundMark x1="26932" y1="36750" x2="27500" y2="48170"/>
                        <a14:foregroundMark x1="30682" y1="6881" x2="38636" y2="12592"/>
                        <a14:foregroundMark x1="89091" y1="70278" x2="89773" y2="77160"/>
                        <a14:foregroundMark x1="89773" y1="77160" x2="90114" y2="77892"/>
                        <a14:foregroundMark x1="82386" y1="90190" x2="71477" y2="91947"/>
                        <a14:foregroundMark x1="71477" y1="91947" x2="65568" y2="89605"/>
                        <a14:backgroundMark x1="20114" y1="81991" x2="30568" y2="83163"/>
                        <a14:backgroundMark x1="30568" y1="83163" x2="44773" y2="80820"/>
                        <a14:backgroundMark x1="44773" y1="80820" x2="46705" y2="84627"/>
                        <a14:backgroundMark x1="46591" y1="84480" x2="27159" y2="82284"/>
                        <a14:backgroundMark x1="27159" y1="82284" x2="16023" y2="77745"/>
                        <a14:backgroundMark x1="16023" y1="77745" x2="15795" y2="77745"/>
                        <a14:backgroundMark x1="48636" y1="83455" x2="45909" y2="83602"/>
                        <a14:backgroundMark x1="50795" y1="81845" x2="43068" y2="82430"/>
                        <a14:backgroundMark x1="24432" y1="78770" x2="11477" y2="79795"/>
                        <a14:backgroundMark x1="11477" y1="79795" x2="17159" y2="84773"/>
                        <a14:backgroundMark x1="17159" y1="84773" x2="23636" y2="85505"/>
                        <a14:backgroundMark x1="23636" y1="85505" x2="37159" y2="83309"/>
                        <a14:backgroundMark x1="37159" y1="83309" x2="50909" y2="86530"/>
                        <a14:backgroundMark x1="30682" y1="86530" x2="12273" y2="86969"/>
                        <a14:backgroundMark x1="12273" y1="86969" x2="16477" y2="81845"/>
                        <a14:backgroundMark x1="16477" y1="81845" x2="21818" y2="79209"/>
                        <a14:backgroundMark x1="21818" y1="79209" x2="24205" y2="79795"/>
                        <a14:backgroundMark x1="9773" y1="82723" x2="14773" y2="85652"/>
                        <a14:backgroundMark x1="14773" y1="85652" x2="14886" y2="85652"/>
                        <a14:backgroundMark x1="12273" y1="83748" x2="8182" y2="82430"/>
                        <a14:backgroundMark x1="24659" y1="78331" x2="23409" y2="79649"/>
                        <a14:backgroundMark x1="24886" y1="78624" x2="24886" y2="78624"/>
                        <a14:backgroundMark x1="24773" y1="78624" x2="24773" y2="78624"/>
                        <a14:backgroundMark x1="24773" y1="78624" x2="24773" y2="78624"/>
                        <a14:backgroundMark x1="24773" y1="78624" x2="23977" y2="78917"/>
                        <a14:backgroundMark x1="23295" y1="76867" x2="24545" y2="78624"/>
                        <a14:backgroundMark x1="24432" y1="77892" x2="25114" y2="79209"/>
                        <a14:backgroundMark x1="25114" y1="79209" x2="25114" y2="79209"/>
                      </a14:backgroundRemoval>
                    </a14:imgEffect>
                  </a14:imgLayer>
                </a14:imgProps>
              </a:ext>
              <a:ext uri="{28A0092B-C50C-407E-A947-70E740481C1C}">
                <a14:useLocalDpi xmlns:a14="http://schemas.microsoft.com/office/drawing/2010/main" val="0"/>
              </a:ext>
            </a:extLst>
          </a:blip>
          <a:stretch>
            <a:fillRect/>
          </a:stretch>
        </p:blipFill>
        <p:spPr bwMode="auto">
          <a:xfrm>
            <a:off x="6189544" y="3410914"/>
            <a:ext cx="2689772" cy="2084572"/>
          </a:xfrm>
          <a:custGeom>
            <a:avLst/>
            <a:gdLst/>
            <a:ahLst/>
            <a:cxnLst/>
            <a:rect l="l" t="t" r="r" b="b"/>
            <a:pathLst>
              <a:path w="2689772" h="2987999">
                <a:moveTo>
                  <a:pt x="0" y="0"/>
                </a:moveTo>
                <a:lnTo>
                  <a:pt x="2689772" y="0"/>
                </a:lnTo>
                <a:lnTo>
                  <a:pt x="2689772" y="2987999"/>
                </a:lnTo>
                <a:lnTo>
                  <a:pt x="0" y="2987999"/>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encil Cartoon png download - 600*501 - Free Transparent Pen png Download.  - CleanPNG / KissPNG">
            <a:extLst>
              <a:ext uri="{FF2B5EF4-FFF2-40B4-BE49-F238E27FC236}">
                <a16:creationId xmlns:a16="http://schemas.microsoft.com/office/drawing/2014/main" id="{E8AE6E8F-2C6B-2C45-A413-7D6FD6342610}"/>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5962" b="93654" l="10000" r="90000">
                        <a14:foregroundMark x1="55000" y1="9615" x2="56000" y2="8654"/>
                        <a14:foregroundMark x1="55556" y1="5962" x2="55556" y2="5962"/>
                        <a14:foregroundMark x1="24111" y1="85577" x2="21000" y2="93654"/>
                        <a14:backgroundMark x1="45222" y1="55385" x2="44000" y2="59615"/>
                      </a14:backgroundRemoval>
                    </a14:imgEffect>
                  </a14:imgLayer>
                </a14:imgProps>
              </a:ext>
              <a:ext uri="{28A0092B-C50C-407E-A947-70E740481C1C}">
                <a14:useLocalDpi xmlns:a14="http://schemas.microsoft.com/office/drawing/2010/main" val="0"/>
              </a:ext>
            </a:extLst>
          </a:blip>
          <a:stretch>
            <a:fillRect/>
          </a:stretch>
        </p:blipFill>
        <p:spPr bwMode="auto">
          <a:xfrm>
            <a:off x="9059316" y="3676529"/>
            <a:ext cx="2689772" cy="1553342"/>
          </a:xfrm>
          <a:custGeom>
            <a:avLst/>
            <a:gdLst/>
            <a:ahLst/>
            <a:cxnLst/>
            <a:rect l="l" t="t" r="r" b="b"/>
            <a:pathLst>
              <a:path w="2689772" h="2987999">
                <a:moveTo>
                  <a:pt x="0" y="0"/>
                </a:moveTo>
                <a:lnTo>
                  <a:pt x="2689772" y="0"/>
                </a:lnTo>
                <a:lnTo>
                  <a:pt x="2689772" y="2987999"/>
                </a:lnTo>
                <a:lnTo>
                  <a:pt x="0" y="2987999"/>
                </a:lnTo>
                <a:lnTo>
                  <a:pt x="0" y="0"/>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AEF194B-67E4-4F46-906C-998473C4B604}"/>
              </a:ext>
            </a:extLst>
          </p:cNvPr>
          <p:cNvSpPr txBox="1"/>
          <p:nvPr/>
        </p:nvSpPr>
        <p:spPr>
          <a:xfrm>
            <a:off x="1168503" y="2551800"/>
            <a:ext cx="1512277" cy="369332"/>
          </a:xfrm>
          <a:prstGeom prst="rect">
            <a:avLst/>
          </a:prstGeom>
          <a:noFill/>
        </p:spPr>
        <p:txBody>
          <a:bodyPr wrap="square" rtlCol="0">
            <a:spAutoFit/>
          </a:bodyPr>
          <a:lstStyle/>
          <a:p>
            <a:r>
              <a:rPr lang="en-US" dirty="0"/>
              <a:t>Anonymity </a:t>
            </a:r>
          </a:p>
        </p:txBody>
      </p:sp>
      <p:sp>
        <p:nvSpPr>
          <p:cNvPr id="7" name="TextBox 6">
            <a:extLst>
              <a:ext uri="{FF2B5EF4-FFF2-40B4-BE49-F238E27FC236}">
                <a16:creationId xmlns:a16="http://schemas.microsoft.com/office/drawing/2014/main" id="{D7749D75-3BB3-A949-915F-1F59B8E7FC72}"/>
              </a:ext>
            </a:extLst>
          </p:cNvPr>
          <p:cNvSpPr txBox="1"/>
          <p:nvPr/>
        </p:nvSpPr>
        <p:spPr>
          <a:xfrm>
            <a:off x="3786642" y="2641333"/>
            <a:ext cx="2157046" cy="369332"/>
          </a:xfrm>
          <a:prstGeom prst="rect">
            <a:avLst/>
          </a:prstGeom>
          <a:noFill/>
        </p:spPr>
        <p:txBody>
          <a:bodyPr wrap="square" rtlCol="0">
            <a:spAutoFit/>
          </a:bodyPr>
          <a:lstStyle/>
          <a:p>
            <a:r>
              <a:rPr lang="en-US" dirty="0"/>
              <a:t>Covid-19 Exposure</a:t>
            </a:r>
          </a:p>
        </p:txBody>
      </p:sp>
      <p:sp>
        <p:nvSpPr>
          <p:cNvPr id="8" name="TextBox 7">
            <a:extLst>
              <a:ext uri="{FF2B5EF4-FFF2-40B4-BE49-F238E27FC236}">
                <a16:creationId xmlns:a16="http://schemas.microsoft.com/office/drawing/2014/main" id="{4256A1CE-E59B-1745-852A-F21A7009F06C}"/>
              </a:ext>
            </a:extLst>
          </p:cNvPr>
          <p:cNvSpPr txBox="1"/>
          <p:nvPr/>
        </p:nvSpPr>
        <p:spPr>
          <a:xfrm>
            <a:off x="6643136" y="2641333"/>
            <a:ext cx="1992923" cy="369332"/>
          </a:xfrm>
          <a:prstGeom prst="rect">
            <a:avLst/>
          </a:prstGeom>
          <a:noFill/>
        </p:spPr>
        <p:txBody>
          <a:bodyPr wrap="square" rtlCol="0">
            <a:spAutoFit/>
          </a:bodyPr>
          <a:lstStyle/>
          <a:p>
            <a:r>
              <a:rPr lang="en-US" dirty="0"/>
              <a:t>Data Protection</a:t>
            </a:r>
          </a:p>
        </p:txBody>
      </p:sp>
      <p:sp>
        <p:nvSpPr>
          <p:cNvPr id="9" name="TextBox 8">
            <a:extLst>
              <a:ext uri="{FF2B5EF4-FFF2-40B4-BE49-F238E27FC236}">
                <a16:creationId xmlns:a16="http://schemas.microsoft.com/office/drawing/2014/main" id="{1EE5F318-F851-294D-8928-BE47623EAA37}"/>
              </a:ext>
            </a:extLst>
          </p:cNvPr>
          <p:cNvSpPr txBox="1"/>
          <p:nvPr/>
        </p:nvSpPr>
        <p:spPr>
          <a:xfrm>
            <a:off x="9499720" y="2641333"/>
            <a:ext cx="2023146" cy="369332"/>
          </a:xfrm>
          <a:prstGeom prst="rect">
            <a:avLst/>
          </a:prstGeom>
          <a:noFill/>
        </p:spPr>
        <p:txBody>
          <a:bodyPr wrap="square" rtlCol="0">
            <a:spAutoFit/>
          </a:bodyPr>
          <a:lstStyle/>
          <a:p>
            <a:r>
              <a:rPr lang="en-US" dirty="0"/>
              <a:t>Informed Consent </a:t>
            </a:r>
          </a:p>
        </p:txBody>
      </p:sp>
    </p:spTree>
    <p:extLst>
      <p:ext uri="{BB962C8B-B14F-4D97-AF65-F5344CB8AC3E}">
        <p14:creationId xmlns:p14="http://schemas.microsoft.com/office/powerpoint/2010/main" val="1908298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32"/>
                                        </p:tgtEl>
                                        <p:attrNameLst>
                                          <p:attrName>style.visibility</p:attrName>
                                        </p:attrNameLst>
                                      </p:cBhvr>
                                      <p:to>
                                        <p:strVal val="visible"/>
                                      </p:to>
                                    </p:set>
                                    <p:anim calcmode="lin" valueType="num">
                                      <p:cBhvr additive="base">
                                        <p:cTn id="7" dur="500" fill="hold"/>
                                        <p:tgtEl>
                                          <p:spTgt spid="1032"/>
                                        </p:tgtEl>
                                        <p:attrNameLst>
                                          <p:attrName>ppt_x</p:attrName>
                                        </p:attrNameLst>
                                      </p:cBhvr>
                                      <p:tavLst>
                                        <p:tav tm="0">
                                          <p:val>
                                            <p:strVal val="#ppt_x"/>
                                          </p:val>
                                        </p:tav>
                                        <p:tav tm="100000">
                                          <p:val>
                                            <p:strVal val="#ppt_x"/>
                                          </p:val>
                                        </p:tav>
                                      </p:tavLst>
                                    </p:anim>
                                    <p:anim calcmode="lin" valueType="num">
                                      <p:cBhvr additive="base">
                                        <p:cTn id="8" dur="500" fill="hold"/>
                                        <p:tgtEl>
                                          <p:spTgt spid="103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34"/>
                                        </p:tgtEl>
                                        <p:attrNameLst>
                                          <p:attrName>style.visibility</p:attrName>
                                        </p:attrNameLst>
                                      </p:cBhvr>
                                      <p:to>
                                        <p:strVal val="visible"/>
                                      </p:to>
                                    </p:set>
                                    <p:anim calcmode="lin" valueType="num">
                                      <p:cBhvr additive="base">
                                        <p:cTn id="31" dur="500" fill="hold"/>
                                        <p:tgtEl>
                                          <p:spTgt spid="1034"/>
                                        </p:tgtEl>
                                        <p:attrNameLst>
                                          <p:attrName>ppt_x</p:attrName>
                                        </p:attrNameLst>
                                      </p:cBhvr>
                                      <p:tavLst>
                                        <p:tav tm="0">
                                          <p:val>
                                            <p:strVal val="#ppt_x"/>
                                          </p:val>
                                        </p:tav>
                                        <p:tav tm="100000">
                                          <p:val>
                                            <p:strVal val="#ppt_x"/>
                                          </p:val>
                                        </p:tav>
                                      </p:tavLst>
                                    </p:anim>
                                    <p:anim calcmode="lin" valueType="num">
                                      <p:cBhvr additive="base">
                                        <p:cTn id="32" dur="500" fill="hold"/>
                                        <p:tgtEl>
                                          <p:spTgt spid="103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28"/>
                                        </p:tgtEl>
                                        <p:attrNameLst>
                                          <p:attrName>style.visibility</p:attrName>
                                        </p:attrNameLst>
                                      </p:cBhvr>
                                      <p:to>
                                        <p:strVal val="visible"/>
                                      </p:to>
                                    </p:set>
                                    <p:anim calcmode="lin" valueType="num">
                                      <p:cBhvr additive="base">
                                        <p:cTn id="43" dur="500" fill="hold"/>
                                        <p:tgtEl>
                                          <p:spTgt spid="1028"/>
                                        </p:tgtEl>
                                        <p:attrNameLst>
                                          <p:attrName>ppt_x</p:attrName>
                                        </p:attrNameLst>
                                      </p:cBhvr>
                                      <p:tavLst>
                                        <p:tav tm="0">
                                          <p:val>
                                            <p:strVal val="#ppt_x"/>
                                          </p:val>
                                        </p:tav>
                                        <p:tav tm="100000">
                                          <p:val>
                                            <p:strVal val="#ppt_x"/>
                                          </p:val>
                                        </p:tav>
                                      </p:tavLst>
                                    </p:anim>
                                    <p:anim calcmode="lin" valueType="num">
                                      <p:cBhvr additive="base">
                                        <p:cTn id="44"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341510-0E0E-45E4-8CB5-CEA28C2D0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355E5E-41C9-A947-82B1-E012BDC84EAA}"/>
              </a:ext>
            </a:extLst>
          </p:cNvPr>
          <p:cNvSpPr>
            <a:spLocks noGrp="1"/>
          </p:cNvSpPr>
          <p:nvPr>
            <p:ph type="title"/>
          </p:nvPr>
        </p:nvSpPr>
        <p:spPr>
          <a:xfrm>
            <a:off x="448056" y="374904"/>
            <a:ext cx="11301984" cy="987552"/>
          </a:xfrm>
        </p:spPr>
        <p:txBody>
          <a:bodyPr>
            <a:normAutofit/>
          </a:bodyPr>
          <a:lstStyle/>
          <a:p>
            <a:r>
              <a:rPr lang="en-US" sz="6400" dirty="0"/>
              <a:t>Reference list </a:t>
            </a:r>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E61B75-4AD6-CD4D-9BD1-8E2298EB9FDF}"/>
              </a:ext>
            </a:extLst>
          </p:cNvPr>
          <p:cNvSpPr>
            <a:spLocks noGrp="1"/>
          </p:cNvSpPr>
          <p:nvPr>
            <p:ph idx="1"/>
          </p:nvPr>
        </p:nvSpPr>
        <p:spPr>
          <a:xfrm>
            <a:off x="269630" y="2013135"/>
            <a:ext cx="11652740" cy="4968237"/>
          </a:xfrm>
        </p:spPr>
        <p:txBody>
          <a:bodyPr>
            <a:normAutofit fontScale="47500" lnSpcReduction="20000"/>
          </a:bodyPr>
          <a:lstStyle/>
          <a:p>
            <a:pPr marL="1944" indent="0">
              <a:buNone/>
            </a:pPr>
            <a:r>
              <a:rPr lang="en-GB" sz="2500" dirty="0" err="1">
                <a:latin typeface="Times New Roman" panose="02020603050405020304" pitchFamily="18" charset="0"/>
                <a:cs typeface="Times New Roman" panose="02020603050405020304" pitchFamily="18" charset="0"/>
              </a:rPr>
              <a:t>Brison</a:t>
            </a:r>
            <a:r>
              <a:rPr lang="en-GB" sz="2500" dirty="0">
                <a:latin typeface="Times New Roman" panose="02020603050405020304" pitchFamily="18" charset="0"/>
                <a:cs typeface="Times New Roman" panose="02020603050405020304" pitchFamily="18" charset="0"/>
              </a:rPr>
              <a:t>, R.J., Day, A.G., </a:t>
            </a:r>
            <a:r>
              <a:rPr lang="en-GB" sz="2500" dirty="0" err="1">
                <a:latin typeface="Times New Roman" panose="02020603050405020304" pitchFamily="18" charset="0"/>
                <a:cs typeface="Times New Roman" panose="02020603050405020304" pitchFamily="18" charset="0"/>
              </a:rPr>
              <a:t>Pelland</a:t>
            </a:r>
            <a:r>
              <a:rPr lang="en-GB" sz="2500" dirty="0">
                <a:latin typeface="Times New Roman" panose="02020603050405020304" pitchFamily="18" charset="0"/>
                <a:cs typeface="Times New Roman" panose="02020603050405020304" pitchFamily="18" charset="0"/>
              </a:rPr>
              <a:t>, L., Pickett, W., Johnson, A.P., Aiken, A., </a:t>
            </a:r>
            <a:r>
              <a:rPr lang="en-GB" sz="2500" dirty="0" err="1">
                <a:latin typeface="Times New Roman" panose="02020603050405020304" pitchFamily="18" charset="0"/>
                <a:cs typeface="Times New Roman" panose="02020603050405020304" pitchFamily="18" charset="0"/>
              </a:rPr>
              <a:t>Pichora</a:t>
            </a:r>
            <a:r>
              <a:rPr lang="en-GB" sz="2500" dirty="0">
                <a:latin typeface="Times New Roman" panose="02020603050405020304" pitchFamily="18" charset="0"/>
                <a:cs typeface="Times New Roman" panose="02020603050405020304" pitchFamily="18" charset="0"/>
              </a:rPr>
              <a:t>, D.R. and Brouwer, B., (2016). Effect of early supervised physiotherapy on recovery from acute ankle sprain: randomised controlled trial. </a:t>
            </a:r>
            <a:r>
              <a:rPr lang="en-GB" sz="2500" i="1" dirty="0" err="1">
                <a:latin typeface="Times New Roman" panose="02020603050405020304" pitchFamily="18" charset="0"/>
                <a:cs typeface="Times New Roman" panose="02020603050405020304" pitchFamily="18" charset="0"/>
              </a:rPr>
              <a:t>bmj</a:t>
            </a:r>
            <a:r>
              <a:rPr lang="en-GB" sz="250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355</a:t>
            </a:r>
            <a:r>
              <a:rPr lang="en-GB" sz="2500" dirty="0">
                <a:latin typeface="Times New Roman" panose="02020603050405020304" pitchFamily="18" charset="0"/>
                <a:cs typeface="Times New Roman" panose="02020603050405020304" pitchFamily="18" charset="0"/>
              </a:rPr>
              <a:t>.</a:t>
            </a:r>
          </a:p>
          <a:p>
            <a:pPr marL="1944" indent="0">
              <a:buNone/>
            </a:pPr>
            <a:r>
              <a:rPr lang="en-GB" sz="2500" dirty="0">
                <a:latin typeface="Times New Roman" panose="02020603050405020304" pitchFamily="18" charset="0"/>
                <a:cs typeface="Times New Roman" panose="02020603050405020304" pitchFamily="18" charset="0"/>
              </a:rPr>
              <a:t>Chow, c.c., Fong, </a:t>
            </a:r>
            <a:r>
              <a:rPr lang="en-GB" sz="2500" dirty="0" err="1">
                <a:latin typeface="Times New Roman" panose="02020603050405020304" pitchFamily="18" charset="0"/>
                <a:cs typeface="Times New Roman" panose="02020603050405020304" pitchFamily="18" charset="0"/>
              </a:rPr>
              <a:t>s.s.m</a:t>
            </a:r>
            <a:r>
              <a:rPr lang="en-GB" sz="2500" dirty="0">
                <a:latin typeface="Times New Roman" panose="02020603050405020304" pitchFamily="18" charset="0"/>
                <a:cs typeface="Times New Roman" panose="02020603050405020304" pitchFamily="18" charset="0"/>
              </a:rPr>
              <a:t>., Chung, </a:t>
            </a:r>
            <a:r>
              <a:rPr lang="en-GB" sz="2500" dirty="0" err="1">
                <a:latin typeface="Times New Roman" panose="02020603050405020304" pitchFamily="18" charset="0"/>
                <a:cs typeface="Times New Roman" panose="02020603050405020304" pitchFamily="18" charset="0"/>
              </a:rPr>
              <a:t>w.y.j</a:t>
            </a:r>
            <a:r>
              <a:rPr lang="en-GB" sz="2500" dirty="0">
                <a:latin typeface="Times New Roman" panose="02020603050405020304" pitchFamily="18" charset="0"/>
                <a:cs typeface="Times New Roman" panose="02020603050405020304" pitchFamily="18" charset="0"/>
              </a:rPr>
              <a:t>., Chung, </a:t>
            </a:r>
            <a:r>
              <a:rPr lang="en-GB" sz="2500" dirty="0" err="1">
                <a:latin typeface="Times New Roman" panose="02020603050405020304" pitchFamily="18" charset="0"/>
                <a:cs typeface="Times New Roman" panose="02020603050405020304" pitchFamily="18" charset="0"/>
              </a:rPr>
              <a:t>m.y</a:t>
            </a:r>
            <a:r>
              <a:rPr lang="en-GB" sz="2500" dirty="0">
                <a:latin typeface="Times New Roman" panose="02020603050405020304" pitchFamily="18" charset="0"/>
                <a:cs typeface="Times New Roman" panose="02020603050405020304" pitchFamily="18" charset="0"/>
              </a:rPr>
              <a:t>., </a:t>
            </a:r>
            <a:r>
              <a:rPr lang="en-GB" sz="2500" dirty="0" err="1">
                <a:latin typeface="Times New Roman" panose="02020603050405020304" pitchFamily="18" charset="0"/>
                <a:cs typeface="Times New Roman" panose="02020603050405020304" pitchFamily="18" charset="0"/>
              </a:rPr>
              <a:t>ww</a:t>
            </a:r>
            <a:r>
              <a:rPr lang="en-GB" sz="2500" dirty="0">
                <a:latin typeface="Times New Roman" panose="02020603050405020304" pitchFamily="18" charset="0"/>
                <a:cs typeface="Times New Roman" panose="02020603050405020304" pitchFamily="18" charset="0"/>
              </a:rPr>
              <a:t>, a. and Macfarlane, </a:t>
            </a:r>
            <a:r>
              <a:rPr lang="en-GB" sz="2500" dirty="0" err="1">
                <a:latin typeface="Times New Roman" panose="02020603050405020304" pitchFamily="18" charset="0"/>
                <a:cs typeface="Times New Roman" panose="02020603050405020304" pitchFamily="18" charset="0"/>
              </a:rPr>
              <a:t>d.j.</a:t>
            </a:r>
            <a:r>
              <a:rPr lang="en-GB" sz="2500" dirty="0">
                <a:latin typeface="Times New Roman" panose="02020603050405020304" pitchFamily="18" charset="0"/>
                <a:cs typeface="Times New Roman" panose="02020603050405020304" pitchFamily="18" charset="0"/>
              </a:rPr>
              <a:t>, (2016). Inferior balance strategy is associated with insufficient training experience but not with injury history in rugby players.</a:t>
            </a:r>
          </a:p>
          <a:p>
            <a:pPr marL="1944" indent="0">
              <a:buNone/>
            </a:pPr>
            <a:r>
              <a:rPr lang="en-GB" sz="2500" dirty="0" err="1">
                <a:latin typeface="Times New Roman" panose="02020603050405020304" pitchFamily="18" charset="0"/>
                <a:cs typeface="Times New Roman" panose="02020603050405020304" pitchFamily="18" charset="0"/>
              </a:rPr>
              <a:t>Coffelt</a:t>
            </a:r>
            <a:r>
              <a:rPr lang="en-GB" sz="2500" dirty="0">
                <a:latin typeface="Times New Roman" panose="02020603050405020304" pitchFamily="18" charset="0"/>
                <a:cs typeface="Times New Roman" panose="02020603050405020304" pitchFamily="18" charset="0"/>
              </a:rPr>
              <a:t>, T., (2017). Confidentiality and anonymity of participants.</a:t>
            </a:r>
          </a:p>
          <a:p>
            <a:pPr marL="1944" indent="0">
              <a:buNone/>
            </a:pPr>
            <a:r>
              <a:rPr lang="en-GB" sz="2500" dirty="0">
                <a:latin typeface="Times New Roman" panose="02020603050405020304" pitchFamily="18" charset="0"/>
                <a:cs typeface="Times New Roman" panose="02020603050405020304" pitchFamily="18" charset="0"/>
              </a:rPr>
              <a:t>Connelly, L.M., (2016). Cross-sectional survey research. </a:t>
            </a:r>
            <a:r>
              <a:rPr lang="en-GB" sz="2500" i="1" dirty="0" err="1">
                <a:latin typeface="Times New Roman" panose="02020603050405020304" pitchFamily="18" charset="0"/>
                <a:cs typeface="Times New Roman" panose="02020603050405020304" pitchFamily="18" charset="0"/>
              </a:rPr>
              <a:t>Medsurg</a:t>
            </a:r>
            <a:r>
              <a:rPr lang="en-GB" sz="2500" i="1" dirty="0">
                <a:latin typeface="Times New Roman" panose="02020603050405020304" pitchFamily="18" charset="0"/>
                <a:cs typeface="Times New Roman" panose="02020603050405020304" pitchFamily="18" charset="0"/>
              </a:rPr>
              <a:t> nursing</a:t>
            </a:r>
            <a:r>
              <a:rPr lang="en-GB" sz="250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25</a:t>
            </a:r>
            <a:r>
              <a:rPr lang="en-GB" sz="2500" dirty="0">
                <a:latin typeface="Times New Roman" panose="02020603050405020304" pitchFamily="18" charset="0"/>
                <a:cs typeface="Times New Roman" panose="02020603050405020304" pitchFamily="18" charset="0"/>
              </a:rPr>
              <a:t>(5), p.369.</a:t>
            </a:r>
          </a:p>
          <a:p>
            <a:pPr marL="1944" indent="0">
              <a:buNone/>
            </a:pPr>
            <a:r>
              <a:rPr lang="en-GB" sz="2500" dirty="0">
                <a:latin typeface="Times New Roman" panose="02020603050405020304" pitchFamily="18" charset="0"/>
                <a:cs typeface="Times New Roman" panose="02020603050405020304" pitchFamily="18" charset="0"/>
              </a:rPr>
              <a:t>Coughlan, G.F., </a:t>
            </a:r>
            <a:r>
              <a:rPr lang="en-GB" sz="2500" dirty="0" err="1">
                <a:latin typeface="Times New Roman" panose="02020603050405020304" pitchFamily="18" charset="0"/>
                <a:cs typeface="Times New Roman" panose="02020603050405020304" pitchFamily="18" charset="0"/>
              </a:rPr>
              <a:t>Fullam</a:t>
            </a:r>
            <a:r>
              <a:rPr lang="en-GB" sz="2500" dirty="0">
                <a:latin typeface="Times New Roman" panose="02020603050405020304" pitchFamily="18" charset="0"/>
                <a:cs typeface="Times New Roman" panose="02020603050405020304" pitchFamily="18" charset="0"/>
              </a:rPr>
              <a:t>, K., Delahunt, E., </a:t>
            </a:r>
            <a:r>
              <a:rPr lang="en-GB" sz="2500" dirty="0" err="1">
                <a:latin typeface="Times New Roman" panose="02020603050405020304" pitchFamily="18" charset="0"/>
                <a:cs typeface="Times New Roman" panose="02020603050405020304" pitchFamily="18" charset="0"/>
              </a:rPr>
              <a:t>Gissane</a:t>
            </a:r>
            <a:r>
              <a:rPr lang="en-GB" sz="2500" dirty="0">
                <a:latin typeface="Times New Roman" panose="02020603050405020304" pitchFamily="18" charset="0"/>
                <a:cs typeface="Times New Roman" panose="02020603050405020304" pitchFamily="18" charset="0"/>
              </a:rPr>
              <a:t>, C. and Caulfield, B.M., (2012). A comparison between performance on selected directions of the star excursion balance test and the Y balance test. </a:t>
            </a:r>
            <a:r>
              <a:rPr lang="en-GB" sz="2500" i="1" dirty="0">
                <a:latin typeface="Times New Roman" panose="02020603050405020304" pitchFamily="18" charset="0"/>
                <a:cs typeface="Times New Roman" panose="02020603050405020304" pitchFamily="18" charset="0"/>
              </a:rPr>
              <a:t>Journal of athletic training</a:t>
            </a:r>
            <a:r>
              <a:rPr lang="en-GB" sz="250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47</a:t>
            </a:r>
            <a:r>
              <a:rPr lang="en-GB" sz="2500" dirty="0">
                <a:latin typeface="Times New Roman" panose="02020603050405020304" pitchFamily="18" charset="0"/>
                <a:cs typeface="Times New Roman" panose="02020603050405020304" pitchFamily="18" charset="0"/>
              </a:rPr>
              <a:t>(4), pp.366-371.</a:t>
            </a:r>
          </a:p>
          <a:p>
            <a:pPr marL="1944" indent="0">
              <a:buNone/>
            </a:pPr>
            <a:r>
              <a:rPr lang="en-GB" sz="2500" dirty="0">
                <a:latin typeface="Times New Roman" panose="02020603050405020304" pitchFamily="18" charset="0"/>
                <a:cs typeface="Times New Roman" panose="02020603050405020304" pitchFamily="18" charset="0"/>
              </a:rPr>
              <a:t>Cruz-Díaz, D., </a:t>
            </a:r>
            <a:r>
              <a:rPr lang="en-GB" sz="2500" dirty="0" err="1">
                <a:latin typeface="Times New Roman" panose="02020603050405020304" pitchFamily="18" charset="0"/>
                <a:cs typeface="Times New Roman" panose="02020603050405020304" pitchFamily="18" charset="0"/>
              </a:rPr>
              <a:t>Hita</a:t>
            </a:r>
            <a:r>
              <a:rPr lang="en-GB" sz="2500" dirty="0">
                <a:latin typeface="Times New Roman" panose="02020603050405020304" pitchFamily="18" charset="0"/>
                <a:cs typeface="Times New Roman" panose="02020603050405020304" pitchFamily="18" charset="0"/>
              </a:rPr>
              <a:t>-Contreras, F., Lomas-Vega, R., Osuna-Pérez, M.C. and Martínez-</a:t>
            </a:r>
            <a:r>
              <a:rPr lang="en-GB" sz="2500" dirty="0" err="1">
                <a:latin typeface="Times New Roman" panose="02020603050405020304" pitchFamily="18" charset="0"/>
                <a:cs typeface="Times New Roman" panose="02020603050405020304" pitchFamily="18" charset="0"/>
              </a:rPr>
              <a:t>Amat</a:t>
            </a:r>
            <a:r>
              <a:rPr lang="en-GB" sz="2500" dirty="0">
                <a:latin typeface="Times New Roman" panose="02020603050405020304" pitchFamily="18" charset="0"/>
                <a:cs typeface="Times New Roman" panose="02020603050405020304" pitchFamily="18" charset="0"/>
              </a:rPr>
              <a:t>, A., (2013). Cross-cultural adaptation and validation of the Spanish version of the Cumberland Ankle Instability Tool (CAIT): an instrument to assess unilateral chronic ankle instability. </a:t>
            </a:r>
            <a:r>
              <a:rPr lang="en-GB" sz="2500" i="1" dirty="0">
                <a:latin typeface="Times New Roman" panose="02020603050405020304" pitchFamily="18" charset="0"/>
                <a:cs typeface="Times New Roman" panose="02020603050405020304" pitchFamily="18" charset="0"/>
              </a:rPr>
              <a:t>Clinical rheumatology</a:t>
            </a:r>
            <a:r>
              <a:rPr lang="en-GB" sz="250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32</a:t>
            </a:r>
            <a:r>
              <a:rPr lang="en-GB" sz="2500" dirty="0">
                <a:latin typeface="Times New Roman" panose="02020603050405020304" pitchFamily="18" charset="0"/>
                <a:cs typeface="Times New Roman" panose="02020603050405020304" pitchFamily="18" charset="0"/>
              </a:rPr>
              <a:t>(1), pp.91-98.</a:t>
            </a:r>
          </a:p>
          <a:p>
            <a:pPr marL="1944" indent="0">
              <a:buNone/>
            </a:pPr>
            <a:r>
              <a:rPr lang="en-GB" sz="2500" dirty="0">
                <a:latin typeface="Times New Roman" panose="02020603050405020304" pitchFamily="18" charset="0"/>
                <a:cs typeface="Times New Roman" panose="02020603050405020304" pitchFamily="18" charset="0"/>
              </a:rPr>
              <a:t>Dwivedi, Y.K., Hughes, D.L., Coombs, C., </a:t>
            </a:r>
            <a:r>
              <a:rPr lang="en-GB" sz="2500" dirty="0" err="1">
                <a:latin typeface="Times New Roman" panose="02020603050405020304" pitchFamily="18" charset="0"/>
                <a:cs typeface="Times New Roman" panose="02020603050405020304" pitchFamily="18" charset="0"/>
              </a:rPr>
              <a:t>Constantiou</a:t>
            </a:r>
            <a:r>
              <a:rPr lang="en-GB" sz="2500" dirty="0">
                <a:latin typeface="Times New Roman" panose="02020603050405020304" pitchFamily="18" charset="0"/>
                <a:cs typeface="Times New Roman" panose="02020603050405020304" pitchFamily="18" charset="0"/>
              </a:rPr>
              <a:t>, I., Duan, Y., Edwards, J.S., Gupta, B., Lal, B., </a:t>
            </a:r>
            <a:r>
              <a:rPr lang="en-GB" sz="2500" dirty="0" err="1">
                <a:latin typeface="Times New Roman" panose="02020603050405020304" pitchFamily="18" charset="0"/>
                <a:cs typeface="Times New Roman" panose="02020603050405020304" pitchFamily="18" charset="0"/>
              </a:rPr>
              <a:t>Misra</a:t>
            </a:r>
            <a:r>
              <a:rPr lang="en-GB" sz="2500" dirty="0">
                <a:latin typeface="Times New Roman" panose="02020603050405020304" pitchFamily="18" charset="0"/>
                <a:cs typeface="Times New Roman" panose="02020603050405020304" pitchFamily="18" charset="0"/>
              </a:rPr>
              <a:t>, S., Prashant, P. and Raman, R., (2020). Impact of COVID-19 pandemic on information management research and practice: Transforming education, work and life. </a:t>
            </a:r>
            <a:r>
              <a:rPr lang="en-GB" sz="2500" i="1" dirty="0">
                <a:latin typeface="Times New Roman" panose="02020603050405020304" pitchFamily="18" charset="0"/>
                <a:cs typeface="Times New Roman" panose="02020603050405020304" pitchFamily="18" charset="0"/>
              </a:rPr>
              <a:t>International Journal of Information Management</a:t>
            </a:r>
            <a:r>
              <a:rPr lang="en-GB" sz="250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55</a:t>
            </a:r>
            <a:r>
              <a:rPr lang="en-GB" sz="2500" dirty="0">
                <a:latin typeface="Times New Roman" panose="02020603050405020304" pitchFamily="18" charset="0"/>
                <a:cs typeface="Times New Roman" panose="02020603050405020304" pitchFamily="18" charset="0"/>
              </a:rPr>
              <a:t>, p.102211.</a:t>
            </a:r>
          </a:p>
          <a:p>
            <a:pPr marL="1944" indent="0">
              <a:buNone/>
            </a:pPr>
            <a:r>
              <a:rPr lang="en-GB" sz="2500" dirty="0">
                <a:latin typeface="Times New Roman" panose="02020603050405020304" pitchFamily="18" charset="0"/>
                <a:cs typeface="Times New Roman" panose="02020603050405020304" pitchFamily="18" charset="0"/>
              </a:rPr>
              <a:t>Duthie, G., </a:t>
            </a:r>
            <a:r>
              <a:rPr lang="en-GB" sz="2500" dirty="0" err="1">
                <a:latin typeface="Times New Roman" panose="02020603050405020304" pitchFamily="18" charset="0"/>
                <a:cs typeface="Times New Roman" panose="02020603050405020304" pitchFamily="18" charset="0"/>
              </a:rPr>
              <a:t>Pyne</a:t>
            </a:r>
            <a:r>
              <a:rPr lang="en-GB" sz="2500" dirty="0">
                <a:latin typeface="Times New Roman" panose="02020603050405020304" pitchFamily="18" charset="0"/>
                <a:cs typeface="Times New Roman" panose="02020603050405020304" pitchFamily="18" charset="0"/>
              </a:rPr>
              <a:t>, D. and Hooper, S., (2013). Applied physiology and game analysis of rugby union. </a:t>
            </a:r>
            <a:r>
              <a:rPr lang="en-GB" sz="2500" i="1" dirty="0">
                <a:latin typeface="Times New Roman" panose="02020603050405020304" pitchFamily="18" charset="0"/>
                <a:cs typeface="Times New Roman" panose="02020603050405020304" pitchFamily="18" charset="0"/>
              </a:rPr>
              <a:t>Sports medicine</a:t>
            </a:r>
            <a:r>
              <a:rPr lang="en-GB" sz="250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33</a:t>
            </a:r>
            <a:r>
              <a:rPr lang="en-GB" sz="2500" dirty="0">
                <a:latin typeface="Times New Roman" panose="02020603050405020304" pitchFamily="18" charset="0"/>
                <a:cs typeface="Times New Roman" panose="02020603050405020304" pitchFamily="18" charset="0"/>
              </a:rPr>
              <a:t>(13), pp.973-991.</a:t>
            </a:r>
          </a:p>
          <a:p>
            <a:pPr marL="1944" indent="0">
              <a:buNone/>
            </a:pPr>
            <a:r>
              <a:rPr lang="en-GB" sz="2500" dirty="0">
                <a:latin typeface="Times New Roman" panose="02020603050405020304" pitchFamily="18" charset="0"/>
                <a:cs typeface="Times New Roman" panose="02020603050405020304" pitchFamily="18" charset="0"/>
              </a:rPr>
              <a:t> Fong, D.T.P., Hong, Y., Chan, L.K., Yung, P.S.H. and Chan, K.M., (2007). A systematic review on ankle injury and ankle sprain in sports. </a:t>
            </a:r>
            <a:r>
              <a:rPr lang="en-GB" sz="2500" i="1" dirty="0">
                <a:latin typeface="Times New Roman" panose="02020603050405020304" pitchFamily="18" charset="0"/>
                <a:cs typeface="Times New Roman" panose="02020603050405020304" pitchFamily="18" charset="0"/>
              </a:rPr>
              <a:t>Sports medicine</a:t>
            </a:r>
            <a:r>
              <a:rPr lang="en-GB" sz="250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37</a:t>
            </a:r>
            <a:r>
              <a:rPr lang="en-GB" sz="2500" dirty="0">
                <a:latin typeface="Times New Roman" panose="02020603050405020304" pitchFamily="18" charset="0"/>
                <a:cs typeface="Times New Roman" panose="02020603050405020304" pitchFamily="18" charset="0"/>
              </a:rPr>
              <a:t>(1), pp.73-94.</a:t>
            </a:r>
          </a:p>
          <a:p>
            <a:pPr marL="1944" indent="0">
              <a:buNone/>
            </a:pPr>
            <a:r>
              <a:rPr lang="en-GB" sz="2500" dirty="0">
                <a:latin typeface="Times New Roman" panose="02020603050405020304" pitchFamily="18" charset="0"/>
                <a:cs typeface="Times New Roman" panose="02020603050405020304" pitchFamily="18" charset="0"/>
              </a:rPr>
              <a:t> Goddard, M., (2017). The EU General Data Protection Regulation (GDPR): European regulation that has a global impact. </a:t>
            </a:r>
            <a:r>
              <a:rPr lang="en-GB" sz="2500" i="1" dirty="0">
                <a:latin typeface="Times New Roman" panose="02020603050405020304" pitchFamily="18" charset="0"/>
                <a:cs typeface="Times New Roman" panose="02020603050405020304" pitchFamily="18" charset="0"/>
              </a:rPr>
              <a:t>International Journal of Market Research</a:t>
            </a:r>
            <a:r>
              <a:rPr lang="en-GB" sz="250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59</a:t>
            </a:r>
            <a:r>
              <a:rPr lang="en-GB" sz="2500" dirty="0">
                <a:latin typeface="Times New Roman" panose="02020603050405020304" pitchFamily="18" charset="0"/>
                <a:cs typeface="Times New Roman" panose="02020603050405020304" pitchFamily="18" charset="0"/>
              </a:rPr>
              <a:t>(6), pp.703-705.</a:t>
            </a:r>
          </a:p>
          <a:p>
            <a:endParaRPr lang="en-US" dirty="0"/>
          </a:p>
        </p:txBody>
      </p:sp>
    </p:spTree>
    <p:extLst>
      <p:ext uri="{BB962C8B-B14F-4D97-AF65-F5344CB8AC3E}">
        <p14:creationId xmlns:p14="http://schemas.microsoft.com/office/powerpoint/2010/main" val="1459114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341510-0E0E-45E4-8CB5-CEA28C2D0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0795" cap="flat" cmpd="sng" algn="ctr">
            <a:noFill/>
            <a:prstDash val="solid"/>
          </a:ln>
          <a:effectLst/>
          <a:extLst>
            <a:ext uri="{91240B29-F687-4F45-9708-019B960494DF}">
              <a14:hiddenLine xmlns:a14="http://schemas.microsoft.com/office/drawing/2010/main" w="1079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3855A9-85D3-9542-B260-3AE6474A37BE}"/>
              </a:ext>
            </a:extLst>
          </p:cNvPr>
          <p:cNvSpPr>
            <a:spLocks noGrp="1"/>
          </p:cNvSpPr>
          <p:nvPr>
            <p:ph type="title"/>
          </p:nvPr>
        </p:nvSpPr>
        <p:spPr>
          <a:xfrm>
            <a:off x="448056" y="374904"/>
            <a:ext cx="11301984" cy="987552"/>
          </a:xfrm>
        </p:spPr>
        <p:txBody>
          <a:bodyPr>
            <a:normAutofit/>
          </a:bodyPr>
          <a:lstStyle/>
          <a:p>
            <a:r>
              <a:rPr lang="en-US" sz="6400"/>
              <a:t>Reference list </a:t>
            </a:r>
          </a:p>
        </p:txBody>
      </p:sp>
      <p:cxnSp>
        <p:nvCxnSpPr>
          <p:cNvPr id="10" name="Straight Connector 9">
            <a:extLst>
              <a:ext uri="{FF2B5EF4-FFF2-40B4-BE49-F238E27FC236}">
                <a16:creationId xmlns:a16="http://schemas.microsoft.com/office/drawing/2014/main" id="{6C52BBAB-664F-48C3-A5C1-4CE9D3555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2BD8AE-730B-234F-B366-49069EF170C8}"/>
              </a:ext>
            </a:extLst>
          </p:cNvPr>
          <p:cNvSpPr>
            <a:spLocks noGrp="1"/>
          </p:cNvSpPr>
          <p:nvPr>
            <p:ph idx="1"/>
          </p:nvPr>
        </p:nvSpPr>
        <p:spPr>
          <a:xfrm>
            <a:off x="164123" y="1947672"/>
            <a:ext cx="11805139" cy="4910328"/>
          </a:xfrm>
        </p:spPr>
        <p:txBody>
          <a:bodyPr>
            <a:normAutofit/>
          </a:bodyPr>
          <a:lstStyle/>
          <a:p>
            <a:pPr marL="1944" indent="0">
              <a:lnSpc>
                <a:spcPct val="110000"/>
              </a:lnSpc>
              <a:buNone/>
            </a:pPr>
            <a:r>
              <a:rPr lang="en-GB" sz="1200" dirty="0">
                <a:latin typeface="Times New Roman" panose="02020603050405020304" pitchFamily="18" charset="0"/>
                <a:cs typeface="Times New Roman" panose="02020603050405020304" pitchFamily="18" charset="0"/>
              </a:rPr>
              <a:t>Jaco Ras, M. and </a:t>
            </a:r>
            <a:r>
              <a:rPr lang="en-GB" sz="1200" dirty="0" err="1">
                <a:latin typeface="Times New Roman" panose="02020603050405020304" pitchFamily="18" charset="0"/>
                <a:cs typeface="Times New Roman" panose="02020603050405020304" pitchFamily="18" charset="0"/>
              </a:rPr>
              <a:t>Puckree</a:t>
            </a:r>
            <a:r>
              <a:rPr lang="en-GB" sz="1200" dirty="0">
                <a:latin typeface="Times New Roman" panose="02020603050405020304" pitchFamily="18" charset="0"/>
                <a:cs typeface="Times New Roman" panose="02020603050405020304" pitchFamily="18" charset="0"/>
              </a:rPr>
              <a:t>, T., (2014). Injury incidence and balance in rugby players. </a:t>
            </a:r>
            <a:r>
              <a:rPr lang="en-GB" sz="1200" i="1" dirty="0">
                <a:latin typeface="Times New Roman" panose="02020603050405020304" pitchFamily="18" charset="0"/>
                <a:cs typeface="Times New Roman" panose="02020603050405020304" pitchFamily="18" charset="0"/>
              </a:rPr>
              <a:t>Pakistan journal of medical sciences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30</a:t>
            </a:r>
            <a:r>
              <a:rPr lang="en-GB" sz="1200" dirty="0">
                <a:latin typeface="Times New Roman" panose="02020603050405020304" pitchFamily="18" charset="0"/>
                <a:cs typeface="Times New Roman" panose="02020603050405020304" pitchFamily="18" charset="0"/>
              </a:rPr>
              <a:t>(6), p.1346.</a:t>
            </a:r>
          </a:p>
          <a:p>
            <a:pPr marL="1944" indent="0">
              <a:lnSpc>
                <a:spcPct val="110000"/>
              </a:lnSpc>
              <a:buNone/>
            </a:pPr>
            <a:r>
              <a:rPr lang="en-GB" sz="1200" dirty="0">
                <a:latin typeface="Times New Roman" panose="02020603050405020304" pitchFamily="18" charset="0"/>
                <a:cs typeface="Times New Roman" panose="02020603050405020304" pitchFamily="18" charset="0"/>
              </a:rPr>
              <a:t>Kaminski, T.W. and Hartsell, H.D., (2012). Factors contributing to chronic ankle instability: a strength perspective. </a:t>
            </a:r>
            <a:r>
              <a:rPr lang="en-GB" sz="1200" i="1" dirty="0">
                <a:latin typeface="Times New Roman" panose="02020603050405020304" pitchFamily="18" charset="0"/>
                <a:cs typeface="Times New Roman" panose="02020603050405020304" pitchFamily="18" charset="0"/>
              </a:rPr>
              <a:t>Journal of athletic training</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37</a:t>
            </a:r>
            <a:r>
              <a:rPr lang="en-GB" sz="1200" dirty="0">
                <a:latin typeface="Times New Roman" panose="02020603050405020304" pitchFamily="18" charset="0"/>
                <a:cs typeface="Times New Roman" panose="02020603050405020304" pitchFamily="18" charset="0"/>
              </a:rPr>
              <a:t>(4), p.394.</a:t>
            </a:r>
          </a:p>
          <a:p>
            <a:pPr marL="1944" indent="0">
              <a:lnSpc>
                <a:spcPct val="110000"/>
              </a:lnSpc>
              <a:buNone/>
            </a:pPr>
            <a:r>
              <a:rPr lang="en-GB" sz="1200" dirty="0" err="1">
                <a:latin typeface="Times New Roman" panose="02020603050405020304" pitchFamily="18" charset="0"/>
                <a:cs typeface="Times New Roman" panose="02020603050405020304" pitchFamily="18" charset="0"/>
              </a:rPr>
              <a:t>Karakaya</a:t>
            </a:r>
            <a:r>
              <a:rPr lang="en-GB" sz="1200" dirty="0">
                <a:latin typeface="Times New Roman" panose="02020603050405020304" pitchFamily="18" charset="0"/>
                <a:cs typeface="Times New Roman" panose="02020603050405020304" pitchFamily="18" charset="0"/>
              </a:rPr>
              <a:t>, M.G., </a:t>
            </a:r>
            <a:r>
              <a:rPr lang="en-GB" sz="1200" dirty="0" err="1">
                <a:latin typeface="Times New Roman" panose="02020603050405020304" pitchFamily="18" charset="0"/>
                <a:cs typeface="Times New Roman" panose="02020603050405020304" pitchFamily="18" charset="0"/>
              </a:rPr>
              <a:t>Rutbil</a:t>
            </a:r>
            <a:r>
              <a:rPr lang="en-GB" sz="1200" dirty="0">
                <a:latin typeface="Times New Roman" panose="02020603050405020304" pitchFamily="18" charset="0"/>
                <a:cs typeface="Times New Roman" panose="02020603050405020304" pitchFamily="18" charset="0"/>
              </a:rPr>
              <a:t>, H., </a:t>
            </a:r>
            <a:r>
              <a:rPr lang="en-GB" sz="1200" dirty="0" err="1">
                <a:latin typeface="Times New Roman" panose="02020603050405020304" pitchFamily="18" charset="0"/>
                <a:cs typeface="Times New Roman" panose="02020603050405020304" pitchFamily="18" charset="0"/>
              </a:rPr>
              <a:t>Akpinar</a:t>
            </a:r>
            <a:r>
              <a:rPr lang="en-GB" sz="1200" dirty="0">
                <a:latin typeface="Times New Roman" panose="02020603050405020304" pitchFamily="18" charset="0"/>
                <a:cs typeface="Times New Roman" panose="02020603050405020304" pitchFamily="18" charset="0"/>
              </a:rPr>
              <a:t>, E., Yildirim, A. and </a:t>
            </a:r>
            <a:r>
              <a:rPr lang="en-GB" sz="1200" dirty="0" err="1">
                <a:latin typeface="Times New Roman" panose="02020603050405020304" pitchFamily="18" charset="0"/>
                <a:cs typeface="Times New Roman" panose="02020603050405020304" pitchFamily="18" charset="0"/>
              </a:rPr>
              <a:t>Karakaya</a:t>
            </a:r>
            <a:r>
              <a:rPr lang="en-GB" sz="1200" dirty="0">
                <a:latin typeface="Times New Roman" panose="02020603050405020304" pitchFamily="18" charset="0"/>
                <a:cs typeface="Times New Roman" panose="02020603050405020304" pitchFamily="18" charset="0"/>
              </a:rPr>
              <a:t>, İ.C., (2015). Effect of ankle proprioceptive training on static body balance. </a:t>
            </a:r>
            <a:r>
              <a:rPr lang="en-GB" sz="1200" i="1" dirty="0">
                <a:latin typeface="Times New Roman" panose="02020603050405020304" pitchFamily="18" charset="0"/>
                <a:cs typeface="Times New Roman" panose="02020603050405020304" pitchFamily="18" charset="0"/>
              </a:rPr>
              <a:t>Journal of physical therapy science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27</a:t>
            </a:r>
            <a:r>
              <a:rPr lang="en-GB" sz="1200" dirty="0">
                <a:latin typeface="Times New Roman" panose="02020603050405020304" pitchFamily="18" charset="0"/>
                <a:cs typeface="Times New Roman" panose="02020603050405020304" pitchFamily="18" charset="0"/>
              </a:rPr>
              <a:t>(10), pp.3299-3302.</a:t>
            </a:r>
          </a:p>
          <a:p>
            <a:pPr marL="1944" indent="0">
              <a:lnSpc>
                <a:spcPct val="110000"/>
              </a:lnSpc>
              <a:buNone/>
            </a:pPr>
            <a:r>
              <a:rPr lang="en-GB" sz="1200" dirty="0" err="1">
                <a:latin typeface="Times New Roman" panose="02020603050405020304" pitchFamily="18" charset="0"/>
                <a:cs typeface="Times New Roman" panose="02020603050405020304" pitchFamily="18" charset="0"/>
              </a:rPr>
              <a:t>Kaux</a:t>
            </a:r>
            <a:r>
              <a:rPr lang="en-GB" sz="1200" dirty="0">
                <a:latin typeface="Times New Roman" panose="02020603050405020304" pitchFamily="18" charset="0"/>
                <a:cs typeface="Times New Roman" panose="02020603050405020304" pitchFamily="18" charset="0"/>
              </a:rPr>
              <a:t>, J.F., Julia, M., </a:t>
            </a:r>
            <a:r>
              <a:rPr lang="en-GB" sz="1200" dirty="0" err="1">
                <a:latin typeface="Times New Roman" panose="02020603050405020304" pitchFamily="18" charset="0"/>
                <a:cs typeface="Times New Roman" panose="02020603050405020304" pitchFamily="18" charset="0"/>
              </a:rPr>
              <a:t>Delvaux</a:t>
            </a:r>
            <a:r>
              <a:rPr lang="en-GB" sz="1200" dirty="0">
                <a:latin typeface="Times New Roman" panose="02020603050405020304" pitchFamily="18" charset="0"/>
                <a:cs typeface="Times New Roman" panose="02020603050405020304" pitchFamily="18" charset="0"/>
              </a:rPr>
              <a:t>, F., </a:t>
            </a:r>
            <a:r>
              <a:rPr lang="en-GB" sz="1200" dirty="0" err="1">
                <a:latin typeface="Times New Roman" panose="02020603050405020304" pitchFamily="18" charset="0"/>
                <a:cs typeface="Times New Roman" panose="02020603050405020304" pitchFamily="18" charset="0"/>
              </a:rPr>
              <a:t>Croisier</a:t>
            </a:r>
            <a:r>
              <a:rPr lang="en-GB" sz="1200" dirty="0">
                <a:latin typeface="Times New Roman" panose="02020603050405020304" pitchFamily="18" charset="0"/>
                <a:cs typeface="Times New Roman" panose="02020603050405020304" pitchFamily="18" charset="0"/>
              </a:rPr>
              <a:t>, J.L., </a:t>
            </a:r>
            <a:r>
              <a:rPr lang="en-GB" sz="1200" dirty="0" err="1">
                <a:latin typeface="Times New Roman" panose="02020603050405020304" pitchFamily="18" charset="0"/>
                <a:cs typeface="Times New Roman" panose="02020603050405020304" pitchFamily="18" charset="0"/>
              </a:rPr>
              <a:t>Forthomme</a:t>
            </a:r>
            <a:r>
              <a:rPr lang="en-GB" sz="1200" dirty="0">
                <a:latin typeface="Times New Roman" panose="02020603050405020304" pitchFamily="18" charset="0"/>
                <a:cs typeface="Times New Roman" panose="02020603050405020304" pitchFamily="18" charset="0"/>
              </a:rPr>
              <a:t>, B., </a:t>
            </a:r>
            <a:r>
              <a:rPr lang="en-GB" sz="1200" dirty="0" err="1">
                <a:latin typeface="Times New Roman" panose="02020603050405020304" pitchFamily="18" charset="0"/>
                <a:cs typeface="Times New Roman" panose="02020603050405020304" pitchFamily="18" charset="0"/>
              </a:rPr>
              <a:t>Monnot</a:t>
            </a:r>
            <a:r>
              <a:rPr lang="en-GB" sz="1200" dirty="0">
                <a:latin typeface="Times New Roman" panose="02020603050405020304" pitchFamily="18" charset="0"/>
                <a:cs typeface="Times New Roman" panose="02020603050405020304" pitchFamily="18" charset="0"/>
              </a:rPr>
              <a:t>, D., </a:t>
            </a:r>
            <a:r>
              <a:rPr lang="en-GB" sz="1200" dirty="0" err="1">
                <a:latin typeface="Times New Roman" panose="02020603050405020304" pitchFamily="18" charset="0"/>
                <a:cs typeface="Times New Roman" panose="02020603050405020304" pitchFamily="18" charset="0"/>
              </a:rPr>
              <a:t>Chupin</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Crielaard</a:t>
            </a:r>
            <a:r>
              <a:rPr lang="en-GB" sz="1200" dirty="0">
                <a:latin typeface="Times New Roman" panose="02020603050405020304" pitchFamily="18" charset="0"/>
                <a:cs typeface="Times New Roman" panose="02020603050405020304" pitchFamily="18" charset="0"/>
              </a:rPr>
              <a:t>, J.M., Goff, C.L., </a:t>
            </a:r>
            <a:r>
              <a:rPr lang="en-GB" sz="1200" dirty="0" err="1">
                <a:latin typeface="Times New Roman" panose="02020603050405020304" pitchFamily="18" charset="0"/>
                <a:cs typeface="Times New Roman" panose="02020603050405020304" pitchFamily="18" charset="0"/>
              </a:rPr>
              <a:t>Durez</a:t>
            </a:r>
            <a:r>
              <a:rPr lang="en-GB" sz="1200" dirty="0">
                <a:latin typeface="Times New Roman" panose="02020603050405020304" pitchFamily="18" charset="0"/>
                <a:cs typeface="Times New Roman" panose="02020603050405020304" pitchFamily="18" charset="0"/>
              </a:rPr>
              <a:t>, P. and Ernst, P., (2015). Epidemiological review of injuries in rugby union. </a:t>
            </a:r>
            <a:r>
              <a:rPr lang="en-GB" sz="1200" i="1" dirty="0">
                <a:latin typeface="Times New Roman" panose="02020603050405020304" pitchFamily="18" charset="0"/>
                <a:cs typeface="Times New Roman" panose="02020603050405020304" pitchFamily="18" charset="0"/>
              </a:rPr>
              <a:t>Sports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a:t>
            </a:r>
            <a:r>
              <a:rPr lang="en-GB" sz="1200" dirty="0">
                <a:latin typeface="Times New Roman" panose="02020603050405020304" pitchFamily="18" charset="0"/>
                <a:cs typeface="Times New Roman" panose="02020603050405020304" pitchFamily="18" charset="0"/>
              </a:rPr>
              <a:t>(1), pp.21-29.</a:t>
            </a:r>
          </a:p>
          <a:p>
            <a:pPr marL="1944" indent="0">
              <a:lnSpc>
                <a:spcPct val="110000"/>
              </a:lnSpc>
              <a:buNone/>
            </a:pPr>
            <a:r>
              <a:rPr lang="en-GB" sz="1200" dirty="0">
                <a:latin typeface="Times New Roman" panose="02020603050405020304" pitchFamily="18" charset="0"/>
                <a:cs typeface="Times New Roman" panose="02020603050405020304" pitchFamily="18" charset="0"/>
              </a:rPr>
              <a:t>Ogaki, R., </a:t>
            </a:r>
            <a:r>
              <a:rPr lang="en-GB" sz="1200" dirty="0" err="1">
                <a:latin typeface="Times New Roman" panose="02020603050405020304" pitchFamily="18" charset="0"/>
                <a:cs typeface="Times New Roman" panose="02020603050405020304" pitchFamily="18" charset="0"/>
              </a:rPr>
              <a:t>Otake</a:t>
            </a:r>
            <a:r>
              <a:rPr lang="en-GB" sz="1200" dirty="0">
                <a:latin typeface="Times New Roman" panose="02020603050405020304" pitchFamily="18" charset="0"/>
                <a:cs typeface="Times New Roman" panose="02020603050405020304" pitchFamily="18" charset="0"/>
              </a:rPr>
              <a:t>, G., </a:t>
            </a:r>
            <a:r>
              <a:rPr lang="en-GB" sz="1200" dirty="0" err="1">
                <a:latin typeface="Times New Roman" panose="02020603050405020304" pitchFamily="18" charset="0"/>
                <a:cs typeface="Times New Roman" panose="02020603050405020304" pitchFamily="18" charset="0"/>
              </a:rPr>
              <a:t>Nakane</a:t>
            </a:r>
            <a:r>
              <a:rPr lang="en-GB" sz="1200" dirty="0">
                <a:latin typeface="Times New Roman" panose="02020603050405020304" pitchFamily="18" charset="0"/>
                <a:cs typeface="Times New Roman" panose="02020603050405020304" pitchFamily="18" charset="0"/>
              </a:rPr>
              <a:t>, S., </a:t>
            </a:r>
            <a:r>
              <a:rPr lang="en-GB" sz="1200" dirty="0" err="1">
                <a:latin typeface="Times New Roman" panose="02020603050405020304" pitchFamily="18" charset="0"/>
                <a:cs typeface="Times New Roman" panose="02020603050405020304" pitchFamily="18" charset="0"/>
              </a:rPr>
              <a:t>Kosasa</a:t>
            </a:r>
            <a:r>
              <a:rPr lang="en-GB" sz="1200" dirty="0">
                <a:latin typeface="Times New Roman" panose="02020603050405020304" pitchFamily="18" charset="0"/>
                <a:cs typeface="Times New Roman" panose="02020603050405020304" pitchFamily="18" charset="0"/>
              </a:rPr>
              <a:t>, Y., </a:t>
            </a:r>
            <a:r>
              <a:rPr lang="en-GB" sz="1200" dirty="0" err="1">
                <a:latin typeface="Times New Roman" panose="02020603050405020304" pitchFamily="18" charset="0"/>
                <a:cs typeface="Times New Roman" panose="02020603050405020304" pitchFamily="18" charset="0"/>
              </a:rPr>
              <a:t>Kanno</a:t>
            </a:r>
            <a:r>
              <a:rPr lang="en-GB" sz="1200" dirty="0">
                <a:latin typeface="Times New Roman" panose="02020603050405020304" pitchFamily="18" charset="0"/>
                <a:cs typeface="Times New Roman" panose="02020603050405020304" pitchFamily="18" charset="0"/>
              </a:rPr>
              <a:t>, Y., Ogura, A. and </a:t>
            </a:r>
            <a:r>
              <a:rPr lang="en-GB" sz="1200" dirty="0" err="1">
                <a:latin typeface="Times New Roman" panose="02020603050405020304" pitchFamily="18" charset="0"/>
                <a:cs typeface="Times New Roman" panose="02020603050405020304" pitchFamily="18" charset="0"/>
              </a:rPr>
              <a:t>Takemura</a:t>
            </a:r>
            <a:r>
              <a:rPr lang="en-GB" sz="1200" dirty="0">
                <a:latin typeface="Times New Roman" panose="02020603050405020304" pitchFamily="18" charset="0"/>
                <a:cs typeface="Times New Roman" panose="02020603050405020304" pitchFamily="18" charset="0"/>
              </a:rPr>
              <a:t>, M., (2020). Descriptive epidemiology of injuries in Japanese male collegiate rugby union players. </a:t>
            </a:r>
            <a:r>
              <a:rPr lang="en-GB" sz="1200" i="1" dirty="0">
                <a:latin typeface="Times New Roman" panose="02020603050405020304" pitchFamily="18" charset="0"/>
                <a:cs typeface="Times New Roman" panose="02020603050405020304" pitchFamily="18" charset="0"/>
              </a:rPr>
              <a:t>The Journal of Physical Fitness and Sports Medicine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9</a:t>
            </a:r>
            <a:r>
              <a:rPr lang="en-GB" sz="1200" dirty="0">
                <a:latin typeface="Times New Roman" panose="02020603050405020304" pitchFamily="18" charset="0"/>
                <a:cs typeface="Times New Roman" panose="02020603050405020304" pitchFamily="18" charset="0"/>
              </a:rPr>
              <a:t>(5), pp.223-233.</a:t>
            </a:r>
          </a:p>
          <a:p>
            <a:pPr marL="1944" indent="0">
              <a:lnSpc>
                <a:spcPct val="110000"/>
              </a:lnSpc>
              <a:buNone/>
            </a:pPr>
            <a:r>
              <a:rPr lang="en-GB" sz="1200" dirty="0">
                <a:latin typeface="Times New Roman" panose="02020603050405020304" pitchFamily="18" charset="0"/>
                <a:cs typeface="Times New Roman" panose="02020603050405020304" pitchFamily="18" charset="0"/>
              </a:rPr>
              <a:t> O'Sullivan, S.B., Schmitz, T.J. and </a:t>
            </a:r>
            <a:r>
              <a:rPr lang="en-GB" sz="1200" dirty="0" err="1">
                <a:latin typeface="Times New Roman" panose="02020603050405020304" pitchFamily="18" charset="0"/>
                <a:cs typeface="Times New Roman" panose="02020603050405020304" pitchFamily="18" charset="0"/>
              </a:rPr>
              <a:t>Fulk</a:t>
            </a:r>
            <a:r>
              <a:rPr lang="en-GB" sz="1200" dirty="0">
                <a:latin typeface="Times New Roman" panose="02020603050405020304" pitchFamily="18" charset="0"/>
                <a:cs typeface="Times New Roman" panose="02020603050405020304" pitchFamily="18" charset="0"/>
              </a:rPr>
              <a:t>, G., (2019). </a:t>
            </a:r>
            <a:r>
              <a:rPr lang="en-GB" sz="1200" i="1" dirty="0">
                <a:latin typeface="Times New Roman" panose="02020603050405020304" pitchFamily="18" charset="0"/>
                <a:cs typeface="Times New Roman" panose="02020603050405020304" pitchFamily="18" charset="0"/>
              </a:rPr>
              <a:t>Physical rehabilitation</a:t>
            </a:r>
            <a:r>
              <a:rPr lang="en-GB" sz="1200" dirty="0">
                <a:latin typeface="Times New Roman" panose="02020603050405020304" pitchFamily="18" charset="0"/>
                <a:cs typeface="Times New Roman" panose="02020603050405020304" pitchFamily="18" charset="0"/>
              </a:rPr>
              <a:t>. FA Davis.</a:t>
            </a:r>
          </a:p>
          <a:p>
            <a:pPr marL="1944" indent="0">
              <a:lnSpc>
                <a:spcPct val="110000"/>
              </a:lnSpc>
              <a:buNone/>
            </a:pPr>
            <a:r>
              <a:rPr lang="en-GB" sz="1200" dirty="0">
                <a:latin typeface="Times New Roman" panose="02020603050405020304" pitchFamily="18" charset="0"/>
                <a:cs typeface="Times New Roman" panose="02020603050405020304" pitchFamily="18" charset="0"/>
              </a:rPr>
              <a:t>Peterson, L. and </a:t>
            </a:r>
            <a:r>
              <a:rPr lang="en-GB" sz="1200" dirty="0" err="1">
                <a:latin typeface="Times New Roman" panose="02020603050405020304" pitchFamily="18" charset="0"/>
                <a:cs typeface="Times New Roman" panose="02020603050405020304" pitchFamily="18" charset="0"/>
              </a:rPr>
              <a:t>Renstrom</a:t>
            </a:r>
            <a:r>
              <a:rPr lang="en-GB" sz="1200" dirty="0">
                <a:latin typeface="Times New Roman" panose="02020603050405020304" pitchFamily="18" charset="0"/>
                <a:cs typeface="Times New Roman" panose="02020603050405020304" pitchFamily="18" charset="0"/>
              </a:rPr>
              <a:t>, P.A., (2016). </a:t>
            </a:r>
            <a:r>
              <a:rPr lang="en-GB" sz="1200" i="1" dirty="0">
                <a:latin typeface="Times New Roman" panose="02020603050405020304" pitchFamily="18" charset="0"/>
                <a:cs typeface="Times New Roman" panose="02020603050405020304" pitchFamily="18" charset="0"/>
              </a:rPr>
              <a:t>Sports injuries: prevention, treatment and rehabilitation</a:t>
            </a:r>
            <a:r>
              <a:rPr lang="en-GB" sz="1200" dirty="0">
                <a:latin typeface="Times New Roman" panose="02020603050405020304" pitchFamily="18" charset="0"/>
                <a:cs typeface="Times New Roman" panose="02020603050405020304" pitchFamily="18" charset="0"/>
              </a:rPr>
              <a:t>. CRC Press.</a:t>
            </a:r>
          </a:p>
          <a:p>
            <a:pPr marL="1944" indent="0">
              <a:lnSpc>
                <a:spcPct val="110000"/>
              </a:lnSpc>
              <a:buNone/>
            </a:pPr>
            <a:r>
              <a:rPr lang="en-GB" sz="1200" dirty="0">
                <a:latin typeface="Times New Roman" panose="02020603050405020304" pitchFamily="18" charset="0"/>
                <a:cs typeface="Times New Roman" panose="02020603050405020304" pitchFamily="18" charset="0"/>
              </a:rPr>
              <a:t>Tam, N.T., </a:t>
            </a:r>
            <a:r>
              <a:rPr lang="en-GB" sz="1200" dirty="0" err="1">
                <a:latin typeface="Times New Roman" panose="02020603050405020304" pitchFamily="18" charset="0"/>
                <a:cs typeface="Times New Roman" panose="02020603050405020304" pitchFamily="18" charset="0"/>
              </a:rPr>
              <a:t>Huy</a:t>
            </a:r>
            <a:r>
              <a:rPr lang="en-GB" sz="1200" dirty="0">
                <a:latin typeface="Times New Roman" panose="02020603050405020304" pitchFamily="18" charset="0"/>
                <a:cs typeface="Times New Roman" panose="02020603050405020304" pitchFamily="18" charset="0"/>
              </a:rPr>
              <a:t>, N.T., </a:t>
            </a:r>
            <a:r>
              <a:rPr lang="en-GB" sz="1200" dirty="0" err="1">
                <a:latin typeface="Times New Roman" panose="02020603050405020304" pitchFamily="18" charset="0"/>
                <a:cs typeface="Times New Roman" panose="02020603050405020304" pitchFamily="18" charset="0"/>
              </a:rPr>
              <a:t>Thoa</a:t>
            </a:r>
            <a:r>
              <a:rPr lang="en-GB" sz="1200" dirty="0">
                <a:latin typeface="Times New Roman" panose="02020603050405020304" pitchFamily="18" charset="0"/>
                <a:cs typeface="Times New Roman" panose="02020603050405020304" pitchFamily="18" charset="0"/>
              </a:rPr>
              <a:t>, L.T.B., Long, N.P., Trang, N.T.H., Hirayama, K. and </a:t>
            </a:r>
            <a:r>
              <a:rPr lang="en-GB" sz="1200" dirty="0" err="1">
                <a:latin typeface="Times New Roman" panose="02020603050405020304" pitchFamily="18" charset="0"/>
                <a:cs typeface="Times New Roman" panose="02020603050405020304" pitchFamily="18" charset="0"/>
              </a:rPr>
              <a:t>Karbwang</a:t>
            </a:r>
            <a:r>
              <a:rPr lang="en-GB" sz="1200" dirty="0">
                <a:latin typeface="Times New Roman" panose="02020603050405020304" pitchFamily="18" charset="0"/>
                <a:cs typeface="Times New Roman" panose="02020603050405020304" pitchFamily="18" charset="0"/>
              </a:rPr>
              <a:t>, J., (2015). Participants’ understanding of informed consent in clinical trials over three decades: systematic review and meta-analysis. </a:t>
            </a:r>
            <a:r>
              <a:rPr lang="en-GB" sz="1200" i="1" dirty="0">
                <a:latin typeface="Times New Roman" panose="02020603050405020304" pitchFamily="18" charset="0"/>
                <a:cs typeface="Times New Roman" panose="02020603050405020304" pitchFamily="18" charset="0"/>
              </a:rPr>
              <a:t>Bulletin of the World Health Organization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93</a:t>
            </a:r>
            <a:r>
              <a:rPr lang="en-GB" sz="1200" dirty="0">
                <a:latin typeface="Times New Roman" panose="02020603050405020304" pitchFamily="18" charset="0"/>
                <a:cs typeface="Times New Roman" panose="02020603050405020304" pitchFamily="18" charset="0"/>
              </a:rPr>
              <a:t>, pp.186-198H.</a:t>
            </a:r>
          </a:p>
          <a:p>
            <a:pPr marL="1944" indent="0">
              <a:lnSpc>
                <a:spcPct val="110000"/>
              </a:lnSpc>
              <a:buNone/>
            </a:pPr>
            <a:r>
              <a:rPr lang="en-GB" sz="1200" dirty="0" err="1">
                <a:latin typeface="Times New Roman" panose="02020603050405020304" pitchFamily="18" charset="0"/>
                <a:cs typeface="Times New Roman" panose="02020603050405020304" pitchFamily="18" charset="0"/>
              </a:rPr>
              <a:t>Vuurberg</a:t>
            </a:r>
            <a:r>
              <a:rPr lang="en-GB" sz="1200" dirty="0">
                <a:latin typeface="Times New Roman" panose="02020603050405020304" pitchFamily="18" charset="0"/>
                <a:cs typeface="Times New Roman" panose="02020603050405020304" pitchFamily="18" charset="0"/>
              </a:rPr>
              <a:t>, G., </a:t>
            </a:r>
            <a:r>
              <a:rPr lang="en-GB" sz="1200" dirty="0" err="1">
                <a:latin typeface="Times New Roman" panose="02020603050405020304" pitchFamily="18" charset="0"/>
                <a:cs typeface="Times New Roman" panose="02020603050405020304" pitchFamily="18" charset="0"/>
              </a:rPr>
              <a:t>Kluit</a:t>
            </a:r>
            <a:r>
              <a:rPr lang="en-GB" sz="1200" dirty="0">
                <a:latin typeface="Times New Roman" panose="02020603050405020304" pitchFamily="18" charset="0"/>
                <a:cs typeface="Times New Roman" panose="02020603050405020304" pitchFamily="18" charset="0"/>
              </a:rPr>
              <a:t>, L. and Van Dijk, C.N. (2018) ‘The Cumberland Ankle Instability Tool (CAIT) in the Dutch population with and without complaints of ankle instability’, </a:t>
            </a:r>
            <a:r>
              <a:rPr lang="en-GB" sz="1200" i="1" dirty="0">
                <a:latin typeface="Times New Roman" panose="02020603050405020304" pitchFamily="18" charset="0"/>
                <a:cs typeface="Times New Roman" panose="02020603050405020304" pitchFamily="18" charset="0"/>
              </a:rPr>
              <a:t>Knee Surgery, Sports Traumatology, Arthroscopy, </a:t>
            </a:r>
            <a:r>
              <a:rPr lang="en-GB" sz="1200" dirty="0">
                <a:latin typeface="Times New Roman" panose="02020603050405020304" pitchFamily="18" charset="0"/>
                <a:cs typeface="Times New Roman" panose="02020603050405020304" pitchFamily="18" charset="0"/>
              </a:rPr>
              <a:t>26(3), pp. 882-891. </a:t>
            </a:r>
            <a:r>
              <a:rPr lang="en-GB" sz="1200" dirty="0" err="1">
                <a:latin typeface="Times New Roman" panose="02020603050405020304" pitchFamily="18" charset="0"/>
                <a:cs typeface="Times New Roman" panose="02020603050405020304" pitchFamily="18" charset="0"/>
              </a:rPr>
              <a:t>doi</a:t>
            </a:r>
            <a:r>
              <a:rPr lang="en-GB" sz="1200" dirty="0">
                <a:latin typeface="Times New Roman" panose="02020603050405020304" pitchFamily="18" charset="0"/>
                <a:cs typeface="Times New Roman" panose="02020603050405020304" pitchFamily="18" charset="0"/>
              </a:rPr>
              <a:t>: 10.1007/s00167-016-4350-4</a:t>
            </a:r>
          </a:p>
          <a:p>
            <a:pPr marL="1944" indent="0">
              <a:lnSpc>
                <a:spcPct val="110000"/>
              </a:lnSpc>
              <a:buNone/>
            </a:pPr>
            <a:r>
              <a:rPr lang="en-GB" sz="1200" dirty="0">
                <a:latin typeface="Times New Roman" panose="02020603050405020304" pitchFamily="18" charset="0"/>
                <a:cs typeface="Times New Roman" panose="02020603050405020304" pitchFamily="18" charset="0"/>
              </a:rPr>
              <a:t>Yeomans, C., Kenny, I.C., </a:t>
            </a:r>
            <a:r>
              <a:rPr lang="en-GB" sz="1200" dirty="0" err="1">
                <a:latin typeface="Times New Roman" panose="02020603050405020304" pitchFamily="18" charset="0"/>
                <a:cs typeface="Times New Roman" panose="02020603050405020304" pitchFamily="18" charset="0"/>
              </a:rPr>
              <a:t>Cahalan</a:t>
            </a:r>
            <a:r>
              <a:rPr lang="en-GB" sz="1200" dirty="0">
                <a:latin typeface="Times New Roman" panose="02020603050405020304" pitchFamily="18" charset="0"/>
                <a:cs typeface="Times New Roman" panose="02020603050405020304" pitchFamily="18" charset="0"/>
              </a:rPr>
              <a:t>, R., Warrington, G.D., Harrison, A.J., Hayes, K., Lyons, M., Campbell, M.J. and </a:t>
            </a:r>
            <a:r>
              <a:rPr lang="en-GB" sz="1200" dirty="0" err="1">
                <a:latin typeface="Times New Roman" panose="02020603050405020304" pitchFamily="18" charset="0"/>
                <a:cs typeface="Times New Roman" panose="02020603050405020304" pitchFamily="18" charset="0"/>
              </a:rPr>
              <a:t>Comyns</a:t>
            </a:r>
            <a:r>
              <a:rPr lang="en-GB" sz="1200" dirty="0">
                <a:latin typeface="Times New Roman" panose="02020603050405020304" pitchFamily="18" charset="0"/>
                <a:cs typeface="Times New Roman" panose="02020603050405020304" pitchFamily="18" charset="0"/>
              </a:rPr>
              <a:t>, T.M., (2018). The incidence of injury in amateur male rugby union: a systematic review and meta-analysis. </a:t>
            </a:r>
            <a:r>
              <a:rPr lang="en-GB" sz="1200" i="1" dirty="0">
                <a:latin typeface="Times New Roman" panose="02020603050405020304" pitchFamily="18" charset="0"/>
                <a:cs typeface="Times New Roman" panose="02020603050405020304" pitchFamily="18" charset="0"/>
              </a:rPr>
              <a:t>Sports medicine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48</a:t>
            </a:r>
            <a:r>
              <a:rPr lang="en-GB" sz="1200" dirty="0">
                <a:latin typeface="Times New Roman" panose="02020603050405020304" pitchFamily="18" charset="0"/>
                <a:cs typeface="Times New Roman" panose="02020603050405020304" pitchFamily="18" charset="0"/>
              </a:rPr>
              <a:t>(4), pp.837-848</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5027898"/>
      </p:ext>
    </p:extLst>
  </p:cSld>
  <p:clrMapOvr>
    <a:masterClrMapping/>
  </p:clrMapOvr>
</p:sld>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3999</TotalTime>
  <Words>3206</Words>
  <Application>Microsoft Macintosh PowerPoint</Application>
  <PresentationFormat>Widescreen</PresentationFormat>
  <Paragraphs>165</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Bell MT</vt:lpstr>
      <vt:lpstr>Calibri</vt:lpstr>
      <vt:lpstr>Calibri Light</vt:lpstr>
      <vt:lpstr>Times New Roman</vt:lpstr>
      <vt:lpstr>ThinLineVTI</vt:lpstr>
      <vt:lpstr>The effects of rehabilitation on ankle instability within a non- professional rugby player.  </vt:lpstr>
      <vt:lpstr>Introduction</vt:lpstr>
      <vt:lpstr>Supporting literature </vt:lpstr>
      <vt:lpstr>Hypothesis/ Null hypothesis</vt:lpstr>
      <vt:lpstr>Protocol</vt:lpstr>
      <vt:lpstr>Protocol- Rehabilitation </vt:lpstr>
      <vt:lpstr>Data Analysis </vt:lpstr>
      <vt:lpstr>Ethical consideration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rehabilitation affect ankle stability post ankle injury, in a non- professional Rugby Union Team?  </dc:title>
  <dc:creator>Georgia Jones</dc:creator>
  <cp:lastModifiedBy>Georgia Jones</cp:lastModifiedBy>
  <cp:revision>3</cp:revision>
  <dcterms:created xsi:type="dcterms:W3CDTF">2021-11-12T09:02:44Z</dcterms:created>
  <dcterms:modified xsi:type="dcterms:W3CDTF">2021-11-26T12:13:41Z</dcterms:modified>
</cp:coreProperties>
</file>