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36"/>
  </p:notesMasterIdLst>
  <p:sldIdLst>
    <p:sldId id="256" r:id="rId2"/>
    <p:sldId id="257" r:id="rId3"/>
    <p:sldId id="258" r:id="rId4"/>
    <p:sldId id="290" r:id="rId5"/>
    <p:sldId id="294" r:id="rId6"/>
    <p:sldId id="259" r:id="rId7"/>
    <p:sldId id="260" r:id="rId8"/>
    <p:sldId id="286" r:id="rId9"/>
    <p:sldId id="261" r:id="rId10"/>
    <p:sldId id="287" r:id="rId11"/>
    <p:sldId id="263" r:id="rId12"/>
    <p:sldId id="264" r:id="rId13"/>
    <p:sldId id="265" r:id="rId14"/>
    <p:sldId id="266" r:id="rId15"/>
    <p:sldId id="267" r:id="rId16"/>
    <p:sldId id="295" r:id="rId17"/>
    <p:sldId id="292" r:id="rId18"/>
    <p:sldId id="268" r:id="rId19"/>
    <p:sldId id="269" r:id="rId20"/>
    <p:sldId id="270" r:id="rId21"/>
    <p:sldId id="271" r:id="rId22"/>
    <p:sldId id="272" r:id="rId23"/>
    <p:sldId id="273" r:id="rId24"/>
    <p:sldId id="274" r:id="rId25"/>
    <p:sldId id="275" r:id="rId26"/>
    <p:sldId id="291" r:id="rId27"/>
    <p:sldId id="289" r:id="rId28"/>
    <p:sldId id="288" r:id="rId29"/>
    <p:sldId id="281" r:id="rId30"/>
    <p:sldId id="282" r:id="rId31"/>
    <p:sldId id="283" r:id="rId32"/>
    <p:sldId id="284" r:id="rId33"/>
    <p:sldId id="293" r:id="rId34"/>
    <p:sldId id="285" r:id="rId35"/>
  </p:sldIdLst>
  <p:sldSz cx="14630400" cy="8229600"/>
  <p:notesSz cx="8229600" cy="14630400"/>
  <p:embeddedFontLst>
    <p:embeddedFont>
      <p:font typeface="Funnel Sans" panose="020B0604020202020204" charset="0"/>
      <p:regular r:id="rId37"/>
    </p:embeddedFont>
    <p:embeddedFont>
      <p:font typeface="Mona Sans Semi Bold" panose="020B0604020202020204" charset="0"/>
      <p:regular r:id="rId3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61563" autoAdjust="0"/>
  </p:normalViewPr>
  <p:slideViewPr>
    <p:cSldViewPr snapToGrid="0" snapToObjects="1">
      <p:cViewPr varScale="1">
        <p:scale>
          <a:sx n="64" d="100"/>
          <a:sy n="64" d="100"/>
        </p:scale>
        <p:origin x="1866"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1.fntdata"/><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2.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906767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youtu.be/r6IoZa19CEw"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channel4.com/programmes/uk-prisons-sex-drugs-corruption-untold"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ons.gov.uk/peoplepopulationandcommunity/birthsdeathsandmarriages/deaths/articles/drugrelateddeathsandsuicideinprisoncustodyinenglandandwales/2023-01-26"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parliamentlive.tv/event/index/2c563541-6b3d-4e28-ae87-ee638bf06aa0"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pPr>
              <a:buNone/>
            </a:pPr>
            <a:endParaRPr lang="en-GB" dirty="0"/>
          </a:p>
        </p:txBody>
      </p:sp>
    </p:spTree>
    <p:extLst>
      <p:ext uri="{BB962C8B-B14F-4D97-AF65-F5344CB8AC3E}">
        <p14:creationId xmlns:p14="http://schemas.microsoft.com/office/powerpoint/2010/main" val="32381394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endParaRPr lang="en-GB" dirty="0"/>
          </a:p>
        </p:txBody>
      </p:sp>
    </p:spTree>
    <p:extLst>
      <p:ext uri="{BB962C8B-B14F-4D97-AF65-F5344CB8AC3E}">
        <p14:creationId xmlns:p14="http://schemas.microsoft.com/office/powerpoint/2010/main" val="2244137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r>
              <a:rPr lang="en-GB" dirty="0"/>
              <a:t>Click on blog to read case study</a:t>
            </a:r>
          </a:p>
        </p:txBody>
      </p:sp>
    </p:spTree>
    <p:extLst>
      <p:ext uri="{BB962C8B-B14F-4D97-AF65-F5344CB8AC3E}">
        <p14:creationId xmlns:p14="http://schemas.microsoft.com/office/powerpoint/2010/main" val="38942559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endParaRPr lang="en-GB" dirty="0"/>
          </a:p>
        </p:txBody>
      </p:sp>
    </p:spTree>
    <p:extLst>
      <p:ext uri="{BB962C8B-B14F-4D97-AF65-F5344CB8AC3E}">
        <p14:creationId xmlns:p14="http://schemas.microsoft.com/office/powerpoint/2010/main" val="31774510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r>
              <a:rPr lang="en-GB" sz="1200" b="0" i="0" u="none" strike="noStrike" kern="1200" dirty="0">
                <a:solidFill>
                  <a:schemeClr val="tx1"/>
                </a:solidFill>
                <a:effectLst/>
                <a:latin typeface="+mn-lt"/>
                <a:ea typeface="+mn-ea"/>
                <a:cs typeface="+mn-cs"/>
                <a:hlinkClick r:id="rId3" tooltip="Share link"/>
              </a:rPr>
              <a:t>https://youtu.be/r6IoZa19CEw</a:t>
            </a:r>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18mins</a:t>
            </a:r>
          </a:p>
          <a:p>
            <a:endParaRPr lang="en-GB" dirty="0"/>
          </a:p>
        </p:txBody>
      </p:sp>
    </p:spTree>
    <p:extLst>
      <p:ext uri="{BB962C8B-B14F-4D97-AF65-F5344CB8AC3E}">
        <p14:creationId xmlns:p14="http://schemas.microsoft.com/office/powerpoint/2010/main" val="26142358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r>
              <a:rPr lang="en-GB" dirty="0">
                <a:hlinkClick r:id="rId3"/>
              </a:rPr>
              <a:t>Watch UK Prisons - Sex, Drugs &amp; Corruption: UNTOLD | Stream free on Channel 4</a:t>
            </a:r>
            <a:r>
              <a:rPr lang="en-GB" dirty="0"/>
              <a:t> 31 mins</a:t>
            </a:r>
          </a:p>
        </p:txBody>
      </p:sp>
    </p:spTree>
    <p:extLst>
      <p:ext uri="{BB962C8B-B14F-4D97-AF65-F5344CB8AC3E}">
        <p14:creationId xmlns:p14="http://schemas.microsoft.com/office/powerpoint/2010/main" val="11120125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https://youtu.be/CMtj54MVnpc?si=rI2uLSbiVpGJBISj</a:t>
            </a:r>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Drug-related deaths and suicide in prison custody in England and Wales - Office for National Statistics</a:t>
            </a:r>
            <a:endParaRPr lang="en-GB" dirty="0"/>
          </a:p>
          <a:p>
            <a:endParaRPr lang="en-GB"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endParaRPr lang="en-GB" dirty="0"/>
          </a:p>
        </p:txBody>
      </p:sp>
    </p:spTree>
    <p:extLst>
      <p:ext uri="{BB962C8B-B14F-4D97-AF65-F5344CB8AC3E}">
        <p14:creationId xmlns:p14="http://schemas.microsoft.com/office/powerpoint/2010/main" val="12298865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endParaRPr lang="en-GB" dirty="0"/>
          </a:p>
        </p:txBody>
      </p:sp>
    </p:spTree>
    <p:extLst>
      <p:ext uri="{BB962C8B-B14F-4D97-AF65-F5344CB8AC3E}">
        <p14:creationId xmlns:p14="http://schemas.microsoft.com/office/powerpoint/2010/main" val="255765702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r>
              <a:rPr lang="en-GB" dirty="0">
                <a:hlinkClick r:id="rId3"/>
              </a:rPr>
              <a:t>Parliamentlive.tv - Justice Committee</a:t>
            </a:r>
            <a:endParaRPr lang="en-GB" dirty="0"/>
          </a:p>
          <a:p>
            <a:endParaRPr lang="en-GB" dirty="0"/>
          </a:p>
          <a:p>
            <a:r>
              <a:rPr lang="en-GB" dirty="0"/>
              <a:t>Start around 13:38</a:t>
            </a:r>
          </a:p>
        </p:txBody>
      </p:sp>
    </p:spTree>
    <p:extLst>
      <p:ext uri="{BB962C8B-B14F-4D97-AF65-F5344CB8AC3E}">
        <p14:creationId xmlns:p14="http://schemas.microsoft.com/office/powerpoint/2010/main" val="271728496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u="sng"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endParaRPr lang="en-GB" dirty="0"/>
          </a:p>
        </p:txBody>
      </p:sp>
    </p:spTree>
    <p:extLst>
      <p:ext uri="{BB962C8B-B14F-4D97-AF65-F5344CB8AC3E}">
        <p14:creationId xmlns:p14="http://schemas.microsoft.com/office/powerpoint/2010/main" val="246413997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txBody>
          <a:bodyPr/>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txBody>
          <a:bodyPr/>
          <a:lstStyle/>
          <a:p>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txBody>
          <a:bodyPr/>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txBody>
          <a:bodyPr/>
          <a:lstStyle/>
          <a:p>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txBody>
          <a:bodyPr/>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txBody>
          <a:bodyPr/>
          <a:lstStyle/>
          <a:p>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txBody>
          <a:bodyPr/>
          <a:lstStyle/>
          <a:p>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txBody>
          <a:bodyPr/>
          <a:lstStyle/>
          <a:p>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lide 11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txBody>
          <a:bodyPr/>
          <a:lstStyle/>
          <a:p>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lide 12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txBody>
          <a:bodyPr/>
          <a:lstStyle/>
          <a:p>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Slide 13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txBody>
          <a:bodyPr/>
          <a:lstStyle/>
          <a:p>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lide 14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txBody>
          <a:bodyPr/>
          <a:lstStyle/>
          <a:p>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Slide 15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txBody>
          <a:bodyPr/>
          <a:lstStyle/>
          <a:p>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Slide 16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txBody>
          <a:bodyPr/>
          <a:lstStyle/>
          <a:p>
            <a:endParaRPr lang="en-GB"/>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Slide 17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txBody>
          <a:bodyPr/>
          <a:lstStyle/>
          <a:p>
            <a:endParaRPr lang="en-GB"/>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Slide 18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txBody>
          <a:bodyPr/>
          <a:lstStyle/>
          <a:p>
            <a:endParaRPr lang="en-GB"/>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lide 19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txBody>
          <a:bodyPr/>
          <a:lstStyle/>
          <a:p>
            <a:endParaRPr lang="en-GB"/>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Slide 20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txBody>
          <a:bodyPr/>
          <a:lstStyle/>
          <a:p>
            <a:endParaRPr lang="en-GB"/>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Slide 21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Slide 22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Slide 23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Slide 24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Slide 25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Slide 26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txBody>
          <a:bodyPr/>
          <a:lstStyle/>
          <a:p>
            <a:endParaRPr lang="en-GB"/>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Slide 27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txBody>
          <a:bodyPr/>
          <a:lstStyle/>
          <a:p>
            <a:endParaRPr lang="en-GB"/>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Slide 28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txBody>
          <a:bodyPr/>
          <a:lstStyle/>
          <a:p>
            <a:endParaRPr lang="en-GB"/>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Slide 29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txBody>
          <a:bodyPr/>
          <a:lstStyle/>
          <a:p>
            <a:endParaRPr lang="en-GB"/>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Slide 30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txBody>
          <a:bodyPr/>
          <a:lstStyle/>
          <a:p>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hyperlink" Target="https://assets.publishing.service.gov.uk/media/68678d4fd520affe4e581cc3/hmcip-annual_report-2024-2025.pdf" TargetMode="External"/><Relationship Id="rId2" Type="http://schemas.openxmlformats.org/officeDocument/2006/relationships/notesSlide" Target="../notesSlides/notesSlide3.xml"/><Relationship Id="rId1" Type="http://schemas.openxmlformats.org/officeDocument/2006/relationships/slideLayout" Target="../slideLayouts/slideLayout4.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hyperlink" Target="https://assets.publishing.service.gov.uk/media/68678d4fd520affe4e581cc3/hmcip-annual_report-2024-2025.pdf"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hyperlink" Target="https://www.bbc.co.uk/news/articles/c0m8prz7077o" TargetMode="External"/><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hyperlink" Target="https://www.drugsandalcohol.ie/33284/1/HMPPS_Exploring-substance-use-prisons.pdf" TargetMode="External"/><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hyperlink" Target="https://hmiprisons.justiceinspectorates.gov.uk/news/chief-inspectors-blog-drugs-and-disorder-worrying-times-for-prisons/"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hyperlink" Target="https://www.gov.uk/government/statistics/hmpps-annual-digest-april-2023-to-march-2024/hmpps-annual-digest-2023-to-2024"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0.xml"/><Relationship Id="rId1" Type="http://schemas.openxmlformats.org/officeDocument/2006/relationships/video" Target="https://www.youtube.com/embed/Cir-nDqNwYE?feature=oembed" TargetMode="External"/><Relationship Id="rId4" Type="http://schemas.openxmlformats.org/officeDocument/2006/relationships/image" Target="../media/image13.jpeg"/></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11.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hyperlink" Target="https://www.rocu.police.uk/news/2024/may/prison-officer-jailed-for-smuggling-contraband-into-prison-for-inmates/#:~:text=Gregson%20was%20arrested%20on%208,Preston%20for%20prisoner%20Paul%20Matheson." TargetMode="External"/><Relationship Id="rId2" Type="http://schemas.openxmlformats.org/officeDocument/2006/relationships/notesSlide" Target="../notesSlides/notesSlide15.xml"/><Relationship Id="rId1" Type="http://schemas.openxmlformats.org/officeDocument/2006/relationships/slideLayout" Target="../slideLayouts/slideLayout13.xml"/><Relationship Id="rId5" Type="http://schemas.openxmlformats.org/officeDocument/2006/relationships/image" Target="../media/image20.png"/><Relationship Id="rId4" Type="http://schemas.openxmlformats.org/officeDocument/2006/relationships/image" Target="../media/image19.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video" Target="https://www.youtube.com/embed/r6IoZa19CEw?feature=oembed" TargetMode="External"/><Relationship Id="rId4" Type="http://schemas.openxmlformats.org/officeDocument/2006/relationships/image" Target="../media/image21.jpeg"/></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assets.publishing.service.gov.uk/media/656714a175007400131dedc3/Prison_Security_Investment_Programme_X-ray_Body_Scanner_Management_Information_December_2023.pdf" TargetMode="External"/><Relationship Id="rId2" Type="http://schemas.openxmlformats.org/officeDocument/2006/relationships/notesSlide" Target="../notesSlides/notesSlide18.xml"/><Relationship Id="rId1" Type="http://schemas.openxmlformats.org/officeDocument/2006/relationships/slideLayout" Target="../slideLayouts/slideLayout14.xml"/><Relationship Id="rId5" Type="http://schemas.openxmlformats.org/officeDocument/2006/relationships/image" Target="../media/image24.png"/><Relationship Id="rId4" Type="http://schemas.openxmlformats.org/officeDocument/2006/relationships/image" Target="../media/image23.png"/></Relationships>
</file>

<file path=ppt/slides/_rels/slide19.xml.rels><?xml version="1.0" encoding="UTF-8" standalone="yes"?>
<Relationships xmlns="http://schemas.openxmlformats.org/package/2006/relationships"><Relationship Id="rId3" Type="http://schemas.openxmlformats.org/officeDocument/2006/relationships/hyperlink" Target="https://www.bbc.co.uk/news/articles/c0m8prz7077o" TargetMode="External"/><Relationship Id="rId2" Type="http://schemas.openxmlformats.org/officeDocument/2006/relationships/notesSlide" Target="../notesSlides/notesSlide19.xml"/><Relationship Id="rId1" Type="http://schemas.openxmlformats.org/officeDocument/2006/relationships/slideLayout" Target="../slideLayouts/slideLayout15.xml"/><Relationship Id="rId4" Type="http://schemas.openxmlformats.org/officeDocument/2006/relationships/image" Target="../media/image25.png"/></Relationships>
</file>

<file path=ppt/slides/_rels/slide20.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png"/><Relationship Id="rId7" Type="http://schemas.openxmlformats.org/officeDocument/2006/relationships/image" Target="../media/image30.png"/><Relationship Id="rId12" Type="http://schemas.openxmlformats.org/officeDocument/2006/relationships/image" Target="../media/image35.png"/><Relationship Id="rId2" Type="http://schemas.openxmlformats.org/officeDocument/2006/relationships/notesSlide" Target="../notesSlides/notesSlide20.xml"/><Relationship Id="rId1" Type="http://schemas.openxmlformats.org/officeDocument/2006/relationships/slideLayout" Target="../slideLayouts/slideLayout16.xml"/><Relationship Id="rId6" Type="http://schemas.openxmlformats.org/officeDocument/2006/relationships/image" Target="../media/image29.png"/><Relationship Id="rId11" Type="http://schemas.openxmlformats.org/officeDocument/2006/relationships/image" Target="../media/image34.png"/><Relationship Id="rId5" Type="http://schemas.openxmlformats.org/officeDocument/2006/relationships/image" Target="../media/image28.png"/><Relationship Id="rId10" Type="http://schemas.openxmlformats.org/officeDocument/2006/relationships/image" Target="../media/image33.png"/><Relationship Id="rId4" Type="http://schemas.openxmlformats.org/officeDocument/2006/relationships/image" Target="../media/image27.png"/><Relationship Id="rId9" Type="http://schemas.openxmlformats.org/officeDocument/2006/relationships/image" Target="../media/image32.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7.xml"/><Relationship Id="rId1" Type="http://schemas.openxmlformats.org/officeDocument/2006/relationships/video" Target="https://www.youtube.com/embed/CMtj54MVnpc?feature=oembed" TargetMode="External"/><Relationship Id="rId4" Type="http://schemas.openxmlformats.org/officeDocument/2006/relationships/image" Target="../media/image36.jpeg"/></Relationships>
</file>

<file path=ppt/slides/_rels/slide22.xml.rels><?xml version="1.0" encoding="UTF-8" standalone="yes"?>
<Relationships xmlns="http://schemas.openxmlformats.org/package/2006/relationships"><Relationship Id="rId3" Type="http://schemas.openxmlformats.org/officeDocument/2006/relationships/hyperlink" Target="https://www.theguardian.com/society/2024/mar/21/prisoner-deaths-hmp-parc-linked-to-drug-spice" TargetMode="External"/><Relationship Id="rId2" Type="http://schemas.openxmlformats.org/officeDocument/2006/relationships/notesSlide" Target="../notesSlides/notesSlide22.xml"/><Relationship Id="rId1" Type="http://schemas.openxmlformats.org/officeDocument/2006/relationships/slideLayout" Target="../slideLayouts/slideLayout18.xml"/><Relationship Id="rId4" Type="http://schemas.openxmlformats.org/officeDocument/2006/relationships/image" Target="../media/image37.png"/></Relationships>
</file>

<file path=ppt/slides/_rels/slide2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3.xml"/><Relationship Id="rId1" Type="http://schemas.openxmlformats.org/officeDocument/2006/relationships/slideLayout" Target="../slideLayouts/slideLayout19.xml"/><Relationship Id="rId5" Type="http://schemas.openxmlformats.org/officeDocument/2006/relationships/image" Target="../media/image40.svg"/><Relationship Id="rId4" Type="http://schemas.openxmlformats.org/officeDocument/2006/relationships/image" Target="../media/image39.png"/></Relationships>
</file>

<file path=ppt/slides/_rels/slide24.xml.rels><?xml version="1.0" encoding="UTF-8" standalone="yes"?>
<Relationships xmlns="http://schemas.openxmlformats.org/package/2006/relationships"><Relationship Id="rId3" Type="http://schemas.openxmlformats.org/officeDocument/2006/relationships/hyperlink" Target="https://www.crimeandjustice.org.uk/sites/default/files/PSJ%20235%2C%20Rehabilitative%20prison%20culture.pdf" TargetMode="External"/><Relationship Id="rId2" Type="http://schemas.openxmlformats.org/officeDocument/2006/relationships/notesSlide" Target="../notesSlides/notesSlide24.xml"/><Relationship Id="rId1" Type="http://schemas.openxmlformats.org/officeDocument/2006/relationships/slideLayout" Target="../slideLayouts/slideLayout20.xml"/><Relationship Id="rId4" Type="http://schemas.openxmlformats.org/officeDocument/2006/relationships/image" Target="../media/image41.png"/></Relationships>
</file>

<file path=ppt/slides/_rels/slide25.xml.rels><?xml version="1.0" encoding="UTF-8" standalone="yes"?>
<Relationships xmlns="http://schemas.openxmlformats.org/package/2006/relationships"><Relationship Id="rId3" Type="http://schemas.openxmlformats.org/officeDocument/2006/relationships/hyperlink" Target="https://cloud-platform-e218f50a4812967ba1215eaecede923f.s3.amazonaws.com/uploads/sites/19/2024/03/Liverpool-web-2022.pdf" TargetMode="External"/><Relationship Id="rId2" Type="http://schemas.openxmlformats.org/officeDocument/2006/relationships/notesSlide" Target="../notesSlides/notesSlide25.xml"/><Relationship Id="rId1" Type="http://schemas.openxmlformats.org/officeDocument/2006/relationships/slideLayout" Target="../slideLayouts/slideLayout21.xml"/><Relationship Id="rId4" Type="http://schemas.openxmlformats.org/officeDocument/2006/relationships/image" Target="../media/image42.png"/></Relationships>
</file>

<file path=ppt/slides/_rels/slide26.xml.rels><?xml version="1.0" encoding="UTF-8" standalone="yes"?>
<Relationships xmlns="http://schemas.openxmlformats.org/package/2006/relationships"><Relationship Id="rId3" Type="http://schemas.openxmlformats.org/officeDocument/2006/relationships/hyperlink" Target="https://committees.parliament.uk/work/8760/tackling-drugs-in-prisons/"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43.png"/></Relationships>
</file>

<file path=ppt/slides/_rels/slide27.xml.rels><?xml version="1.0" encoding="UTF-8" standalone="yes"?>
<Relationships xmlns="http://schemas.openxmlformats.org/package/2006/relationships"><Relationship Id="rId3" Type="http://schemas.openxmlformats.org/officeDocument/2006/relationships/hyperlink" Target="https://prisonreformtrust.org.uk/wp-content/uploads/2025/02/Justice-Committee-tackling-drugs-PRT-written-evidence-FINAL.pdf"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44.png"/></Relationships>
</file>

<file path=ppt/slides/_rels/slide28.xml.rels><?xml version="1.0" encoding="UTF-8" standalone="yes"?>
<Relationships xmlns="http://schemas.openxmlformats.org/package/2006/relationships"><Relationship Id="rId3" Type="http://schemas.openxmlformats.org/officeDocument/2006/relationships/hyperlink" Target="https://parliamentlive.tv/event/index/2c563541-6b3d-4e28-ae87-ee638bf06aa0"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45.png"/></Relationships>
</file>

<file path=ppt/slides/_rels/slide2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9.xml"/><Relationship Id="rId1" Type="http://schemas.openxmlformats.org/officeDocument/2006/relationships/slideLayout" Target="../slideLayouts/slideLayout2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8.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29.xml"/><Relationship Id="rId1" Type="http://schemas.openxmlformats.org/officeDocument/2006/relationships/video" Target="https://www.youtube.com/embed/Iweox2e5QEw?feature=oembed" TargetMode="External"/><Relationship Id="rId4" Type="http://schemas.openxmlformats.org/officeDocument/2006/relationships/image" Target="../media/image47.jpeg"/></Relationships>
</file>

<file path=ppt/slides/_rels/slide32.xml.rels><?xml version="1.0" encoding="UTF-8" standalone="yes"?>
<Relationships xmlns="http://schemas.openxmlformats.org/package/2006/relationships"><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notesSlide" Target="../notesSlides/notesSlide32.xml"/><Relationship Id="rId1" Type="http://schemas.openxmlformats.org/officeDocument/2006/relationships/slideLayout" Target="../slideLayouts/slideLayout30.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png"/></Relationships>
</file>

<file path=ppt/slides/_rels/slide3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3.xml"/><Relationship Id="rId1" Type="http://schemas.openxmlformats.org/officeDocument/2006/relationships/slideLayout" Target="../slideLayouts/slideLayout3.xml"/><Relationship Id="rId4" Type="http://schemas.openxmlformats.org/officeDocument/2006/relationships/image" Target="../media/image54.svg"/></Relationships>
</file>

<file path=ppt/slides/_rels/slide3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4.xml"/><Relationship Id="rId1" Type="http://schemas.openxmlformats.org/officeDocument/2006/relationships/slideLayout" Target="../slideLayouts/slideLayout31.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3028355"/>
            <a:ext cx="7556421" cy="1240155"/>
          </a:xfrm>
          <a:prstGeom prst="rect">
            <a:avLst/>
          </a:prstGeom>
          <a:noFill/>
          <a:ln/>
        </p:spPr>
        <p:txBody>
          <a:bodyPr wrap="square" lIns="0" tIns="0" rIns="0" bIns="0" rtlCol="0" anchor="t"/>
          <a:lstStyle/>
          <a:p>
            <a:pPr marL="0" indent="0" algn="l">
              <a:lnSpc>
                <a:spcPts val="4850"/>
              </a:lnSpc>
              <a:buNone/>
            </a:pPr>
            <a:r>
              <a:rPr lang="en-US" sz="3900" dirty="0">
                <a:solidFill>
                  <a:srgbClr val="373B48"/>
                </a:solidFill>
                <a:latin typeface="Mona Sans Semi Bold" pitchFamily="34" charset="0"/>
                <a:ea typeface="Mona Sans Semi Bold" pitchFamily="34" charset="-122"/>
                <a:cs typeface="Mona Sans Semi Bold" pitchFamily="34" charset="-120"/>
              </a:rPr>
              <a:t>Drugs in Prisons: </a:t>
            </a:r>
          </a:p>
          <a:p>
            <a:pPr marL="0" indent="0" algn="l">
              <a:lnSpc>
                <a:spcPts val="4850"/>
              </a:lnSpc>
              <a:buNone/>
            </a:pPr>
            <a:r>
              <a:rPr lang="en-US" sz="3900" dirty="0">
                <a:solidFill>
                  <a:srgbClr val="373B48"/>
                </a:solidFill>
                <a:latin typeface="Mona Sans Semi Bold" pitchFamily="34" charset="0"/>
                <a:ea typeface="Mona Sans Semi Bold" pitchFamily="34" charset="-122"/>
                <a:cs typeface="Mona Sans Semi Bold" pitchFamily="34" charset="-120"/>
              </a:rPr>
              <a:t>Scope, Challenges and Responses</a:t>
            </a:r>
            <a:endParaRPr lang="en-US" sz="3900" dirty="0"/>
          </a:p>
        </p:txBody>
      </p:sp>
      <p:sp>
        <p:nvSpPr>
          <p:cNvPr id="4" name="Text 1"/>
          <p:cNvSpPr/>
          <p:nvPr/>
        </p:nvSpPr>
        <p:spPr>
          <a:xfrm>
            <a:off x="6280190" y="4566166"/>
            <a:ext cx="7556421" cy="635079"/>
          </a:xfrm>
          <a:prstGeom prst="rect">
            <a:avLst/>
          </a:prstGeom>
          <a:noFill/>
          <a:ln/>
        </p:spPr>
        <p:txBody>
          <a:bodyPr wrap="square" lIns="0" tIns="0" rIns="0" bIns="0" rtlCol="0" anchor="t"/>
          <a:lstStyle/>
          <a:p>
            <a:pPr marL="0" indent="0" algn="l">
              <a:lnSpc>
                <a:spcPts val="2500"/>
              </a:lnSpc>
              <a:buNone/>
            </a:pPr>
            <a:endParaRPr lang="en-US" sz="2000" dirty="0">
              <a:solidFill>
                <a:srgbClr val="52586B"/>
              </a:solidFill>
              <a:latin typeface="Funnel Sans" pitchFamily="34" charset="0"/>
            </a:endParaRPr>
          </a:p>
          <a:p>
            <a:pPr marL="0" indent="0" algn="l">
              <a:lnSpc>
                <a:spcPts val="2500"/>
              </a:lnSpc>
              <a:buNone/>
            </a:pPr>
            <a:endParaRPr lang="en-US" sz="2000" dirty="0">
              <a:solidFill>
                <a:srgbClr val="52586B"/>
              </a:solidFill>
              <a:latin typeface="Funnel Sans" pitchFamily="34" charset="0"/>
            </a:endParaRPr>
          </a:p>
          <a:p>
            <a:pPr marL="0" indent="0" algn="l">
              <a:lnSpc>
                <a:spcPts val="2500"/>
              </a:lnSpc>
              <a:buNone/>
            </a:pPr>
            <a:r>
              <a:rPr lang="en-US" sz="2000" dirty="0">
                <a:solidFill>
                  <a:srgbClr val="52586B"/>
                </a:solidFill>
                <a:latin typeface="Funnel Sans" pitchFamily="34" charset="0"/>
              </a:rPr>
              <a:t>Laura Knight</a:t>
            </a:r>
            <a:endParaRPr lang="en-US" sz="2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793790" y="1405057"/>
            <a:ext cx="4961811" cy="620078"/>
          </a:xfrm>
          <a:prstGeom prst="rect">
            <a:avLst/>
          </a:prstGeom>
          <a:noFill/>
          <a:ln/>
        </p:spPr>
        <p:txBody>
          <a:bodyPr wrap="none" lIns="0" tIns="0" rIns="0" bIns="0" rtlCol="0" anchor="t"/>
          <a:lstStyle/>
          <a:p>
            <a:pPr marL="0" indent="0" algn="l">
              <a:lnSpc>
                <a:spcPts val="4850"/>
              </a:lnSpc>
              <a:buNone/>
            </a:pPr>
            <a:r>
              <a:rPr lang="en-US" sz="3900" dirty="0">
                <a:solidFill>
                  <a:srgbClr val="373B48"/>
                </a:solidFill>
                <a:latin typeface="Mona Sans Semi Bold" pitchFamily="34" charset="0"/>
              </a:rPr>
              <a:t>Learning objectives</a:t>
            </a:r>
            <a:endParaRPr lang="en-US" sz="3900" dirty="0"/>
          </a:p>
        </p:txBody>
      </p:sp>
      <p:sp>
        <p:nvSpPr>
          <p:cNvPr id="3" name="Shape 1"/>
          <p:cNvSpPr/>
          <p:nvPr/>
        </p:nvSpPr>
        <p:spPr>
          <a:xfrm>
            <a:off x="793790" y="2421969"/>
            <a:ext cx="6422231" cy="2102048"/>
          </a:xfrm>
          <a:prstGeom prst="roundRect">
            <a:avLst>
              <a:gd name="adj" fmla="val 3966"/>
            </a:avLst>
          </a:prstGeom>
          <a:solidFill>
            <a:srgbClr val="FFFFFF">
              <a:alpha val="95000"/>
            </a:srgbClr>
          </a:solidFill>
          <a:ln w="22860">
            <a:solidFill>
              <a:srgbClr val="C8CACF"/>
            </a:solidFill>
            <a:prstDash val="solid"/>
          </a:ln>
        </p:spPr>
        <p:txBody>
          <a:bodyPr/>
          <a:lstStyle/>
          <a:p>
            <a:endParaRPr lang="en-GB"/>
          </a:p>
        </p:txBody>
      </p:sp>
      <p:sp>
        <p:nvSpPr>
          <p:cNvPr id="4" name="Shape 2"/>
          <p:cNvSpPr/>
          <p:nvPr/>
        </p:nvSpPr>
        <p:spPr>
          <a:xfrm>
            <a:off x="816650" y="2444829"/>
            <a:ext cx="6376511" cy="595313"/>
          </a:xfrm>
          <a:prstGeom prst="roundRect">
            <a:avLst>
              <a:gd name="adj" fmla="val 9395"/>
            </a:avLst>
          </a:prstGeom>
          <a:solidFill>
            <a:srgbClr val="E2E4E9"/>
          </a:solidFill>
          <a:ln/>
        </p:spPr>
        <p:txBody>
          <a:bodyPr/>
          <a:lstStyle/>
          <a:p>
            <a:endParaRPr lang="en-GB"/>
          </a:p>
        </p:txBody>
      </p:sp>
      <p:sp>
        <p:nvSpPr>
          <p:cNvPr id="5" name="Text 3"/>
          <p:cNvSpPr/>
          <p:nvPr/>
        </p:nvSpPr>
        <p:spPr>
          <a:xfrm>
            <a:off x="3856077" y="2552581"/>
            <a:ext cx="297656" cy="372070"/>
          </a:xfrm>
          <a:prstGeom prst="rect">
            <a:avLst/>
          </a:prstGeom>
          <a:noFill/>
          <a:ln/>
        </p:spPr>
        <p:txBody>
          <a:bodyPr wrap="none" lIns="0" tIns="0" rIns="0" bIns="0" rtlCol="0" anchor="t"/>
          <a:lstStyle/>
          <a:p>
            <a:pPr marL="0" indent="0" algn="l">
              <a:lnSpc>
                <a:spcPts val="2300"/>
              </a:lnSpc>
              <a:buNone/>
            </a:pPr>
            <a:r>
              <a:rPr lang="en-US" sz="2300" dirty="0">
                <a:solidFill>
                  <a:srgbClr val="52586B"/>
                </a:solidFill>
                <a:latin typeface="Mona Sans Semi Bold" pitchFamily="34" charset="0"/>
                <a:ea typeface="Mona Sans Semi Bold" pitchFamily="34" charset="-122"/>
                <a:cs typeface="Mona Sans Semi Bold" pitchFamily="34" charset="-120"/>
              </a:rPr>
              <a:t>1</a:t>
            </a:r>
            <a:endParaRPr lang="en-US" sz="2300" dirty="0"/>
          </a:p>
        </p:txBody>
      </p:sp>
      <p:sp>
        <p:nvSpPr>
          <p:cNvPr id="6" name="Text 4"/>
          <p:cNvSpPr/>
          <p:nvPr/>
        </p:nvSpPr>
        <p:spPr>
          <a:xfrm>
            <a:off x="1015008" y="3238500"/>
            <a:ext cx="2798088" cy="310158"/>
          </a:xfrm>
          <a:prstGeom prst="rect">
            <a:avLst/>
          </a:prstGeom>
          <a:noFill/>
          <a:ln/>
        </p:spPr>
        <p:txBody>
          <a:bodyPr wrap="none" lIns="0" tIns="0" rIns="0" bIns="0" rtlCol="0" anchor="t"/>
          <a:lstStyle/>
          <a:p>
            <a:pPr marL="0" indent="0" algn="l">
              <a:lnSpc>
                <a:spcPts val="2400"/>
              </a:lnSpc>
              <a:buNone/>
            </a:pPr>
            <a:r>
              <a:rPr lang="en-US" sz="1950" dirty="0">
                <a:solidFill>
                  <a:srgbClr val="52586B"/>
                </a:solidFill>
                <a:latin typeface="Mona Sans Semi Bold" pitchFamily="34" charset="0"/>
                <a:ea typeface="Mona Sans Semi Bold" pitchFamily="34" charset="-122"/>
                <a:cs typeface="Mona Sans Semi Bold" pitchFamily="34" charset="-120"/>
              </a:rPr>
              <a:t>Understand Prevalence</a:t>
            </a:r>
            <a:endParaRPr lang="en-US" sz="1950" dirty="0"/>
          </a:p>
        </p:txBody>
      </p:sp>
      <p:sp>
        <p:nvSpPr>
          <p:cNvPr id="7" name="Text 5"/>
          <p:cNvSpPr/>
          <p:nvPr/>
        </p:nvSpPr>
        <p:spPr>
          <a:xfrm>
            <a:off x="1015008" y="3667720"/>
            <a:ext cx="5979795" cy="635079"/>
          </a:xfrm>
          <a:prstGeom prst="rect">
            <a:avLst/>
          </a:prstGeom>
          <a:noFill/>
          <a:ln/>
        </p:spPr>
        <p:txBody>
          <a:bodyPr wrap="square" lIns="0" tIns="0" rIns="0" bIns="0" rtlCol="0" anchor="t"/>
          <a:lstStyle/>
          <a:p>
            <a:pPr marL="0" indent="0" algn="l">
              <a:lnSpc>
                <a:spcPts val="2500"/>
              </a:lnSpc>
              <a:buNone/>
            </a:pPr>
            <a:r>
              <a:rPr lang="en-US" sz="1550" dirty="0">
                <a:solidFill>
                  <a:srgbClr val="52586B"/>
                </a:solidFill>
                <a:latin typeface="Funnel Sans" pitchFamily="34" charset="0"/>
                <a:ea typeface="Funnel Sans" pitchFamily="34" charset="-122"/>
                <a:cs typeface="Funnel Sans" pitchFamily="34" charset="-120"/>
              </a:rPr>
              <a:t>Examine the extent and nature of drug use across the UK prison estate</a:t>
            </a:r>
            <a:endParaRPr lang="en-US" sz="1550" dirty="0"/>
          </a:p>
        </p:txBody>
      </p:sp>
      <p:sp>
        <p:nvSpPr>
          <p:cNvPr id="8" name="Shape 6"/>
          <p:cNvSpPr/>
          <p:nvPr/>
        </p:nvSpPr>
        <p:spPr>
          <a:xfrm>
            <a:off x="7414379" y="2421969"/>
            <a:ext cx="6422231" cy="2102048"/>
          </a:xfrm>
          <a:prstGeom prst="roundRect">
            <a:avLst>
              <a:gd name="adj" fmla="val 3966"/>
            </a:avLst>
          </a:prstGeom>
          <a:solidFill>
            <a:srgbClr val="FFFFFF">
              <a:alpha val="95000"/>
            </a:srgbClr>
          </a:solidFill>
          <a:ln w="22860">
            <a:solidFill>
              <a:srgbClr val="C8CACF"/>
            </a:solidFill>
            <a:prstDash val="solid"/>
          </a:ln>
        </p:spPr>
        <p:txBody>
          <a:bodyPr/>
          <a:lstStyle/>
          <a:p>
            <a:endParaRPr lang="en-GB"/>
          </a:p>
        </p:txBody>
      </p:sp>
      <p:sp>
        <p:nvSpPr>
          <p:cNvPr id="9" name="Shape 7"/>
          <p:cNvSpPr/>
          <p:nvPr/>
        </p:nvSpPr>
        <p:spPr>
          <a:xfrm>
            <a:off x="7437239" y="2444829"/>
            <a:ext cx="6376511" cy="595313"/>
          </a:xfrm>
          <a:prstGeom prst="roundRect">
            <a:avLst>
              <a:gd name="adj" fmla="val 9395"/>
            </a:avLst>
          </a:prstGeom>
          <a:solidFill>
            <a:srgbClr val="E2E4E9"/>
          </a:solidFill>
          <a:ln/>
        </p:spPr>
        <p:txBody>
          <a:bodyPr/>
          <a:lstStyle/>
          <a:p>
            <a:endParaRPr lang="en-GB"/>
          </a:p>
        </p:txBody>
      </p:sp>
      <p:sp>
        <p:nvSpPr>
          <p:cNvPr id="10" name="Text 8"/>
          <p:cNvSpPr/>
          <p:nvPr/>
        </p:nvSpPr>
        <p:spPr>
          <a:xfrm>
            <a:off x="10476667" y="2552581"/>
            <a:ext cx="297656" cy="372070"/>
          </a:xfrm>
          <a:prstGeom prst="rect">
            <a:avLst/>
          </a:prstGeom>
          <a:noFill/>
          <a:ln/>
        </p:spPr>
        <p:txBody>
          <a:bodyPr wrap="none" lIns="0" tIns="0" rIns="0" bIns="0" rtlCol="0" anchor="t"/>
          <a:lstStyle/>
          <a:p>
            <a:pPr marL="0" indent="0" algn="l">
              <a:lnSpc>
                <a:spcPts val="2300"/>
              </a:lnSpc>
              <a:buNone/>
            </a:pPr>
            <a:r>
              <a:rPr lang="en-US" sz="2300" dirty="0">
                <a:solidFill>
                  <a:srgbClr val="52586B"/>
                </a:solidFill>
                <a:latin typeface="Mona Sans Semi Bold" pitchFamily="34" charset="0"/>
                <a:ea typeface="Mona Sans Semi Bold" pitchFamily="34" charset="-122"/>
                <a:cs typeface="Mona Sans Semi Bold" pitchFamily="34" charset="-120"/>
              </a:rPr>
              <a:t>2</a:t>
            </a:r>
            <a:endParaRPr lang="en-US" sz="2300" dirty="0"/>
          </a:p>
        </p:txBody>
      </p:sp>
      <p:sp>
        <p:nvSpPr>
          <p:cNvPr id="11" name="Text 9"/>
          <p:cNvSpPr/>
          <p:nvPr/>
        </p:nvSpPr>
        <p:spPr>
          <a:xfrm>
            <a:off x="7635597" y="3238500"/>
            <a:ext cx="2676287" cy="310158"/>
          </a:xfrm>
          <a:prstGeom prst="rect">
            <a:avLst/>
          </a:prstGeom>
          <a:noFill/>
          <a:ln/>
        </p:spPr>
        <p:txBody>
          <a:bodyPr wrap="none" lIns="0" tIns="0" rIns="0" bIns="0" rtlCol="0" anchor="t"/>
          <a:lstStyle/>
          <a:p>
            <a:pPr marL="0" indent="0" algn="l">
              <a:lnSpc>
                <a:spcPts val="2400"/>
              </a:lnSpc>
              <a:buNone/>
            </a:pPr>
            <a:r>
              <a:rPr lang="en-US" sz="1950" dirty="0">
                <a:solidFill>
                  <a:srgbClr val="52586B"/>
                </a:solidFill>
                <a:latin typeface="Mona Sans Semi Bold" pitchFamily="34" charset="0"/>
                <a:ea typeface="Mona Sans Semi Bold" pitchFamily="34" charset="-122"/>
                <a:cs typeface="Mona Sans Semi Bold" pitchFamily="34" charset="-120"/>
              </a:rPr>
              <a:t>Identify Vulnerabilities</a:t>
            </a:r>
            <a:endParaRPr lang="en-US" sz="1950" dirty="0"/>
          </a:p>
        </p:txBody>
      </p:sp>
      <p:sp>
        <p:nvSpPr>
          <p:cNvPr id="12" name="Text 10"/>
          <p:cNvSpPr/>
          <p:nvPr/>
        </p:nvSpPr>
        <p:spPr>
          <a:xfrm>
            <a:off x="7635597" y="3667720"/>
            <a:ext cx="5979795" cy="635079"/>
          </a:xfrm>
          <a:prstGeom prst="rect">
            <a:avLst/>
          </a:prstGeom>
          <a:noFill/>
          <a:ln/>
        </p:spPr>
        <p:txBody>
          <a:bodyPr wrap="square" lIns="0" tIns="0" rIns="0" bIns="0" rtlCol="0" anchor="t"/>
          <a:lstStyle/>
          <a:p>
            <a:pPr marL="0" indent="0" algn="l">
              <a:lnSpc>
                <a:spcPts val="2500"/>
              </a:lnSpc>
              <a:buNone/>
            </a:pPr>
            <a:r>
              <a:rPr lang="en-US" sz="1550" dirty="0">
                <a:solidFill>
                  <a:srgbClr val="52586B"/>
                </a:solidFill>
                <a:latin typeface="Funnel Sans" pitchFamily="34" charset="0"/>
                <a:ea typeface="Funnel Sans" pitchFamily="34" charset="-122"/>
                <a:cs typeface="Funnel Sans" pitchFamily="34" charset="-120"/>
              </a:rPr>
              <a:t>Analyse smuggling methods and systemic weaknesses in prison security</a:t>
            </a:r>
            <a:endParaRPr lang="en-US" sz="1550" dirty="0"/>
          </a:p>
        </p:txBody>
      </p:sp>
      <p:sp>
        <p:nvSpPr>
          <p:cNvPr id="13" name="Shape 11"/>
          <p:cNvSpPr/>
          <p:nvPr/>
        </p:nvSpPr>
        <p:spPr>
          <a:xfrm>
            <a:off x="793790" y="4722376"/>
            <a:ext cx="6422231" cy="2102048"/>
          </a:xfrm>
          <a:prstGeom prst="roundRect">
            <a:avLst>
              <a:gd name="adj" fmla="val 3966"/>
            </a:avLst>
          </a:prstGeom>
          <a:solidFill>
            <a:srgbClr val="FFFFFF">
              <a:alpha val="95000"/>
            </a:srgbClr>
          </a:solidFill>
          <a:ln w="22860">
            <a:solidFill>
              <a:srgbClr val="C8CACF"/>
            </a:solidFill>
            <a:prstDash val="solid"/>
          </a:ln>
        </p:spPr>
        <p:txBody>
          <a:bodyPr/>
          <a:lstStyle/>
          <a:p>
            <a:endParaRPr lang="en-GB"/>
          </a:p>
        </p:txBody>
      </p:sp>
      <p:sp>
        <p:nvSpPr>
          <p:cNvPr id="14" name="Shape 12"/>
          <p:cNvSpPr/>
          <p:nvPr/>
        </p:nvSpPr>
        <p:spPr>
          <a:xfrm>
            <a:off x="816650" y="4745236"/>
            <a:ext cx="6376511" cy="595313"/>
          </a:xfrm>
          <a:prstGeom prst="roundRect">
            <a:avLst>
              <a:gd name="adj" fmla="val 9395"/>
            </a:avLst>
          </a:prstGeom>
          <a:solidFill>
            <a:srgbClr val="E2E4E9"/>
          </a:solidFill>
          <a:ln/>
        </p:spPr>
        <p:txBody>
          <a:bodyPr/>
          <a:lstStyle/>
          <a:p>
            <a:endParaRPr lang="en-GB"/>
          </a:p>
        </p:txBody>
      </p:sp>
      <p:sp>
        <p:nvSpPr>
          <p:cNvPr id="15" name="Text 13"/>
          <p:cNvSpPr/>
          <p:nvPr/>
        </p:nvSpPr>
        <p:spPr>
          <a:xfrm>
            <a:off x="3856077" y="4852988"/>
            <a:ext cx="297656" cy="372070"/>
          </a:xfrm>
          <a:prstGeom prst="rect">
            <a:avLst/>
          </a:prstGeom>
          <a:noFill/>
          <a:ln/>
        </p:spPr>
        <p:txBody>
          <a:bodyPr wrap="none" lIns="0" tIns="0" rIns="0" bIns="0" rtlCol="0" anchor="t"/>
          <a:lstStyle/>
          <a:p>
            <a:pPr marL="0" indent="0" algn="l">
              <a:lnSpc>
                <a:spcPts val="2300"/>
              </a:lnSpc>
              <a:buNone/>
            </a:pPr>
            <a:r>
              <a:rPr lang="en-US" sz="2300" dirty="0">
                <a:solidFill>
                  <a:srgbClr val="52586B"/>
                </a:solidFill>
                <a:latin typeface="Mona Sans Semi Bold" pitchFamily="34" charset="0"/>
                <a:ea typeface="Mona Sans Semi Bold" pitchFamily="34" charset="-122"/>
                <a:cs typeface="Mona Sans Semi Bold" pitchFamily="34" charset="-120"/>
              </a:rPr>
              <a:t>3</a:t>
            </a:r>
            <a:endParaRPr lang="en-US" sz="2300" dirty="0"/>
          </a:p>
        </p:txBody>
      </p:sp>
      <p:sp>
        <p:nvSpPr>
          <p:cNvPr id="16" name="Text 14"/>
          <p:cNvSpPr/>
          <p:nvPr/>
        </p:nvSpPr>
        <p:spPr>
          <a:xfrm>
            <a:off x="1015008" y="5538907"/>
            <a:ext cx="2743557" cy="310158"/>
          </a:xfrm>
          <a:prstGeom prst="rect">
            <a:avLst/>
          </a:prstGeom>
          <a:noFill/>
          <a:ln/>
        </p:spPr>
        <p:txBody>
          <a:bodyPr wrap="none" lIns="0" tIns="0" rIns="0" bIns="0" rtlCol="0" anchor="t"/>
          <a:lstStyle/>
          <a:p>
            <a:pPr marL="0" indent="0" algn="l">
              <a:lnSpc>
                <a:spcPts val="2400"/>
              </a:lnSpc>
              <a:buNone/>
            </a:pPr>
            <a:r>
              <a:rPr lang="en-US" sz="1950" dirty="0">
                <a:solidFill>
                  <a:srgbClr val="52586B"/>
                </a:solidFill>
                <a:latin typeface="Mona Sans Semi Bold" pitchFamily="34" charset="0"/>
                <a:ea typeface="Mona Sans Semi Bold" pitchFamily="34" charset="-122"/>
                <a:cs typeface="Mona Sans Semi Bold" pitchFamily="34" charset="-120"/>
              </a:rPr>
              <a:t>Explore Consequences</a:t>
            </a:r>
            <a:endParaRPr lang="en-US" sz="1950" dirty="0"/>
          </a:p>
        </p:txBody>
      </p:sp>
      <p:sp>
        <p:nvSpPr>
          <p:cNvPr id="17" name="Text 15"/>
          <p:cNvSpPr/>
          <p:nvPr/>
        </p:nvSpPr>
        <p:spPr>
          <a:xfrm>
            <a:off x="1015008" y="5968127"/>
            <a:ext cx="5979795" cy="635079"/>
          </a:xfrm>
          <a:prstGeom prst="rect">
            <a:avLst/>
          </a:prstGeom>
          <a:noFill/>
          <a:ln/>
        </p:spPr>
        <p:txBody>
          <a:bodyPr wrap="square" lIns="0" tIns="0" rIns="0" bIns="0" rtlCol="0" anchor="t"/>
          <a:lstStyle/>
          <a:p>
            <a:pPr marL="0" indent="0" algn="l">
              <a:lnSpc>
                <a:spcPts val="2500"/>
              </a:lnSpc>
              <a:buNone/>
            </a:pPr>
            <a:r>
              <a:rPr lang="en-US" sz="1550" dirty="0">
                <a:solidFill>
                  <a:srgbClr val="52586B"/>
                </a:solidFill>
                <a:latin typeface="Funnel Sans" pitchFamily="34" charset="0"/>
                <a:ea typeface="Funnel Sans" pitchFamily="34" charset="-122"/>
                <a:cs typeface="Funnel Sans" pitchFamily="34" charset="-120"/>
              </a:rPr>
              <a:t>Investigate the impact of illicit drug economies on prison safety, rehabilitation and resources</a:t>
            </a:r>
            <a:endParaRPr lang="en-US" sz="1550" dirty="0"/>
          </a:p>
        </p:txBody>
      </p:sp>
      <p:sp>
        <p:nvSpPr>
          <p:cNvPr id="18" name="Shape 16"/>
          <p:cNvSpPr/>
          <p:nvPr/>
        </p:nvSpPr>
        <p:spPr>
          <a:xfrm>
            <a:off x="7414379" y="4722376"/>
            <a:ext cx="6422231" cy="2102048"/>
          </a:xfrm>
          <a:prstGeom prst="roundRect">
            <a:avLst>
              <a:gd name="adj" fmla="val 3966"/>
            </a:avLst>
          </a:prstGeom>
          <a:solidFill>
            <a:srgbClr val="FFFFFF">
              <a:alpha val="95000"/>
            </a:srgbClr>
          </a:solidFill>
          <a:ln w="22860">
            <a:solidFill>
              <a:srgbClr val="C8CACF"/>
            </a:solidFill>
            <a:prstDash val="solid"/>
          </a:ln>
        </p:spPr>
        <p:txBody>
          <a:bodyPr/>
          <a:lstStyle/>
          <a:p>
            <a:endParaRPr lang="en-GB"/>
          </a:p>
        </p:txBody>
      </p:sp>
      <p:sp>
        <p:nvSpPr>
          <p:cNvPr id="19" name="Shape 17"/>
          <p:cNvSpPr/>
          <p:nvPr/>
        </p:nvSpPr>
        <p:spPr>
          <a:xfrm>
            <a:off x="7437239" y="4745236"/>
            <a:ext cx="6376511" cy="595313"/>
          </a:xfrm>
          <a:prstGeom prst="roundRect">
            <a:avLst>
              <a:gd name="adj" fmla="val 9395"/>
            </a:avLst>
          </a:prstGeom>
          <a:solidFill>
            <a:srgbClr val="E2E4E9"/>
          </a:solidFill>
          <a:ln/>
        </p:spPr>
        <p:txBody>
          <a:bodyPr/>
          <a:lstStyle/>
          <a:p>
            <a:endParaRPr lang="en-GB"/>
          </a:p>
        </p:txBody>
      </p:sp>
      <p:sp>
        <p:nvSpPr>
          <p:cNvPr id="20" name="Text 18"/>
          <p:cNvSpPr/>
          <p:nvPr/>
        </p:nvSpPr>
        <p:spPr>
          <a:xfrm>
            <a:off x="10476667" y="4852988"/>
            <a:ext cx="297656" cy="372070"/>
          </a:xfrm>
          <a:prstGeom prst="rect">
            <a:avLst/>
          </a:prstGeom>
          <a:noFill/>
          <a:ln/>
        </p:spPr>
        <p:txBody>
          <a:bodyPr wrap="none" lIns="0" tIns="0" rIns="0" bIns="0" rtlCol="0" anchor="t"/>
          <a:lstStyle/>
          <a:p>
            <a:pPr marL="0" indent="0" algn="l">
              <a:lnSpc>
                <a:spcPts val="2300"/>
              </a:lnSpc>
              <a:buNone/>
            </a:pPr>
            <a:r>
              <a:rPr lang="en-US" sz="2300" dirty="0">
                <a:solidFill>
                  <a:srgbClr val="52586B"/>
                </a:solidFill>
                <a:latin typeface="Mona Sans Semi Bold" pitchFamily="34" charset="0"/>
                <a:ea typeface="Mona Sans Semi Bold" pitchFamily="34" charset="-122"/>
                <a:cs typeface="Mona Sans Semi Bold" pitchFamily="34" charset="-120"/>
              </a:rPr>
              <a:t>4</a:t>
            </a:r>
            <a:endParaRPr lang="en-US" sz="2300" dirty="0"/>
          </a:p>
        </p:txBody>
      </p:sp>
      <p:sp>
        <p:nvSpPr>
          <p:cNvPr id="21" name="Text 19"/>
          <p:cNvSpPr/>
          <p:nvPr/>
        </p:nvSpPr>
        <p:spPr>
          <a:xfrm>
            <a:off x="7635597" y="5538907"/>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52586B"/>
                </a:solidFill>
                <a:latin typeface="Mona Sans Semi Bold" pitchFamily="34" charset="0"/>
                <a:ea typeface="Mona Sans Semi Bold" pitchFamily="34" charset="-122"/>
                <a:cs typeface="Mona Sans Semi Bold" pitchFamily="34" charset="-120"/>
              </a:rPr>
              <a:t>Evaluate Responses</a:t>
            </a:r>
            <a:endParaRPr lang="en-US" sz="1950" dirty="0"/>
          </a:p>
        </p:txBody>
      </p:sp>
      <p:sp>
        <p:nvSpPr>
          <p:cNvPr id="22" name="Text 20"/>
          <p:cNvSpPr/>
          <p:nvPr/>
        </p:nvSpPr>
        <p:spPr>
          <a:xfrm>
            <a:off x="7635597" y="5968127"/>
            <a:ext cx="5979795" cy="635079"/>
          </a:xfrm>
          <a:prstGeom prst="rect">
            <a:avLst/>
          </a:prstGeom>
          <a:noFill/>
          <a:ln/>
        </p:spPr>
        <p:txBody>
          <a:bodyPr wrap="square" lIns="0" tIns="0" rIns="0" bIns="0" rtlCol="0" anchor="t"/>
          <a:lstStyle/>
          <a:p>
            <a:pPr marL="0" indent="0" algn="l">
              <a:lnSpc>
                <a:spcPts val="2500"/>
              </a:lnSpc>
              <a:buNone/>
            </a:pPr>
            <a:r>
              <a:rPr lang="en-US" sz="1550" dirty="0">
                <a:solidFill>
                  <a:srgbClr val="52586B"/>
                </a:solidFill>
                <a:latin typeface="Funnel Sans" pitchFamily="34" charset="0"/>
                <a:ea typeface="Funnel Sans" pitchFamily="34" charset="-122"/>
                <a:cs typeface="Funnel Sans" pitchFamily="34" charset="-120"/>
              </a:rPr>
              <a:t>Assess current institutional strategies and consider alternative approaches</a:t>
            </a:r>
            <a:endParaRPr lang="en-US" sz="15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3" name="Text 0"/>
          <p:cNvSpPr/>
          <p:nvPr/>
        </p:nvSpPr>
        <p:spPr>
          <a:xfrm>
            <a:off x="5992807" y="282978"/>
            <a:ext cx="7556421" cy="1240155"/>
          </a:xfrm>
          <a:prstGeom prst="rect">
            <a:avLst/>
          </a:prstGeom>
          <a:noFill/>
          <a:ln/>
        </p:spPr>
        <p:txBody>
          <a:bodyPr wrap="square" lIns="0" tIns="0" rIns="0" bIns="0" rtlCol="0" anchor="t"/>
          <a:lstStyle/>
          <a:p>
            <a:pPr marL="0" indent="0" algn="l">
              <a:lnSpc>
                <a:spcPts val="4850"/>
              </a:lnSpc>
              <a:buNone/>
            </a:pPr>
            <a:r>
              <a:rPr lang="en-US" sz="3900" dirty="0">
                <a:solidFill>
                  <a:srgbClr val="373B48"/>
                </a:solidFill>
                <a:latin typeface="Mona Sans Semi Bold" pitchFamily="34" charset="0"/>
                <a:ea typeface="Mona Sans Semi Bold" pitchFamily="34" charset="-122"/>
                <a:cs typeface="Mona Sans Semi Bold" pitchFamily="34" charset="-120"/>
              </a:rPr>
              <a:t>Drug Use in UK Prisons: The Current Landscape</a:t>
            </a:r>
            <a:endParaRPr lang="en-US" sz="3900" dirty="0"/>
          </a:p>
        </p:txBody>
      </p:sp>
      <p:sp>
        <p:nvSpPr>
          <p:cNvPr id="4" name="Text 1"/>
          <p:cNvSpPr/>
          <p:nvPr/>
        </p:nvSpPr>
        <p:spPr>
          <a:xfrm>
            <a:off x="5914430" y="1762006"/>
            <a:ext cx="7556421" cy="952619"/>
          </a:xfrm>
          <a:prstGeom prst="rect">
            <a:avLst/>
          </a:prstGeom>
          <a:noFill/>
          <a:ln/>
        </p:spPr>
        <p:txBody>
          <a:bodyPr wrap="square" lIns="0" tIns="0" rIns="0" bIns="0" rtlCol="0" anchor="t"/>
          <a:lstStyle/>
          <a:p>
            <a:pPr marL="0" indent="0" algn="l">
              <a:lnSpc>
                <a:spcPts val="2500"/>
              </a:lnSpc>
              <a:buNone/>
            </a:pPr>
            <a:r>
              <a:rPr lang="en-US" sz="1550" dirty="0">
                <a:solidFill>
                  <a:srgbClr val="52586B"/>
                </a:solidFill>
                <a:latin typeface="Funnel Sans" pitchFamily="34" charset="0"/>
                <a:ea typeface="Funnel Sans" pitchFamily="34" charset="-122"/>
                <a:cs typeface="Funnel Sans" pitchFamily="34" charset="-120"/>
              </a:rPr>
              <a:t>Drug use in prisons represents a persistent and evolving challenge for the criminal justice system. Despite enhanced security measures and targeted interventions, illicit substances continue to circulate within secure establishments across the UK.</a:t>
            </a:r>
            <a:endParaRPr lang="en-US" sz="1550" dirty="0"/>
          </a:p>
        </p:txBody>
      </p:sp>
      <p:sp>
        <p:nvSpPr>
          <p:cNvPr id="5" name="Text 2"/>
          <p:cNvSpPr/>
          <p:nvPr/>
        </p:nvSpPr>
        <p:spPr>
          <a:xfrm>
            <a:off x="5914430" y="3162181"/>
            <a:ext cx="7556421" cy="952619"/>
          </a:xfrm>
          <a:prstGeom prst="rect">
            <a:avLst/>
          </a:prstGeom>
          <a:noFill/>
          <a:ln/>
        </p:spPr>
        <p:txBody>
          <a:bodyPr wrap="square" lIns="0" tIns="0" rIns="0" bIns="0" rtlCol="0" anchor="t"/>
          <a:lstStyle/>
          <a:p>
            <a:pPr marL="0" indent="0" algn="l">
              <a:lnSpc>
                <a:spcPts val="2500"/>
              </a:lnSpc>
              <a:buNone/>
            </a:pPr>
            <a:r>
              <a:rPr lang="en-US" sz="1550" dirty="0">
                <a:solidFill>
                  <a:srgbClr val="52586B"/>
                </a:solidFill>
                <a:latin typeface="Funnel Sans" pitchFamily="34" charset="0"/>
                <a:ea typeface="Funnel Sans" pitchFamily="34" charset="-122"/>
                <a:cs typeface="Funnel Sans" pitchFamily="34" charset="-120"/>
              </a:rPr>
              <a:t>HM Inspectorate of Prisons (HMIP) reports consistently highlight concerning levels of drug availability and usage, with some institutions reporting higher levels of accessibility than in outside communities.</a:t>
            </a:r>
            <a:endParaRPr lang="en-US" sz="1550" dirty="0"/>
          </a:p>
        </p:txBody>
      </p:sp>
      <p:pic>
        <p:nvPicPr>
          <p:cNvPr id="8" name="Picture 7">
            <a:hlinkClick r:id="rId3"/>
            <a:extLst>
              <a:ext uri="{FF2B5EF4-FFF2-40B4-BE49-F238E27FC236}">
                <a16:creationId xmlns:a16="http://schemas.microsoft.com/office/drawing/2014/main" id="{891DFF30-76E7-146D-32EA-E32390BB0FAF}"/>
              </a:ext>
            </a:extLst>
          </p:cNvPr>
          <p:cNvPicPr>
            <a:picLocks noChangeAspect="1"/>
          </p:cNvPicPr>
          <p:nvPr/>
        </p:nvPicPr>
        <p:blipFill>
          <a:blip r:embed="rId4"/>
          <a:stretch>
            <a:fillRect/>
          </a:stretch>
        </p:blipFill>
        <p:spPr>
          <a:xfrm>
            <a:off x="0" y="0"/>
            <a:ext cx="5741064" cy="8229600"/>
          </a:xfrm>
          <a:prstGeom prst="rect">
            <a:avLst/>
          </a:prstGeom>
        </p:spPr>
      </p:pic>
      <p:sp>
        <p:nvSpPr>
          <p:cNvPr id="10" name="TextBox 9">
            <a:extLst>
              <a:ext uri="{FF2B5EF4-FFF2-40B4-BE49-F238E27FC236}">
                <a16:creationId xmlns:a16="http://schemas.microsoft.com/office/drawing/2014/main" id="{A0C0E99C-2B64-6D89-B6E1-30B60C29A021}"/>
              </a:ext>
            </a:extLst>
          </p:cNvPr>
          <p:cNvSpPr txBox="1"/>
          <p:nvPr/>
        </p:nvSpPr>
        <p:spPr>
          <a:xfrm>
            <a:off x="6301946" y="5638298"/>
            <a:ext cx="7315200" cy="2308324"/>
          </a:xfrm>
          <a:prstGeom prst="rect">
            <a:avLst/>
          </a:prstGeom>
          <a:noFill/>
        </p:spPr>
        <p:txBody>
          <a:bodyPr wrap="square">
            <a:spAutoFit/>
          </a:bodyPr>
          <a:lstStyle/>
          <a:p>
            <a:r>
              <a:rPr lang="en-GB" b="1" dirty="0"/>
              <a:t>Crack down on drugs</a:t>
            </a:r>
            <a:r>
              <a:rPr lang="en-GB" dirty="0"/>
              <a:t>: enhance detection, coordination, and control to disrupt supply chains within prisons.</a:t>
            </a:r>
          </a:p>
          <a:p>
            <a:r>
              <a:rPr lang="en-GB" b="1" dirty="0"/>
              <a:t>Improve living and physical conditions</a:t>
            </a:r>
            <a:r>
              <a:rPr lang="en-GB" dirty="0"/>
              <a:t>: ensure repairs and safer cells; reduce overcrowding.</a:t>
            </a:r>
          </a:p>
          <a:p>
            <a:r>
              <a:rPr lang="en-GB" b="1" dirty="0"/>
              <a:t>Expand purposeful activity and rehabilitation</a:t>
            </a:r>
            <a:r>
              <a:rPr lang="en-GB" dirty="0"/>
              <a:t>: ensure consistent access to education and work to reduce idle time.</a:t>
            </a:r>
          </a:p>
          <a:p>
            <a:r>
              <a:rPr lang="en-GB" b="1" dirty="0"/>
              <a:t>Strengthen oversight and leadership</a:t>
            </a:r>
            <a:r>
              <a:rPr lang="en-GB" dirty="0"/>
              <a:t>: boost inspections, data-driven monitoring, and multi-agency cooperation.</a:t>
            </a:r>
          </a:p>
        </p:txBody>
      </p:sp>
      <p:pic>
        <p:nvPicPr>
          <p:cNvPr id="12" name="Picture 11">
            <a:extLst>
              <a:ext uri="{FF2B5EF4-FFF2-40B4-BE49-F238E27FC236}">
                <a16:creationId xmlns:a16="http://schemas.microsoft.com/office/drawing/2014/main" id="{DE50D93B-917D-2F6D-3C8E-846593E02B64}"/>
              </a:ext>
            </a:extLst>
          </p:cNvPr>
          <p:cNvPicPr>
            <a:picLocks noChangeAspect="1"/>
          </p:cNvPicPr>
          <p:nvPr/>
        </p:nvPicPr>
        <p:blipFill>
          <a:blip r:embed="rId5"/>
          <a:stretch>
            <a:fillRect/>
          </a:stretch>
        </p:blipFill>
        <p:spPr>
          <a:xfrm>
            <a:off x="6143225" y="4212122"/>
            <a:ext cx="1171975" cy="132885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3"/>
            <a:extLst>
              <a:ext uri="{FF2B5EF4-FFF2-40B4-BE49-F238E27FC236}">
                <a16:creationId xmlns:a16="http://schemas.microsoft.com/office/drawing/2014/main" id="{4883610F-1F67-22A8-B4F7-8BBE837B1604}"/>
              </a:ext>
            </a:extLst>
          </p:cNvPr>
          <p:cNvPicPr>
            <a:picLocks noChangeAspect="1"/>
          </p:cNvPicPr>
          <p:nvPr/>
        </p:nvPicPr>
        <p:blipFill>
          <a:blip r:embed="rId4"/>
          <a:stretch>
            <a:fillRect/>
          </a:stretch>
        </p:blipFill>
        <p:spPr>
          <a:xfrm>
            <a:off x="0" y="0"/>
            <a:ext cx="5741064" cy="8229600"/>
          </a:xfrm>
          <a:prstGeom prst="rect">
            <a:avLst/>
          </a:prstGeom>
        </p:spPr>
      </p:pic>
      <p:sp>
        <p:nvSpPr>
          <p:cNvPr id="4" name="TextBox 3">
            <a:extLst>
              <a:ext uri="{FF2B5EF4-FFF2-40B4-BE49-F238E27FC236}">
                <a16:creationId xmlns:a16="http://schemas.microsoft.com/office/drawing/2014/main" id="{D11D4EB6-DF48-ADC7-5103-648D3F50D0E5}"/>
              </a:ext>
            </a:extLst>
          </p:cNvPr>
          <p:cNvSpPr txBox="1"/>
          <p:nvPr/>
        </p:nvSpPr>
        <p:spPr>
          <a:xfrm>
            <a:off x="6046572" y="362759"/>
            <a:ext cx="8073082" cy="369332"/>
          </a:xfrm>
          <a:prstGeom prst="rect">
            <a:avLst/>
          </a:prstGeom>
          <a:noFill/>
        </p:spPr>
        <p:txBody>
          <a:bodyPr wrap="square">
            <a:spAutoFit/>
          </a:bodyPr>
          <a:lstStyle/>
          <a:p>
            <a:pPr>
              <a:buNone/>
            </a:pPr>
            <a:r>
              <a:rPr lang="en-GB" dirty="0"/>
              <a:t>.</a:t>
            </a:r>
          </a:p>
        </p:txBody>
      </p:sp>
      <p:sp>
        <p:nvSpPr>
          <p:cNvPr id="5" name="TextBox 4">
            <a:extLst>
              <a:ext uri="{FF2B5EF4-FFF2-40B4-BE49-F238E27FC236}">
                <a16:creationId xmlns:a16="http://schemas.microsoft.com/office/drawing/2014/main" id="{5E3C6657-1AAB-9AF0-5CC0-DD47FD6380DC}"/>
              </a:ext>
            </a:extLst>
          </p:cNvPr>
          <p:cNvSpPr txBox="1"/>
          <p:nvPr/>
        </p:nvSpPr>
        <p:spPr>
          <a:xfrm>
            <a:off x="6994634" y="1482811"/>
            <a:ext cx="5609967" cy="4524315"/>
          </a:xfrm>
          <a:prstGeom prst="rect">
            <a:avLst/>
          </a:prstGeom>
          <a:noFill/>
        </p:spPr>
        <p:txBody>
          <a:bodyPr wrap="square" rtlCol="0">
            <a:spAutoFit/>
          </a:bodyPr>
          <a:lstStyle/>
          <a:p>
            <a:r>
              <a:rPr lang="en-GB" sz="3600" b="1" u="sng" dirty="0"/>
              <a:t>RESEARCH TASK:</a:t>
            </a:r>
          </a:p>
          <a:p>
            <a:endParaRPr lang="en-GB" sz="3600" dirty="0"/>
          </a:p>
          <a:p>
            <a:r>
              <a:rPr lang="en-GB" sz="3600" dirty="0"/>
              <a:t>What were the specific recommendations made in the HM Chief Inspector of Prisons in England and Wales report 2024-25? How will these be achieved?</a:t>
            </a:r>
          </a:p>
        </p:txBody>
      </p:sp>
    </p:spTree>
    <p:extLst>
      <p:ext uri="{BB962C8B-B14F-4D97-AF65-F5344CB8AC3E}">
        <p14:creationId xmlns:p14="http://schemas.microsoft.com/office/powerpoint/2010/main" val="7897677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B761509-3B9A-49A6-A84B-C3D868116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4630396" cy="82296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91DE43FD-EB47-414A-B0AB-169B0FFFA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27506" cy="8229600"/>
          </a:xfrm>
          <a:custGeom>
            <a:avLst/>
            <a:gdLst>
              <a:gd name="connsiteX0" fmla="*/ 0 w 9272922"/>
              <a:gd name="connsiteY0" fmla="*/ 0 h 6858000"/>
              <a:gd name="connsiteX1" fmla="*/ 1733417 w 9272922"/>
              <a:gd name="connsiteY1" fmla="*/ 0 h 6858000"/>
              <a:gd name="connsiteX2" fmla="*/ 3307976 w 9272922"/>
              <a:gd name="connsiteY2" fmla="*/ 0 h 6858000"/>
              <a:gd name="connsiteX3" fmla="*/ 8126249 w 9272922"/>
              <a:gd name="connsiteY3" fmla="*/ 0 h 6858000"/>
              <a:gd name="connsiteX4" fmla="*/ 8138896 w 9272922"/>
              <a:gd name="connsiteY4" fmla="*/ 31774 h 6858000"/>
              <a:gd name="connsiteX5" fmla="*/ 9193904 w 9272922"/>
              <a:gd name="connsiteY5" fmla="*/ 2682457 h 6858000"/>
              <a:gd name="connsiteX6" fmla="*/ 9193904 w 9272922"/>
              <a:gd name="connsiteY6" fmla="*/ 3752208 h 6858000"/>
              <a:gd name="connsiteX7" fmla="*/ 8036400 w 9272922"/>
              <a:gd name="connsiteY7" fmla="*/ 6660411 h 6858000"/>
              <a:gd name="connsiteX8" fmla="*/ 7957938 w 9272922"/>
              <a:gd name="connsiteY8" fmla="*/ 6857542 h 6858000"/>
              <a:gd name="connsiteX9" fmla="*/ 3307976 w 9272922"/>
              <a:gd name="connsiteY9" fmla="*/ 6857542 h 6858000"/>
              <a:gd name="connsiteX10" fmla="*/ 3307976 w 9272922"/>
              <a:gd name="connsiteY10" fmla="*/ 6858000 h 6858000"/>
              <a:gd name="connsiteX11" fmla="*/ 0 w 9272922"/>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72922" h="6858000">
                <a:moveTo>
                  <a:pt x="0" y="0"/>
                </a:moveTo>
                <a:lnTo>
                  <a:pt x="1733417" y="0"/>
                </a:lnTo>
                <a:lnTo>
                  <a:pt x="3307976" y="0"/>
                </a:lnTo>
                <a:lnTo>
                  <a:pt x="8126249" y="0"/>
                </a:lnTo>
                <a:lnTo>
                  <a:pt x="8138896" y="31774"/>
                </a:lnTo>
                <a:cubicBezTo>
                  <a:pt x="9193904" y="2682457"/>
                  <a:pt x="9193904" y="2682457"/>
                  <a:pt x="9193904" y="2682457"/>
                </a:cubicBezTo>
                <a:cubicBezTo>
                  <a:pt x="9299262" y="2988100"/>
                  <a:pt x="9299262" y="3446565"/>
                  <a:pt x="9193904" y="3752208"/>
                </a:cubicBezTo>
                <a:cubicBezTo>
                  <a:pt x="8709916" y="4968215"/>
                  <a:pt x="8331802" y="5918220"/>
                  <a:pt x="8036400" y="6660411"/>
                </a:cubicBezTo>
                <a:lnTo>
                  <a:pt x="7957938" y="6857542"/>
                </a:lnTo>
                <a:lnTo>
                  <a:pt x="3307976" y="6857542"/>
                </a:lnTo>
                <a:lnTo>
                  <a:pt x="3307976"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descr="A yellow sign on a fence&#10;&#10;AI-generated content may be incorrect.">
            <a:hlinkClick r:id="rId3"/>
            <a:extLst>
              <a:ext uri="{FF2B5EF4-FFF2-40B4-BE49-F238E27FC236}">
                <a16:creationId xmlns:a16="http://schemas.microsoft.com/office/drawing/2014/main" id="{36DF8B1A-207C-A296-3611-03A039EDF68C}"/>
              </a:ext>
            </a:extLst>
          </p:cNvPr>
          <p:cNvPicPr>
            <a:picLocks noChangeAspect="1"/>
          </p:cNvPicPr>
          <p:nvPr/>
        </p:nvPicPr>
        <p:blipFill>
          <a:blip r:embed="rId4"/>
          <a:stretch>
            <a:fillRect/>
          </a:stretch>
        </p:blipFill>
        <p:spPr>
          <a:xfrm>
            <a:off x="1024605" y="772159"/>
            <a:ext cx="7952617" cy="6680199"/>
          </a:xfrm>
          <a:prstGeom prst="rect">
            <a:avLst/>
          </a:prstGeom>
        </p:spPr>
      </p:pic>
      <p:grpSp>
        <p:nvGrpSpPr>
          <p:cNvPr id="12" name="Group 11">
            <a:extLst>
              <a:ext uri="{FF2B5EF4-FFF2-40B4-BE49-F238E27FC236}">
                <a16:creationId xmlns:a16="http://schemas.microsoft.com/office/drawing/2014/main" id="{58495BCC-CE77-4CC2-952E-846F41119F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2673" y="1290225"/>
            <a:ext cx="1874720" cy="1407568"/>
            <a:chOff x="9160561" y="1075188"/>
            <a:chExt cx="1562267" cy="1172973"/>
          </a:xfrm>
        </p:grpSpPr>
        <p:sp>
          <p:nvSpPr>
            <p:cNvPr id="13" name="Freeform 5">
              <a:extLst>
                <a:ext uri="{FF2B5EF4-FFF2-40B4-BE49-F238E27FC236}">
                  <a16:creationId xmlns:a16="http://schemas.microsoft.com/office/drawing/2014/main" id="{1B42538B-E30F-4967-A6C1-8EBA775F4D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60561" y="1423846"/>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9A6BD9AC-4DE7-4B20-8547-4E3B375C21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60661" y="1075188"/>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6225452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521137" y="358259"/>
            <a:ext cx="5161002" cy="407194"/>
          </a:xfrm>
          <a:prstGeom prst="rect">
            <a:avLst/>
          </a:prstGeom>
          <a:noFill/>
          <a:ln/>
        </p:spPr>
        <p:txBody>
          <a:bodyPr wrap="none" lIns="0" tIns="0" rIns="0" bIns="0" rtlCol="0" anchor="t"/>
          <a:lstStyle/>
          <a:p>
            <a:pPr marL="0" indent="0" algn="l">
              <a:lnSpc>
                <a:spcPts val="3200"/>
              </a:lnSpc>
              <a:buNone/>
            </a:pPr>
            <a:r>
              <a:rPr lang="en-US" sz="2550" dirty="0">
                <a:solidFill>
                  <a:srgbClr val="373B48"/>
                </a:solidFill>
                <a:latin typeface="Mona Sans Semi Bold" pitchFamily="34" charset="0"/>
                <a:ea typeface="Mona Sans Semi Bold" pitchFamily="34" charset="-122"/>
                <a:cs typeface="Mona Sans Semi Bold" pitchFamily="34" charset="-120"/>
              </a:rPr>
              <a:t>Prevalence: A Persistent Problem</a:t>
            </a:r>
            <a:endParaRPr lang="en-US" sz="2550" dirty="0"/>
          </a:p>
        </p:txBody>
      </p:sp>
      <p:pic>
        <p:nvPicPr>
          <p:cNvPr id="3" name="Image 0" descr="preencoded.png"/>
          <p:cNvPicPr>
            <a:picLocks noChangeAspect="1"/>
          </p:cNvPicPr>
          <p:nvPr/>
        </p:nvPicPr>
        <p:blipFill>
          <a:blip r:embed="rId3"/>
          <a:stretch>
            <a:fillRect/>
          </a:stretch>
        </p:blipFill>
        <p:spPr>
          <a:xfrm>
            <a:off x="1267098" y="1291637"/>
            <a:ext cx="11294218" cy="6324706"/>
          </a:xfrm>
          <a:prstGeom prst="rect">
            <a:avLst/>
          </a:prstGeom>
        </p:spPr>
      </p:pic>
      <p:sp>
        <p:nvSpPr>
          <p:cNvPr id="4" name="Text 1"/>
          <p:cNvSpPr/>
          <p:nvPr/>
        </p:nvSpPr>
        <p:spPr>
          <a:xfrm>
            <a:off x="2069084" y="1683009"/>
            <a:ext cx="6853493" cy="407194"/>
          </a:xfrm>
          <a:prstGeom prst="rect">
            <a:avLst/>
          </a:prstGeom>
          <a:noFill/>
          <a:ln/>
        </p:spPr>
        <p:txBody>
          <a:bodyPr wrap="none" lIns="0" tIns="0" rIns="0" bIns="0" rtlCol="0" anchor="t"/>
          <a:lstStyle/>
          <a:p>
            <a:pPr marL="0" indent="0" algn="l">
              <a:lnSpc>
                <a:spcPts val="1600"/>
              </a:lnSpc>
              <a:buNone/>
            </a:pPr>
            <a:r>
              <a:rPr lang="en-US" dirty="0">
                <a:solidFill>
                  <a:srgbClr val="52586B"/>
                </a:solidFill>
                <a:latin typeface="Funnel Sans" pitchFamily="34" charset="0"/>
                <a:ea typeface="Funnel Sans" pitchFamily="34" charset="-122"/>
                <a:cs typeface="Funnel Sans" pitchFamily="34" charset="-120"/>
              </a:rPr>
              <a:t>HMIP's 2022 Annual Report revealed that 33% of men in local prisons reported drug use during their current sentence.</a:t>
            </a:r>
          </a:p>
          <a:p>
            <a:pPr marL="0" indent="0" algn="l">
              <a:lnSpc>
                <a:spcPts val="1600"/>
              </a:lnSpc>
              <a:buNone/>
            </a:pPr>
            <a:r>
              <a:rPr lang="en-US" dirty="0">
                <a:solidFill>
                  <a:srgbClr val="52586B"/>
                </a:solidFill>
                <a:latin typeface="Funnel Sans" pitchFamily="34" charset="0"/>
                <a:ea typeface="Funnel Sans" pitchFamily="34" charset="-122"/>
                <a:cs typeface="Funnel Sans" pitchFamily="34" charset="-120"/>
              </a:rPr>
              <a:t> This data likely underestimates the true scale, as many prisoners avoid detection through various strategies.</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3" name="Text 0"/>
          <p:cNvSpPr/>
          <p:nvPr/>
        </p:nvSpPr>
        <p:spPr>
          <a:xfrm>
            <a:off x="816650" y="3306365"/>
            <a:ext cx="10397014" cy="620078"/>
          </a:xfrm>
          <a:prstGeom prst="rect">
            <a:avLst/>
          </a:prstGeom>
          <a:noFill/>
          <a:ln/>
        </p:spPr>
        <p:txBody>
          <a:bodyPr wrap="none" lIns="0" tIns="0" rIns="0" bIns="0" rtlCol="0" anchor="t"/>
          <a:lstStyle/>
          <a:p>
            <a:pPr marL="0" indent="0" algn="l">
              <a:lnSpc>
                <a:spcPts val="4850"/>
              </a:lnSpc>
              <a:buNone/>
            </a:pPr>
            <a:r>
              <a:rPr lang="en-US" sz="3900" dirty="0">
                <a:solidFill>
                  <a:srgbClr val="373B48"/>
                </a:solidFill>
                <a:latin typeface="Mona Sans Semi Bold" pitchFamily="34" charset="0"/>
                <a:ea typeface="Mona Sans Semi Bold" pitchFamily="34" charset="-122"/>
                <a:cs typeface="Mona Sans Semi Bold" pitchFamily="34" charset="-120"/>
              </a:rPr>
              <a:t>Accessibility Comparison: Inside vs Outside</a:t>
            </a:r>
            <a:endParaRPr lang="en-US" sz="3900" dirty="0"/>
          </a:p>
        </p:txBody>
      </p:sp>
      <p:sp>
        <p:nvSpPr>
          <p:cNvPr id="4" name="Text 1"/>
          <p:cNvSpPr/>
          <p:nvPr/>
        </p:nvSpPr>
        <p:spPr>
          <a:xfrm>
            <a:off x="1091446" y="5067419"/>
            <a:ext cx="9077506" cy="952619"/>
          </a:xfrm>
          <a:prstGeom prst="rect">
            <a:avLst/>
          </a:prstGeom>
          <a:noFill/>
          <a:ln/>
        </p:spPr>
        <p:txBody>
          <a:bodyPr wrap="square" lIns="0" tIns="0" rIns="0" bIns="0" rtlCol="0" anchor="t"/>
          <a:lstStyle/>
          <a:p>
            <a:pPr marL="0" indent="0" algn="ctr">
              <a:lnSpc>
                <a:spcPts val="2500"/>
              </a:lnSpc>
              <a:buNone/>
            </a:pPr>
            <a:r>
              <a:rPr lang="en-US" sz="2400" dirty="0">
                <a:solidFill>
                  <a:srgbClr val="52586B"/>
                </a:solidFill>
                <a:latin typeface="Funnel Sans" pitchFamily="34" charset="0"/>
                <a:ea typeface="Funnel Sans" pitchFamily="34" charset="-122"/>
                <a:cs typeface="Funnel Sans" pitchFamily="34" charset="-120"/>
              </a:rPr>
              <a:t>"In some of the worst-affected establishments, prisoners consistently report that drugs are more readily available than on the streets. This creates a paradoxical situation where incarceration, rather than removing individuals from drug markets, may actually increase their exposure to harmful substances."</a:t>
            </a:r>
            <a:endParaRPr lang="en-US" sz="2400" dirty="0"/>
          </a:p>
        </p:txBody>
      </p:sp>
      <p:sp>
        <p:nvSpPr>
          <p:cNvPr id="5" name="Text 2"/>
          <p:cNvSpPr/>
          <p:nvPr/>
        </p:nvSpPr>
        <p:spPr>
          <a:xfrm>
            <a:off x="942618" y="7373660"/>
            <a:ext cx="12745164" cy="317540"/>
          </a:xfrm>
          <a:prstGeom prst="rect">
            <a:avLst/>
          </a:prstGeom>
          <a:noFill/>
          <a:ln/>
        </p:spPr>
        <p:txBody>
          <a:bodyPr wrap="none" lIns="0" tIns="0" rIns="0" bIns="0" rtlCol="0" anchor="t"/>
          <a:lstStyle/>
          <a:p>
            <a:pPr marL="0" indent="0" algn="l">
              <a:lnSpc>
                <a:spcPts val="2500"/>
              </a:lnSpc>
              <a:buNone/>
            </a:pPr>
            <a:r>
              <a:rPr lang="en-US" sz="1550" dirty="0">
                <a:solidFill>
                  <a:srgbClr val="52586B"/>
                </a:solidFill>
                <a:latin typeface="Funnel Sans" pitchFamily="34" charset="0"/>
                <a:ea typeface="Funnel Sans" pitchFamily="34" charset="-122"/>
                <a:cs typeface="Funnel Sans" pitchFamily="34" charset="-120"/>
              </a:rPr>
              <a:t>— HM Chief Inspector of Prisons, Annual Report 2023</a:t>
            </a:r>
            <a:endParaRPr lang="en-US" sz="1550" dirty="0"/>
          </a:p>
        </p:txBody>
      </p:sp>
      <p:sp>
        <p:nvSpPr>
          <p:cNvPr id="6" name="Shape 3"/>
          <p:cNvSpPr/>
          <p:nvPr/>
        </p:nvSpPr>
        <p:spPr>
          <a:xfrm>
            <a:off x="793790" y="4844177"/>
            <a:ext cx="22860" cy="1939885"/>
          </a:xfrm>
          <a:prstGeom prst="rect">
            <a:avLst/>
          </a:prstGeom>
          <a:solidFill>
            <a:srgbClr val="373B48"/>
          </a:solidFill>
          <a:ln/>
        </p:spPr>
        <p:txBody>
          <a:bodyPr/>
          <a:lstStyle/>
          <a:p>
            <a:endParaRPr lang="en-GB"/>
          </a:p>
        </p:txBody>
      </p:sp>
      <p:pic>
        <p:nvPicPr>
          <p:cNvPr id="8" name="Picture 7">
            <a:hlinkClick r:id="rId3"/>
            <a:extLst>
              <a:ext uri="{FF2B5EF4-FFF2-40B4-BE49-F238E27FC236}">
                <a16:creationId xmlns:a16="http://schemas.microsoft.com/office/drawing/2014/main" id="{9998A009-448D-3815-1E2E-DAB0B3E8E904}"/>
              </a:ext>
            </a:extLst>
          </p:cNvPr>
          <p:cNvPicPr>
            <a:picLocks noChangeAspect="1"/>
          </p:cNvPicPr>
          <p:nvPr/>
        </p:nvPicPr>
        <p:blipFill>
          <a:blip r:embed="rId4"/>
          <a:stretch>
            <a:fillRect/>
          </a:stretch>
        </p:blipFill>
        <p:spPr>
          <a:xfrm>
            <a:off x="10885725" y="3209114"/>
            <a:ext cx="3076853" cy="4410887"/>
          </a:xfrm>
          <a:prstGeom prst="rect">
            <a:avLst/>
          </a:prstGeom>
          <a:ln>
            <a:noFill/>
          </a:ln>
          <a:effectLst>
            <a:outerShdw blurRad="292100" dist="139700" dir="2700000" algn="tl" rotWithShape="0">
              <a:srgbClr val="333333">
                <a:alpha val="65000"/>
              </a:srgbClr>
            </a:outerShdw>
          </a:effectLst>
        </p:spPr>
      </p:pic>
      <p:sp>
        <p:nvSpPr>
          <p:cNvPr id="9" name="TextBox 8">
            <a:extLst>
              <a:ext uri="{FF2B5EF4-FFF2-40B4-BE49-F238E27FC236}">
                <a16:creationId xmlns:a16="http://schemas.microsoft.com/office/drawing/2014/main" id="{43F3261D-165E-5318-04C1-DBB296A7D1C3}"/>
              </a:ext>
            </a:extLst>
          </p:cNvPr>
          <p:cNvSpPr txBox="1"/>
          <p:nvPr/>
        </p:nvSpPr>
        <p:spPr>
          <a:xfrm>
            <a:off x="2327188" y="609599"/>
            <a:ext cx="11360594" cy="2246769"/>
          </a:xfrm>
          <a:prstGeom prst="rect">
            <a:avLst/>
          </a:prstGeom>
          <a:noFill/>
        </p:spPr>
        <p:txBody>
          <a:bodyPr wrap="square">
            <a:spAutoFit/>
          </a:bodyPr>
          <a:lstStyle/>
          <a:p>
            <a:r>
              <a:rPr lang="en-GB" sz="2000" dirty="0"/>
              <a:t>“It’s like an epidemic... It’s everywhere. Everyone knows it. It’s almost normalised.” — Prison Officer</a:t>
            </a:r>
          </a:p>
          <a:p>
            <a:r>
              <a:rPr lang="en-GB" sz="2000" dirty="0"/>
              <a:t>“Spice is the worst… people use it because it’s cheap and strong, but it turns people into zombies.” — Resident</a:t>
            </a:r>
          </a:p>
          <a:p>
            <a:r>
              <a:rPr lang="en-GB" sz="2000" dirty="0"/>
              <a:t> “There’s nothing to do here, so people just smoke to pass the time. It’s that or sit in your cell thinking about your problems.” — Resident</a:t>
            </a:r>
          </a:p>
          <a:p>
            <a:r>
              <a:rPr lang="en-GB" sz="2000" dirty="0"/>
              <a:t>“When we’re locked up 23 hours a day, what do they expect? Of course people are going to find ways to escape it.” — Resident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3"/>
            <a:extLst>
              <a:ext uri="{FF2B5EF4-FFF2-40B4-BE49-F238E27FC236}">
                <a16:creationId xmlns:a16="http://schemas.microsoft.com/office/drawing/2014/main" id="{F0EEF037-96B6-2227-A109-6F0A6A366142}"/>
              </a:ext>
            </a:extLst>
          </p:cNvPr>
          <p:cNvPicPr>
            <a:picLocks noChangeAspect="1"/>
          </p:cNvPicPr>
          <p:nvPr/>
        </p:nvPicPr>
        <p:blipFill>
          <a:blip r:embed="rId4"/>
          <a:stretch>
            <a:fillRect/>
          </a:stretch>
        </p:blipFill>
        <p:spPr>
          <a:xfrm>
            <a:off x="428112" y="550258"/>
            <a:ext cx="5925373" cy="4094569"/>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5" name="Picture 4">
            <a:extLst>
              <a:ext uri="{FF2B5EF4-FFF2-40B4-BE49-F238E27FC236}">
                <a16:creationId xmlns:a16="http://schemas.microsoft.com/office/drawing/2014/main" id="{894D9AC1-9209-EE06-F619-2CD19E8E0428}"/>
              </a:ext>
            </a:extLst>
          </p:cNvPr>
          <p:cNvPicPr>
            <a:picLocks noChangeAspect="1"/>
          </p:cNvPicPr>
          <p:nvPr/>
        </p:nvPicPr>
        <p:blipFill>
          <a:blip r:embed="rId5"/>
          <a:stretch>
            <a:fillRect/>
          </a:stretch>
        </p:blipFill>
        <p:spPr>
          <a:xfrm>
            <a:off x="6628615" y="1984282"/>
            <a:ext cx="7864986" cy="5525126"/>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42146297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793790" y="1682829"/>
            <a:ext cx="8469035" cy="620078"/>
          </a:xfrm>
          <a:prstGeom prst="rect">
            <a:avLst/>
          </a:prstGeom>
          <a:noFill/>
          <a:ln/>
        </p:spPr>
        <p:txBody>
          <a:bodyPr wrap="none" lIns="0" tIns="0" rIns="0" bIns="0" rtlCol="0" anchor="t"/>
          <a:lstStyle/>
          <a:p>
            <a:pPr marL="0" indent="0" algn="l">
              <a:lnSpc>
                <a:spcPts val="4850"/>
              </a:lnSpc>
              <a:buNone/>
            </a:pPr>
            <a:r>
              <a:rPr lang="en-US" sz="3900" dirty="0">
                <a:solidFill>
                  <a:srgbClr val="373B48"/>
                </a:solidFill>
                <a:latin typeface="Mona Sans Semi Bold" pitchFamily="34" charset="0"/>
                <a:ea typeface="Mona Sans Semi Bold" pitchFamily="34" charset="-122"/>
                <a:cs typeface="Mona Sans Semi Bold" pitchFamily="34" charset="-120"/>
              </a:rPr>
              <a:t>Common Substances in UK Prisons</a:t>
            </a:r>
            <a:endParaRPr lang="en-US" sz="3900" dirty="0"/>
          </a:p>
        </p:txBody>
      </p:sp>
      <p:sp>
        <p:nvSpPr>
          <p:cNvPr id="3" name="Shape 1"/>
          <p:cNvSpPr/>
          <p:nvPr/>
        </p:nvSpPr>
        <p:spPr>
          <a:xfrm>
            <a:off x="793790" y="2699742"/>
            <a:ext cx="6422231" cy="1824276"/>
          </a:xfrm>
          <a:prstGeom prst="roundRect">
            <a:avLst>
              <a:gd name="adj" fmla="val 6015"/>
            </a:avLst>
          </a:prstGeom>
          <a:solidFill>
            <a:srgbClr val="FFFFFF">
              <a:alpha val="95000"/>
            </a:srgbClr>
          </a:solidFill>
          <a:ln w="22860">
            <a:solidFill>
              <a:srgbClr val="C8CACF"/>
            </a:solidFill>
            <a:prstDash val="solid"/>
          </a:ln>
        </p:spPr>
        <p:txBody>
          <a:bodyPr/>
          <a:lstStyle/>
          <a:p>
            <a:endParaRPr lang="en-GB"/>
          </a:p>
        </p:txBody>
      </p:sp>
      <p:sp>
        <p:nvSpPr>
          <p:cNvPr id="4" name="Shape 2"/>
          <p:cNvSpPr/>
          <p:nvPr/>
        </p:nvSpPr>
        <p:spPr>
          <a:xfrm>
            <a:off x="770930" y="2699742"/>
            <a:ext cx="91440" cy="1824276"/>
          </a:xfrm>
          <a:prstGeom prst="roundRect">
            <a:avLst>
              <a:gd name="adj" fmla="val 91163"/>
            </a:avLst>
          </a:prstGeom>
          <a:solidFill>
            <a:srgbClr val="373B48"/>
          </a:solidFill>
          <a:ln/>
        </p:spPr>
        <p:txBody>
          <a:bodyPr/>
          <a:lstStyle/>
          <a:p>
            <a:endParaRPr lang="en-GB"/>
          </a:p>
        </p:txBody>
      </p:sp>
      <p:sp>
        <p:nvSpPr>
          <p:cNvPr id="5" name="Text 3"/>
          <p:cNvSpPr/>
          <p:nvPr/>
        </p:nvSpPr>
        <p:spPr>
          <a:xfrm>
            <a:off x="1083588" y="2920960"/>
            <a:ext cx="3973830" cy="310158"/>
          </a:xfrm>
          <a:prstGeom prst="rect">
            <a:avLst/>
          </a:prstGeom>
          <a:noFill/>
          <a:ln/>
        </p:spPr>
        <p:txBody>
          <a:bodyPr wrap="none" lIns="0" tIns="0" rIns="0" bIns="0" rtlCol="0" anchor="t"/>
          <a:lstStyle/>
          <a:p>
            <a:pPr marL="0" indent="0" algn="l">
              <a:lnSpc>
                <a:spcPts val="2400"/>
              </a:lnSpc>
              <a:buNone/>
            </a:pPr>
            <a:r>
              <a:rPr lang="en-US" sz="1950" dirty="0">
                <a:solidFill>
                  <a:srgbClr val="52586B"/>
                </a:solidFill>
                <a:latin typeface="Mona Sans Semi Bold" pitchFamily="34" charset="0"/>
                <a:ea typeface="Mona Sans Semi Bold" pitchFamily="34" charset="-122"/>
                <a:cs typeface="Mona Sans Semi Bold" pitchFamily="34" charset="-120"/>
              </a:rPr>
              <a:t>Synthetic Cannabinoids ("Spice")</a:t>
            </a:r>
            <a:endParaRPr lang="en-US" sz="1950" dirty="0"/>
          </a:p>
        </p:txBody>
      </p:sp>
      <p:sp>
        <p:nvSpPr>
          <p:cNvPr id="6" name="Text 4"/>
          <p:cNvSpPr/>
          <p:nvPr/>
        </p:nvSpPr>
        <p:spPr>
          <a:xfrm>
            <a:off x="1083588" y="3350181"/>
            <a:ext cx="5911215" cy="952619"/>
          </a:xfrm>
          <a:prstGeom prst="rect">
            <a:avLst/>
          </a:prstGeom>
          <a:noFill/>
          <a:ln/>
        </p:spPr>
        <p:txBody>
          <a:bodyPr wrap="square" lIns="0" tIns="0" rIns="0" bIns="0" rtlCol="0" anchor="t"/>
          <a:lstStyle/>
          <a:p>
            <a:pPr marL="0" indent="0" algn="l">
              <a:lnSpc>
                <a:spcPts val="2500"/>
              </a:lnSpc>
              <a:buNone/>
            </a:pPr>
            <a:r>
              <a:rPr lang="en-US" sz="1550" dirty="0">
                <a:solidFill>
                  <a:srgbClr val="52586B"/>
                </a:solidFill>
                <a:latin typeface="Funnel Sans" pitchFamily="34" charset="0"/>
                <a:ea typeface="Funnel Sans" pitchFamily="34" charset="-122"/>
                <a:cs typeface="Funnel Sans" pitchFamily="34" charset="-120"/>
              </a:rPr>
              <a:t>Most prevalent due to extreme potency and ease of concealment. Often sprayed on papers or clothing. Highly unpredictable effects and significant health risks.</a:t>
            </a:r>
            <a:endParaRPr lang="en-US" sz="1550" dirty="0"/>
          </a:p>
        </p:txBody>
      </p:sp>
      <p:sp>
        <p:nvSpPr>
          <p:cNvPr id="7" name="Shape 5"/>
          <p:cNvSpPr/>
          <p:nvPr/>
        </p:nvSpPr>
        <p:spPr>
          <a:xfrm>
            <a:off x="7414379" y="2699742"/>
            <a:ext cx="6422231" cy="1824276"/>
          </a:xfrm>
          <a:prstGeom prst="roundRect">
            <a:avLst>
              <a:gd name="adj" fmla="val 6015"/>
            </a:avLst>
          </a:prstGeom>
          <a:solidFill>
            <a:srgbClr val="FFFFFF">
              <a:alpha val="95000"/>
            </a:srgbClr>
          </a:solidFill>
          <a:ln w="22860">
            <a:solidFill>
              <a:srgbClr val="C8CACF"/>
            </a:solidFill>
            <a:prstDash val="solid"/>
          </a:ln>
        </p:spPr>
        <p:txBody>
          <a:bodyPr/>
          <a:lstStyle/>
          <a:p>
            <a:endParaRPr lang="en-GB"/>
          </a:p>
        </p:txBody>
      </p:sp>
      <p:sp>
        <p:nvSpPr>
          <p:cNvPr id="8" name="Shape 6"/>
          <p:cNvSpPr/>
          <p:nvPr/>
        </p:nvSpPr>
        <p:spPr>
          <a:xfrm>
            <a:off x="7391519" y="2699742"/>
            <a:ext cx="91440" cy="1824276"/>
          </a:xfrm>
          <a:prstGeom prst="roundRect">
            <a:avLst>
              <a:gd name="adj" fmla="val 91163"/>
            </a:avLst>
          </a:prstGeom>
          <a:solidFill>
            <a:srgbClr val="373B48"/>
          </a:solidFill>
          <a:ln/>
        </p:spPr>
        <p:txBody>
          <a:bodyPr/>
          <a:lstStyle/>
          <a:p>
            <a:endParaRPr lang="en-GB"/>
          </a:p>
        </p:txBody>
      </p:sp>
      <p:sp>
        <p:nvSpPr>
          <p:cNvPr id="9" name="Text 7"/>
          <p:cNvSpPr/>
          <p:nvPr/>
        </p:nvSpPr>
        <p:spPr>
          <a:xfrm>
            <a:off x="7704177" y="2920960"/>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52586B"/>
                </a:solidFill>
                <a:latin typeface="Mona Sans Semi Bold" pitchFamily="34" charset="0"/>
                <a:ea typeface="Mona Sans Semi Bold" pitchFamily="34" charset="-122"/>
                <a:cs typeface="Mona Sans Semi Bold" pitchFamily="34" charset="-120"/>
              </a:rPr>
              <a:t>Cannabis</a:t>
            </a:r>
            <a:endParaRPr lang="en-US" sz="1950" dirty="0"/>
          </a:p>
        </p:txBody>
      </p:sp>
      <p:sp>
        <p:nvSpPr>
          <p:cNvPr id="10" name="Text 8"/>
          <p:cNvSpPr/>
          <p:nvPr/>
        </p:nvSpPr>
        <p:spPr>
          <a:xfrm>
            <a:off x="7704177" y="3350181"/>
            <a:ext cx="5911215" cy="635079"/>
          </a:xfrm>
          <a:prstGeom prst="rect">
            <a:avLst/>
          </a:prstGeom>
          <a:noFill/>
          <a:ln/>
        </p:spPr>
        <p:txBody>
          <a:bodyPr wrap="square" lIns="0" tIns="0" rIns="0" bIns="0" rtlCol="0" anchor="t"/>
          <a:lstStyle/>
          <a:p>
            <a:pPr marL="0" indent="0" algn="l">
              <a:lnSpc>
                <a:spcPts val="2500"/>
              </a:lnSpc>
              <a:buNone/>
            </a:pPr>
            <a:r>
              <a:rPr lang="en-US" sz="1550" dirty="0">
                <a:solidFill>
                  <a:srgbClr val="52586B"/>
                </a:solidFill>
                <a:latin typeface="Funnel Sans" pitchFamily="34" charset="0"/>
                <a:ea typeface="Funnel Sans" pitchFamily="34" charset="-122"/>
                <a:cs typeface="Funnel Sans" pitchFamily="34" charset="-120"/>
              </a:rPr>
              <a:t>Frequently smuggled in via post or visits. Relatively easy to detect but remains common despite enhanced screening.</a:t>
            </a:r>
            <a:endParaRPr lang="en-US" sz="1550" dirty="0"/>
          </a:p>
        </p:txBody>
      </p:sp>
      <p:sp>
        <p:nvSpPr>
          <p:cNvPr id="11" name="Shape 9"/>
          <p:cNvSpPr/>
          <p:nvPr/>
        </p:nvSpPr>
        <p:spPr>
          <a:xfrm>
            <a:off x="793790" y="4722376"/>
            <a:ext cx="6422231" cy="1824276"/>
          </a:xfrm>
          <a:prstGeom prst="roundRect">
            <a:avLst>
              <a:gd name="adj" fmla="val 6015"/>
            </a:avLst>
          </a:prstGeom>
          <a:solidFill>
            <a:srgbClr val="FFFFFF">
              <a:alpha val="95000"/>
            </a:srgbClr>
          </a:solidFill>
          <a:ln w="22860">
            <a:solidFill>
              <a:srgbClr val="C8CACF"/>
            </a:solidFill>
            <a:prstDash val="solid"/>
          </a:ln>
        </p:spPr>
        <p:txBody>
          <a:bodyPr/>
          <a:lstStyle/>
          <a:p>
            <a:endParaRPr lang="en-GB"/>
          </a:p>
        </p:txBody>
      </p:sp>
      <p:sp>
        <p:nvSpPr>
          <p:cNvPr id="12" name="Shape 10"/>
          <p:cNvSpPr/>
          <p:nvPr/>
        </p:nvSpPr>
        <p:spPr>
          <a:xfrm>
            <a:off x="770930" y="4722376"/>
            <a:ext cx="91440" cy="1824276"/>
          </a:xfrm>
          <a:prstGeom prst="roundRect">
            <a:avLst>
              <a:gd name="adj" fmla="val 91163"/>
            </a:avLst>
          </a:prstGeom>
          <a:solidFill>
            <a:srgbClr val="373B48"/>
          </a:solidFill>
          <a:ln/>
        </p:spPr>
        <p:txBody>
          <a:bodyPr/>
          <a:lstStyle/>
          <a:p>
            <a:endParaRPr lang="en-GB"/>
          </a:p>
        </p:txBody>
      </p:sp>
      <p:sp>
        <p:nvSpPr>
          <p:cNvPr id="13" name="Text 11"/>
          <p:cNvSpPr/>
          <p:nvPr/>
        </p:nvSpPr>
        <p:spPr>
          <a:xfrm>
            <a:off x="1083588" y="4943594"/>
            <a:ext cx="3152418" cy="310158"/>
          </a:xfrm>
          <a:prstGeom prst="rect">
            <a:avLst/>
          </a:prstGeom>
          <a:noFill/>
          <a:ln/>
        </p:spPr>
        <p:txBody>
          <a:bodyPr wrap="none" lIns="0" tIns="0" rIns="0" bIns="0" rtlCol="0" anchor="t"/>
          <a:lstStyle/>
          <a:p>
            <a:pPr marL="0" indent="0" algn="l">
              <a:lnSpc>
                <a:spcPts val="2400"/>
              </a:lnSpc>
              <a:buNone/>
            </a:pPr>
            <a:r>
              <a:rPr lang="en-US" sz="1950" dirty="0">
                <a:solidFill>
                  <a:srgbClr val="52586B"/>
                </a:solidFill>
                <a:latin typeface="Mona Sans Semi Bold" pitchFamily="34" charset="0"/>
                <a:ea typeface="Mona Sans Semi Bold" pitchFamily="34" charset="-122"/>
                <a:cs typeface="Mona Sans Semi Bold" pitchFamily="34" charset="-120"/>
              </a:rPr>
              <a:t>Heroin and Crack Cocaine</a:t>
            </a:r>
            <a:endParaRPr lang="en-US" sz="1950" dirty="0"/>
          </a:p>
        </p:txBody>
      </p:sp>
      <p:sp>
        <p:nvSpPr>
          <p:cNvPr id="14" name="Text 12"/>
          <p:cNvSpPr/>
          <p:nvPr/>
        </p:nvSpPr>
        <p:spPr>
          <a:xfrm>
            <a:off x="1083588" y="5372814"/>
            <a:ext cx="5911215" cy="952619"/>
          </a:xfrm>
          <a:prstGeom prst="rect">
            <a:avLst/>
          </a:prstGeom>
          <a:noFill/>
          <a:ln/>
        </p:spPr>
        <p:txBody>
          <a:bodyPr wrap="square" lIns="0" tIns="0" rIns="0" bIns="0" rtlCol="0" anchor="t"/>
          <a:lstStyle/>
          <a:p>
            <a:pPr marL="0" indent="0" algn="l">
              <a:lnSpc>
                <a:spcPts val="2500"/>
              </a:lnSpc>
              <a:buNone/>
            </a:pPr>
            <a:r>
              <a:rPr lang="en-US" sz="1550" dirty="0">
                <a:solidFill>
                  <a:srgbClr val="52586B"/>
                </a:solidFill>
                <a:latin typeface="Funnel Sans" pitchFamily="34" charset="0"/>
                <a:ea typeface="Funnel Sans" pitchFamily="34" charset="-122"/>
                <a:cs typeface="Funnel Sans" pitchFamily="34" charset="-120"/>
              </a:rPr>
              <a:t>More common in higher-security prisons or where organised crime groups control distribution networks. Associated with severe dependency and withdrawal issues.</a:t>
            </a:r>
            <a:endParaRPr lang="en-US" sz="1550" dirty="0"/>
          </a:p>
        </p:txBody>
      </p:sp>
      <p:sp>
        <p:nvSpPr>
          <p:cNvPr id="15" name="Shape 13"/>
          <p:cNvSpPr/>
          <p:nvPr/>
        </p:nvSpPr>
        <p:spPr>
          <a:xfrm>
            <a:off x="7414379" y="4722376"/>
            <a:ext cx="6422231" cy="1824276"/>
          </a:xfrm>
          <a:prstGeom prst="roundRect">
            <a:avLst>
              <a:gd name="adj" fmla="val 6015"/>
            </a:avLst>
          </a:prstGeom>
          <a:solidFill>
            <a:srgbClr val="FFFFFF">
              <a:alpha val="95000"/>
            </a:srgbClr>
          </a:solidFill>
          <a:ln w="22860">
            <a:solidFill>
              <a:srgbClr val="C8CACF"/>
            </a:solidFill>
            <a:prstDash val="solid"/>
          </a:ln>
        </p:spPr>
        <p:txBody>
          <a:bodyPr/>
          <a:lstStyle/>
          <a:p>
            <a:endParaRPr lang="en-GB"/>
          </a:p>
        </p:txBody>
      </p:sp>
      <p:sp>
        <p:nvSpPr>
          <p:cNvPr id="16" name="Shape 14"/>
          <p:cNvSpPr/>
          <p:nvPr/>
        </p:nvSpPr>
        <p:spPr>
          <a:xfrm>
            <a:off x="7391519" y="4722376"/>
            <a:ext cx="91440" cy="1824276"/>
          </a:xfrm>
          <a:prstGeom prst="roundRect">
            <a:avLst>
              <a:gd name="adj" fmla="val 91163"/>
            </a:avLst>
          </a:prstGeom>
          <a:solidFill>
            <a:srgbClr val="373B48"/>
          </a:solidFill>
          <a:ln/>
        </p:spPr>
        <p:txBody>
          <a:bodyPr/>
          <a:lstStyle/>
          <a:p>
            <a:endParaRPr lang="en-GB"/>
          </a:p>
        </p:txBody>
      </p:sp>
      <p:sp>
        <p:nvSpPr>
          <p:cNvPr id="17" name="Text 15"/>
          <p:cNvSpPr/>
          <p:nvPr/>
        </p:nvSpPr>
        <p:spPr>
          <a:xfrm>
            <a:off x="7704177" y="4943594"/>
            <a:ext cx="4054435" cy="310158"/>
          </a:xfrm>
          <a:prstGeom prst="rect">
            <a:avLst/>
          </a:prstGeom>
          <a:noFill/>
          <a:ln/>
        </p:spPr>
        <p:txBody>
          <a:bodyPr wrap="none" lIns="0" tIns="0" rIns="0" bIns="0" rtlCol="0" anchor="t"/>
          <a:lstStyle/>
          <a:p>
            <a:pPr marL="0" indent="0" algn="l">
              <a:lnSpc>
                <a:spcPts val="2400"/>
              </a:lnSpc>
              <a:buNone/>
            </a:pPr>
            <a:r>
              <a:rPr lang="en-US" sz="1950" dirty="0">
                <a:solidFill>
                  <a:srgbClr val="52586B"/>
                </a:solidFill>
                <a:latin typeface="Mona Sans Semi Bold" pitchFamily="34" charset="0"/>
                <a:ea typeface="Mona Sans Semi Bold" pitchFamily="34" charset="-122"/>
                <a:cs typeface="Mona Sans Semi Bold" pitchFamily="34" charset="-120"/>
              </a:rPr>
              <a:t>Diverted Prescription Medications</a:t>
            </a:r>
            <a:endParaRPr lang="en-US" sz="1950" dirty="0"/>
          </a:p>
        </p:txBody>
      </p:sp>
      <p:sp>
        <p:nvSpPr>
          <p:cNvPr id="18" name="Text 16"/>
          <p:cNvSpPr/>
          <p:nvPr/>
        </p:nvSpPr>
        <p:spPr>
          <a:xfrm>
            <a:off x="7704177" y="5372814"/>
            <a:ext cx="5911215" cy="952619"/>
          </a:xfrm>
          <a:prstGeom prst="rect">
            <a:avLst/>
          </a:prstGeom>
          <a:noFill/>
          <a:ln/>
        </p:spPr>
        <p:txBody>
          <a:bodyPr wrap="square" lIns="0" tIns="0" rIns="0" bIns="0" rtlCol="0" anchor="t"/>
          <a:lstStyle/>
          <a:p>
            <a:pPr marL="0" indent="0" algn="l">
              <a:lnSpc>
                <a:spcPts val="2500"/>
              </a:lnSpc>
              <a:buNone/>
            </a:pPr>
            <a:r>
              <a:rPr lang="en-US" sz="1550" dirty="0">
                <a:solidFill>
                  <a:srgbClr val="52586B"/>
                </a:solidFill>
                <a:latin typeface="Funnel Sans" pitchFamily="34" charset="0"/>
                <a:ea typeface="Funnel Sans" pitchFamily="34" charset="-122"/>
                <a:cs typeface="Funnel Sans" pitchFamily="34" charset="-120"/>
              </a:rPr>
              <a:t>Including gabapentin, pregabalin, and diazepam. Often sold or traded between prisoners. May be obtained through manipulation of healthcare systems.</a:t>
            </a:r>
            <a:endParaRPr lang="en-US" sz="1550" dirty="0"/>
          </a:p>
        </p:txBody>
      </p:sp>
      <p:pic>
        <p:nvPicPr>
          <p:cNvPr id="19" name="Picture 18">
            <a:extLst>
              <a:ext uri="{FF2B5EF4-FFF2-40B4-BE49-F238E27FC236}">
                <a16:creationId xmlns:a16="http://schemas.microsoft.com/office/drawing/2014/main" id="{151160E3-DB7A-F69C-E8F5-F727775863A4}"/>
              </a:ext>
            </a:extLst>
          </p:cNvPr>
          <p:cNvPicPr>
            <a:picLocks noChangeAspect="1"/>
          </p:cNvPicPr>
          <p:nvPr/>
        </p:nvPicPr>
        <p:blipFill>
          <a:blip r:embed="rId3"/>
          <a:stretch>
            <a:fillRect/>
          </a:stretch>
        </p:blipFill>
        <p:spPr>
          <a:xfrm>
            <a:off x="177425" y="53658"/>
            <a:ext cx="2016301" cy="1629171"/>
          </a:xfrm>
          <a:prstGeom prst="rect">
            <a:avLst/>
          </a:prstGeom>
        </p:spPr>
      </p:pic>
      <p:pic>
        <p:nvPicPr>
          <p:cNvPr id="20" name="Picture 19">
            <a:extLst>
              <a:ext uri="{FF2B5EF4-FFF2-40B4-BE49-F238E27FC236}">
                <a16:creationId xmlns:a16="http://schemas.microsoft.com/office/drawing/2014/main" id="{0B0F4AB4-6488-76C3-1C41-81671B57943A}"/>
              </a:ext>
            </a:extLst>
          </p:cNvPr>
          <p:cNvPicPr>
            <a:picLocks noChangeAspect="1"/>
          </p:cNvPicPr>
          <p:nvPr/>
        </p:nvPicPr>
        <p:blipFill>
          <a:blip r:embed="rId4"/>
          <a:stretch>
            <a:fillRect/>
          </a:stretch>
        </p:blipFill>
        <p:spPr>
          <a:xfrm>
            <a:off x="10972798" y="434162"/>
            <a:ext cx="2302429" cy="1726822"/>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178C634-F134-A185-E6C4-3373DE39D6AA}"/>
              </a:ext>
            </a:extLst>
          </p:cNvPr>
          <p:cNvSpPr txBox="1"/>
          <p:nvPr/>
        </p:nvSpPr>
        <p:spPr>
          <a:xfrm>
            <a:off x="337751" y="436605"/>
            <a:ext cx="10297298" cy="707886"/>
          </a:xfrm>
          <a:prstGeom prst="rect">
            <a:avLst/>
          </a:prstGeom>
          <a:noFill/>
        </p:spPr>
        <p:txBody>
          <a:bodyPr wrap="square" rtlCol="0">
            <a:spAutoFit/>
          </a:bodyPr>
          <a:lstStyle/>
          <a:p>
            <a:r>
              <a:rPr lang="en-GB" sz="4000" b="1" dirty="0">
                <a:latin typeface="Mona Sans Semi Bold" panose="020B0604020202020204" charset="0"/>
              </a:rPr>
              <a:t>Drug testing in prisons</a:t>
            </a:r>
          </a:p>
        </p:txBody>
      </p:sp>
      <p:sp>
        <p:nvSpPr>
          <p:cNvPr id="3" name="TextBox 2">
            <a:extLst>
              <a:ext uri="{FF2B5EF4-FFF2-40B4-BE49-F238E27FC236}">
                <a16:creationId xmlns:a16="http://schemas.microsoft.com/office/drawing/2014/main" id="{D9F7A6F4-2695-4026-34B1-E6495C741ACE}"/>
              </a:ext>
            </a:extLst>
          </p:cNvPr>
          <p:cNvSpPr txBox="1"/>
          <p:nvPr/>
        </p:nvSpPr>
        <p:spPr>
          <a:xfrm>
            <a:off x="444843" y="1474573"/>
            <a:ext cx="9259330" cy="3970318"/>
          </a:xfrm>
          <a:prstGeom prst="rect">
            <a:avLst/>
          </a:prstGeom>
          <a:noFill/>
        </p:spPr>
        <p:txBody>
          <a:bodyPr wrap="square" rtlCol="0">
            <a:spAutoFit/>
          </a:bodyPr>
          <a:lstStyle/>
          <a:p>
            <a:r>
              <a:rPr lang="en-GB" sz="2800" dirty="0"/>
              <a:t>3 types of drug testing within prisons:</a:t>
            </a:r>
          </a:p>
          <a:p>
            <a:endParaRPr lang="en-GB" sz="2800" dirty="0"/>
          </a:p>
          <a:p>
            <a:pPr marL="342900" indent="-342900">
              <a:buAutoNum type="alphaLcParenR"/>
            </a:pPr>
            <a:r>
              <a:rPr lang="en-GB" sz="2800" b="1" dirty="0"/>
              <a:t>Mandatory</a:t>
            </a:r>
            <a:r>
              <a:rPr lang="en-GB" sz="2800" dirty="0"/>
              <a:t> – Prisons have to complete a certain % of these each month (gives a fairly accurate picture of the extent of the drug problem in prisons). </a:t>
            </a:r>
          </a:p>
          <a:p>
            <a:pPr marL="342900" indent="-342900">
              <a:buAutoNum type="alphaLcParenR"/>
            </a:pPr>
            <a:r>
              <a:rPr lang="en-GB" sz="2800" b="1" dirty="0"/>
              <a:t>Voluntary</a:t>
            </a:r>
            <a:r>
              <a:rPr lang="en-GB" sz="2800" dirty="0"/>
              <a:t> – Normally offered to target prolific drug users to try and reduce their drug use.</a:t>
            </a:r>
          </a:p>
          <a:p>
            <a:r>
              <a:rPr lang="en-GB" sz="2800" dirty="0"/>
              <a:t>c)  </a:t>
            </a:r>
            <a:r>
              <a:rPr lang="en-GB" sz="2800" b="1" dirty="0"/>
              <a:t>Suspicion</a:t>
            </a:r>
            <a:r>
              <a:rPr lang="en-GB" sz="2800" dirty="0"/>
              <a:t> - Prisoners are placed on suspicion testing when there is intelligence to suggest that they are using drugs. </a:t>
            </a:r>
          </a:p>
        </p:txBody>
      </p:sp>
      <p:sp>
        <p:nvSpPr>
          <p:cNvPr id="4" name="TextBox 3">
            <a:extLst>
              <a:ext uri="{FF2B5EF4-FFF2-40B4-BE49-F238E27FC236}">
                <a16:creationId xmlns:a16="http://schemas.microsoft.com/office/drawing/2014/main" id="{B448EAB5-0156-2888-5D4F-12E0E99D593A}"/>
              </a:ext>
            </a:extLst>
          </p:cNvPr>
          <p:cNvSpPr txBox="1"/>
          <p:nvPr/>
        </p:nvSpPr>
        <p:spPr>
          <a:xfrm>
            <a:off x="5371070" y="1806476"/>
            <a:ext cx="8328454" cy="6278642"/>
          </a:xfrm>
          <a:prstGeom prst="rect">
            <a:avLst/>
          </a:prstGeom>
          <a:noFill/>
        </p:spPr>
        <p:txBody>
          <a:bodyPr wrap="square" rtlCol="0">
            <a:spAutoFit/>
          </a:bodyPr>
          <a:lstStyle/>
          <a:p>
            <a:r>
              <a:rPr lang="en-GB" sz="3200" dirty="0">
                <a:hlinkClick r:id="rId3"/>
              </a:rPr>
              <a:t>HMPPS Annual Digest 2023 to 2024</a:t>
            </a:r>
            <a:endParaRPr lang="en-GB" sz="3200" b="1" dirty="0"/>
          </a:p>
          <a:p>
            <a:pPr marL="457200" indent="-457200">
              <a:buFont typeface="Arial" panose="020B0604020202020204" pitchFamily="34" charset="0"/>
              <a:buChar char="•"/>
            </a:pPr>
            <a:r>
              <a:rPr lang="en-GB" sz="3200" b="1" dirty="0" err="1"/>
              <a:t>rMDT</a:t>
            </a:r>
            <a:r>
              <a:rPr lang="en-GB" sz="3200" b="1" dirty="0"/>
              <a:t> (Random mandatory drug testing) is still yet to return to the levels required for reliable national or establishment-level estimates in 2023/24.</a:t>
            </a:r>
          </a:p>
          <a:p>
            <a:pPr marL="457200" indent="-457200">
              <a:buFont typeface="Arial" panose="020B0604020202020204" pitchFamily="34" charset="0"/>
              <a:buChar char="•"/>
            </a:pPr>
            <a:endParaRPr lang="en-GB" sz="3200" b="1" dirty="0"/>
          </a:p>
          <a:p>
            <a:pPr marL="457200" indent="-457200">
              <a:buFont typeface="Arial" panose="020B0604020202020204" pitchFamily="34" charset="0"/>
              <a:buChar char="•"/>
            </a:pPr>
            <a:r>
              <a:rPr lang="en-GB" sz="3200" dirty="0"/>
              <a:t>In the 12 months to March 2024, there were 51,452 random mandatory drug tests (</a:t>
            </a:r>
            <a:r>
              <a:rPr lang="en-GB" sz="3200" dirty="0" err="1"/>
              <a:t>rMDT</a:t>
            </a:r>
            <a:r>
              <a:rPr lang="en-GB" sz="3200" dirty="0"/>
              <a:t>) carried out nationally across all types of drugs. This was an </a:t>
            </a:r>
            <a:r>
              <a:rPr lang="en-GB" sz="3200" b="1" dirty="0"/>
              <a:t>increase</a:t>
            </a:r>
            <a:r>
              <a:rPr lang="en-GB" sz="3200" dirty="0"/>
              <a:t> from 41,308 the previous year but is still </a:t>
            </a:r>
            <a:r>
              <a:rPr lang="en-GB" sz="3200" b="1" dirty="0"/>
              <a:t>lower</a:t>
            </a:r>
            <a:r>
              <a:rPr lang="en-GB" sz="3200" dirty="0"/>
              <a:t> than 2019-20 when over 54,000 tests were conducted.</a:t>
            </a:r>
            <a:endParaRPr lang="en-GB" sz="3200" b="1" dirty="0"/>
          </a:p>
          <a:p>
            <a:endParaRPr lang="en-GB" dirty="0"/>
          </a:p>
        </p:txBody>
      </p:sp>
    </p:spTree>
    <p:extLst>
      <p:ext uri="{BB962C8B-B14F-4D97-AF65-F5344CB8AC3E}">
        <p14:creationId xmlns:p14="http://schemas.microsoft.com/office/powerpoint/2010/main" val="27884724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1" nodeType="clickEffect">
                                  <p:stCondLst>
                                    <p:cond delay="0"/>
                                  </p:stCondLst>
                                  <p:childTnLst>
                                    <p:set>
                                      <p:cBhvr>
                                        <p:cTn id="14" dur="1" fill="hold">
                                          <p:stCondLst>
                                            <p:cond delay="0"/>
                                          </p:stCondLst>
                                        </p:cTn>
                                        <p:tgtEl>
                                          <p:spTgt spid="3"/>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3" grpId="1"/>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2565678"/>
            <a:ext cx="7556421" cy="1240155"/>
          </a:xfrm>
          <a:prstGeom prst="rect">
            <a:avLst/>
          </a:prstGeom>
          <a:noFill/>
          <a:ln/>
        </p:spPr>
        <p:txBody>
          <a:bodyPr wrap="square" lIns="0" tIns="0" rIns="0" bIns="0" rtlCol="0" anchor="t"/>
          <a:lstStyle/>
          <a:p>
            <a:pPr marL="0" indent="0" algn="l">
              <a:lnSpc>
                <a:spcPts val="4850"/>
              </a:lnSpc>
              <a:buNone/>
            </a:pPr>
            <a:r>
              <a:rPr lang="en-US" sz="3900" dirty="0">
                <a:solidFill>
                  <a:srgbClr val="373B48"/>
                </a:solidFill>
                <a:latin typeface="Mona Sans Semi Bold" pitchFamily="34" charset="0"/>
                <a:ea typeface="Mona Sans Semi Bold" pitchFamily="34" charset="-122"/>
                <a:cs typeface="Mona Sans Semi Bold" pitchFamily="34" charset="-120"/>
              </a:rPr>
              <a:t>Methods of Smuggling: External to Internal</a:t>
            </a:r>
            <a:endParaRPr lang="en-US" sz="3900" dirty="0"/>
          </a:p>
        </p:txBody>
      </p:sp>
      <p:sp>
        <p:nvSpPr>
          <p:cNvPr id="4" name="Text 1"/>
          <p:cNvSpPr/>
          <p:nvPr/>
        </p:nvSpPr>
        <p:spPr>
          <a:xfrm>
            <a:off x="6280190" y="4103489"/>
            <a:ext cx="3067407" cy="310158"/>
          </a:xfrm>
          <a:prstGeom prst="rect">
            <a:avLst/>
          </a:prstGeom>
          <a:noFill/>
          <a:ln/>
        </p:spPr>
        <p:txBody>
          <a:bodyPr wrap="none" lIns="0" tIns="0" rIns="0" bIns="0" rtlCol="0" anchor="t"/>
          <a:lstStyle/>
          <a:p>
            <a:pPr marL="0" indent="0" algn="l">
              <a:lnSpc>
                <a:spcPts val="2400"/>
              </a:lnSpc>
              <a:buNone/>
            </a:pPr>
            <a:r>
              <a:rPr lang="en-US" sz="1950" dirty="0">
                <a:solidFill>
                  <a:srgbClr val="373B48"/>
                </a:solidFill>
                <a:latin typeface="Mona Sans Semi Bold" pitchFamily="34" charset="0"/>
                <a:ea typeface="Mona Sans Semi Bold" pitchFamily="34" charset="-122"/>
                <a:cs typeface="Mona Sans Semi Bold" pitchFamily="34" charset="-120"/>
              </a:rPr>
              <a:t>Key Routes for Drug Entry</a:t>
            </a:r>
            <a:endParaRPr lang="en-US" sz="1950" dirty="0"/>
          </a:p>
        </p:txBody>
      </p:sp>
      <p:sp>
        <p:nvSpPr>
          <p:cNvPr id="5" name="Text 2"/>
          <p:cNvSpPr/>
          <p:nvPr/>
        </p:nvSpPr>
        <p:spPr>
          <a:xfrm>
            <a:off x="6280190" y="4711303"/>
            <a:ext cx="7556421" cy="952619"/>
          </a:xfrm>
          <a:prstGeom prst="rect">
            <a:avLst/>
          </a:prstGeom>
          <a:noFill/>
          <a:ln/>
        </p:spPr>
        <p:txBody>
          <a:bodyPr wrap="square" lIns="0" tIns="0" rIns="0" bIns="0" rtlCol="0" anchor="t"/>
          <a:lstStyle/>
          <a:p>
            <a:pPr marL="0" indent="0" algn="l">
              <a:lnSpc>
                <a:spcPts val="2500"/>
              </a:lnSpc>
              <a:buNone/>
            </a:pPr>
            <a:r>
              <a:rPr lang="en-US" sz="2800" dirty="0">
                <a:solidFill>
                  <a:srgbClr val="52586B"/>
                </a:solidFill>
                <a:latin typeface="Funnel Sans" pitchFamily="34" charset="0"/>
                <a:ea typeface="Funnel Sans" pitchFamily="34" charset="-122"/>
                <a:cs typeface="Funnel Sans" pitchFamily="34" charset="-120"/>
              </a:rPr>
              <a:t>The routes by which drugs enter prisons have evolved significantly with technology and in response to security measures. Modern smuggling techniques range from high-tech approaches to exploitation of fundamental prison operations</a:t>
            </a:r>
            <a:r>
              <a:rPr lang="en-US" sz="1550" dirty="0">
                <a:solidFill>
                  <a:srgbClr val="52586B"/>
                </a:solidFill>
                <a:latin typeface="Funnel Sans" pitchFamily="34" charset="0"/>
                <a:ea typeface="Funnel Sans" pitchFamily="34" charset="-122"/>
                <a:cs typeface="Funnel Sans" pitchFamily="34" charset="-120"/>
              </a:rPr>
              <a:t>.</a:t>
            </a:r>
            <a:endParaRPr lang="en-US" sz="15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748070" y="514350"/>
            <a:ext cx="7359848" cy="584359"/>
          </a:xfrm>
          <a:prstGeom prst="rect">
            <a:avLst/>
          </a:prstGeom>
          <a:noFill/>
          <a:ln/>
        </p:spPr>
        <p:txBody>
          <a:bodyPr wrap="none" lIns="0" tIns="0" rIns="0" bIns="0" rtlCol="0" anchor="t"/>
          <a:lstStyle/>
          <a:p>
            <a:pPr marL="0" indent="0" algn="l">
              <a:lnSpc>
                <a:spcPts val="4600"/>
              </a:lnSpc>
              <a:buNone/>
            </a:pPr>
            <a:r>
              <a:rPr lang="en-US" sz="3650" dirty="0">
                <a:solidFill>
                  <a:srgbClr val="373B48"/>
                </a:solidFill>
                <a:latin typeface="Mona Sans Semi Bold" pitchFamily="34" charset="0"/>
                <a:ea typeface="Mona Sans Semi Bold" pitchFamily="34" charset="-122"/>
                <a:cs typeface="Mona Sans Semi Bold" pitchFamily="34" charset="-120"/>
              </a:rPr>
              <a:t>Aerial Delivery: The Drone Threat</a:t>
            </a:r>
            <a:endParaRPr lang="en-US" sz="3650" dirty="0"/>
          </a:p>
        </p:txBody>
      </p:sp>
      <p:sp>
        <p:nvSpPr>
          <p:cNvPr id="3" name="Text 1"/>
          <p:cNvSpPr/>
          <p:nvPr/>
        </p:nvSpPr>
        <p:spPr>
          <a:xfrm>
            <a:off x="748070" y="1566148"/>
            <a:ext cx="2668191" cy="292298"/>
          </a:xfrm>
          <a:prstGeom prst="rect">
            <a:avLst/>
          </a:prstGeom>
          <a:noFill/>
          <a:ln/>
        </p:spPr>
        <p:txBody>
          <a:bodyPr wrap="none" lIns="0" tIns="0" rIns="0" bIns="0" rtlCol="0" anchor="t"/>
          <a:lstStyle/>
          <a:p>
            <a:pPr marL="0" indent="0" algn="l">
              <a:lnSpc>
                <a:spcPts val="2300"/>
              </a:lnSpc>
              <a:buNone/>
            </a:pPr>
            <a:r>
              <a:rPr lang="en-US" sz="1800" dirty="0">
                <a:solidFill>
                  <a:srgbClr val="373B48"/>
                </a:solidFill>
                <a:latin typeface="Mona Sans Semi Bold" pitchFamily="34" charset="0"/>
                <a:ea typeface="Mona Sans Semi Bold" pitchFamily="34" charset="-122"/>
                <a:cs typeface="Mona Sans Semi Bold" pitchFamily="34" charset="-120"/>
              </a:rPr>
              <a:t>Tactical Considerations</a:t>
            </a:r>
            <a:endParaRPr lang="en-US" sz="1800" dirty="0"/>
          </a:p>
        </p:txBody>
      </p:sp>
      <p:sp>
        <p:nvSpPr>
          <p:cNvPr id="4" name="Text 2"/>
          <p:cNvSpPr/>
          <p:nvPr/>
        </p:nvSpPr>
        <p:spPr>
          <a:xfrm>
            <a:off x="748070" y="2045375"/>
            <a:ext cx="6339007" cy="299204"/>
          </a:xfrm>
          <a:prstGeom prst="rect">
            <a:avLst/>
          </a:prstGeom>
          <a:noFill/>
          <a:ln/>
        </p:spPr>
        <p:txBody>
          <a:bodyPr wrap="none" lIns="0" tIns="0" rIns="0" bIns="0" rtlCol="0" anchor="t"/>
          <a:lstStyle/>
          <a:p>
            <a:pPr marL="342900" indent="-342900" algn="l">
              <a:lnSpc>
                <a:spcPts val="2350"/>
              </a:lnSpc>
              <a:buSzPct val="100000"/>
              <a:buChar char="•"/>
            </a:pPr>
            <a:r>
              <a:rPr lang="en-US" sz="1450" dirty="0">
                <a:solidFill>
                  <a:srgbClr val="52586B"/>
                </a:solidFill>
                <a:latin typeface="Funnel Sans" pitchFamily="34" charset="0"/>
                <a:ea typeface="Funnel Sans" pitchFamily="34" charset="-122"/>
                <a:cs typeface="Funnel Sans" pitchFamily="34" charset="-120"/>
              </a:rPr>
              <a:t>Packages dropped into exercise yards or near accessible windows</a:t>
            </a:r>
            <a:endParaRPr lang="en-US" sz="1450" dirty="0"/>
          </a:p>
        </p:txBody>
      </p:sp>
      <p:sp>
        <p:nvSpPr>
          <p:cNvPr id="5" name="Text 3"/>
          <p:cNvSpPr/>
          <p:nvPr/>
        </p:nvSpPr>
        <p:spPr>
          <a:xfrm>
            <a:off x="740449" y="2571455"/>
            <a:ext cx="6339007" cy="299204"/>
          </a:xfrm>
          <a:prstGeom prst="rect">
            <a:avLst/>
          </a:prstGeom>
          <a:noFill/>
          <a:ln/>
        </p:spPr>
        <p:txBody>
          <a:bodyPr wrap="none" lIns="0" tIns="0" rIns="0" bIns="0" rtlCol="0" anchor="t"/>
          <a:lstStyle/>
          <a:p>
            <a:pPr marL="342900" indent="-342900" algn="l">
              <a:lnSpc>
                <a:spcPts val="2350"/>
              </a:lnSpc>
              <a:buSzPct val="100000"/>
              <a:buChar char="•"/>
            </a:pPr>
            <a:r>
              <a:rPr lang="en-US" sz="1450" dirty="0">
                <a:solidFill>
                  <a:srgbClr val="52586B"/>
                </a:solidFill>
                <a:latin typeface="Funnel Sans" pitchFamily="34" charset="0"/>
                <a:ea typeface="Funnel Sans" pitchFamily="34" charset="-122"/>
                <a:cs typeface="Funnel Sans" pitchFamily="34" charset="-120"/>
              </a:rPr>
              <a:t>Operations often coincide with specific recreation periods</a:t>
            </a:r>
            <a:endParaRPr lang="en-US" sz="1450" dirty="0"/>
          </a:p>
        </p:txBody>
      </p:sp>
      <p:sp>
        <p:nvSpPr>
          <p:cNvPr id="6" name="Text 4"/>
          <p:cNvSpPr/>
          <p:nvPr/>
        </p:nvSpPr>
        <p:spPr>
          <a:xfrm>
            <a:off x="632739" y="3172500"/>
            <a:ext cx="6339007" cy="299204"/>
          </a:xfrm>
          <a:prstGeom prst="rect">
            <a:avLst/>
          </a:prstGeom>
          <a:noFill/>
          <a:ln/>
        </p:spPr>
        <p:txBody>
          <a:bodyPr wrap="none" lIns="0" tIns="0" rIns="0" bIns="0" rtlCol="0" anchor="t"/>
          <a:lstStyle/>
          <a:p>
            <a:pPr marL="342900" indent="-342900" algn="l">
              <a:lnSpc>
                <a:spcPts val="2350"/>
              </a:lnSpc>
              <a:buSzPct val="100000"/>
              <a:buChar char="•"/>
            </a:pPr>
            <a:r>
              <a:rPr lang="en-US" sz="1450" dirty="0">
                <a:solidFill>
                  <a:srgbClr val="52586B"/>
                </a:solidFill>
                <a:latin typeface="Funnel Sans" pitchFamily="34" charset="0"/>
                <a:ea typeface="Funnel Sans" pitchFamily="34" charset="-122"/>
                <a:cs typeface="Funnel Sans" pitchFamily="34" charset="-120"/>
              </a:rPr>
              <a:t>Typically carry synthetic cannabinoids, phones and other contraband</a:t>
            </a:r>
            <a:endParaRPr lang="en-US" sz="1450" dirty="0"/>
          </a:p>
        </p:txBody>
      </p:sp>
      <p:sp>
        <p:nvSpPr>
          <p:cNvPr id="7" name="Text 5"/>
          <p:cNvSpPr/>
          <p:nvPr/>
        </p:nvSpPr>
        <p:spPr>
          <a:xfrm>
            <a:off x="632740" y="3896097"/>
            <a:ext cx="6339007" cy="299204"/>
          </a:xfrm>
          <a:prstGeom prst="rect">
            <a:avLst/>
          </a:prstGeom>
          <a:noFill/>
          <a:ln/>
        </p:spPr>
        <p:txBody>
          <a:bodyPr wrap="none" lIns="0" tIns="0" rIns="0" bIns="0" rtlCol="0" anchor="t"/>
          <a:lstStyle/>
          <a:p>
            <a:pPr marL="342900" indent="-342900" algn="l">
              <a:lnSpc>
                <a:spcPts val="2350"/>
              </a:lnSpc>
              <a:buSzPct val="100000"/>
              <a:buChar char="•"/>
            </a:pPr>
            <a:r>
              <a:rPr lang="en-US" sz="1450" dirty="0">
                <a:solidFill>
                  <a:srgbClr val="52586B"/>
                </a:solidFill>
                <a:latin typeface="Funnel Sans" pitchFamily="34" charset="0"/>
                <a:ea typeface="Funnel Sans" pitchFamily="34" charset="-122"/>
                <a:cs typeface="Funnel Sans" pitchFamily="34" charset="-120"/>
              </a:rPr>
              <a:t>Increasingly sophisticated navigation to evade detection</a:t>
            </a:r>
            <a:endParaRPr lang="en-US" sz="1450" dirty="0"/>
          </a:p>
        </p:txBody>
      </p:sp>
      <p:sp>
        <p:nvSpPr>
          <p:cNvPr id="8" name="Text 6"/>
          <p:cNvSpPr/>
          <p:nvPr/>
        </p:nvSpPr>
        <p:spPr>
          <a:xfrm>
            <a:off x="632741" y="4774837"/>
            <a:ext cx="6339007" cy="299204"/>
          </a:xfrm>
          <a:prstGeom prst="rect">
            <a:avLst/>
          </a:prstGeom>
          <a:noFill/>
          <a:ln/>
        </p:spPr>
        <p:txBody>
          <a:bodyPr wrap="none" lIns="0" tIns="0" rIns="0" bIns="0" rtlCol="0" anchor="t"/>
          <a:lstStyle/>
          <a:p>
            <a:pPr marL="342900" indent="-342900" algn="l">
              <a:lnSpc>
                <a:spcPts val="2350"/>
              </a:lnSpc>
              <a:buSzPct val="100000"/>
              <a:buChar char="•"/>
            </a:pPr>
            <a:r>
              <a:rPr lang="en-US" sz="1450" dirty="0">
                <a:solidFill>
                  <a:srgbClr val="52586B"/>
                </a:solidFill>
                <a:latin typeface="Funnel Sans" pitchFamily="34" charset="0"/>
                <a:ea typeface="Funnel Sans" pitchFamily="34" charset="-122"/>
                <a:cs typeface="Funnel Sans" pitchFamily="34" charset="-120"/>
              </a:rPr>
              <a:t>Often operated by criminal networks with internal coordination</a:t>
            </a:r>
            <a:endParaRPr lang="en-US" sz="1450" dirty="0"/>
          </a:p>
        </p:txBody>
      </p:sp>
      <p:sp>
        <p:nvSpPr>
          <p:cNvPr id="9" name="Text 7"/>
          <p:cNvSpPr/>
          <p:nvPr/>
        </p:nvSpPr>
        <p:spPr>
          <a:xfrm>
            <a:off x="525649" y="5868545"/>
            <a:ext cx="6339007" cy="2273189"/>
          </a:xfrm>
          <a:prstGeom prst="rect">
            <a:avLst/>
          </a:prstGeom>
          <a:noFill/>
          <a:ln/>
        </p:spPr>
        <p:txBody>
          <a:bodyPr wrap="square" lIns="0" tIns="0" rIns="0" bIns="0" rtlCol="0" anchor="t"/>
          <a:lstStyle/>
          <a:p>
            <a:pPr marL="0" indent="0" algn="ctr">
              <a:lnSpc>
                <a:spcPts val="2350"/>
              </a:lnSpc>
              <a:buNone/>
            </a:pPr>
            <a:r>
              <a:rPr lang="en-US" sz="2800" dirty="0">
                <a:solidFill>
                  <a:srgbClr val="52586B"/>
                </a:solidFill>
                <a:latin typeface="Funnel Sans" pitchFamily="34" charset="0"/>
                <a:ea typeface="Funnel Sans" pitchFamily="34" charset="-122"/>
                <a:cs typeface="Funnel Sans" pitchFamily="34" charset="-120"/>
              </a:rPr>
              <a:t>In 2021, a drone intercepted over HMP Birmingham was carrying Spice-soaked papers, mobile phones and SIM cards—highlighting the diverse contraband smuggled via this method.</a:t>
            </a:r>
            <a:endParaRPr lang="en-US" sz="2800" dirty="0"/>
          </a:p>
        </p:txBody>
      </p:sp>
      <p:pic>
        <p:nvPicPr>
          <p:cNvPr id="11" name="Online Media 10" title="Newsnight films drone dropping large package into HMP Wandsworth prison">
            <a:hlinkClick r:id="" action="ppaction://media"/>
            <a:extLst>
              <a:ext uri="{FF2B5EF4-FFF2-40B4-BE49-F238E27FC236}">
                <a16:creationId xmlns:a16="http://schemas.microsoft.com/office/drawing/2014/main" id="{84086689-7455-BC1F-71BA-D0DEAABDDC7A}"/>
              </a:ext>
            </a:extLst>
          </p:cNvPr>
          <p:cNvPicPr>
            <a:picLocks noRot="1" noChangeAspect="1"/>
          </p:cNvPicPr>
          <p:nvPr>
            <a:videoFile r:link="rId1"/>
          </p:nvPr>
        </p:nvPicPr>
        <p:blipFill>
          <a:blip r:embed="rId4"/>
          <a:stretch>
            <a:fillRect/>
          </a:stretch>
        </p:blipFill>
        <p:spPr>
          <a:xfrm>
            <a:off x="6864656" y="1342900"/>
            <a:ext cx="7620000" cy="43053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793790" y="922377"/>
            <a:ext cx="9795748" cy="620078"/>
          </a:xfrm>
          <a:prstGeom prst="rect">
            <a:avLst/>
          </a:prstGeom>
          <a:noFill/>
          <a:ln/>
        </p:spPr>
        <p:txBody>
          <a:bodyPr wrap="none" lIns="0" tIns="0" rIns="0" bIns="0" rtlCol="0" anchor="t"/>
          <a:lstStyle/>
          <a:p>
            <a:pPr marL="0" indent="0" algn="l">
              <a:lnSpc>
                <a:spcPts val="4850"/>
              </a:lnSpc>
              <a:buNone/>
            </a:pPr>
            <a:r>
              <a:rPr lang="en-US" sz="3900" dirty="0">
                <a:solidFill>
                  <a:srgbClr val="373B48"/>
                </a:solidFill>
                <a:latin typeface="Mona Sans Semi Bold" pitchFamily="34" charset="0"/>
                <a:ea typeface="Mona Sans Semi Bold" pitchFamily="34" charset="-122"/>
                <a:cs typeface="Mona Sans Semi Bold" pitchFamily="34" charset="-120"/>
              </a:rPr>
              <a:t>The Postal System: Paper and Packaging</a:t>
            </a:r>
            <a:endParaRPr lang="en-US" sz="3900" dirty="0"/>
          </a:p>
        </p:txBody>
      </p:sp>
      <p:pic>
        <p:nvPicPr>
          <p:cNvPr id="3" name="Image 0" descr="preencoded.png"/>
          <p:cNvPicPr>
            <a:picLocks noChangeAspect="1"/>
          </p:cNvPicPr>
          <p:nvPr/>
        </p:nvPicPr>
        <p:blipFill>
          <a:blip r:embed="rId3"/>
          <a:stretch>
            <a:fillRect/>
          </a:stretch>
        </p:blipFill>
        <p:spPr>
          <a:xfrm>
            <a:off x="793790" y="1939290"/>
            <a:ext cx="6521410" cy="793790"/>
          </a:xfrm>
          <a:prstGeom prst="rect">
            <a:avLst/>
          </a:prstGeom>
        </p:spPr>
      </p:pic>
      <p:sp>
        <p:nvSpPr>
          <p:cNvPr id="4" name="Text 1"/>
          <p:cNvSpPr/>
          <p:nvPr/>
        </p:nvSpPr>
        <p:spPr>
          <a:xfrm>
            <a:off x="992148" y="2931438"/>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52586B"/>
                </a:solidFill>
                <a:latin typeface="Mona Sans Semi Bold" pitchFamily="34" charset="0"/>
                <a:ea typeface="Mona Sans Semi Bold" pitchFamily="34" charset="-122"/>
                <a:cs typeface="Mona Sans Semi Bold" pitchFamily="34" charset="-120"/>
              </a:rPr>
              <a:t>Preparation</a:t>
            </a:r>
            <a:endParaRPr lang="en-US" sz="1950" dirty="0"/>
          </a:p>
        </p:txBody>
      </p:sp>
      <p:sp>
        <p:nvSpPr>
          <p:cNvPr id="5" name="Text 2"/>
          <p:cNvSpPr/>
          <p:nvPr/>
        </p:nvSpPr>
        <p:spPr>
          <a:xfrm>
            <a:off x="992148" y="3360658"/>
            <a:ext cx="6124694" cy="635079"/>
          </a:xfrm>
          <a:prstGeom prst="rect">
            <a:avLst/>
          </a:prstGeom>
          <a:noFill/>
          <a:ln/>
        </p:spPr>
        <p:txBody>
          <a:bodyPr wrap="square" lIns="0" tIns="0" rIns="0" bIns="0" rtlCol="0" anchor="t"/>
          <a:lstStyle/>
          <a:p>
            <a:pPr marL="0" indent="0" algn="l">
              <a:lnSpc>
                <a:spcPts val="2500"/>
              </a:lnSpc>
              <a:buNone/>
            </a:pPr>
            <a:r>
              <a:rPr lang="en-US" sz="1550" dirty="0">
                <a:solidFill>
                  <a:srgbClr val="52586B"/>
                </a:solidFill>
                <a:latin typeface="Funnel Sans" pitchFamily="34" charset="0"/>
                <a:ea typeface="Funnel Sans" pitchFamily="34" charset="-122"/>
                <a:cs typeface="Funnel Sans" pitchFamily="34" charset="-120"/>
              </a:rPr>
              <a:t>Letters, cards or documents are sprayed or soaked with liquid synthetic cannabinoids that dry invisibly on the paper</a:t>
            </a:r>
            <a:endParaRPr lang="en-US" sz="1550" dirty="0"/>
          </a:p>
        </p:txBody>
      </p:sp>
      <p:pic>
        <p:nvPicPr>
          <p:cNvPr id="6" name="Image 1" descr="preencoded.png"/>
          <p:cNvPicPr>
            <a:picLocks noChangeAspect="1"/>
          </p:cNvPicPr>
          <p:nvPr/>
        </p:nvPicPr>
        <p:blipFill>
          <a:blip r:embed="rId4"/>
          <a:stretch>
            <a:fillRect/>
          </a:stretch>
        </p:blipFill>
        <p:spPr>
          <a:xfrm>
            <a:off x="7315200" y="1939290"/>
            <a:ext cx="6521410" cy="793790"/>
          </a:xfrm>
          <a:prstGeom prst="rect">
            <a:avLst/>
          </a:prstGeom>
        </p:spPr>
      </p:pic>
      <p:sp>
        <p:nvSpPr>
          <p:cNvPr id="7" name="Text 3"/>
          <p:cNvSpPr/>
          <p:nvPr/>
        </p:nvSpPr>
        <p:spPr>
          <a:xfrm>
            <a:off x="7513558" y="2931438"/>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52586B"/>
                </a:solidFill>
                <a:latin typeface="Mona Sans Semi Bold" pitchFamily="34" charset="0"/>
                <a:ea typeface="Mona Sans Semi Bold" pitchFamily="34" charset="-122"/>
                <a:cs typeface="Mona Sans Semi Bold" pitchFamily="34" charset="-120"/>
              </a:rPr>
              <a:t>Delivery</a:t>
            </a:r>
            <a:endParaRPr lang="en-US" sz="1950" dirty="0"/>
          </a:p>
        </p:txBody>
      </p:sp>
      <p:sp>
        <p:nvSpPr>
          <p:cNvPr id="8" name="Text 4"/>
          <p:cNvSpPr/>
          <p:nvPr/>
        </p:nvSpPr>
        <p:spPr>
          <a:xfrm>
            <a:off x="7513558" y="3360658"/>
            <a:ext cx="6124694" cy="635079"/>
          </a:xfrm>
          <a:prstGeom prst="rect">
            <a:avLst/>
          </a:prstGeom>
          <a:noFill/>
          <a:ln/>
        </p:spPr>
        <p:txBody>
          <a:bodyPr wrap="square" lIns="0" tIns="0" rIns="0" bIns="0" rtlCol="0" anchor="t"/>
          <a:lstStyle/>
          <a:p>
            <a:pPr marL="0" indent="0" algn="l">
              <a:lnSpc>
                <a:spcPts val="2500"/>
              </a:lnSpc>
              <a:buNone/>
            </a:pPr>
            <a:r>
              <a:rPr lang="en-US" sz="1550" dirty="0">
                <a:solidFill>
                  <a:srgbClr val="52586B"/>
                </a:solidFill>
                <a:latin typeface="Funnel Sans" pitchFamily="34" charset="0"/>
                <a:ea typeface="Funnel Sans" pitchFamily="34" charset="-122"/>
                <a:cs typeface="Funnel Sans" pitchFamily="34" charset="-120"/>
              </a:rPr>
              <a:t>Materials sent through normal prison mail systems, often disguised as legal correspondence to avoid scrutiny</a:t>
            </a:r>
            <a:endParaRPr lang="en-US" sz="1550" dirty="0"/>
          </a:p>
        </p:txBody>
      </p:sp>
      <p:pic>
        <p:nvPicPr>
          <p:cNvPr id="9" name="Image 2" descr="preencoded.png"/>
          <p:cNvPicPr>
            <a:picLocks noChangeAspect="1"/>
          </p:cNvPicPr>
          <p:nvPr/>
        </p:nvPicPr>
        <p:blipFill>
          <a:blip r:embed="rId5"/>
          <a:stretch>
            <a:fillRect/>
          </a:stretch>
        </p:blipFill>
        <p:spPr>
          <a:xfrm>
            <a:off x="793790" y="4194096"/>
            <a:ext cx="6521410" cy="793790"/>
          </a:xfrm>
          <a:prstGeom prst="rect">
            <a:avLst/>
          </a:prstGeom>
        </p:spPr>
      </p:pic>
      <p:sp>
        <p:nvSpPr>
          <p:cNvPr id="10" name="Text 5"/>
          <p:cNvSpPr/>
          <p:nvPr/>
        </p:nvSpPr>
        <p:spPr>
          <a:xfrm>
            <a:off x="992148" y="5186243"/>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52586B"/>
                </a:solidFill>
                <a:latin typeface="Mona Sans Semi Bold" pitchFamily="34" charset="0"/>
                <a:ea typeface="Mona Sans Semi Bold" pitchFamily="34" charset="-122"/>
                <a:cs typeface="Mona Sans Semi Bold" pitchFamily="34" charset="-120"/>
              </a:rPr>
              <a:t>Processing</a:t>
            </a:r>
            <a:endParaRPr lang="en-US" sz="1950" dirty="0"/>
          </a:p>
        </p:txBody>
      </p:sp>
      <p:sp>
        <p:nvSpPr>
          <p:cNvPr id="11" name="Text 6"/>
          <p:cNvSpPr/>
          <p:nvPr/>
        </p:nvSpPr>
        <p:spPr>
          <a:xfrm>
            <a:off x="992148" y="5615464"/>
            <a:ext cx="6124694" cy="635079"/>
          </a:xfrm>
          <a:prstGeom prst="rect">
            <a:avLst/>
          </a:prstGeom>
          <a:noFill/>
          <a:ln/>
        </p:spPr>
        <p:txBody>
          <a:bodyPr wrap="square" lIns="0" tIns="0" rIns="0" bIns="0" rtlCol="0" anchor="t"/>
          <a:lstStyle/>
          <a:p>
            <a:pPr marL="0" indent="0" algn="l">
              <a:lnSpc>
                <a:spcPts val="2500"/>
              </a:lnSpc>
              <a:buNone/>
            </a:pPr>
            <a:r>
              <a:rPr lang="en-US" sz="1550" dirty="0">
                <a:solidFill>
                  <a:srgbClr val="52586B"/>
                </a:solidFill>
                <a:latin typeface="Funnel Sans" pitchFamily="34" charset="0"/>
                <a:ea typeface="Funnel Sans" pitchFamily="34" charset="-122"/>
                <a:cs typeface="Funnel Sans" pitchFamily="34" charset="-120"/>
              </a:rPr>
              <a:t>Once received, papers are cut into small strips and prepared for smoking or ingestion</a:t>
            </a:r>
            <a:endParaRPr lang="en-US" sz="1550" dirty="0"/>
          </a:p>
        </p:txBody>
      </p:sp>
      <p:pic>
        <p:nvPicPr>
          <p:cNvPr id="12" name="Image 3" descr="preencoded.png"/>
          <p:cNvPicPr>
            <a:picLocks noChangeAspect="1"/>
          </p:cNvPicPr>
          <p:nvPr/>
        </p:nvPicPr>
        <p:blipFill>
          <a:blip r:embed="rId6"/>
          <a:stretch>
            <a:fillRect/>
          </a:stretch>
        </p:blipFill>
        <p:spPr>
          <a:xfrm>
            <a:off x="7315200" y="4194096"/>
            <a:ext cx="6521410" cy="793790"/>
          </a:xfrm>
          <a:prstGeom prst="rect">
            <a:avLst/>
          </a:prstGeom>
        </p:spPr>
      </p:pic>
      <p:sp>
        <p:nvSpPr>
          <p:cNvPr id="13" name="Text 7"/>
          <p:cNvSpPr/>
          <p:nvPr/>
        </p:nvSpPr>
        <p:spPr>
          <a:xfrm>
            <a:off x="7513558" y="5186243"/>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52586B"/>
                </a:solidFill>
                <a:latin typeface="Mona Sans Semi Bold" pitchFamily="34" charset="0"/>
                <a:ea typeface="Mona Sans Semi Bold" pitchFamily="34" charset="-122"/>
                <a:cs typeface="Mona Sans Semi Bold" pitchFamily="34" charset="-120"/>
              </a:rPr>
              <a:t>Consumption</a:t>
            </a:r>
            <a:endParaRPr lang="en-US" sz="1950" dirty="0"/>
          </a:p>
        </p:txBody>
      </p:sp>
      <p:sp>
        <p:nvSpPr>
          <p:cNvPr id="14" name="Text 8"/>
          <p:cNvSpPr/>
          <p:nvPr/>
        </p:nvSpPr>
        <p:spPr>
          <a:xfrm>
            <a:off x="7513558" y="5615464"/>
            <a:ext cx="6124694" cy="635079"/>
          </a:xfrm>
          <a:prstGeom prst="rect">
            <a:avLst/>
          </a:prstGeom>
          <a:noFill/>
          <a:ln/>
        </p:spPr>
        <p:txBody>
          <a:bodyPr wrap="square" lIns="0" tIns="0" rIns="0" bIns="0" rtlCol="0" anchor="t"/>
          <a:lstStyle/>
          <a:p>
            <a:pPr marL="0" indent="0" algn="l">
              <a:lnSpc>
                <a:spcPts val="2500"/>
              </a:lnSpc>
              <a:buNone/>
            </a:pPr>
            <a:r>
              <a:rPr lang="en-US" sz="1550" dirty="0">
                <a:solidFill>
                  <a:srgbClr val="52586B"/>
                </a:solidFill>
                <a:latin typeface="Funnel Sans" pitchFamily="34" charset="0"/>
                <a:ea typeface="Funnel Sans" pitchFamily="34" charset="-122"/>
                <a:cs typeface="Funnel Sans" pitchFamily="34" charset="-120"/>
              </a:rPr>
              <a:t>Treated paper is smoked, producing potent psychoactive effects with high unpredictability</a:t>
            </a:r>
            <a:endParaRPr lang="en-US" sz="1550" dirty="0"/>
          </a:p>
        </p:txBody>
      </p:sp>
      <p:sp>
        <p:nvSpPr>
          <p:cNvPr id="15" name="Text 9"/>
          <p:cNvSpPr/>
          <p:nvPr/>
        </p:nvSpPr>
        <p:spPr>
          <a:xfrm>
            <a:off x="793790" y="6672143"/>
            <a:ext cx="13042821" cy="635079"/>
          </a:xfrm>
          <a:prstGeom prst="rect">
            <a:avLst/>
          </a:prstGeom>
          <a:noFill/>
          <a:ln/>
        </p:spPr>
        <p:txBody>
          <a:bodyPr wrap="square" lIns="0" tIns="0" rIns="0" bIns="0" rtlCol="0" anchor="t"/>
          <a:lstStyle/>
          <a:p>
            <a:pPr marL="0" indent="0" algn="l">
              <a:lnSpc>
                <a:spcPts val="2500"/>
              </a:lnSpc>
              <a:buNone/>
            </a:pPr>
            <a:r>
              <a:rPr lang="en-US" sz="1550" dirty="0">
                <a:solidFill>
                  <a:srgbClr val="52586B"/>
                </a:solidFill>
                <a:latin typeface="Funnel Sans" pitchFamily="34" charset="0"/>
                <a:ea typeface="Funnel Sans" pitchFamily="34" charset="-122"/>
                <a:cs typeface="Funnel Sans" pitchFamily="34" charset="-120"/>
              </a:rPr>
              <a:t>During COVID-19 restrictions, postal smuggling significantly increased due to the suspension of in-person visits, demonstrating the adaptability of supply networks.</a:t>
            </a:r>
            <a:endParaRPr lang="en-US" sz="155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748070" y="514350"/>
            <a:ext cx="9750981" cy="584359"/>
          </a:xfrm>
          <a:prstGeom prst="rect">
            <a:avLst/>
          </a:prstGeom>
          <a:noFill/>
          <a:ln/>
        </p:spPr>
        <p:txBody>
          <a:bodyPr wrap="none" lIns="0" tIns="0" rIns="0" bIns="0" rtlCol="0" anchor="t"/>
          <a:lstStyle/>
          <a:p>
            <a:pPr marL="0" indent="0" algn="l">
              <a:lnSpc>
                <a:spcPts val="4600"/>
              </a:lnSpc>
              <a:buNone/>
            </a:pPr>
            <a:r>
              <a:rPr lang="en-US" sz="3650" dirty="0">
                <a:solidFill>
                  <a:srgbClr val="373B48"/>
                </a:solidFill>
                <a:latin typeface="Mona Sans Semi Bold" pitchFamily="34" charset="0"/>
                <a:ea typeface="Mona Sans Semi Bold" pitchFamily="34" charset="-122"/>
                <a:cs typeface="Mona Sans Semi Bold" pitchFamily="34" charset="-120"/>
              </a:rPr>
              <a:t>Social Visits: Personal Contact Exploitation</a:t>
            </a:r>
            <a:endParaRPr lang="en-US" sz="3650" dirty="0"/>
          </a:p>
        </p:txBody>
      </p:sp>
      <p:sp>
        <p:nvSpPr>
          <p:cNvPr id="4" name="Text 1"/>
          <p:cNvSpPr/>
          <p:nvPr/>
        </p:nvSpPr>
        <p:spPr>
          <a:xfrm>
            <a:off x="9521547" y="1266106"/>
            <a:ext cx="2397800" cy="292298"/>
          </a:xfrm>
          <a:prstGeom prst="rect">
            <a:avLst/>
          </a:prstGeom>
          <a:noFill/>
          <a:ln/>
        </p:spPr>
        <p:txBody>
          <a:bodyPr wrap="none" lIns="0" tIns="0" rIns="0" bIns="0" rtlCol="0" anchor="t"/>
          <a:lstStyle/>
          <a:p>
            <a:pPr marL="0" indent="0" algn="l">
              <a:lnSpc>
                <a:spcPts val="2300"/>
              </a:lnSpc>
              <a:buNone/>
            </a:pPr>
            <a:r>
              <a:rPr lang="en-US" sz="1800" dirty="0">
                <a:solidFill>
                  <a:srgbClr val="373B48"/>
                </a:solidFill>
                <a:latin typeface="Mona Sans Semi Bold" pitchFamily="34" charset="0"/>
                <a:ea typeface="Mona Sans Semi Bold" pitchFamily="34" charset="-122"/>
                <a:cs typeface="Mona Sans Semi Bold" pitchFamily="34" charset="-120"/>
              </a:rPr>
              <a:t>Common Techniques</a:t>
            </a:r>
            <a:endParaRPr lang="en-US" sz="1800" dirty="0"/>
          </a:p>
        </p:txBody>
      </p:sp>
      <p:sp>
        <p:nvSpPr>
          <p:cNvPr id="5" name="Text 2"/>
          <p:cNvSpPr/>
          <p:nvPr/>
        </p:nvSpPr>
        <p:spPr>
          <a:xfrm>
            <a:off x="9453885" y="1858446"/>
            <a:ext cx="6339007" cy="299204"/>
          </a:xfrm>
          <a:prstGeom prst="rect">
            <a:avLst/>
          </a:prstGeom>
          <a:noFill/>
          <a:ln/>
        </p:spPr>
        <p:txBody>
          <a:bodyPr wrap="none" lIns="0" tIns="0" rIns="0" bIns="0" rtlCol="0" anchor="t"/>
          <a:lstStyle/>
          <a:p>
            <a:pPr marL="342900" indent="-342900" algn="l">
              <a:lnSpc>
                <a:spcPts val="2350"/>
              </a:lnSpc>
              <a:buSzPct val="100000"/>
              <a:buChar char="•"/>
            </a:pPr>
            <a:r>
              <a:rPr lang="en-US" sz="1450" dirty="0">
                <a:solidFill>
                  <a:srgbClr val="52586B"/>
                </a:solidFill>
                <a:latin typeface="Funnel Sans" pitchFamily="34" charset="0"/>
                <a:ea typeface="Funnel Sans" pitchFamily="34" charset="-122"/>
                <a:cs typeface="Funnel Sans" pitchFamily="34" charset="-120"/>
              </a:rPr>
              <a:t>Drugs hidden on or inside visitors' bodies</a:t>
            </a:r>
            <a:endParaRPr lang="en-US" sz="1450" dirty="0"/>
          </a:p>
        </p:txBody>
      </p:sp>
      <p:sp>
        <p:nvSpPr>
          <p:cNvPr id="6" name="Text 3"/>
          <p:cNvSpPr/>
          <p:nvPr/>
        </p:nvSpPr>
        <p:spPr>
          <a:xfrm>
            <a:off x="9453884" y="2583921"/>
            <a:ext cx="6339007" cy="299204"/>
          </a:xfrm>
          <a:prstGeom prst="rect">
            <a:avLst/>
          </a:prstGeom>
          <a:noFill/>
          <a:ln/>
        </p:spPr>
        <p:txBody>
          <a:bodyPr wrap="none" lIns="0" tIns="0" rIns="0" bIns="0" rtlCol="0" anchor="t"/>
          <a:lstStyle/>
          <a:p>
            <a:pPr marL="342900" indent="-342900" algn="l">
              <a:lnSpc>
                <a:spcPts val="2350"/>
              </a:lnSpc>
              <a:buSzPct val="100000"/>
              <a:buChar char="•"/>
            </a:pPr>
            <a:r>
              <a:rPr lang="en-US" sz="1450" dirty="0">
                <a:solidFill>
                  <a:srgbClr val="52586B"/>
                </a:solidFill>
                <a:latin typeface="Funnel Sans" pitchFamily="34" charset="0"/>
                <a:ea typeface="Funnel Sans" pitchFamily="34" charset="-122"/>
                <a:cs typeface="Funnel Sans" pitchFamily="34" charset="-120"/>
              </a:rPr>
              <a:t>Oral transfers during embraces ("kiss transfers")</a:t>
            </a:r>
            <a:endParaRPr lang="en-US" sz="1450" dirty="0"/>
          </a:p>
        </p:txBody>
      </p:sp>
      <p:sp>
        <p:nvSpPr>
          <p:cNvPr id="7" name="Text 4"/>
          <p:cNvSpPr/>
          <p:nvPr/>
        </p:nvSpPr>
        <p:spPr>
          <a:xfrm>
            <a:off x="9453883" y="3251065"/>
            <a:ext cx="6339007" cy="299204"/>
          </a:xfrm>
          <a:prstGeom prst="rect">
            <a:avLst/>
          </a:prstGeom>
          <a:noFill/>
          <a:ln/>
        </p:spPr>
        <p:txBody>
          <a:bodyPr wrap="none" lIns="0" tIns="0" rIns="0" bIns="0" rtlCol="0" anchor="t"/>
          <a:lstStyle/>
          <a:p>
            <a:pPr marL="342900" indent="-342900" algn="l">
              <a:lnSpc>
                <a:spcPts val="2350"/>
              </a:lnSpc>
              <a:buSzPct val="100000"/>
              <a:buChar char="•"/>
            </a:pPr>
            <a:r>
              <a:rPr lang="en-US" sz="1450" dirty="0">
                <a:solidFill>
                  <a:srgbClr val="52586B"/>
                </a:solidFill>
                <a:latin typeface="Funnel Sans" pitchFamily="34" charset="0"/>
                <a:ea typeface="Funnel Sans" pitchFamily="34" charset="-122"/>
                <a:cs typeface="Funnel Sans" pitchFamily="34" charset="-120"/>
              </a:rPr>
              <a:t>Items concealed in clothing, nappies or food items</a:t>
            </a:r>
            <a:endParaRPr lang="en-US" sz="1450" dirty="0"/>
          </a:p>
        </p:txBody>
      </p:sp>
      <p:sp>
        <p:nvSpPr>
          <p:cNvPr id="8" name="Text 5"/>
          <p:cNvSpPr/>
          <p:nvPr/>
        </p:nvSpPr>
        <p:spPr>
          <a:xfrm>
            <a:off x="9453882" y="4016726"/>
            <a:ext cx="6339007" cy="299204"/>
          </a:xfrm>
          <a:prstGeom prst="rect">
            <a:avLst/>
          </a:prstGeom>
          <a:noFill/>
          <a:ln/>
        </p:spPr>
        <p:txBody>
          <a:bodyPr wrap="none" lIns="0" tIns="0" rIns="0" bIns="0" rtlCol="0" anchor="t"/>
          <a:lstStyle/>
          <a:p>
            <a:pPr marL="342900" indent="-342900" algn="l">
              <a:lnSpc>
                <a:spcPts val="2350"/>
              </a:lnSpc>
              <a:buSzPct val="100000"/>
              <a:buChar char="•"/>
            </a:pPr>
            <a:r>
              <a:rPr lang="en-US" sz="1450" dirty="0">
                <a:solidFill>
                  <a:srgbClr val="52586B"/>
                </a:solidFill>
                <a:latin typeface="Funnel Sans" pitchFamily="34" charset="0"/>
                <a:ea typeface="Funnel Sans" pitchFamily="34" charset="-122"/>
                <a:cs typeface="Funnel Sans" pitchFamily="34" charset="-120"/>
              </a:rPr>
              <a:t>Children sometimes unknowingly used as carriers</a:t>
            </a:r>
            <a:endParaRPr lang="en-US" sz="1450" dirty="0"/>
          </a:p>
        </p:txBody>
      </p:sp>
      <p:sp>
        <p:nvSpPr>
          <p:cNvPr id="9" name="Text 6"/>
          <p:cNvSpPr/>
          <p:nvPr/>
        </p:nvSpPr>
        <p:spPr>
          <a:xfrm>
            <a:off x="9453881" y="4679332"/>
            <a:ext cx="6339007" cy="299204"/>
          </a:xfrm>
          <a:prstGeom prst="rect">
            <a:avLst/>
          </a:prstGeom>
          <a:noFill/>
          <a:ln/>
        </p:spPr>
        <p:txBody>
          <a:bodyPr wrap="none" lIns="0" tIns="0" rIns="0" bIns="0" rtlCol="0" anchor="t"/>
          <a:lstStyle/>
          <a:p>
            <a:pPr marL="342900" indent="-342900" algn="l">
              <a:lnSpc>
                <a:spcPts val="2350"/>
              </a:lnSpc>
              <a:buSzPct val="100000"/>
              <a:buChar char="•"/>
            </a:pPr>
            <a:r>
              <a:rPr lang="en-US" sz="1450" dirty="0">
                <a:solidFill>
                  <a:srgbClr val="52586B"/>
                </a:solidFill>
                <a:latin typeface="Funnel Sans" pitchFamily="34" charset="0"/>
                <a:ea typeface="Funnel Sans" pitchFamily="34" charset="-122"/>
                <a:cs typeface="Funnel Sans" pitchFamily="34" charset="-120"/>
              </a:rPr>
              <a:t>Coordinated distraction techniques to evade observation</a:t>
            </a:r>
            <a:endParaRPr lang="en-US" sz="1450" dirty="0"/>
          </a:p>
        </p:txBody>
      </p:sp>
      <p:sp>
        <p:nvSpPr>
          <p:cNvPr id="10" name="Text 7"/>
          <p:cNvSpPr/>
          <p:nvPr/>
        </p:nvSpPr>
        <p:spPr>
          <a:xfrm>
            <a:off x="7460328" y="6747244"/>
            <a:ext cx="6339007" cy="598408"/>
          </a:xfrm>
          <a:prstGeom prst="rect">
            <a:avLst/>
          </a:prstGeom>
          <a:noFill/>
          <a:ln/>
        </p:spPr>
        <p:txBody>
          <a:bodyPr wrap="square" lIns="0" tIns="0" rIns="0" bIns="0" rtlCol="0" anchor="t"/>
          <a:lstStyle/>
          <a:p>
            <a:pPr marL="0" indent="0" algn="ctr">
              <a:lnSpc>
                <a:spcPts val="2350"/>
              </a:lnSpc>
              <a:buNone/>
            </a:pPr>
            <a:r>
              <a:rPr lang="en-US" dirty="0">
                <a:solidFill>
                  <a:srgbClr val="52586B"/>
                </a:solidFill>
                <a:latin typeface="Funnel Sans" pitchFamily="34" charset="0"/>
                <a:ea typeface="Funnel Sans" pitchFamily="34" charset="-122"/>
                <a:cs typeface="Funnel Sans" pitchFamily="34" charset="-120"/>
              </a:rPr>
              <a:t>Visits represent a critical vulnerability that balances security concerns against the rehabilitative importance of maintaining family connections</a:t>
            </a:r>
            <a:r>
              <a:rPr lang="en-US" sz="1450" dirty="0">
                <a:solidFill>
                  <a:srgbClr val="52586B"/>
                </a:solidFill>
                <a:latin typeface="Funnel Sans" pitchFamily="34" charset="0"/>
                <a:ea typeface="Funnel Sans" pitchFamily="34" charset="-122"/>
                <a:cs typeface="Funnel Sans" pitchFamily="34" charset="-120"/>
              </a:rPr>
              <a:t>.</a:t>
            </a:r>
            <a:endParaRPr lang="en-US" sz="1450" dirty="0"/>
          </a:p>
        </p:txBody>
      </p:sp>
      <p:pic>
        <p:nvPicPr>
          <p:cNvPr id="12" name="Picture 11">
            <a:extLst>
              <a:ext uri="{FF2B5EF4-FFF2-40B4-BE49-F238E27FC236}">
                <a16:creationId xmlns:a16="http://schemas.microsoft.com/office/drawing/2014/main" id="{3A956EA9-0E82-8AF6-94D6-0238B7534075}"/>
              </a:ext>
            </a:extLst>
          </p:cNvPr>
          <p:cNvPicPr>
            <a:picLocks noChangeAspect="1"/>
          </p:cNvPicPr>
          <p:nvPr/>
        </p:nvPicPr>
        <p:blipFill>
          <a:blip r:embed="rId3"/>
          <a:stretch>
            <a:fillRect/>
          </a:stretch>
        </p:blipFill>
        <p:spPr>
          <a:xfrm>
            <a:off x="600185" y="1599833"/>
            <a:ext cx="7898111" cy="4938355"/>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3" name="Text 0"/>
          <p:cNvSpPr/>
          <p:nvPr/>
        </p:nvSpPr>
        <p:spPr>
          <a:xfrm>
            <a:off x="644961" y="710201"/>
            <a:ext cx="7556421" cy="1240155"/>
          </a:xfrm>
          <a:prstGeom prst="rect">
            <a:avLst/>
          </a:prstGeom>
          <a:noFill/>
          <a:ln/>
        </p:spPr>
        <p:txBody>
          <a:bodyPr wrap="square" lIns="0" tIns="0" rIns="0" bIns="0" rtlCol="0" anchor="t"/>
          <a:lstStyle/>
          <a:p>
            <a:pPr marL="0" indent="0" algn="l">
              <a:lnSpc>
                <a:spcPts val="4850"/>
              </a:lnSpc>
              <a:buNone/>
            </a:pPr>
            <a:r>
              <a:rPr lang="en-US" sz="3900" dirty="0">
                <a:solidFill>
                  <a:srgbClr val="373B48"/>
                </a:solidFill>
                <a:latin typeface="Mona Sans Semi Bold" pitchFamily="34" charset="0"/>
                <a:ea typeface="Mona Sans Semi Bold" pitchFamily="34" charset="-122"/>
                <a:cs typeface="Mona Sans Semi Bold" pitchFamily="34" charset="-120"/>
              </a:rPr>
              <a:t>Internal Corruption: The Insider Threat</a:t>
            </a:r>
            <a:endParaRPr lang="en-US" sz="3900" dirty="0"/>
          </a:p>
        </p:txBody>
      </p:sp>
      <p:sp>
        <p:nvSpPr>
          <p:cNvPr id="5" name="Shape 2"/>
          <p:cNvSpPr/>
          <p:nvPr/>
        </p:nvSpPr>
        <p:spPr>
          <a:xfrm>
            <a:off x="793790" y="3437453"/>
            <a:ext cx="22860" cy="1716643"/>
          </a:xfrm>
          <a:prstGeom prst="rect">
            <a:avLst/>
          </a:prstGeom>
          <a:solidFill>
            <a:srgbClr val="373B48"/>
          </a:solidFill>
          <a:ln/>
        </p:spPr>
        <p:txBody>
          <a:bodyPr/>
          <a:lstStyle/>
          <a:p>
            <a:endParaRPr lang="en-GB"/>
          </a:p>
        </p:txBody>
      </p:sp>
      <p:sp>
        <p:nvSpPr>
          <p:cNvPr id="6" name="Text 3"/>
          <p:cNvSpPr/>
          <p:nvPr/>
        </p:nvSpPr>
        <p:spPr>
          <a:xfrm>
            <a:off x="2899719" y="6533402"/>
            <a:ext cx="9917989" cy="1160739"/>
          </a:xfrm>
          <a:prstGeom prst="rect">
            <a:avLst/>
          </a:prstGeom>
          <a:noFill/>
          <a:ln/>
        </p:spPr>
        <p:txBody>
          <a:bodyPr wrap="square" lIns="0" tIns="0" rIns="0" bIns="0" rtlCol="0" anchor="t"/>
          <a:lstStyle/>
          <a:p>
            <a:pPr marL="0" indent="0" algn="l">
              <a:lnSpc>
                <a:spcPts val="2500"/>
              </a:lnSpc>
              <a:buNone/>
            </a:pPr>
            <a:r>
              <a:rPr lang="en-US" sz="2000" dirty="0">
                <a:solidFill>
                  <a:srgbClr val="52586B"/>
                </a:solidFill>
                <a:latin typeface="Funnel Sans" pitchFamily="34" charset="0"/>
                <a:ea typeface="Funnel Sans" pitchFamily="34" charset="-122"/>
                <a:cs typeface="Funnel Sans" pitchFamily="34" charset="-120"/>
              </a:rPr>
              <a:t>While most prison staff maintain high professional standards, the financial incentives for corruption can be substantial. Criminal networks actively target officers facing financial difficulties or those susceptible to coercion.</a:t>
            </a:r>
            <a:endParaRPr lang="en-US" sz="2000" dirty="0"/>
          </a:p>
        </p:txBody>
      </p:sp>
      <p:pic>
        <p:nvPicPr>
          <p:cNvPr id="8" name="Picture 7">
            <a:hlinkClick r:id="rId3"/>
            <a:extLst>
              <a:ext uri="{FF2B5EF4-FFF2-40B4-BE49-F238E27FC236}">
                <a16:creationId xmlns:a16="http://schemas.microsoft.com/office/drawing/2014/main" id="{B71659C5-61AC-788B-BA8A-91840FAD8042}"/>
              </a:ext>
            </a:extLst>
          </p:cNvPr>
          <p:cNvPicPr>
            <a:picLocks noChangeAspect="1"/>
          </p:cNvPicPr>
          <p:nvPr/>
        </p:nvPicPr>
        <p:blipFill>
          <a:blip r:embed="rId4"/>
          <a:stretch>
            <a:fillRect/>
          </a:stretch>
        </p:blipFill>
        <p:spPr>
          <a:xfrm>
            <a:off x="8201382" y="1014113"/>
            <a:ext cx="5510493" cy="2212329"/>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pic>
        <p:nvPicPr>
          <p:cNvPr id="7" name="Picture 6">
            <a:extLst>
              <a:ext uri="{FF2B5EF4-FFF2-40B4-BE49-F238E27FC236}">
                <a16:creationId xmlns:a16="http://schemas.microsoft.com/office/drawing/2014/main" id="{2CBCF6B5-C220-7A71-E57C-53BB318E2BBC}"/>
              </a:ext>
            </a:extLst>
          </p:cNvPr>
          <p:cNvPicPr>
            <a:picLocks noChangeAspect="1"/>
          </p:cNvPicPr>
          <p:nvPr/>
        </p:nvPicPr>
        <p:blipFill>
          <a:blip r:embed="rId5"/>
          <a:stretch>
            <a:fillRect/>
          </a:stretch>
        </p:blipFill>
        <p:spPr>
          <a:xfrm>
            <a:off x="375559" y="2589182"/>
            <a:ext cx="3850452" cy="3231591"/>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10" name="TextBox 9">
            <a:extLst>
              <a:ext uri="{FF2B5EF4-FFF2-40B4-BE49-F238E27FC236}">
                <a16:creationId xmlns:a16="http://schemas.microsoft.com/office/drawing/2014/main" id="{68B21E60-31EC-C45C-16A4-F4D4A6E443A7}"/>
              </a:ext>
            </a:extLst>
          </p:cNvPr>
          <p:cNvSpPr txBox="1"/>
          <p:nvPr/>
        </p:nvSpPr>
        <p:spPr>
          <a:xfrm>
            <a:off x="4283676" y="2558372"/>
            <a:ext cx="5338119" cy="3293209"/>
          </a:xfrm>
          <a:prstGeom prst="rect">
            <a:avLst/>
          </a:prstGeom>
          <a:noFill/>
        </p:spPr>
        <p:txBody>
          <a:bodyPr wrap="square">
            <a:spAutoFit/>
          </a:bodyPr>
          <a:lstStyle/>
          <a:p>
            <a:pPr algn="l" fontAlgn="base">
              <a:spcBef>
                <a:spcPts val="1200"/>
              </a:spcBef>
              <a:spcAft>
                <a:spcPts val="1200"/>
              </a:spcAft>
              <a:buNone/>
            </a:pPr>
            <a:r>
              <a:rPr lang="en-GB" b="1" i="0" dirty="0">
                <a:solidFill>
                  <a:srgbClr val="141414"/>
                </a:solidFill>
                <a:effectLst/>
                <a:latin typeface="inherit"/>
              </a:rPr>
              <a:t>Full list of items:</a:t>
            </a:r>
            <a:endParaRPr lang="en-GB" b="0" i="0" dirty="0">
              <a:solidFill>
                <a:srgbClr val="141414"/>
              </a:solidFill>
              <a:effectLst/>
              <a:latin typeface="ReithSans"/>
            </a:endParaRPr>
          </a:p>
          <a:p>
            <a:pPr algn="l" fontAlgn="base">
              <a:spcBef>
                <a:spcPts val="1200"/>
              </a:spcBef>
              <a:spcAft>
                <a:spcPts val="1200"/>
              </a:spcAft>
              <a:buFont typeface="Arial" panose="020B0604020202020204" pitchFamily="34" charset="0"/>
              <a:buChar char="•"/>
            </a:pPr>
            <a:r>
              <a:rPr lang="en-GB" b="0" i="0" dirty="0">
                <a:solidFill>
                  <a:srgbClr val="141414"/>
                </a:solidFill>
                <a:effectLst/>
                <a:latin typeface="ReithSans"/>
              </a:rPr>
              <a:t>2.7g of diamorphine (heroin)</a:t>
            </a:r>
          </a:p>
          <a:p>
            <a:pPr algn="l" fontAlgn="base">
              <a:spcBef>
                <a:spcPts val="1200"/>
              </a:spcBef>
              <a:spcAft>
                <a:spcPts val="1200"/>
              </a:spcAft>
              <a:buFont typeface="Arial" panose="020B0604020202020204" pitchFamily="34" charset="0"/>
              <a:buChar char="•"/>
            </a:pPr>
            <a:r>
              <a:rPr lang="en-GB" b="0" i="0" dirty="0">
                <a:solidFill>
                  <a:srgbClr val="141414"/>
                </a:solidFill>
                <a:effectLst/>
                <a:latin typeface="ReithSans"/>
              </a:rPr>
              <a:t>103g of herbal and skunk cannabis</a:t>
            </a:r>
          </a:p>
          <a:p>
            <a:pPr algn="l" fontAlgn="base">
              <a:spcBef>
                <a:spcPts val="1200"/>
              </a:spcBef>
              <a:spcAft>
                <a:spcPts val="1200"/>
              </a:spcAft>
              <a:buFont typeface="Arial" panose="020B0604020202020204" pitchFamily="34" charset="0"/>
              <a:buChar char="•"/>
            </a:pPr>
            <a:r>
              <a:rPr lang="en-GB" b="0" i="0" dirty="0">
                <a:solidFill>
                  <a:srgbClr val="141414"/>
                </a:solidFill>
                <a:effectLst/>
                <a:latin typeface="ReithSans"/>
              </a:rPr>
              <a:t>18 mobile phones</a:t>
            </a:r>
          </a:p>
          <a:p>
            <a:pPr algn="l" fontAlgn="base">
              <a:spcBef>
                <a:spcPts val="1200"/>
              </a:spcBef>
              <a:spcAft>
                <a:spcPts val="1200"/>
              </a:spcAft>
              <a:buFont typeface="Arial" panose="020B0604020202020204" pitchFamily="34" charset="0"/>
              <a:buChar char="•"/>
            </a:pPr>
            <a:r>
              <a:rPr lang="en-GB" b="0" i="0" dirty="0">
                <a:solidFill>
                  <a:srgbClr val="141414"/>
                </a:solidFill>
                <a:effectLst/>
                <a:latin typeface="ReithSans"/>
              </a:rPr>
              <a:t>17 Sim cards</a:t>
            </a:r>
          </a:p>
          <a:p>
            <a:pPr algn="l" fontAlgn="base">
              <a:spcBef>
                <a:spcPts val="1200"/>
              </a:spcBef>
              <a:spcAft>
                <a:spcPts val="1200"/>
              </a:spcAft>
              <a:buFont typeface="Arial" panose="020B0604020202020204" pitchFamily="34" charset="0"/>
              <a:buChar char="•"/>
            </a:pPr>
            <a:r>
              <a:rPr lang="en-GB" b="0" i="0" dirty="0">
                <a:solidFill>
                  <a:srgbClr val="141414"/>
                </a:solidFill>
                <a:effectLst/>
                <a:latin typeface="ReithSans"/>
              </a:rPr>
              <a:t>Three bottles of wine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Breaking Into Prison: Drug Smuggling on the Inside">
            <a:hlinkClick r:id="" action="ppaction://media"/>
            <a:extLst>
              <a:ext uri="{FF2B5EF4-FFF2-40B4-BE49-F238E27FC236}">
                <a16:creationId xmlns:a16="http://schemas.microsoft.com/office/drawing/2014/main" id="{C744D829-468F-90A7-4615-ED381A7F805B}"/>
              </a:ext>
            </a:extLst>
          </p:cNvPr>
          <p:cNvPicPr>
            <a:picLocks noRot="1" noChangeAspect="1"/>
          </p:cNvPicPr>
          <p:nvPr>
            <a:videoFile r:link="rId1"/>
          </p:nvPr>
        </p:nvPicPr>
        <p:blipFill>
          <a:blip r:embed="rId4"/>
          <a:stretch>
            <a:fillRect/>
          </a:stretch>
        </p:blipFill>
        <p:spPr>
          <a:xfrm>
            <a:off x="389744" y="201917"/>
            <a:ext cx="13040913" cy="7368116"/>
          </a:xfrm>
          <a:prstGeom prst="rect">
            <a:avLst/>
          </a:prstGeom>
        </p:spPr>
      </p:pic>
    </p:spTree>
    <p:extLst>
      <p:ext uri="{BB962C8B-B14F-4D97-AF65-F5344CB8AC3E}">
        <p14:creationId xmlns:p14="http://schemas.microsoft.com/office/powerpoint/2010/main" val="527516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D745FFF-FC79-8C88-411C-9F3690801971}"/>
              </a:ext>
            </a:extLst>
          </p:cNvPr>
          <p:cNvPicPr>
            <a:picLocks noChangeAspect="1"/>
          </p:cNvPicPr>
          <p:nvPr/>
        </p:nvPicPr>
        <p:blipFill>
          <a:blip r:embed="rId3"/>
          <a:stretch>
            <a:fillRect/>
          </a:stretch>
        </p:blipFill>
        <p:spPr>
          <a:xfrm>
            <a:off x="572692" y="0"/>
            <a:ext cx="13485015" cy="8229600"/>
          </a:xfrm>
          <a:prstGeom prst="rect">
            <a:avLst/>
          </a:prstGeom>
        </p:spPr>
      </p:pic>
    </p:spTree>
    <p:extLst>
      <p:ext uri="{BB962C8B-B14F-4D97-AF65-F5344CB8AC3E}">
        <p14:creationId xmlns:p14="http://schemas.microsoft.com/office/powerpoint/2010/main" val="34097056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p:nvPr/>
        </p:nvSpPr>
        <p:spPr>
          <a:xfrm>
            <a:off x="624483" y="429339"/>
            <a:ext cx="7386995" cy="487799"/>
          </a:xfrm>
          <a:prstGeom prst="rect">
            <a:avLst/>
          </a:prstGeom>
          <a:noFill/>
          <a:ln/>
        </p:spPr>
        <p:txBody>
          <a:bodyPr wrap="none" lIns="0" tIns="0" rIns="0" bIns="0" rtlCol="0" anchor="t"/>
          <a:lstStyle/>
          <a:p>
            <a:pPr marL="0" indent="0" algn="l">
              <a:lnSpc>
                <a:spcPts val="3800"/>
              </a:lnSpc>
              <a:buNone/>
            </a:pPr>
            <a:r>
              <a:rPr lang="en-US" sz="3050" dirty="0">
                <a:solidFill>
                  <a:srgbClr val="373B48"/>
                </a:solidFill>
                <a:latin typeface="Mona Sans Semi Bold" pitchFamily="34" charset="0"/>
                <a:ea typeface="Mona Sans Semi Bold" pitchFamily="34" charset="-122"/>
                <a:cs typeface="Mona Sans Semi Bold" pitchFamily="34" charset="-120"/>
              </a:rPr>
              <a:t>Body Concealment: Internal Smuggling</a:t>
            </a:r>
            <a:endParaRPr lang="en-US" sz="3050" dirty="0"/>
          </a:p>
        </p:txBody>
      </p:sp>
      <p:sp>
        <p:nvSpPr>
          <p:cNvPr id="3" name="Text 1"/>
          <p:cNvSpPr/>
          <p:nvPr/>
        </p:nvSpPr>
        <p:spPr>
          <a:xfrm>
            <a:off x="624483" y="1307306"/>
            <a:ext cx="1951434" cy="243840"/>
          </a:xfrm>
          <a:prstGeom prst="rect">
            <a:avLst/>
          </a:prstGeom>
          <a:noFill/>
          <a:ln/>
        </p:spPr>
        <p:txBody>
          <a:bodyPr wrap="none" lIns="0" tIns="0" rIns="0" bIns="0" rtlCol="0" anchor="t"/>
          <a:lstStyle/>
          <a:p>
            <a:pPr marL="0" indent="0" algn="l">
              <a:lnSpc>
                <a:spcPts val="1900"/>
              </a:lnSpc>
              <a:buNone/>
            </a:pPr>
            <a:r>
              <a:rPr lang="en-US" sz="2800" dirty="0">
                <a:solidFill>
                  <a:srgbClr val="373B48"/>
                </a:solidFill>
                <a:latin typeface="Mona Sans Semi Bold" pitchFamily="34" charset="0"/>
                <a:ea typeface="Mona Sans Semi Bold" pitchFamily="34" charset="-122"/>
                <a:cs typeface="Mona Sans Semi Bold" pitchFamily="34" charset="-120"/>
              </a:rPr>
              <a:t>Methods and Risks</a:t>
            </a:r>
            <a:endParaRPr lang="en-US" sz="2800" dirty="0"/>
          </a:p>
        </p:txBody>
      </p:sp>
      <p:sp>
        <p:nvSpPr>
          <p:cNvPr id="4" name="Text 2"/>
          <p:cNvSpPr/>
          <p:nvPr/>
        </p:nvSpPr>
        <p:spPr>
          <a:xfrm>
            <a:off x="624483" y="1707237"/>
            <a:ext cx="6500336" cy="749022"/>
          </a:xfrm>
          <a:prstGeom prst="rect">
            <a:avLst/>
          </a:prstGeom>
          <a:noFill/>
          <a:ln/>
        </p:spPr>
        <p:txBody>
          <a:bodyPr wrap="square" lIns="0" tIns="0" rIns="0" bIns="0" rtlCol="0" anchor="t"/>
          <a:lstStyle/>
          <a:p>
            <a:pPr marL="0" indent="0" algn="ctr">
              <a:lnSpc>
                <a:spcPts val="1950"/>
              </a:lnSpc>
              <a:buNone/>
            </a:pPr>
            <a:r>
              <a:rPr lang="en-US" sz="1600" dirty="0">
                <a:solidFill>
                  <a:srgbClr val="52586B"/>
                </a:solidFill>
                <a:latin typeface="Funnel Sans" pitchFamily="34" charset="0"/>
                <a:ea typeface="Funnel Sans" pitchFamily="34" charset="-122"/>
                <a:cs typeface="Funnel Sans" pitchFamily="34" charset="-120"/>
              </a:rPr>
              <a:t>"Plugging" (rectal concealment) and swallowing drugs in packages remain common methods for bringing substances into prisons, particularly when individuals know they face imminent arrest or recall.</a:t>
            </a:r>
            <a:endParaRPr lang="en-US" sz="1600" dirty="0"/>
          </a:p>
        </p:txBody>
      </p:sp>
      <p:sp>
        <p:nvSpPr>
          <p:cNvPr id="5" name="Text 3"/>
          <p:cNvSpPr/>
          <p:nvPr/>
        </p:nvSpPr>
        <p:spPr>
          <a:xfrm>
            <a:off x="534344" y="3330000"/>
            <a:ext cx="6500336" cy="249674"/>
          </a:xfrm>
          <a:prstGeom prst="rect">
            <a:avLst/>
          </a:prstGeom>
          <a:noFill/>
          <a:ln/>
        </p:spPr>
        <p:txBody>
          <a:bodyPr wrap="none" lIns="0" tIns="0" rIns="0" bIns="0" rtlCol="0" anchor="t"/>
          <a:lstStyle/>
          <a:p>
            <a:pPr marL="342900" indent="-342900" algn="l">
              <a:lnSpc>
                <a:spcPts val="1950"/>
              </a:lnSpc>
              <a:buSzPct val="100000"/>
              <a:buChar char="•"/>
            </a:pPr>
            <a:r>
              <a:rPr lang="en-US" sz="1600" dirty="0">
                <a:solidFill>
                  <a:srgbClr val="52586B"/>
                </a:solidFill>
                <a:latin typeface="Funnel Sans" pitchFamily="34" charset="0"/>
                <a:ea typeface="Funnel Sans" pitchFamily="34" charset="-122"/>
                <a:cs typeface="Funnel Sans" pitchFamily="34" charset="-120"/>
              </a:rPr>
              <a:t>Drugs wrapped in cellophane, condoms or balloons</a:t>
            </a:r>
            <a:endParaRPr lang="en-US" sz="1600" dirty="0"/>
          </a:p>
        </p:txBody>
      </p:sp>
      <p:sp>
        <p:nvSpPr>
          <p:cNvPr id="6" name="Text 4"/>
          <p:cNvSpPr/>
          <p:nvPr/>
        </p:nvSpPr>
        <p:spPr>
          <a:xfrm>
            <a:off x="484232" y="4293711"/>
            <a:ext cx="6500336" cy="249674"/>
          </a:xfrm>
          <a:prstGeom prst="rect">
            <a:avLst/>
          </a:prstGeom>
          <a:noFill/>
          <a:ln/>
        </p:spPr>
        <p:txBody>
          <a:bodyPr wrap="none" lIns="0" tIns="0" rIns="0" bIns="0" rtlCol="0" anchor="t"/>
          <a:lstStyle/>
          <a:p>
            <a:pPr marL="342900" indent="-342900" algn="l">
              <a:lnSpc>
                <a:spcPts val="1950"/>
              </a:lnSpc>
              <a:buSzPct val="100000"/>
              <a:buChar char="•"/>
            </a:pPr>
            <a:r>
              <a:rPr lang="en-US" sz="1600" dirty="0">
                <a:solidFill>
                  <a:srgbClr val="52586B"/>
                </a:solidFill>
                <a:latin typeface="Funnel Sans" pitchFamily="34" charset="0"/>
                <a:ea typeface="Funnel Sans" pitchFamily="34" charset="-122"/>
                <a:cs typeface="Funnel Sans" pitchFamily="34" charset="-120"/>
              </a:rPr>
              <a:t>Multiple packages may be concealed simultaneously</a:t>
            </a:r>
            <a:endParaRPr lang="en-US" sz="1600" dirty="0"/>
          </a:p>
        </p:txBody>
      </p:sp>
      <p:sp>
        <p:nvSpPr>
          <p:cNvPr id="7" name="Text 5"/>
          <p:cNvSpPr/>
          <p:nvPr/>
        </p:nvSpPr>
        <p:spPr>
          <a:xfrm>
            <a:off x="534344" y="5292289"/>
            <a:ext cx="6500336" cy="249674"/>
          </a:xfrm>
          <a:prstGeom prst="rect">
            <a:avLst/>
          </a:prstGeom>
          <a:noFill/>
          <a:ln/>
        </p:spPr>
        <p:txBody>
          <a:bodyPr wrap="none" lIns="0" tIns="0" rIns="0" bIns="0" rtlCol="0" anchor="t"/>
          <a:lstStyle/>
          <a:p>
            <a:pPr marL="342900" indent="-342900" algn="l">
              <a:lnSpc>
                <a:spcPts val="1950"/>
              </a:lnSpc>
              <a:buSzPct val="100000"/>
              <a:buChar char="•"/>
            </a:pPr>
            <a:r>
              <a:rPr lang="en-US" sz="1600" dirty="0">
                <a:solidFill>
                  <a:srgbClr val="52586B"/>
                </a:solidFill>
                <a:latin typeface="Funnel Sans" pitchFamily="34" charset="0"/>
                <a:ea typeface="Funnel Sans" pitchFamily="34" charset="-122"/>
                <a:cs typeface="Funnel Sans" pitchFamily="34" charset="-120"/>
              </a:rPr>
              <a:t>Significant health risks including intestinal blockage or rupture</a:t>
            </a:r>
            <a:endParaRPr lang="en-US" sz="1600" dirty="0"/>
          </a:p>
        </p:txBody>
      </p:sp>
      <p:sp>
        <p:nvSpPr>
          <p:cNvPr id="8" name="Text 6"/>
          <p:cNvSpPr/>
          <p:nvPr/>
        </p:nvSpPr>
        <p:spPr>
          <a:xfrm>
            <a:off x="534344" y="6213905"/>
            <a:ext cx="6500336" cy="249674"/>
          </a:xfrm>
          <a:prstGeom prst="rect">
            <a:avLst/>
          </a:prstGeom>
          <a:noFill/>
          <a:ln/>
        </p:spPr>
        <p:txBody>
          <a:bodyPr wrap="none" lIns="0" tIns="0" rIns="0" bIns="0" rtlCol="0" anchor="t"/>
          <a:lstStyle/>
          <a:p>
            <a:pPr marL="342900" indent="-342900" algn="l">
              <a:lnSpc>
                <a:spcPts val="1950"/>
              </a:lnSpc>
              <a:buSzPct val="100000"/>
              <a:buChar char="•"/>
            </a:pPr>
            <a:r>
              <a:rPr lang="en-US" sz="1600" dirty="0">
                <a:solidFill>
                  <a:srgbClr val="52586B"/>
                </a:solidFill>
                <a:latin typeface="Funnel Sans" pitchFamily="34" charset="0"/>
                <a:ea typeface="Funnel Sans" pitchFamily="34" charset="-122"/>
                <a:cs typeface="Funnel Sans" pitchFamily="34" charset="-120"/>
              </a:rPr>
              <a:t>Enhanced reception scanning has reduced but not eliminated this route</a:t>
            </a:r>
            <a:endParaRPr lang="en-US" sz="1600" dirty="0"/>
          </a:p>
        </p:txBody>
      </p:sp>
      <p:sp>
        <p:nvSpPr>
          <p:cNvPr id="10" name="Text 7"/>
          <p:cNvSpPr/>
          <p:nvPr/>
        </p:nvSpPr>
        <p:spPr>
          <a:xfrm>
            <a:off x="378258" y="6962809"/>
            <a:ext cx="6500336" cy="499348"/>
          </a:xfrm>
          <a:prstGeom prst="rect">
            <a:avLst/>
          </a:prstGeom>
          <a:noFill/>
          <a:ln/>
        </p:spPr>
        <p:txBody>
          <a:bodyPr wrap="square" lIns="0" tIns="0" rIns="0" bIns="0" rtlCol="0" anchor="t"/>
          <a:lstStyle/>
          <a:p>
            <a:pPr marL="0" indent="0" algn="l">
              <a:lnSpc>
                <a:spcPts val="1950"/>
              </a:lnSpc>
              <a:buNone/>
            </a:pPr>
            <a:r>
              <a:rPr lang="en-US" sz="1400" dirty="0">
                <a:solidFill>
                  <a:srgbClr val="52586B"/>
                </a:solidFill>
                <a:latin typeface="Funnel Sans" pitchFamily="34" charset="0"/>
                <a:ea typeface="Funnel Sans" pitchFamily="34" charset="-122"/>
                <a:cs typeface="Funnel Sans" pitchFamily="34" charset="-120"/>
              </a:rPr>
              <a:t>Advanced body scanning technology is being deployed across the prison estate to detect internally concealed items, but coverage remains incomplete.</a:t>
            </a:r>
            <a:endParaRPr lang="en-US" sz="1400" dirty="0"/>
          </a:p>
        </p:txBody>
      </p:sp>
      <p:pic>
        <p:nvPicPr>
          <p:cNvPr id="12" name="Picture 11">
            <a:hlinkClick r:id="rId3"/>
            <a:extLst>
              <a:ext uri="{FF2B5EF4-FFF2-40B4-BE49-F238E27FC236}">
                <a16:creationId xmlns:a16="http://schemas.microsoft.com/office/drawing/2014/main" id="{3E3B91A8-FFC1-C218-9C23-1B55636A0C48}"/>
              </a:ext>
            </a:extLst>
          </p:cNvPr>
          <p:cNvPicPr>
            <a:picLocks noChangeAspect="1"/>
          </p:cNvPicPr>
          <p:nvPr/>
        </p:nvPicPr>
        <p:blipFill>
          <a:blip r:embed="rId4"/>
          <a:stretch>
            <a:fillRect/>
          </a:stretch>
        </p:blipFill>
        <p:spPr>
          <a:xfrm>
            <a:off x="11191926" y="864138"/>
            <a:ext cx="2954242" cy="3964577"/>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13" name="Picture 12">
            <a:extLst>
              <a:ext uri="{FF2B5EF4-FFF2-40B4-BE49-F238E27FC236}">
                <a16:creationId xmlns:a16="http://schemas.microsoft.com/office/drawing/2014/main" id="{D70005A7-361E-22B3-746C-EA004EDAABCA}"/>
              </a:ext>
            </a:extLst>
          </p:cNvPr>
          <p:cNvPicPr>
            <a:picLocks noChangeAspect="1"/>
          </p:cNvPicPr>
          <p:nvPr/>
        </p:nvPicPr>
        <p:blipFill>
          <a:blip r:embed="rId5"/>
          <a:stretch>
            <a:fillRect/>
          </a:stretch>
        </p:blipFill>
        <p:spPr>
          <a:xfrm>
            <a:off x="7645834" y="3454837"/>
            <a:ext cx="6417104" cy="3593578"/>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3" name="Text 0"/>
          <p:cNvSpPr/>
          <p:nvPr/>
        </p:nvSpPr>
        <p:spPr>
          <a:xfrm>
            <a:off x="1279822" y="578763"/>
            <a:ext cx="7556421" cy="1240155"/>
          </a:xfrm>
          <a:prstGeom prst="rect">
            <a:avLst/>
          </a:prstGeom>
          <a:noFill/>
          <a:ln/>
        </p:spPr>
        <p:txBody>
          <a:bodyPr wrap="square" lIns="0" tIns="0" rIns="0" bIns="0" rtlCol="0" anchor="t"/>
          <a:lstStyle/>
          <a:p>
            <a:pPr marL="0" indent="0" algn="l">
              <a:lnSpc>
                <a:spcPts val="4850"/>
              </a:lnSpc>
              <a:buNone/>
            </a:pPr>
            <a:r>
              <a:rPr lang="en-US" sz="3900" dirty="0">
                <a:solidFill>
                  <a:srgbClr val="373B48"/>
                </a:solidFill>
                <a:latin typeface="Mona Sans Semi Bold" pitchFamily="34" charset="0"/>
                <a:ea typeface="Mona Sans Semi Bold" pitchFamily="34" charset="-122"/>
                <a:cs typeface="Mona Sans Semi Bold" pitchFamily="34" charset="-120"/>
              </a:rPr>
              <a:t>Effects on Prison Safety and Culture</a:t>
            </a:r>
            <a:endParaRPr lang="en-US" sz="3900" dirty="0"/>
          </a:p>
        </p:txBody>
      </p:sp>
      <p:sp>
        <p:nvSpPr>
          <p:cNvPr id="5" name="Text 2"/>
          <p:cNvSpPr/>
          <p:nvPr/>
        </p:nvSpPr>
        <p:spPr>
          <a:xfrm>
            <a:off x="549611" y="2949386"/>
            <a:ext cx="7556421" cy="635079"/>
          </a:xfrm>
          <a:prstGeom prst="rect">
            <a:avLst/>
          </a:prstGeom>
          <a:noFill/>
          <a:ln/>
        </p:spPr>
        <p:txBody>
          <a:bodyPr wrap="square" lIns="0" tIns="0" rIns="0" bIns="0" rtlCol="0" anchor="t"/>
          <a:lstStyle/>
          <a:p>
            <a:pPr marL="0" indent="0" algn="l">
              <a:lnSpc>
                <a:spcPts val="2500"/>
              </a:lnSpc>
              <a:buNone/>
            </a:pPr>
            <a:endParaRPr lang="en-US" sz="2000" dirty="0"/>
          </a:p>
        </p:txBody>
      </p:sp>
      <p:sp>
        <p:nvSpPr>
          <p:cNvPr id="6" name="TextBox 5">
            <a:extLst>
              <a:ext uri="{FF2B5EF4-FFF2-40B4-BE49-F238E27FC236}">
                <a16:creationId xmlns:a16="http://schemas.microsoft.com/office/drawing/2014/main" id="{2500455E-6D8B-FF3A-517B-7BD26E4E8B7A}"/>
              </a:ext>
            </a:extLst>
          </p:cNvPr>
          <p:cNvSpPr txBox="1"/>
          <p:nvPr/>
        </p:nvSpPr>
        <p:spPr>
          <a:xfrm>
            <a:off x="2015684" y="3000885"/>
            <a:ext cx="5593492" cy="2554545"/>
          </a:xfrm>
          <a:prstGeom prst="rect">
            <a:avLst/>
          </a:prstGeom>
          <a:noFill/>
        </p:spPr>
        <p:txBody>
          <a:bodyPr wrap="square" rtlCol="0">
            <a:spAutoFit/>
          </a:bodyPr>
          <a:lstStyle/>
          <a:p>
            <a:pPr algn="ctr"/>
            <a:r>
              <a:rPr lang="en-GB" sz="3200" b="1" dirty="0">
                <a:solidFill>
                  <a:srgbClr val="00B0F0"/>
                </a:solidFill>
              </a:rPr>
              <a:t>THINKPOINT: HOW DO YOU THINK DRUG AVAILABILITY AND USE WITHIN PRISONS CAN IMPACT PRISON SAFETY AND CULTURE</a:t>
            </a:r>
            <a:r>
              <a:rPr lang="en-GB" sz="2400" b="1" dirty="0">
                <a:solidFill>
                  <a:srgbClr val="00B0F0"/>
                </a:solidFill>
              </a:rPr>
              <a:t>?</a:t>
            </a:r>
          </a:p>
        </p:txBody>
      </p:sp>
      <p:sp>
        <p:nvSpPr>
          <p:cNvPr id="8" name="TextBox 7">
            <a:extLst>
              <a:ext uri="{FF2B5EF4-FFF2-40B4-BE49-F238E27FC236}">
                <a16:creationId xmlns:a16="http://schemas.microsoft.com/office/drawing/2014/main" id="{E332AA9B-CFE8-E012-D148-2F7AF56ED472}"/>
              </a:ext>
            </a:extLst>
          </p:cNvPr>
          <p:cNvSpPr txBox="1"/>
          <p:nvPr/>
        </p:nvSpPr>
        <p:spPr>
          <a:xfrm>
            <a:off x="433229" y="3266925"/>
            <a:ext cx="7315200" cy="1107996"/>
          </a:xfrm>
          <a:prstGeom prst="rect">
            <a:avLst/>
          </a:prstGeom>
          <a:noFill/>
        </p:spPr>
        <p:txBody>
          <a:bodyPr wrap="square">
            <a:spAutoFit/>
          </a:bodyPr>
          <a:lstStyle/>
          <a:p>
            <a:r>
              <a:rPr lang="en-GB" sz="6600" dirty="0"/>
              <a:t>💭 </a:t>
            </a:r>
          </a:p>
        </p:txBody>
      </p:sp>
      <p:pic>
        <p:nvPicPr>
          <p:cNvPr id="10" name="Picture 9">
            <a:hlinkClick r:id="rId3"/>
            <a:extLst>
              <a:ext uri="{FF2B5EF4-FFF2-40B4-BE49-F238E27FC236}">
                <a16:creationId xmlns:a16="http://schemas.microsoft.com/office/drawing/2014/main" id="{8A8BE7B4-0506-EBE9-DB26-0EC155C60DEB}"/>
              </a:ext>
            </a:extLst>
          </p:cNvPr>
          <p:cNvPicPr>
            <a:picLocks noChangeAspect="1"/>
          </p:cNvPicPr>
          <p:nvPr/>
        </p:nvPicPr>
        <p:blipFill>
          <a:blip r:embed="rId4"/>
          <a:stretch>
            <a:fillRect/>
          </a:stretch>
        </p:blipFill>
        <p:spPr>
          <a:xfrm>
            <a:off x="8222414" y="1654248"/>
            <a:ext cx="6178270" cy="4921103"/>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p:nvPr/>
        </p:nvSpPr>
        <p:spPr>
          <a:xfrm>
            <a:off x="793790" y="894636"/>
            <a:ext cx="10459522" cy="620078"/>
          </a:xfrm>
          <a:prstGeom prst="rect">
            <a:avLst/>
          </a:prstGeom>
          <a:noFill/>
          <a:ln/>
        </p:spPr>
        <p:txBody>
          <a:bodyPr wrap="none" lIns="0" tIns="0" rIns="0" bIns="0" rtlCol="0" anchor="t"/>
          <a:lstStyle/>
          <a:p>
            <a:pPr marL="0" indent="0" algn="l">
              <a:lnSpc>
                <a:spcPts val="4850"/>
              </a:lnSpc>
              <a:buNone/>
            </a:pPr>
            <a:r>
              <a:rPr lang="en-US" sz="3900" dirty="0">
                <a:solidFill>
                  <a:srgbClr val="373B48"/>
                </a:solidFill>
                <a:latin typeface="Mona Sans Semi Bold" pitchFamily="34" charset="0"/>
                <a:ea typeface="Mona Sans Semi Bold" pitchFamily="34" charset="-122"/>
                <a:cs typeface="Mona Sans Semi Bold" pitchFamily="34" charset="-120"/>
              </a:rPr>
              <a:t>Violence and Intimidation: Debt and Control</a:t>
            </a:r>
            <a:endParaRPr lang="en-US" sz="3900" dirty="0"/>
          </a:p>
        </p:txBody>
      </p:sp>
      <p:sp>
        <p:nvSpPr>
          <p:cNvPr id="3" name="Text 1"/>
          <p:cNvSpPr/>
          <p:nvPr/>
        </p:nvSpPr>
        <p:spPr>
          <a:xfrm>
            <a:off x="2254091" y="2287310"/>
            <a:ext cx="2480905" cy="310158"/>
          </a:xfrm>
          <a:prstGeom prst="rect">
            <a:avLst/>
          </a:prstGeom>
          <a:noFill/>
          <a:ln/>
        </p:spPr>
        <p:txBody>
          <a:bodyPr wrap="none" lIns="0" tIns="0" rIns="0" bIns="0" rtlCol="0" anchor="t"/>
          <a:lstStyle/>
          <a:p>
            <a:pPr marL="0" indent="0" algn="r">
              <a:lnSpc>
                <a:spcPts val="2400"/>
              </a:lnSpc>
              <a:buNone/>
            </a:pPr>
            <a:r>
              <a:rPr lang="en-US" sz="1950" dirty="0">
                <a:solidFill>
                  <a:srgbClr val="52586B"/>
                </a:solidFill>
                <a:latin typeface="Mona Sans Semi Bold" pitchFamily="34" charset="0"/>
                <a:ea typeface="Mona Sans Semi Bold" pitchFamily="34" charset="-122"/>
                <a:cs typeface="Mona Sans Semi Bold" pitchFamily="34" charset="-120"/>
              </a:rPr>
              <a:t>Debt Accumulation</a:t>
            </a:r>
            <a:endParaRPr lang="en-US" sz="1950" dirty="0"/>
          </a:p>
        </p:txBody>
      </p:sp>
      <p:sp>
        <p:nvSpPr>
          <p:cNvPr id="4" name="Text 2"/>
          <p:cNvSpPr/>
          <p:nvPr/>
        </p:nvSpPr>
        <p:spPr>
          <a:xfrm>
            <a:off x="793790" y="2716530"/>
            <a:ext cx="3941207" cy="952619"/>
          </a:xfrm>
          <a:prstGeom prst="rect">
            <a:avLst/>
          </a:prstGeom>
          <a:noFill/>
          <a:ln/>
        </p:spPr>
        <p:txBody>
          <a:bodyPr wrap="square" lIns="0" tIns="0" rIns="0" bIns="0" rtlCol="0" anchor="t"/>
          <a:lstStyle/>
          <a:p>
            <a:pPr marL="0" indent="0" algn="r">
              <a:lnSpc>
                <a:spcPts val="2500"/>
              </a:lnSpc>
              <a:buNone/>
            </a:pPr>
            <a:r>
              <a:rPr lang="en-US" sz="1550" dirty="0">
                <a:solidFill>
                  <a:srgbClr val="52586B"/>
                </a:solidFill>
                <a:latin typeface="Funnel Sans" pitchFamily="34" charset="0"/>
                <a:ea typeface="Funnel Sans" pitchFamily="34" charset="-122"/>
                <a:cs typeface="Funnel Sans" pitchFamily="34" charset="-120"/>
              </a:rPr>
              <a:t>Prisoners acquire drugs on credit at inflated prices, often while intoxicated or under peer pressure</a:t>
            </a:r>
            <a:endParaRPr lang="en-US" sz="1550" dirty="0"/>
          </a:p>
        </p:txBody>
      </p:sp>
      <p:pic>
        <p:nvPicPr>
          <p:cNvPr id="5" name="Image 0" descr="preencoded.png"/>
          <p:cNvPicPr>
            <a:picLocks noChangeAspect="1"/>
          </p:cNvPicPr>
          <p:nvPr/>
        </p:nvPicPr>
        <p:blipFill>
          <a:blip r:embed="rId3"/>
          <a:stretch>
            <a:fillRect/>
          </a:stretch>
        </p:blipFill>
        <p:spPr>
          <a:xfrm>
            <a:off x="5032653" y="1911548"/>
            <a:ext cx="4564975" cy="4564975"/>
          </a:xfrm>
          <a:prstGeom prst="rect">
            <a:avLst/>
          </a:prstGeom>
        </p:spPr>
      </p:pic>
      <p:pic>
        <p:nvPicPr>
          <p:cNvPr id="6" name="Image 1" descr="preencoded.png"/>
          <p:cNvPicPr>
            <a:picLocks noChangeAspect="1"/>
          </p:cNvPicPr>
          <p:nvPr/>
        </p:nvPicPr>
        <p:blipFill>
          <a:blip r:embed="rId4"/>
          <a:stretch>
            <a:fillRect/>
          </a:stretch>
        </p:blipFill>
        <p:spPr>
          <a:xfrm>
            <a:off x="6054626" y="2861012"/>
            <a:ext cx="296942" cy="371118"/>
          </a:xfrm>
          <a:prstGeom prst="rect">
            <a:avLst/>
          </a:prstGeom>
        </p:spPr>
      </p:pic>
      <p:sp>
        <p:nvSpPr>
          <p:cNvPr id="7" name="Text 3"/>
          <p:cNvSpPr/>
          <p:nvPr/>
        </p:nvSpPr>
        <p:spPr>
          <a:xfrm>
            <a:off x="9895284" y="2040969"/>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52586B"/>
                </a:solidFill>
                <a:latin typeface="Mona Sans Semi Bold" pitchFamily="34" charset="0"/>
                <a:ea typeface="Mona Sans Semi Bold" pitchFamily="34" charset="-122"/>
                <a:cs typeface="Mona Sans Semi Bold" pitchFamily="34" charset="-120"/>
              </a:rPr>
              <a:t>Payment Deadline</a:t>
            </a:r>
            <a:endParaRPr lang="en-US" sz="1950" dirty="0"/>
          </a:p>
        </p:txBody>
      </p:sp>
      <p:sp>
        <p:nvSpPr>
          <p:cNvPr id="8" name="Text 4"/>
          <p:cNvSpPr/>
          <p:nvPr/>
        </p:nvSpPr>
        <p:spPr>
          <a:xfrm>
            <a:off x="9895284" y="2470190"/>
            <a:ext cx="3941326" cy="635079"/>
          </a:xfrm>
          <a:prstGeom prst="rect">
            <a:avLst/>
          </a:prstGeom>
          <a:noFill/>
          <a:ln/>
        </p:spPr>
        <p:txBody>
          <a:bodyPr wrap="square" lIns="0" tIns="0" rIns="0" bIns="0" rtlCol="0" anchor="t"/>
          <a:lstStyle/>
          <a:p>
            <a:pPr marL="0" indent="0" algn="l">
              <a:lnSpc>
                <a:spcPts val="2500"/>
              </a:lnSpc>
              <a:buNone/>
            </a:pPr>
            <a:r>
              <a:rPr lang="en-US" sz="1550" dirty="0">
                <a:solidFill>
                  <a:srgbClr val="52586B"/>
                </a:solidFill>
                <a:latin typeface="Funnel Sans" pitchFamily="34" charset="0"/>
                <a:ea typeface="Funnel Sans" pitchFamily="34" charset="-122"/>
                <a:cs typeface="Funnel Sans" pitchFamily="34" charset="-120"/>
              </a:rPr>
              <a:t>Debts typically carry short timeframes and punitive "interest" for late payment</a:t>
            </a:r>
            <a:endParaRPr lang="en-US" sz="1550" dirty="0"/>
          </a:p>
        </p:txBody>
      </p:sp>
      <p:pic>
        <p:nvPicPr>
          <p:cNvPr id="9" name="Image 2" descr="preencoded.png"/>
          <p:cNvPicPr>
            <a:picLocks noChangeAspect="1"/>
          </p:cNvPicPr>
          <p:nvPr/>
        </p:nvPicPr>
        <p:blipFill>
          <a:blip r:embed="rId5"/>
          <a:stretch>
            <a:fillRect/>
          </a:stretch>
        </p:blipFill>
        <p:spPr>
          <a:xfrm>
            <a:off x="5032653" y="1911548"/>
            <a:ext cx="4564975" cy="4564975"/>
          </a:xfrm>
          <a:prstGeom prst="rect">
            <a:avLst/>
          </a:prstGeom>
        </p:spPr>
      </p:pic>
      <p:pic>
        <p:nvPicPr>
          <p:cNvPr id="10" name="Image 3" descr="preencoded.png"/>
          <p:cNvPicPr>
            <a:picLocks noChangeAspect="1"/>
          </p:cNvPicPr>
          <p:nvPr/>
        </p:nvPicPr>
        <p:blipFill>
          <a:blip r:embed="rId6"/>
          <a:stretch>
            <a:fillRect/>
          </a:stretch>
        </p:blipFill>
        <p:spPr>
          <a:xfrm>
            <a:off x="7914144" y="2596336"/>
            <a:ext cx="296942" cy="371118"/>
          </a:xfrm>
          <a:prstGeom prst="rect">
            <a:avLst/>
          </a:prstGeom>
        </p:spPr>
      </p:pic>
      <p:sp>
        <p:nvSpPr>
          <p:cNvPr id="11" name="Text 5"/>
          <p:cNvSpPr/>
          <p:nvPr/>
        </p:nvSpPr>
        <p:spPr>
          <a:xfrm>
            <a:off x="9994463" y="3661767"/>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52586B"/>
                </a:solidFill>
                <a:latin typeface="Mona Sans Semi Bold" pitchFamily="34" charset="0"/>
                <a:ea typeface="Mona Sans Semi Bold" pitchFamily="34" charset="-122"/>
                <a:cs typeface="Mona Sans Semi Bold" pitchFamily="34" charset="-120"/>
              </a:rPr>
              <a:t>Initial Threats</a:t>
            </a:r>
            <a:endParaRPr lang="en-US" sz="1950" dirty="0"/>
          </a:p>
        </p:txBody>
      </p:sp>
      <p:sp>
        <p:nvSpPr>
          <p:cNvPr id="12" name="Text 6"/>
          <p:cNvSpPr/>
          <p:nvPr/>
        </p:nvSpPr>
        <p:spPr>
          <a:xfrm>
            <a:off x="9994463" y="4090988"/>
            <a:ext cx="3842147" cy="635079"/>
          </a:xfrm>
          <a:prstGeom prst="rect">
            <a:avLst/>
          </a:prstGeom>
          <a:noFill/>
          <a:ln/>
        </p:spPr>
        <p:txBody>
          <a:bodyPr wrap="square" lIns="0" tIns="0" rIns="0" bIns="0" rtlCol="0" anchor="t"/>
          <a:lstStyle/>
          <a:p>
            <a:pPr marL="0" indent="0" algn="l">
              <a:lnSpc>
                <a:spcPts val="2500"/>
              </a:lnSpc>
              <a:buNone/>
            </a:pPr>
            <a:r>
              <a:rPr lang="en-US" sz="1550" dirty="0">
                <a:solidFill>
                  <a:srgbClr val="52586B"/>
                </a:solidFill>
                <a:latin typeface="Funnel Sans" pitchFamily="34" charset="0"/>
                <a:ea typeface="Funnel Sans" pitchFamily="34" charset="-122"/>
                <a:cs typeface="Funnel Sans" pitchFamily="34" charset="-120"/>
              </a:rPr>
              <a:t>When payment deadlines pass, verbal threats and demonstrations of force occur</a:t>
            </a:r>
            <a:endParaRPr lang="en-US" sz="1550" dirty="0"/>
          </a:p>
        </p:txBody>
      </p:sp>
      <p:pic>
        <p:nvPicPr>
          <p:cNvPr id="13" name="Image 4" descr="preencoded.png"/>
          <p:cNvPicPr>
            <a:picLocks noChangeAspect="1"/>
          </p:cNvPicPr>
          <p:nvPr/>
        </p:nvPicPr>
        <p:blipFill>
          <a:blip r:embed="rId7"/>
          <a:stretch>
            <a:fillRect/>
          </a:stretch>
        </p:blipFill>
        <p:spPr>
          <a:xfrm>
            <a:off x="5032653" y="1911548"/>
            <a:ext cx="4564975" cy="4564975"/>
          </a:xfrm>
          <a:prstGeom prst="rect">
            <a:avLst/>
          </a:prstGeom>
        </p:spPr>
      </p:pic>
      <p:pic>
        <p:nvPicPr>
          <p:cNvPr id="14" name="Image 5" descr="preencoded.png"/>
          <p:cNvPicPr>
            <a:picLocks noChangeAspect="1"/>
          </p:cNvPicPr>
          <p:nvPr/>
        </p:nvPicPr>
        <p:blipFill>
          <a:blip r:embed="rId8"/>
          <a:stretch>
            <a:fillRect/>
          </a:stretch>
        </p:blipFill>
        <p:spPr>
          <a:xfrm>
            <a:off x="8740557" y="4283095"/>
            <a:ext cx="296942" cy="371118"/>
          </a:xfrm>
          <a:prstGeom prst="rect">
            <a:avLst/>
          </a:prstGeom>
        </p:spPr>
      </p:pic>
      <p:sp>
        <p:nvSpPr>
          <p:cNvPr id="15" name="Text 7"/>
          <p:cNvSpPr/>
          <p:nvPr/>
        </p:nvSpPr>
        <p:spPr>
          <a:xfrm>
            <a:off x="9895284" y="5282684"/>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52586B"/>
                </a:solidFill>
                <a:latin typeface="Mona Sans Semi Bold" pitchFamily="34" charset="0"/>
                <a:ea typeface="Mona Sans Semi Bold" pitchFamily="34" charset="-122"/>
                <a:cs typeface="Mona Sans Semi Bold" pitchFamily="34" charset="-120"/>
              </a:rPr>
              <a:t>Violence Escalation</a:t>
            </a:r>
            <a:endParaRPr lang="en-US" sz="1950" dirty="0"/>
          </a:p>
        </p:txBody>
      </p:sp>
      <p:sp>
        <p:nvSpPr>
          <p:cNvPr id="16" name="Text 8"/>
          <p:cNvSpPr/>
          <p:nvPr/>
        </p:nvSpPr>
        <p:spPr>
          <a:xfrm>
            <a:off x="9895284" y="5711904"/>
            <a:ext cx="3941326" cy="635079"/>
          </a:xfrm>
          <a:prstGeom prst="rect">
            <a:avLst/>
          </a:prstGeom>
          <a:noFill/>
          <a:ln/>
        </p:spPr>
        <p:txBody>
          <a:bodyPr wrap="square" lIns="0" tIns="0" rIns="0" bIns="0" rtlCol="0" anchor="t"/>
          <a:lstStyle/>
          <a:p>
            <a:pPr marL="0" indent="0" algn="l">
              <a:lnSpc>
                <a:spcPts val="2500"/>
              </a:lnSpc>
              <a:buNone/>
            </a:pPr>
            <a:r>
              <a:rPr lang="en-US" sz="1550" dirty="0">
                <a:solidFill>
                  <a:srgbClr val="52586B"/>
                </a:solidFill>
                <a:latin typeface="Funnel Sans" pitchFamily="34" charset="0"/>
                <a:ea typeface="Funnel Sans" pitchFamily="34" charset="-122"/>
                <a:cs typeface="Funnel Sans" pitchFamily="34" charset="-120"/>
              </a:rPr>
              <a:t>Physical assaults, cell invasions or attacks in communal areas enforce payment</a:t>
            </a:r>
            <a:endParaRPr lang="en-US" sz="1550" dirty="0"/>
          </a:p>
        </p:txBody>
      </p:sp>
      <p:pic>
        <p:nvPicPr>
          <p:cNvPr id="17" name="Image 6" descr="preencoded.png"/>
          <p:cNvPicPr>
            <a:picLocks noChangeAspect="1"/>
          </p:cNvPicPr>
          <p:nvPr/>
        </p:nvPicPr>
        <p:blipFill>
          <a:blip r:embed="rId9"/>
          <a:stretch>
            <a:fillRect/>
          </a:stretch>
        </p:blipFill>
        <p:spPr>
          <a:xfrm>
            <a:off x="5032653" y="1911548"/>
            <a:ext cx="4564975" cy="4564975"/>
          </a:xfrm>
          <a:prstGeom prst="rect">
            <a:avLst/>
          </a:prstGeom>
        </p:spPr>
      </p:pic>
      <p:pic>
        <p:nvPicPr>
          <p:cNvPr id="18" name="Image 7" descr="preencoded.png"/>
          <p:cNvPicPr>
            <a:picLocks noChangeAspect="1"/>
          </p:cNvPicPr>
          <p:nvPr/>
        </p:nvPicPr>
        <p:blipFill>
          <a:blip r:embed="rId10"/>
          <a:stretch>
            <a:fillRect/>
          </a:stretch>
        </p:blipFill>
        <p:spPr>
          <a:xfrm>
            <a:off x="7391698" y="5590163"/>
            <a:ext cx="296942" cy="371118"/>
          </a:xfrm>
          <a:prstGeom prst="rect">
            <a:avLst/>
          </a:prstGeom>
        </p:spPr>
      </p:pic>
      <p:sp>
        <p:nvSpPr>
          <p:cNvPr id="19" name="Text 9"/>
          <p:cNvSpPr/>
          <p:nvPr/>
        </p:nvSpPr>
        <p:spPr>
          <a:xfrm>
            <a:off x="2254091" y="4877395"/>
            <a:ext cx="2480905" cy="310158"/>
          </a:xfrm>
          <a:prstGeom prst="rect">
            <a:avLst/>
          </a:prstGeom>
          <a:noFill/>
          <a:ln/>
        </p:spPr>
        <p:txBody>
          <a:bodyPr wrap="none" lIns="0" tIns="0" rIns="0" bIns="0" rtlCol="0" anchor="t"/>
          <a:lstStyle/>
          <a:p>
            <a:pPr marL="0" indent="0" algn="r">
              <a:lnSpc>
                <a:spcPts val="2400"/>
              </a:lnSpc>
              <a:buNone/>
            </a:pPr>
            <a:r>
              <a:rPr lang="en-US" sz="1950" dirty="0">
                <a:solidFill>
                  <a:srgbClr val="52586B"/>
                </a:solidFill>
                <a:latin typeface="Mona Sans Semi Bold" pitchFamily="34" charset="0"/>
                <a:ea typeface="Mona Sans Semi Bold" pitchFamily="34" charset="-122"/>
                <a:cs typeface="Mona Sans Semi Bold" pitchFamily="34" charset="-120"/>
              </a:rPr>
              <a:t>External Pressure</a:t>
            </a:r>
            <a:endParaRPr lang="en-US" sz="1950" dirty="0"/>
          </a:p>
        </p:txBody>
      </p:sp>
      <p:sp>
        <p:nvSpPr>
          <p:cNvPr id="20" name="Text 10"/>
          <p:cNvSpPr/>
          <p:nvPr/>
        </p:nvSpPr>
        <p:spPr>
          <a:xfrm>
            <a:off x="793790" y="5306616"/>
            <a:ext cx="3941207" cy="635079"/>
          </a:xfrm>
          <a:prstGeom prst="rect">
            <a:avLst/>
          </a:prstGeom>
          <a:noFill/>
          <a:ln/>
        </p:spPr>
        <p:txBody>
          <a:bodyPr wrap="square" lIns="0" tIns="0" rIns="0" bIns="0" rtlCol="0" anchor="t"/>
          <a:lstStyle/>
          <a:p>
            <a:pPr marL="0" indent="0" algn="r">
              <a:lnSpc>
                <a:spcPts val="2500"/>
              </a:lnSpc>
              <a:buNone/>
            </a:pPr>
            <a:r>
              <a:rPr lang="en-US" sz="1550" dirty="0">
                <a:solidFill>
                  <a:srgbClr val="52586B"/>
                </a:solidFill>
                <a:latin typeface="Funnel Sans" pitchFamily="34" charset="0"/>
                <a:ea typeface="Funnel Sans" pitchFamily="34" charset="-122"/>
                <a:cs typeface="Funnel Sans" pitchFamily="34" charset="-120"/>
              </a:rPr>
              <a:t>Threats extend to family members outside, forcing continued compliance</a:t>
            </a:r>
            <a:endParaRPr lang="en-US" sz="1550" dirty="0"/>
          </a:p>
        </p:txBody>
      </p:sp>
      <p:pic>
        <p:nvPicPr>
          <p:cNvPr id="21" name="Image 8" descr="preencoded.png"/>
          <p:cNvPicPr>
            <a:picLocks noChangeAspect="1"/>
          </p:cNvPicPr>
          <p:nvPr/>
        </p:nvPicPr>
        <p:blipFill>
          <a:blip r:embed="rId11"/>
          <a:stretch>
            <a:fillRect/>
          </a:stretch>
        </p:blipFill>
        <p:spPr>
          <a:xfrm>
            <a:off x="5032653" y="1911548"/>
            <a:ext cx="4564975" cy="4564975"/>
          </a:xfrm>
          <a:prstGeom prst="rect">
            <a:avLst/>
          </a:prstGeom>
        </p:spPr>
      </p:pic>
      <p:pic>
        <p:nvPicPr>
          <p:cNvPr id="22" name="Image 9" descr="preencoded.png"/>
          <p:cNvPicPr>
            <a:picLocks noChangeAspect="1"/>
          </p:cNvPicPr>
          <p:nvPr/>
        </p:nvPicPr>
        <p:blipFill>
          <a:blip r:embed="rId12"/>
          <a:stretch>
            <a:fillRect/>
          </a:stretch>
        </p:blipFill>
        <p:spPr>
          <a:xfrm>
            <a:off x="5731728" y="4711363"/>
            <a:ext cx="296942" cy="371118"/>
          </a:xfrm>
          <a:prstGeom prst="rect">
            <a:avLst/>
          </a:prstGeom>
        </p:spPr>
      </p:pic>
      <p:sp>
        <p:nvSpPr>
          <p:cNvPr id="23" name="Text 11"/>
          <p:cNvSpPr/>
          <p:nvPr/>
        </p:nvSpPr>
        <p:spPr>
          <a:xfrm>
            <a:off x="793790" y="6699766"/>
            <a:ext cx="13042821" cy="635079"/>
          </a:xfrm>
          <a:prstGeom prst="rect">
            <a:avLst/>
          </a:prstGeom>
          <a:noFill/>
          <a:ln/>
        </p:spPr>
        <p:txBody>
          <a:bodyPr wrap="square" lIns="0" tIns="0" rIns="0" bIns="0" rtlCol="0" anchor="t"/>
          <a:lstStyle/>
          <a:p>
            <a:pPr marL="0" indent="0" algn="l">
              <a:lnSpc>
                <a:spcPts val="2500"/>
              </a:lnSpc>
              <a:buNone/>
            </a:pPr>
            <a:r>
              <a:rPr lang="en-US" sz="1550" dirty="0">
                <a:solidFill>
                  <a:srgbClr val="52586B"/>
                </a:solidFill>
                <a:latin typeface="Funnel Sans" pitchFamily="34" charset="0"/>
                <a:ea typeface="Funnel Sans" pitchFamily="34" charset="-122"/>
                <a:cs typeface="Funnel Sans" pitchFamily="34" charset="-120"/>
              </a:rPr>
              <a:t>This cycle of debt and violence creates constant pressure on vulnerable prisoners, who often seek segregation or transfers for their own safety—disrupting sentence management.</a:t>
            </a:r>
            <a:endParaRPr lang="en-US" sz="155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p:nvPr/>
        </p:nvSpPr>
        <p:spPr>
          <a:xfrm>
            <a:off x="597337" y="410647"/>
            <a:ext cx="4802743" cy="466725"/>
          </a:xfrm>
          <a:prstGeom prst="rect">
            <a:avLst/>
          </a:prstGeom>
          <a:noFill/>
          <a:ln/>
        </p:spPr>
        <p:txBody>
          <a:bodyPr wrap="none" lIns="0" tIns="0" rIns="0" bIns="0" rtlCol="0" anchor="t"/>
          <a:lstStyle/>
          <a:p>
            <a:pPr marL="0" indent="0" algn="l">
              <a:lnSpc>
                <a:spcPts val="3650"/>
              </a:lnSpc>
              <a:buNone/>
            </a:pPr>
            <a:r>
              <a:rPr lang="en-US" sz="2900" dirty="0">
                <a:solidFill>
                  <a:srgbClr val="373B48"/>
                </a:solidFill>
                <a:latin typeface="Mona Sans Semi Bold" pitchFamily="34" charset="0"/>
                <a:ea typeface="Mona Sans Semi Bold" pitchFamily="34" charset="-122"/>
                <a:cs typeface="Mona Sans Semi Bold" pitchFamily="34" charset="-120"/>
              </a:rPr>
              <a:t>Organised Crime Influence</a:t>
            </a:r>
            <a:endParaRPr lang="en-US" sz="2900" dirty="0"/>
          </a:p>
        </p:txBody>
      </p:sp>
      <p:sp>
        <p:nvSpPr>
          <p:cNvPr id="3" name="Text 1"/>
          <p:cNvSpPr/>
          <p:nvPr/>
        </p:nvSpPr>
        <p:spPr>
          <a:xfrm>
            <a:off x="597337" y="1250633"/>
            <a:ext cx="2951798" cy="233363"/>
          </a:xfrm>
          <a:prstGeom prst="rect">
            <a:avLst/>
          </a:prstGeom>
          <a:noFill/>
          <a:ln/>
        </p:spPr>
        <p:txBody>
          <a:bodyPr wrap="none" lIns="0" tIns="0" rIns="0" bIns="0" rtlCol="0" anchor="t"/>
          <a:lstStyle/>
          <a:p>
            <a:pPr marL="0" indent="0" algn="l">
              <a:lnSpc>
                <a:spcPts val="1800"/>
              </a:lnSpc>
              <a:buNone/>
            </a:pPr>
            <a:r>
              <a:rPr lang="en-US" sz="2800" dirty="0">
                <a:solidFill>
                  <a:srgbClr val="373B48"/>
                </a:solidFill>
                <a:latin typeface="Mona Sans Semi Bold" pitchFamily="34" charset="0"/>
                <a:ea typeface="Mona Sans Semi Bold" pitchFamily="34" charset="-122"/>
                <a:cs typeface="Mona Sans Semi Bold" pitchFamily="34" charset="-120"/>
              </a:rPr>
              <a:t>Gang Control of Internal Markets</a:t>
            </a:r>
            <a:endParaRPr lang="en-US" sz="2800" dirty="0"/>
          </a:p>
        </p:txBody>
      </p:sp>
      <p:sp>
        <p:nvSpPr>
          <p:cNvPr id="4" name="Text 2"/>
          <p:cNvSpPr/>
          <p:nvPr/>
        </p:nvSpPr>
        <p:spPr>
          <a:xfrm>
            <a:off x="679851" y="2043708"/>
            <a:ext cx="6535698" cy="238839"/>
          </a:xfrm>
          <a:prstGeom prst="rect">
            <a:avLst/>
          </a:prstGeom>
          <a:noFill/>
          <a:ln/>
        </p:spPr>
        <p:txBody>
          <a:bodyPr wrap="none" lIns="0" tIns="0" rIns="0" bIns="0" rtlCol="0" anchor="t"/>
          <a:lstStyle/>
          <a:p>
            <a:pPr marL="342900" indent="-342900" algn="l">
              <a:lnSpc>
                <a:spcPts val="1850"/>
              </a:lnSpc>
              <a:buSzPct val="100000"/>
              <a:buChar char="•"/>
            </a:pPr>
            <a:r>
              <a:rPr lang="en-US" dirty="0">
                <a:solidFill>
                  <a:srgbClr val="52586B"/>
                </a:solidFill>
                <a:latin typeface="Funnel Sans" pitchFamily="34" charset="0"/>
                <a:ea typeface="Funnel Sans" pitchFamily="34" charset="-122"/>
                <a:cs typeface="Funnel Sans" pitchFamily="34" charset="-120"/>
              </a:rPr>
              <a:t>Established criminal networks extend operations</a:t>
            </a:r>
          </a:p>
          <a:p>
            <a:pPr marL="342900" indent="-342900" algn="l">
              <a:lnSpc>
                <a:spcPts val="1850"/>
              </a:lnSpc>
              <a:buSzPct val="100000"/>
              <a:buChar char="•"/>
            </a:pPr>
            <a:r>
              <a:rPr lang="en-US" dirty="0">
                <a:solidFill>
                  <a:srgbClr val="52586B"/>
                </a:solidFill>
                <a:latin typeface="Funnel Sans" pitchFamily="34" charset="0"/>
                <a:ea typeface="Funnel Sans" pitchFamily="34" charset="-122"/>
                <a:cs typeface="Funnel Sans" pitchFamily="34" charset="-120"/>
              </a:rPr>
              <a:t> into prisons</a:t>
            </a:r>
            <a:endParaRPr lang="en-US" dirty="0"/>
          </a:p>
        </p:txBody>
      </p:sp>
      <p:sp>
        <p:nvSpPr>
          <p:cNvPr id="5" name="Text 3"/>
          <p:cNvSpPr/>
          <p:nvPr/>
        </p:nvSpPr>
        <p:spPr>
          <a:xfrm>
            <a:off x="712667" y="2866845"/>
            <a:ext cx="6535698" cy="238839"/>
          </a:xfrm>
          <a:prstGeom prst="rect">
            <a:avLst/>
          </a:prstGeom>
          <a:noFill/>
          <a:ln/>
        </p:spPr>
        <p:txBody>
          <a:bodyPr wrap="none" lIns="0" tIns="0" rIns="0" bIns="0" rtlCol="0" anchor="t"/>
          <a:lstStyle/>
          <a:p>
            <a:pPr marL="342900" indent="-342900" algn="l">
              <a:lnSpc>
                <a:spcPts val="1850"/>
              </a:lnSpc>
              <a:buSzPct val="100000"/>
              <a:buChar char="•"/>
            </a:pPr>
            <a:r>
              <a:rPr lang="en-US" dirty="0">
                <a:solidFill>
                  <a:srgbClr val="52586B"/>
                </a:solidFill>
                <a:latin typeface="Funnel Sans" pitchFamily="34" charset="0"/>
                <a:ea typeface="Funnel Sans" pitchFamily="34" charset="-122"/>
                <a:cs typeface="Funnel Sans" pitchFamily="34" charset="-120"/>
              </a:rPr>
              <a:t>Strategic placement of members across the estate</a:t>
            </a:r>
            <a:endParaRPr lang="en-US" dirty="0"/>
          </a:p>
        </p:txBody>
      </p:sp>
      <p:sp>
        <p:nvSpPr>
          <p:cNvPr id="6" name="Text 4"/>
          <p:cNvSpPr/>
          <p:nvPr/>
        </p:nvSpPr>
        <p:spPr>
          <a:xfrm>
            <a:off x="679851" y="3817969"/>
            <a:ext cx="6535698" cy="238839"/>
          </a:xfrm>
          <a:prstGeom prst="rect">
            <a:avLst/>
          </a:prstGeom>
          <a:noFill/>
          <a:ln/>
        </p:spPr>
        <p:txBody>
          <a:bodyPr wrap="none" lIns="0" tIns="0" rIns="0" bIns="0" rtlCol="0" anchor="t"/>
          <a:lstStyle/>
          <a:p>
            <a:pPr marL="342900" indent="-342900" algn="l">
              <a:lnSpc>
                <a:spcPts val="1850"/>
              </a:lnSpc>
              <a:buSzPct val="100000"/>
              <a:buChar char="•"/>
            </a:pPr>
            <a:r>
              <a:rPr lang="en-US" dirty="0">
                <a:solidFill>
                  <a:srgbClr val="52586B"/>
                </a:solidFill>
                <a:latin typeface="Funnel Sans" pitchFamily="34" charset="0"/>
                <a:ea typeface="Funnel Sans" pitchFamily="34" charset="-122"/>
                <a:cs typeface="Funnel Sans" pitchFamily="34" charset="-120"/>
              </a:rPr>
              <a:t>Recruitment and exploitation of vulnerable prisoners</a:t>
            </a:r>
            <a:endParaRPr lang="en-US" dirty="0"/>
          </a:p>
        </p:txBody>
      </p:sp>
      <p:sp>
        <p:nvSpPr>
          <p:cNvPr id="7" name="Text 5"/>
          <p:cNvSpPr/>
          <p:nvPr/>
        </p:nvSpPr>
        <p:spPr>
          <a:xfrm>
            <a:off x="679851" y="4653728"/>
            <a:ext cx="6535698" cy="238839"/>
          </a:xfrm>
          <a:prstGeom prst="rect">
            <a:avLst/>
          </a:prstGeom>
          <a:noFill/>
          <a:ln/>
        </p:spPr>
        <p:txBody>
          <a:bodyPr wrap="none" lIns="0" tIns="0" rIns="0" bIns="0" rtlCol="0" anchor="t"/>
          <a:lstStyle/>
          <a:p>
            <a:pPr marL="342900" indent="-342900" algn="l">
              <a:lnSpc>
                <a:spcPts val="1850"/>
              </a:lnSpc>
              <a:buSzPct val="100000"/>
              <a:buChar char="•"/>
            </a:pPr>
            <a:r>
              <a:rPr lang="en-US" dirty="0">
                <a:solidFill>
                  <a:srgbClr val="52586B"/>
                </a:solidFill>
                <a:latin typeface="Funnel Sans" pitchFamily="34" charset="0"/>
                <a:ea typeface="Funnel Sans" pitchFamily="34" charset="-122"/>
                <a:cs typeface="Funnel Sans" pitchFamily="34" charset="-120"/>
              </a:rPr>
              <a:t>Coordination with external associates for supply</a:t>
            </a:r>
            <a:endParaRPr lang="en-US" dirty="0"/>
          </a:p>
        </p:txBody>
      </p:sp>
      <p:sp>
        <p:nvSpPr>
          <p:cNvPr id="8" name="Text 6"/>
          <p:cNvSpPr/>
          <p:nvPr/>
        </p:nvSpPr>
        <p:spPr>
          <a:xfrm>
            <a:off x="679851" y="5452279"/>
            <a:ext cx="6535698" cy="238839"/>
          </a:xfrm>
          <a:prstGeom prst="rect">
            <a:avLst/>
          </a:prstGeom>
          <a:noFill/>
          <a:ln/>
        </p:spPr>
        <p:txBody>
          <a:bodyPr wrap="none" lIns="0" tIns="0" rIns="0" bIns="0" rtlCol="0" anchor="t"/>
          <a:lstStyle/>
          <a:p>
            <a:pPr marL="342900" indent="-342900" algn="l">
              <a:lnSpc>
                <a:spcPts val="1850"/>
              </a:lnSpc>
              <a:buSzPct val="100000"/>
              <a:buChar char="•"/>
            </a:pPr>
            <a:r>
              <a:rPr lang="en-US" dirty="0">
                <a:solidFill>
                  <a:srgbClr val="52586B"/>
                </a:solidFill>
                <a:latin typeface="Funnel Sans" pitchFamily="34" charset="0"/>
                <a:ea typeface="Funnel Sans" pitchFamily="34" charset="-122"/>
                <a:cs typeface="Funnel Sans" pitchFamily="34" charset="-120"/>
              </a:rPr>
              <a:t>Use of violence to maintain market dominance</a:t>
            </a:r>
            <a:endParaRPr lang="en-US" dirty="0"/>
          </a:p>
        </p:txBody>
      </p:sp>
      <p:sp>
        <p:nvSpPr>
          <p:cNvPr id="9" name="Text 7"/>
          <p:cNvSpPr/>
          <p:nvPr/>
        </p:nvSpPr>
        <p:spPr>
          <a:xfrm>
            <a:off x="712667" y="6325246"/>
            <a:ext cx="6535698" cy="238839"/>
          </a:xfrm>
          <a:prstGeom prst="rect">
            <a:avLst/>
          </a:prstGeom>
          <a:noFill/>
          <a:ln/>
        </p:spPr>
        <p:txBody>
          <a:bodyPr wrap="none" lIns="0" tIns="0" rIns="0" bIns="0" rtlCol="0" anchor="t"/>
          <a:lstStyle/>
          <a:p>
            <a:pPr marL="342900" indent="-342900" algn="l">
              <a:lnSpc>
                <a:spcPts val="1850"/>
              </a:lnSpc>
              <a:buSzPct val="100000"/>
              <a:buChar char="•"/>
            </a:pPr>
            <a:r>
              <a:rPr lang="en-US" dirty="0">
                <a:solidFill>
                  <a:srgbClr val="52586B"/>
                </a:solidFill>
                <a:latin typeface="Funnel Sans" pitchFamily="34" charset="0"/>
                <a:ea typeface="Funnel Sans" pitchFamily="34" charset="-122"/>
                <a:cs typeface="Funnel Sans" pitchFamily="34" charset="-120"/>
              </a:rPr>
              <a:t>Corruption of systems through intimidation or bribery</a:t>
            </a:r>
            <a:endParaRPr lang="en-US" dirty="0"/>
          </a:p>
        </p:txBody>
      </p:sp>
      <p:sp>
        <p:nvSpPr>
          <p:cNvPr id="11" name="Text 8"/>
          <p:cNvSpPr/>
          <p:nvPr/>
        </p:nvSpPr>
        <p:spPr>
          <a:xfrm>
            <a:off x="7315200" y="6444666"/>
            <a:ext cx="6535698" cy="716518"/>
          </a:xfrm>
          <a:prstGeom prst="rect">
            <a:avLst/>
          </a:prstGeom>
          <a:noFill/>
          <a:ln/>
        </p:spPr>
        <p:txBody>
          <a:bodyPr wrap="square" lIns="0" tIns="0" rIns="0" bIns="0" rtlCol="0" anchor="t"/>
          <a:lstStyle/>
          <a:p>
            <a:pPr marL="0" indent="0" algn="ctr">
              <a:lnSpc>
                <a:spcPts val="1850"/>
              </a:lnSpc>
              <a:buNone/>
            </a:pPr>
            <a:r>
              <a:rPr lang="en-US" dirty="0">
                <a:solidFill>
                  <a:srgbClr val="52586B"/>
                </a:solidFill>
                <a:latin typeface="Funnel Sans" pitchFamily="34" charset="0"/>
                <a:ea typeface="Funnel Sans" pitchFamily="34" charset="-122"/>
                <a:cs typeface="Funnel Sans" pitchFamily="34" charset="-120"/>
              </a:rPr>
              <a:t>Gang structures within prisons often mirror external criminal hierarchies, with clear leadership, enforcers and distributors. These organisations undermine prison authority and create parallel governance systems.</a:t>
            </a:r>
            <a:endParaRPr lang="en-US" dirty="0"/>
          </a:p>
        </p:txBody>
      </p:sp>
      <p:pic>
        <p:nvPicPr>
          <p:cNvPr id="10" name="Online Media 9" title="How drugs are smuggled into UK prisons">
            <a:hlinkClick r:id="" action="ppaction://media"/>
            <a:extLst>
              <a:ext uri="{FF2B5EF4-FFF2-40B4-BE49-F238E27FC236}">
                <a16:creationId xmlns:a16="http://schemas.microsoft.com/office/drawing/2014/main" id="{6EA0DF6B-A346-8518-F5E8-4DE6AEEFF8FD}"/>
              </a:ext>
            </a:extLst>
          </p:cNvPr>
          <p:cNvPicPr>
            <a:picLocks noRot="1" noChangeAspect="1"/>
          </p:cNvPicPr>
          <p:nvPr>
            <a:videoFile r:link="rId1"/>
          </p:nvPr>
        </p:nvPicPr>
        <p:blipFill>
          <a:blip r:embed="rId4"/>
          <a:stretch>
            <a:fillRect/>
          </a:stretch>
        </p:blipFill>
        <p:spPr>
          <a:xfrm>
            <a:off x="6915665" y="1068416"/>
            <a:ext cx="7620000" cy="43053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3" name="Text 0"/>
          <p:cNvSpPr/>
          <p:nvPr/>
        </p:nvSpPr>
        <p:spPr>
          <a:xfrm>
            <a:off x="6280190" y="1629251"/>
            <a:ext cx="7556421" cy="1240155"/>
          </a:xfrm>
          <a:prstGeom prst="rect">
            <a:avLst/>
          </a:prstGeom>
          <a:noFill/>
          <a:ln/>
        </p:spPr>
        <p:txBody>
          <a:bodyPr wrap="square" lIns="0" tIns="0" rIns="0" bIns="0" rtlCol="0" anchor="t"/>
          <a:lstStyle/>
          <a:p>
            <a:pPr marL="0" indent="0" algn="l">
              <a:lnSpc>
                <a:spcPts val="4850"/>
              </a:lnSpc>
              <a:buNone/>
            </a:pPr>
            <a:r>
              <a:rPr lang="en-US" sz="3900" dirty="0">
                <a:solidFill>
                  <a:srgbClr val="373B48"/>
                </a:solidFill>
                <a:latin typeface="Mona Sans Semi Bold" pitchFamily="34" charset="0"/>
                <a:ea typeface="Mona Sans Semi Bold" pitchFamily="34" charset="-122"/>
                <a:cs typeface="Mona Sans Semi Bold" pitchFamily="34" charset="-120"/>
              </a:rPr>
              <a:t>Mental Health Impact: Spice Epidemic</a:t>
            </a:r>
            <a:endParaRPr lang="en-US" sz="3900" dirty="0"/>
          </a:p>
        </p:txBody>
      </p:sp>
      <p:sp>
        <p:nvSpPr>
          <p:cNvPr id="4" name="Text 1"/>
          <p:cNvSpPr/>
          <p:nvPr/>
        </p:nvSpPr>
        <p:spPr>
          <a:xfrm>
            <a:off x="6577846" y="3390305"/>
            <a:ext cx="7258764" cy="1270159"/>
          </a:xfrm>
          <a:prstGeom prst="rect">
            <a:avLst/>
          </a:prstGeom>
          <a:noFill/>
          <a:ln/>
        </p:spPr>
        <p:txBody>
          <a:bodyPr wrap="square" lIns="0" tIns="0" rIns="0" bIns="0" rtlCol="0" anchor="t"/>
          <a:lstStyle/>
          <a:p>
            <a:pPr marL="0" indent="0" algn="l">
              <a:lnSpc>
                <a:spcPts val="2500"/>
              </a:lnSpc>
              <a:buNone/>
            </a:pPr>
            <a:r>
              <a:rPr lang="en-US" sz="1600" dirty="0">
                <a:solidFill>
                  <a:srgbClr val="52586B"/>
                </a:solidFill>
                <a:latin typeface="Funnel Sans" pitchFamily="34" charset="0"/>
                <a:ea typeface="Funnel Sans" pitchFamily="34" charset="-122"/>
                <a:cs typeface="Funnel Sans" pitchFamily="34" charset="-120"/>
              </a:rPr>
              <a:t>"</a:t>
            </a:r>
            <a:r>
              <a:rPr lang="en-US" sz="2000" dirty="0">
                <a:solidFill>
                  <a:srgbClr val="52586B"/>
                </a:solidFill>
                <a:latin typeface="Funnel Sans" pitchFamily="34" charset="0"/>
                <a:ea typeface="Funnel Sans" pitchFamily="34" charset="-122"/>
                <a:cs typeface="Funnel Sans" pitchFamily="34" charset="-120"/>
              </a:rPr>
              <a:t>Synthetic cannabinoids have created unprecedented challenges for prison healthcare. The unpredictable effects—including acute psychosis, extreme aggression and profound physical collapse—strain already limited resources and create dangerous environments for both prisoners and staff."</a:t>
            </a:r>
            <a:endParaRPr lang="en-US" sz="1600" dirty="0"/>
          </a:p>
        </p:txBody>
      </p:sp>
      <p:sp>
        <p:nvSpPr>
          <p:cNvPr id="5" name="Text 2"/>
          <p:cNvSpPr/>
          <p:nvPr/>
        </p:nvSpPr>
        <p:spPr>
          <a:xfrm>
            <a:off x="6577847" y="5106948"/>
            <a:ext cx="7258764" cy="317540"/>
          </a:xfrm>
          <a:prstGeom prst="rect">
            <a:avLst/>
          </a:prstGeom>
          <a:noFill/>
          <a:ln/>
        </p:spPr>
        <p:txBody>
          <a:bodyPr wrap="none" lIns="0" tIns="0" rIns="0" bIns="0" rtlCol="0" anchor="t"/>
          <a:lstStyle/>
          <a:p>
            <a:pPr marL="0" indent="0" algn="l">
              <a:lnSpc>
                <a:spcPts val="2500"/>
              </a:lnSpc>
              <a:buNone/>
            </a:pPr>
            <a:r>
              <a:rPr lang="en-US" sz="1550" dirty="0">
                <a:solidFill>
                  <a:srgbClr val="52586B"/>
                </a:solidFill>
                <a:latin typeface="Funnel Sans" pitchFamily="34" charset="0"/>
                <a:ea typeface="Funnel Sans" pitchFamily="34" charset="-122"/>
                <a:cs typeface="Funnel Sans" pitchFamily="34" charset="-120"/>
              </a:rPr>
              <a:t>— NHS Prison Healthcare Lead, 2023</a:t>
            </a:r>
            <a:endParaRPr lang="en-US" sz="1550" dirty="0"/>
          </a:p>
        </p:txBody>
      </p:sp>
      <p:sp>
        <p:nvSpPr>
          <p:cNvPr id="6" name="Shape 3"/>
          <p:cNvSpPr/>
          <p:nvPr/>
        </p:nvSpPr>
        <p:spPr>
          <a:xfrm>
            <a:off x="6280190" y="3167063"/>
            <a:ext cx="22860" cy="2257425"/>
          </a:xfrm>
          <a:prstGeom prst="rect">
            <a:avLst/>
          </a:prstGeom>
          <a:solidFill>
            <a:srgbClr val="373B48"/>
          </a:solidFill>
          <a:ln/>
        </p:spPr>
        <p:txBody>
          <a:bodyPr/>
          <a:lstStyle/>
          <a:p>
            <a:endParaRPr lang="en-GB"/>
          </a:p>
        </p:txBody>
      </p:sp>
      <p:sp>
        <p:nvSpPr>
          <p:cNvPr id="7" name="Text 4"/>
          <p:cNvSpPr/>
          <p:nvPr/>
        </p:nvSpPr>
        <p:spPr>
          <a:xfrm>
            <a:off x="6280190" y="6347281"/>
            <a:ext cx="7556421" cy="952619"/>
          </a:xfrm>
          <a:prstGeom prst="rect">
            <a:avLst/>
          </a:prstGeom>
          <a:noFill/>
          <a:ln/>
        </p:spPr>
        <p:txBody>
          <a:bodyPr wrap="square" lIns="0" tIns="0" rIns="0" bIns="0" rtlCol="0" anchor="t"/>
          <a:lstStyle/>
          <a:p>
            <a:pPr marL="0" indent="0" algn="l">
              <a:lnSpc>
                <a:spcPts val="2500"/>
              </a:lnSpc>
              <a:buNone/>
            </a:pPr>
            <a:r>
              <a:rPr lang="en-US" sz="1550" dirty="0">
                <a:solidFill>
                  <a:srgbClr val="52586B"/>
                </a:solidFill>
                <a:latin typeface="Funnel Sans" pitchFamily="34" charset="0"/>
                <a:ea typeface="Funnel Sans" pitchFamily="34" charset="-122"/>
                <a:cs typeface="Funnel Sans" pitchFamily="34" charset="-120"/>
              </a:rPr>
              <a:t>The psychological effects of synthetic cannabinoids contribute significantly to self-harm incidents, suicidality and violent outbursts—destabilising entire prison wings during mass intoxication events.</a:t>
            </a:r>
            <a:endParaRPr lang="en-US" sz="1550" dirty="0"/>
          </a:p>
        </p:txBody>
      </p:sp>
      <p:pic>
        <p:nvPicPr>
          <p:cNvPr id="9" name="Picture 8">
            <a:hlinkClick r:id="rId3"/>
            <a:extLst>
              <a:ext uri="{FF2B5EF4-FFF2-40B4-BE49-F238E27FC236}">
                <a16:creationId xmlns:a16="http://schemas.microsoft.com/office/drawing/2014/main" id="{A798B1C3-C4F7-A76F-AEFE-D7F2452A8D5B}"/>
              </a:ext>
            </a:extLst>
          </p:cNvPr>
          <p:cNvPicPr>
            <a:picLocks noChangeAspect="1"/>
          </p:cNvPicPr>
          <p:nvPr/>
        </p:nvPicPr>
        <p:blipFill>
          <a:blip r:embed="rId4"/>
          <a:stretch>
            <a:fillRect/>
          </a:stretch>
        </p:blipFill>
        <p:spPr>
          <a:xfrm>
            <a:off x="0" y="476309"/>
            <a:ext cx="6322158" cy="5647730"/>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0"/>
          <p:cNvSpPr/>
          <p:nvPr/>
        </p:nvSpPr>
        <p:spPr>
          <a:xfrm>
            <a:off x="558403" y="383858"/>
            <a:ext cx="5462826" cy="436364"/>
          </a:xfrm>
          <a:prstGeom prst="rect">
            <a:avLst/>
          </a:prstGeom>
          <a:noFill/>
          <a:ln/>
        </p:spPr>
        <p:txBody>
          <a:bodyPr wrap="none" lIns="0" tIns="0" rIns="0" bIns="0" rtlCol="0" anchor="t"/>
          <a:lstStyle/>
          <a:p>
            <a:pPr marL="0" indent="0" algn="l">
              <a:lnSpc>
                <a:spcPts val="3400"/>
              </a:lnSpc>
              <a:buNone/>
            </a:pPr>
            <a:r>
              <a:rPr lang="en-US" sz="2700" dirty="0">
                <a:solidFill>
                  <a:srgbClr val="373B48"/>
                </a:solidFill>
                <a:latin typeface="Mona Sans Semi Bold" pitchFamily="34" charset="0"/>
                <a:ea typeface="Mona Sans Semi Bold" pitchFamily="34" charset="-122"/>
                <a:cs typeface="Mona Sans Semi Bold" pitchFamily="34" charset="-120"/>
              </a:rPr>
              <a:t>Drug-Related Deaths in Custody</a:t>
            </a:r>
            <a:endParaRPr lang="en-US" sz="2700" dirty="0"/>
          </a:p>
        </p:txBody>
      </p:sp>
      <p:sp>
        <p:nvSpPr>
          <p:cNvPr id="8" name="Text 5"/>
          <p:cNvSpPr/>
          <p:nvPr/>
        </p:nvSpPr>
        <p:spPr>
          <a:xfrm>
            <a:off x="558403" y="8824079"/>
            <a:ext cx="13513594" cy="446723"/>
          </a:xfrm>
          <a:prstGeom prst="rect">
            <a:avLst/>
          </a:prstGeom>
          <a:noFill/>
          <a:ln/>
        </p:spPr>
        <p:txBody>
          <a:bodyPr wrap="square" lIns="0" tIns="0" rIns="0" bIns="0" rtlCol="0" anchor="t"/>
          <a:lstStyle/>
          <a:p>
            <a:pPr marL="0" indent="0" algn="l">
              <a:lnSpc>
                <a:spcPts val="1750"/>
              </a:lnSpc>
              <a:buNone/>
            </a:pPr>
            <a:r>
              <a:rPr lang="en-US" sz="1050" dirty="0">
                <a:solidFill>
                  <a:srgbClr val="52586B"/>
                </a:solidFill>
                <a:latin typeface="Funnel Sans" pitchFamily="34" charset="0"/>
                <a:ea typeface="Funnel Sans" pitchFamily="34" charset="-122"/>
                <a:cs typeface="Funnel Sans" pitchFamily="34" charset="-120"/>
              </a:rPr>
              <a:t>Office for National Statistics data shows a concerning upward trend in drug-related deaths in custody, with synthetic cannabinoids accounting for an increasing proportion. Each death represents not only a personal tragedy but also a significant operational and emotional impact on the institution.</a:t>
            </a:r>
            <a:endParaRPr lang="en-US" sz="1050" dirty="0"/>
          </a:p>
        </p:txBody>
      </p:sp>
      <p:pic>
        <p:nvPicPr>
          <p:cNvPr id="10" name="Picture 9">
            <a:extLst>
              <a:ext uri="{FF2B5EF4-FFF2-40B4-BE49-F238E27FC236}">
                <a16:creationId xmlns:a16="http://schemas.microsoft.com/office/drawing/2014/main" id="{A53638F7-9DB8-EEF8-F0F8-07C4E255818B}"/>
              </a:ext>
            </a:extLst>
          </p:cNvPr>
          <p:cNvPicPr>
            <a:picLocks noChangeAspect="1"/>
          </p:cNvPicPr>
          <p:nvPr/>
        </p:nvPicPr>
        <p:blipFill>
          <a:blip r:embed="rId3"/>
          <a:stretch>
            <a:fillRect/>
          </a:stretch>
        </p:blipFill>
        <p:spPr>
          <a:xfrm>
            <a:off x="189470" y="1285201"/>
            <a:ext cx="7125730" cy="6021174"/>
          </a:xfrm>
          <a:prstGeom prst="rect">
            <a:avLst/>
          </a:prstGeom>
          <a:ln>
            <a:noFill/>
          </a:ln>
          <a:effectLst>
            <a:outerShdw blurRad="292100" dist="139700" dir="2700000" algn="tl" rotWithShape="0">
              <a:srgbClr val="333333">
                <a:alpha val="65000"/>
              </a:srgbClr>
            </a:outerShdw>
          </a:effectLst>
        </p:spPr>
      </p:pic>
      <p:sp>
        <p:nvSpPr>
          <p:cNvPr id="14" name="Rectangle 9">
            <a:extLst>
              <a:ext uri="{FF2B5EF4-FFF2-40B4-BE49-F238E27FC236}">
                <a16:creationId xmlns:a16="http://schemas.microsoft.com/office/drawing/2014/main" id="{94AAFAE8-9A1E-EAB6-0389-6DD6D4167312}"/>
              </a:ext>
            </a:extLst>
          </p:cNvPr>
          <p:cNvSpPr>
            <a:spLocks noChangeArrowheads="1"/>
          </p:cNvSpPr>
          <p:nvPr/>
        </p:nvSpPr>
        <p:spPr bwMode="auto">
          <a:xfrm>
            <a:off x="7652951" y="1647028"/>
            <a:ext cx="6277233" cy="43088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solidFill>
                  <a:schemeClr val="tx1"/>
                </a:solidFill>
                <a:effectLst/>
                <a:latin typeface="Arial" panose="020B0604020202020204" pitchFamily="34" charset="0"/>
              </a:rPr>
              <a:t>Key Findings:</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600"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a:tabLst/>
            </a:pPr>
            <a:r>
              <a:rPr kumimoji="0" lang="en-US" altLang="en-US" sz="1600" b="1" i="0" u="none" strike="noStrike" cap="none" normalizeH="0" baseline="0" dirty="0">
                <a:ln>
                  <a:noFill/>
                </a:ln>
                <a:solidFill>
                  <a:schemeClr val="tx1"/>
                </a:solidFill>
                <a:effectLst/>
                <a:latin typeface="Arial" panose="020B0604020202020204" pitchFamily="34" charset="0"/>
              </a:rPr>
              <a:t>Suicide Risk</a:t>
            </a:r>
            <a:r>
              <a:rPr kumimoji="0" lang="en-US" altLang="en-US" sz="1600" b="0" i="0" u="none" strike="noStrike" cap="none" normalizeH="0" baseline="0" dirty="0">
                <a:ln>
                  <a:noFill/>
                </a:ln>
                <a:solidFill>
                  <a:schemeClr val="tx1"/>
                </a:solidFill>
                <a:effectLst/>
                <a:latin typeface="Arial" panose="020B0604020202020204" pitchFamily="34" charset="0"/>
              </a:rPr>
              <a:t>:</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Male prisoners were </a:t>
            </a:r>
            <a:r>
              <a:rPr kumimoji="0" lang="en-US" altLang="en-US" sz="1600" b="1" i="0" u="none" strike="noStrike" cap="none" normalizeH="0" baseline="0" dirty="0">
                <a:ln>
                  <a:noFill/>
                </a:ln>
                <a:solidFill>
                  <a:schemeClr val="tx1"/>
                </a:solidFill>
                <a:effectLst/>
                <a:latin typeface="Arial" panose="020B0604020202020204" pitchFamily="34" charset="0"/>
              </a:rPr>
              <a:t>3.9 times more likely</a:t>
            </a:r>
            <a:r>
              <a:rPr kumimoji="0" lang="en-US" altLang="en-US" sz="1600" b="0" i="0" u="none" strike="noStrike" cap="none" normalizeH="0" baseline="0" dirty="0">
                <a:ln>
                  <a:noFill/>
                </a:ln>
                <a:solidFill>
                  <a:schemeClr val="tx1"/>
                </a:solidFill>
                <a:effectLst/>
                <a:latin typeface="Arial" panose="020B0604020202020204" pitchFamily="34" charset="0"/>
              </a:rPr>
              <a:t> to die by suicide than males in the general population.</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600" b="1" i="0" u="none" strike="noStrike" cap="none" normalizeH="0" baseline="0" dirty="0">
                <a:ln>
                  <a:noFill/>
                </a:ln>
                <a:solidFill>
                  <a:schemeClr val="tx1"/>
                </a:solidFill>
                <a:effectLst/>
                <a:latin typeface="Arial" panose="020B0604020202020204" pitchFamily="34" charset="0"/>
              </a:rPr>
              <a:t>92%</a:t>
            </a:r>
            <a:r>
              <a:rPr kumimoji="0" lang="en-US" altLang="en-US" sz="1600" b="0" i="0" u="none" strike="noStrike" cap="none" normalizeH="0" baseline="0" dirty="0">
                <a:ln>
                  <a:noFill/>
                </a:ln>
                <a:solidFill>
                  <a:schemeClr val="tx1"/>
                </a:solidFill>
                <a:effectLst/>
                <a:latin typeface="Arial" panose="020B0604020202020204" pitchFamily="34" charset="0"/>
              </a:rPr>
              <a:t> of suicides were due to </a:t>
            </a:r>
            <a:r>
              <a:rPr kumimoji="0" lang="en-US" altLang="en-US" sz="1600" b="1" i="0" u="none" strike="noStrike" cap="none" normalizeH="0" baseline="0" dirty="0">
                <a:ln>
                  <a:noFill/>
                </a:ln>
                <a:solidFill>
                  <a:schemeClr val="tx1"/>
                </a:solidFill>
                <a:effectLst/>
                <a:latin typeface="Arial" panose="020B0604020202020204" pitchFamily="34" charset="0"/>
              </a:rPr>
              <a:t>hanging, strangulation, or suffocation</a:t>
            </a:r>
            <a:r>
              <a:rPr kumimoji="0" lang="en-US" altLang="en-US" sz="1600" b="0" i="0" u="none" strike="noStrike" cap="none" normalizeH="0" baseline="0" dirty="0">
                <a:ln>
                  <a:noFill/>
                </a:ln>
                <a:solidFill>
                  <a:schemeClr val="tx1"/>
                </a:solidFill>
                <a:effectLst/>
                <a:latin typeface="Arial" panose="020B0604020202020204" pitchFamily="34" charset="0"/>
              </a:rPr>
              <a:t>.</a:t>
            </a:r>
          </a:p>
          <a:p>
            <a:pPr marL="457200" marR="0" lvl="1" indent="0" algn="l" defTabSz="914400" rtl="0" eaLnBrk="0" fontAlgn="base" latinLnBrk="0" hangingPunct="0">
              <a:lnSpc>
                <a:spcPct val="100000"/>
              </a:lnSpc>
              <a:spcBef>
                <a:spcPct val="0"/>
              </a:spcBef>
              <a:spcAft>
                <a:spcPct val="0"/>
              </a:spcAft>
              <a:buClrTx/>
              <a:buSzTx/>
              <a:tabLst/>
            </a:pP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2"/>
              <a:tabLst/>
            </a:pPr>
            <a:r>
              <a:rPr kumimoji="0" lang="en-US" altLang="en-US" sz="1600" b="1" i="0" u="none" strike="noStrike" cap="none" normalizeH="0" baseline="0" dirty="0">
                <a:ln>
                  <a:noFill/>
                </a:ln>
                <a:solidFill>
                  <a:schemeClr val="tx1"/>
                </a:solidFill>
                <a:effectLst/>
                <a:latin typeface="Arial" panose="020B0604020202020204" pitchFamily="34" charset="0"/>
              </a:rPr>
              <a:t>Drug-related Deaths</a:t>
            </a:r>
            <a:r>
              <a:rPr kumimoji="0" lang="en-US" altLang="en-US" sz="1600" b="0" i="0" u="none" strike="noStrike" cap="none" normalizeH="0" baseline="0" dirty="0">
                <a:ln>
                  <a:noFill/>
                </a:ln>
                <a:solidFill>
                  <a:schemeClr val="tx1"/>
                </a:solidFill>
                <a:effectLst/>
                <a:latin typeface="Arial" panose="020B0604020202020204" pitchFamily="34" charset="0"/>
              </a:rPr>
              <a:t>:</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600" b="1" i="0" u="none" strike="noStrike" cap="none" normalizeH="0" baseline="0" dirty="0">
                <a:ln>
                  <a:noFill/>
                </a:ln>
                <a:solidFill>
                  <a:schemeClr val="tx1"/>
                </a:solidFill>
                <a:effectLst/>
                <a:latin typeface="Arial" panose="020B0604020202020204" pitchFamily="34" charset="0"/>
              </a:rPr>
              <a:t>2008–2015</a:t>
            </a:r>
            <a:r>
              <a:rPr kumimoji="0" lang="en-US" altLang="en-US" sz="1600" b="0" i="0" u="none" strike="noStrike" cap="none" normalizeH="0" baseline="0" dirty="0">
                <a:ln>
                  <a:noFill/>
                </a:ln>
                <a:solidFill>
                  <a:schemeClr val="tx1"/>
                </a:solidFill>
                <a:effectLst/>
                <a:latin typeface="Arial" panose="020B0604020202020204" pitchFamily="34" charset="0"/>
              </a:rPr>
              <a:t>: Risk similar to general population.</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600" b="1" i="0" u="none" strike="noStrike" cap="none" normalizeH="0" baseline="0" dirty="0">
                <a:ln>
                  <a:noFill/>
                </a:ln>
                <a:solidFill>
                  <a:schemeClr val="tx1"/>
                </a:solidFill>
                <a:effectLst/>
                <a:latin typeface="Arial" panose="020B0604020202020204" pitchFamily="34" charset="0"/>
              </a:rPr>
              <a:t>2016–2019</a:t>
            </a:r>
            <a:r>
              <a:rPr kumimoji="0" lang="en-US" altLang="en-US" sz="1600" b="0" i="0" u="none" strike="noStrike" cap="none" normalizeH="0" baseline="0" dirty="0">
                <a:ln>
                  <a:noFill/>
                </a:ln>
                <a:solidFill>
                  <a:schemeClr val="tx1"/>
                </a:solidFill>
                <a:effectLst/>
                <a:latin typeface="Arial" panose="020B0604020202020204" pitchFamily="34" charset="0"/>
              </a:rPr>
              <a:t>: </a:t>
            </a:r>
            <a:r>
              <a:rPr kumimoji="0" lang="en-US" altLang="en-US" sz="1600" b="1" i="0" u="none" strike="noStrike" cap="none" normalizeH="0" baseline="0" dirty="0">
                <a:ln>
                  <a:noFill/>
                </a:ln>
                <a:solidFill>
                  <a:schemeClr val="tx1"/>
                </a:solidFill>
                <a:effectLst/>
                <a:latin typeface="Arial" panose="020B0604020202020204" pitchFamily="34" charset="0"/>
              </a:rPr>
              <a:t>Higher risk</a:t>
            </a:r>
            <a:r>
              <a:rPr kumimoji="0" lang="en-US" altLang="en-US" sz="1600" b="0" i="0" u="none" strike="noStrike" cap="none" normalizeH="0" baseline="0" dirty="0">
                <a:ln>
                  <a:noFill/>
                </a:ln>
                <a:solidFill>
                  <a:schemeClr val="tx1"/>
                </a:solidFill>
                <a:effectLst/>
                <a:latin typeface="Arial" panose="020B0604020202020204" pitchFamily="34" charset="0"/>
              </a:rPr>
              <a:t> than general population.</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600" b="1" i="0" u="none" strike="noStrike" cap="none" normalizeH="0" baseline="0" dirty="0">
                <a:ln>
                  <a:noFill/>
                </a:ln>
                <a:solidFill>
                  <a:schemeClr val="tx1"/>
                </a:solidFill>
                <a:effectLst/>
                <a:latin typeface="Arial" panose="020B0604020202020204" pitchFamily="34" charset="0"/>
              </a:rPr>
              <a:t>Common substances</a:t>
            </a:r>
            <a:r>
              <a:rPr kumimoji="0" lang="en-US" altLang="en-US" sz="1600" b="0" i="0" u="none" strike="noStrike" cap="none" normalizeH="0" baseline="0" dirty="0">
                <a:ln>
                  <a:noFill/>
                </a:ln>
                <a:solidFill>
                  <a:schemeClr val="tx1"/>
                </a:solidFill>
                <a:effectLst/>
                <a:latin typeface="Arial" panose="020B0604020202020204" pitchFamily="34" charset="0"/>
              </a:rPr>
              <a:t>:</a:t>
            </a:r>
          </a:p>
          <a:p>
            <a:pPr marL="914400" marR="0" lvl="2" indent="0" algn="l" defTabSz="914400" rtl="0" eaLnBrk="0" fontAlgn="base" latinLnBrk="0" hangingPunct="0">
              <a:lnSpc>
                <a:spcPct val="100000"/>
              </a:lnSpc>
              <a:spcBef>
                <a:spcPct val="0"/>
              </a:spcBef>
              <a:spcAft>
                <a:spcPct val="0"/>
              </a:spcAft>
              <a:buClrTx/>
              <a:buSzTx/>
              <a:buFontTx/>
              <a:buChar char="•"/>
              <a:tabLst/>
            </a:pPr>
            <a:r>
              <a:rPr kumimoji="0" lang="en-US" altLang="en-US" sz="1600" b="1" i="0" u="none" strike="noStrike" cap="none" normalizeH="0" baseline="0" dirty="0">
                <a:ln>
                  <a:noFill/>
                </a:ln>
                <a:solidFill>
                  <a:schemeClr val="tx1"/>
                </a:solidFill>
                <a:effectLst/>
                <a:latin typeface="Arial" panose="020B0604020202020204" pitchFamily="34" charset="0"/>
              </a:rPr>
              <a:t>Opiates</a:t>
            </a:r>
            <a:r>
              <a:rPr kumimoji="0" lang="en-US" altLang="en-US" sz="1600" b="0" i="0" u="none" strike="noStrike" cap="none" normalizeH="0" baseline="0" dirty="0">
                <a:ln>
                  <a:noFill/>
                </a:ln>
                <a:solidFill>
                  <a:schemeClr val="tx1"/>
                </a:solidFill>
                <a:effectLst/>
                <a:latin typeface="Arial" panose="020B0604020202020204" pitchFamily="34" charset="0"/>
              </a:rPr>
              <a:t> (58 mentions; </a:t>
            </a:r>
            <a:r>
              <a:rPr kumimoji="0" lang="en-US" altLang="en-US" sz="1600" b="1" i="0" u="none" strike="noStrike" cap="none" normalizeH="0" baseline="0" dirty="0">
                <a:ln>
                  <a:noFill/>
                </a:ln>
                <a:solidFill>
                  <a:schemeClr val="tx1"/>
                </a:solidFill>
                <a:effectLst/>
                <a:latin typeface="Arial" panose="020B0604020202020204" pitchFamily="34" charset="0"/>
              </a:rPr>
              <a:t>methadone</a:t>
            </a:r>
            <a:r>
              <a:rPr kumimoji="0" lang="en-US" altLang="en-US" sz="1600" b="0" i="0" u="none" strike="noStrike" cap="none" normalizeH="0" baseline="0" dirty="0">
                <a:ln>
                  <a:noFill/>
                </a:ln>
                <a:solidFill>
                  <a:schemeClr val="tx1"/>
                </a:solidFill>
                <a:effectLst/>
                <a:latin typeface="Arial" panose="020B0604020202020204" pitchFamily="34" charset="0"/>
              </a:rPr>
              <a:t> most common)</a:t>
            </a:r>
          </a:p>
          <a:p>
            <a:pPr marL="914400" marR="0" lvl="2" indent="0" algn="l" defTabSz="914400" rtl="0" eaLnBrk="0" fontAlgn="base" latinLnBrk="0" hangingPunct="0">
              <a:lnSpc>
                <a:spcPct val="100000"/>
              </a:lnSpc>
              <a:spcBef>
                <a:spcPct val="0"/>
              </a:spcBef>
              <a:spcAft>
                <a:spcPct val="0"/>
              </a:spcAft>
              <a:buClrTx/>
              <a:buSzTx/>
              <a:buFontTx/>
              <a:buChar char="•"/>
              <a:tabLst/>
            </a:pPr>
            <a:r>
              <a:rPr kumimoji="0" lang="en-US" altLang="en-US" sz="1600" b="1" i="0" u="none" strike="noStrike" cap="none" normalizeH="0" baseline="0" dirty="0">
                <a:ln>
                  <a:noFill/>
                </a:ln>
                <a:solidFill>
                  <a:schemeClr val="tx1"/>
                </a:solidFill>
                <a:effectLst/>
                <a:latin typeface="Arial" panose="020B0604020202020204" pitchFamily="34" charset="0"/>
              </a:rPr>
              <a:t>New Psychoactive Substances (NPS)</a:t>
            </a:r>
            <a:r>
              <a:rPr kumimoji="0" lang="en-US" altLang="en-US" sz="1600" b="0" i="0" u="none" strike="noStrike" cap="none" normalizeH="0" baseline="0" dirty="0">
                <a:ln>
                  <a:noFill/>
                </a:ln>
                <a:solidFill>
                  <a:schemeClr val="tx1"/>
                </a:solidFill>
                <a:effectLst/>
                <a:latin typeface="Arial" panose="020B0604020202020204" pitchFamily="34" charset="0"/>
              </a:rPr>
              <a:t> (44 mentions), with mentions </a:t>
            </a:r>
            <a:r>
              <a:rPr kumimoji="0" lang="en-US" altLang="en-US" sz="1600" b="1" i="0" u="none" strike="noStrike" cap="none" normalizeH="0" baseline="0" dirty="0">
                <a:ln>
                  <a:noFill/>
                </a:ln>
                <a:solidFill>
                  <a:schemeClr val="tx1"/>
                </a:solidFill>
                <a:effectLst/>
                <a:latin typeface="Arial" panose="020B0604020202020204" pitchFamily="34" charset="0"/>
              </a:rPr>
              <a:t>increasing from 2015–2019</a:t>
            </a: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6" name="Graphic 15" descr="Clipboard Partially Checked with solid fill">
            <a:extLst>
              <a:ext uri="{FF2B5EF4-FFF2-40B4-BE49-F238E27FC236}">
                <a16:creationId xmlns:a16="http://schemas.microsoft.com/office/drawing/2014/main" id="{9DEFD0D8-8190-C287-759F-B6735EE98A8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662087" y="6725696"/>
            <a:ext cx="914400" cy="914400"/>
          </a:xfrm>
          <a:prstGeom prst="rect">
            <a:avLst/>
          </a:prstGeom>
        </p:spPr>
      </p:pic>
      <p:sp>
        <p:nvSpPr>
          <p:cNvPr id="17" name="TextBox 16">
            <a:extLst>
              <a:ext uri="{FF2B5EF4-FFF2-40B4-BE49-F238E27FC236}">
                <a16:creationId xmlns:a16="http://schemas.microsoft.com/office/drawing/2014/main" id="{CAF11709-BAAA-519C-EDF5-A9237130D93D}"/>
              </a:ext>
            </a:extLst>
          </p:cNvPr>
          <p:cNvSpPr txBox="1"/>
          <p:nvPr/>
        </p:nvSpPr>
        <p:spPr>
          <a:xfrm>
            <a:off x="9576487" y="6725696"/>
            <a:ext cx="3744097" cy="1200329"/>
          </a:xfrm>
          <a:prstGeom prst="rect">
            <a:avLst/>
          </a:prstGeom>
          <a:noFill/>
        </p:spPr>
        <p:txBody>
          <a:bodyPr wrap="square" rtlCol="0">
            <a:spAutoFit/>
          </a:bodyPr>
          <a:lstStyle/>
          <a:p>
            <a:r>
              <a:rPr lang="en-GB" sz="2400" b="1" dirty="0">
                <a:solidFill>
                  <a:srgbClr val="00B0F0"/>
                </a:solidFill>
              </a:rPr>
              <a:t>WHAT ARE SOME OF THE POSSIBLE EXPLANATIONS FOR THESE STATISTICS?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ext 0"/>
          <p:cNvSpPr/>
          <p:nvPr/>
        </p:nvSpPr>
        <p:spPr>
          <a:xfrm>
            <a:off x="612558" y="321114"/>
            <a:ext cx="9042083" cy="620078"/>
          </a:xfrm>
          <a:prstGeom prst="rect">
            <a:avLst/>
          </a:prstGeom>
          <a:noFill/>
          <a:ln/>
        </p:spPr>
        <p:txBody>
          <a:bodyPr wrap="none" lIns="0" tIns="0" rIns="0" bIns="0" rtlCol="0" anchor="t"/>
          <a:lstStyle/>
          <a:p>
            <a:pPr marL="0" indent="0" algn="l">
              <a:lnSpc>
                <a:spcPts val="4850"/>
              </a:lnSpc>
              <a:buNone/>
            </a:pPr>
            <a:r>
              <a:rPr lang="en-US" sz="3900" dirty="0">
                <a:solidFill>
                  <a:srgbClr val="373B48"/>
                </a:solidFill>
                <a:latin typeface="Mona Sans Semi Bold" pitchFamily="34" charset="0"/>
                <a:ea typeface="Mona Sans Semi Bold" pitchFamily="34" charset="-122"/>
                <a:cs typeface="Mona Sans Semi Bold" pitchFamily="34" charset="-120"/>
              </a:rPr>
              <a:t>Disruption of Rehabilitation Pathways</a:t>
            </a:r>
            <a:endParaRPr lang="en-US" sz="3900" dirty="0"/>
          </a:p>
        </p:txBody>
      </p:sp>
      <p:sp>
        <p:nvSpPr>
          <p:cNvPr id="3" name="Shape 1"/>
          <p:cNvSpPr/>
          <p:nvPr/>
        </p:nvSpPr>
        <p:spPr>
          <a:xfrm>
            <a:off x="587812" y="1147170"/>
            <a:ext cx="6422231" cy="1793796"/>
          </a:xfrm>
          <a:prstGeom prst="roundRect">
            <a:avLst>
              <a:gd name="adj" fmla="val 4647"/>
            </a:avLst>
          </a:prstGeom>
          <a:solidFill>
            <a:srgbClr val="E2E4E9"/>
          </a:solidFill>
          <a:ln w="7620">
            <a:solidFill>
              <a:srgbClr val="C8CACF"/>
            </a:solidFill>
            <a:prstDash val="solid"/>
          </a:ln>
        </p:spPr>
        <p:txBody>
          <a:bodyPr/>
          <a:lstStyle/>
          <a:p>
            <a:endParaRPr lang="en-GB"/>
          </a:p>
        </p:txBody>
      </p:sp>
      <p:sp>
        <p:nvSpPr>
          <p:cNvPr id="4" name="Text 2"/>
          <p:cNvSpPr/>
          <p:nvPr/>
        </p:nvSpPr>
        <p:spPr>
          <a:xfrm>
            <a:off x="612558" y="1210568"/>
            <a:ext cx="2814161" cy="310158"/>
          </a:xfrm>
          <a:prstGeom prst="rect">
            <a:avLst/>
          </a:prstGeom>
          <a:noFill/>
          <a:ln/>
        </p:spPr>
        <p:txBody>
          <a:bodyPr wrap="none" lIns="0" tIns="0" rIns="0" bIns="0" rtlCol="0" anchor="t"/>
          <a:lstStyle/>
          <a:p>
            <a:pPr marL="0" indent="0" algn="l">
              <a:lnSpc>
                <a:spcPts val="2400"/>
              </a:lnSpc>
              <a:buNone/>
            </a:pPr>
            <a:r>
              <a:rPr lang="en-US" sz="1950" dirty="0">
                <a:solidFill>
                  <a:srgbClr val="52586B"/>
                </a:solidFill>
                <a:latin typeface="Mona Sans Semi Bold" pitchFamily="34" charset="0"/>
                <a:ea typeface="Mona Sans Semi Bold" pitchFamily="34" charset="-122"/>
                <a:cs typeface="Mona Sans Semi Bold" pitchFamily="34" charset="-120"/>
              </a:rPr>
              <a:t>Education Engagement</a:t>
            </a:r>
            <a:endParaRPr lang="en-US" sz="1950" dirty="0"/>
          </a:p>
        </p:txBody>
      </p:sp>
      <p:sp>
        <p:nvSpPr>
          <p:cNvPr id="5" name="Text 3"/>
          <p:cNvSpPr/>
          <p:nvPr/>
        </p:nvSpPr>
        <p:spPr>
          <a:xfrm>
            <a:off x="612558" y="1706522"/>
            <a:ext cx="6010275" cy="952619"/>
          </a:xfrm>
          <a:prstGeom prst="rect">
            <a:avLst/>
          </a:prstGeom>
          <a:noFill/>
          <a:ln/>
        </p:spPr>
        <p:txBody>
          <a:bodyPr wrap="square" lIns="0" tIns="0" rIns="0" bIns="0" rtlCol="0" anchor="t"/>
          <a:lstStyle/>
          <a:p>
            <a:pPr marL="0" indent="0" algn="l">
              <a:lnSpc>
                <a:spcPts val="2500"/>
              </a:lnSpc>
              <a:buNone/>
            </a:pPr>
            <a:r>
              <a:rPr lang="en-US" sz="1550" dirty="0">
                <a:solidFill>
                  <a:srgbClr val="52586B"/>
                </a:solidFill>
                <a:latin typeface="Funnel Sans" pitchFamily="34" charset="0"/>
                <a:ea typeface="Funnel Sans" pitchFamily="34" charset="-122"/>
                <a:cs typeface="Funnel Sans" pitchFamily="34" charset="-120"/>
              </a:rPr>
              <a:t>Drug-seeking behaviours and intoxication lead to missed classes, inability to concentrate, and disciplinary exclusions from educational programmes.</a:t>
            </a:r>
            <a:endParaRPr lang="en-US" sz="1550" dirty="0"/>
          </a:p>
        </p:txBody>
      </p:sp>
      <p:sp>
        <p:nvSpPr>
          <p:cNvPr id="6" name="Shape 4"/>
          <p:cNvSpPr/>
          <p:nvPr/>
        </p:nvSpPr>
        <p:spPr>
          <a:xfrm>
            <a:off x="587812" y="5619274"/>
            <a:ext cx="6422231" cy="1793796"/>
          </a:xfrm>
          <a:prstGeom prst="roundRect">
            <a:avLst>
              <a:gd name="adj" fmla="val 4647"/>
            </a:avLst>
          </a:prstGeom>
          <a:solidFill>
            <a:srgbClr val="E2E4E9"/>
          </a:solidFill>
          <a:ln w="7620">
            <a:solidFill>
              <a:srgbClr val="C8CACF"/>
            </a:solidFill>
            <a:prstDash val="solid"/>
          </a:ln>
        </p:spPr>
        <p:txBody>
          <a:bodyPr/>
          <a:lstStyle/>
          <a:p>
            <a:endParaRPr lang="en-GB"/>
          </a:p>
        </p:txBody>
      </p:sp>
      <p:sp>
        <p:nvSpPr>
          <p:cNvPr id="7" name="Text 5"/>
          <p:cNvSpPr/>
          <p:nvPr/>
        </p:nvSpPr>
        <p:spPr>
          <a:xfrm>
            <a:off x="793790" y="5700339"/>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52586B"/>
                </a:solidFill>
                <a:latin typeface="Mona Sans Semi Bold" pitchFamily="34" charset="0"/>
                <a:ea typeface="Mona Sans Semi Bold" pitchFamily="34" charset="-122"/>
                <a:cs typeface="Mona Sans Semi Bold" pitchFamily="34" charset="-120"/>
              </a:rPr>
              <a:t>Work Readiness</a:t>
            </a:r>
            <a:endParaRPr lang="en-US" sz="1950" dirty="0"/>
          </a:p>
        </p:txBody>
      </p:sp>
      <p:sp>
        <p:nvSpPr>
          <p:cNvPr id="8" name="Text 6"/>
          <p:cNvSpPr/>
          <p:nvPr/>
        </p:nvSpPr>
        <p:spPr>
          <a:xfrm>
            <a:off x="818535" y="6129811"/>
            <a:ext cx="6010275" cy="952619"/>
          </a:xfrm>
          <a:prstGeom prst="rect">
            <a:avLst/>
          </a:prstGeom>
          <a:noFill/>
          <a:ln/>
        </p:spPr>
        <p:txBody>
          <a:bodyPr wrap="square" lIns="0" tIns="0" rIns="0" bIns="0" rtlCol="0" anchor="t"/>
          <a:lstStyle/>
          <a:p>
            <a:pPr marL="0" indent="0" algn="l">
              <a:lnSpc>
                <a:spcPts val="2500"/>
              </a:lnSpc>
              <a:buNone/>
            </a:pPr>
            <a:r>
              <a:rPr lang="en-US" sz="1550" dirty="0">
                <a:solidFill>
                  <a:srgbClr val="52586B"/>
                </a:solidFill>
                <a:latin typeface="Funnel Sans" pitchFamily="34" charset="0"/>
                <a:ea typeface="Funnel Sans" pitchFamily="34" charset="-122"/>
                <a:cs typeface="Funnel Sans" pitchFamily="34" charset="-120"/>
              </a:rPr>
              <a:t>Unreliability, impaired cognitive function and safety concerns prevent meaningful participation in prison industries and vocational training.</a:t>
            </a:r>
            <a:endParaRPr lang="en-US" sz="1550" dirty="0"/>
          </a:p>
        </p:txBody>
      </p:sp>
      <p:sp>
        <p:nvSpPr>
          <p:cNvPr id="9" name="Shape 7"/>
          <p:cNvSpPr/>
          <p:nvPr/>
        </p:nvSpPr>
        <p:spPr>
          <a:xfrm>
            <a:off x="612558" y="3326359"/>
            <a:ext cx="6422231" cy="1793796"/>
          </a:xfrm>
          <a:prstGeom prst="roundRect">
            <a:avLst>
              <a:gd name="adj" fmla="val 4647"/>
            </a:avLst>
          </a:prstGeom>
          <a:solidFill>
            <a:srgbClr val="E2E4E9"/>
          </a:solidFill>
          <a:ln w="7620">
            <a:solidFill>
              <a:srgbClr val="C8CACF"/>
            </a:solidFill>
            <a:prstDash val="solid"/>
          </a:ln>
        </p:spPr>
        <p:txBody>
          <a:bodyPr/>
          <a:lstStyle/>
          <a:p>
            <a:endParaRPr lang="en-GB"/>
          </a:p>
        </p:txBody>
      </p:sp>
      <p:sp>
        <p:nvSpPr>
          <p:cNvPr id="10" name="Text 8"/>
          <p:cNvSpPr/>
          <p:nvPr/>
        </p:nvSpPr>
        <p:spPr>
          <a:xfrm>
            <a:off x="752099" y="3472041"/>
            <a:ext cx="3071574" cy="310158"/>
          </a:xfrm>
          <a:prstGeom prst="rect">
            <a:avLst/>
          </a:prstGeom>
          <a:noFill/>
          <a:ln/>
        </p:spPr>
        <p:txBody>
          <a:bodyPr wrap="none" lIns="0" tIns="0" rIns="0" bIns="0" rtlCol="0" anchor="t"/>
          <a:lstStyle/>
          <a:p>
            <a:pPr marL="0" indent="0" algn="l">
              <a:lnSpc>
                <a:spcPts val="2400"/>
              </a:lnSpc>
              <a:buNone/>
            </a:pPr>
            <a:r>
              <a:rPr lang="en-US" sz="1950" dirty="0">
                <a:solidFill>
                  <a:srgbClr val="52586B"/>
                </a:solidFill>
                <a:latin typeface="Mona Sans Semi Bold" pitchFamily="34" charset="0"/>
                <a:ea typeface="Mona Sans Semi Bold" pitchFamily="34" charset="-122"/>
                <a:cs typeface="Mona Sans Semi Bold" pitchFamily="34" charset="-120"/>
              </a:rPr>
              <a:t>Therapeutic Programmes</a:t>
            </a:r>
            <a:endParaRPr lang="en-US" sz="1950" dirty="0"/>
          </a:p>
        </p:txBody>
      </p:sp>
      <p:sp>
        <p:nvSpPr>
          <p:cNvPr id="11" name="Text 9"/>
          <p:cNvSpPr/>
          <p:nvPr/>
        </p:nvSpPr>
        <p:spPr>
          <a:xfrm>
            <a:off x="818535" y="3905893"/>
            <a:ext cx="6010275" cy="952619"/>
          </a:xfrm>
          <a:prstGeom prst="rect">
            <a:avLst/>
          </a:prstGeom>
          <a:noFill/>
          <a:ln/>
        </p:spPr>
        <p:txBody>
          <a:bodyPr wrap="square" lIns="0" tIns="0" rIns="0" bIns="0" rtlCol="0" anchor="t"/>
          <a:lstStyle/>
          <a:p>
            <a:pPr marL="0" indent="0" algn="l">
              <a:lnSpc>
                <a:spcPts val="2500"/>
              </a:lnSpc>
              <a:buNone/>
            </a:pPr>
            <a:r>
              <a:rPr lang="en-US" sz="1550" dirty="0">
                <a:solidFill>
                  <a:srgbClr val="52586B"/>
                </a:solidFill>
                <a:latin typeface="Funnel Sans" pitchFamily="34" charset="0"/>
                <a:ea typeface="Funnel Sans" pitchFamily="34" charset="-122"/>
                <a:cs typeface="Funnel Sans" pitchFamily="34" charset="-120"/>
              </a:rPr>
              <a:t>Cognitive behavioural interventions and offending behaviour work require clear thinking and emotional regulation—both compromised by substance use.</a:t>
            </a:r>
            <a:endParaRPr lang="en-US" sz="1550" dirty="0"/>
          </a:p>
        </p:txBody>
      </p:sp>
      <p:sp>
        <p:nvSpPr>
          <p:cNvPr id="12" name="Shape 10"/>
          <p:cNvSpPr/>
          <p:nvPr/>
        </p:nvSpPr>
        <p:spPr>
          <a:xfrm>
            <a:off x="7414378" y="1140977"/>
            <a:ext cx="6422231" cy="1793796"/>
          </a:xfrm>
          <a:prstGeom prst="roundRect">
            <a:avLst>
              <a:gd name="adj" fmla="val 4647"/>
            </a:avLst>
          </a:prstGeom>
          <a:solidFill>
            <a:srgbClr val="E2E4E9"/>
          </a:solidFill>
          <a:ln w="7620">
            <a:solidFill>
              <a:srgbClr val="C8CACF"/>
            </a:solidFill>
            <a:prstDash val="solid"/>
          </a:ln>
        </p:spPr>
        <p:txBody>
          <a:bodyPr/>
          <a:lstStyle/>
          <a:p>
            <a:endParaRPr lang="en-GB"/>
          </a:p>
        </p:txBody>
      </p:sp>
      <p:sp>
        <p:nvSpPr>
          <p:cNvPr id="13" name="Text 11"/>
          <p:cNvSpPr/>
          <p:nvPr/>
        </p:nvSpPr>
        <p:spPr>
          <a:xfrm>
            <a:off x="7561252" y="1210568"/>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52586B"/>
                </a:solidFill>
                <a:latin typeface="Mona Sans Semi Bold" pitchFamily="34" charset="0"/>
                <a:ea typeface="Mona Sans Semi Bold" pitchFamily="34" charset="-122"/>
                <a:cs typeface="Mona Sans Semi Bold" pitchFamily="34" charset="-120"/>
              </a:rPr>
              <a:t>Release Planning</a:t>
            </a:r>
            <a:endParaRPr lang="en-US" sz="1950" dirty="0"/>
          </a:p>
        </p:txBody>
      </p:sp>
      <p:sp>
        <p:nvSpPr>
          <p:cNvPr id="14" name="Text 12"/>
          <p:cNvSpPr/>
          <p:nvPr/>
        </p:nvSpPr>
        <p:spPr>
          <a:xfrm>
            <a:off x="7463700" y="1720511"/>
            <a:ext cx="6010275" cy="635079"/>
          </a:xfrm>
          <a:prstGeom prst="rect">
            <a:avLst/>
          </a:prstGeom>
          <a:noFill/>
          <a:ln/>
        </p:spPr>
        <p:txBody>
          <a:bodyPr wrap="square" lIns="0" tIns="0" rIns="0" bIns="0" rtlCol="0" anchor="t"/>
          <a:lstStyle/>
          <a:p>
            <a:pPr marL="0" indent="0" algn="l">
              <a:lnSpc>
                <a:spcPts val="2500"/>
              </a:lnSpc>
              <a:buNone/>
            </a:pPr>
            <a:r>
              <a:rPr lang="en-US" sz="1550" dirty="0">
                <a:solidFill>
                  <a:srgbClr val="52586B"/>
                </a:solidFill>
                <a:latin typeface="Funnel Sans" pitchFamily="34" charset="0"/>
                <a:ea typeface="Funnel Sans" pitchFamily="34" charset="-122"/>
                <a:cs typeface="Funnel Sans" pitchFamily="34" charset="-120"/>
              </a:rPr>
              <a:t>Continued drug use undermines housing, employment and support service arrangements, increasing reoffending risk upon release.</a:t>
            </a:r>
            <a:endParaRPr lang="en-US" sz="1550" dirty="0"/>
          </a:p>
        </p:txBody>
      </p:sp>
      <p:pic>
        <p:nvPicPr>
          <p:cNvPr id="16" name="Picture 15">
            <a:hlinkClick r:id="rId3"/>
            <a:extLst>
              <a:ext uri="{FF2B5EF4-FFF2-40B4-BE49-F238E27FC236}">
                <a16:creationId xmlns:a16="http://schemas.microsoft.com/office/drawing/2014/main" id="{8CADFF81-7822-537C-2534-77F44644A59E}"/>
              </a:ext>
            </a:extLst>
          </p:cNvPr>
          <p:cNvPicPr>
            <a:picLocks noChangeAspect="1"/>
          </p:cNvPicPr>
          <p:nvPr/>
        </p:nvPicPr>
        <p:blipFill>
          <a:blip r:embed="rId4"/>
          <a:stretch>
            <a:fillRect/>
          </a:stretch>
        </p:blipFill>
        <p:spPr>
          <a:xfrm>
            <a:off x="7350184" y="3233364"/>
            <a:ext cx="6692404" cy="4933950"/>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sp>
        <p:nvSpPr>
          <p:cNvPr id="2" name="Text 0"/>
          <p:cNvSpPr/>
          <p:nvPr/>
        </p:nvSpPr>
        <p:spPr>
          <a:xfrm>
            <a:off x="606028" y="416600"/>
            <a:ext cx="4926330" cy="473512"/>
          </a:xfrm>
          <a:prstGeom prst="rect">
            <a:avLst/>
          </a:prstGeom>
          <a:noFill/>
          <a:ln/>
        </p:spPr>
        <p:txBody>
          <a:bodyPr wrap="none" lIns="0" tIns="0" rIns="0" bIns="0" rtlCol="0" anchor="t"/>
          <a:lstStyle/>
          <a:p>
            <a:pPr marL="0" indent="0" algn="l">
              <a:lnSpc>
                <a:spcPts val="3700"/>
              </a:lnSpc>
              <a:buNone/>
            </a:pPr>
            <a:r>
              <a:rPr lang="en-US" sz="2950" dirty="0">
                <a:solidFill>
                  <a:srgbClr val="373B48"/>
                </a:solidFill>
                <a:latin typeface="Mona Sans Semi Bold" pitchFamily="34" charset="0"/>
                <a:ea typeface="Mona Sans Semi Bold" pitchFamily="34" charset="-122"/>
                <a:cs typeface="Mona Sans Semi Bold" pitchFamily="34" charset="-120"/>
              </a:rPr>
              <a:t>Case Study: HMP Liverpool</a:t>
            </a:r>
            <a:endParaRPr lang="en-US" sz="2950" dirty="0"/>
          </a:p>
        </p:txBody>
      </p:sp>
      <p:sp>
        <p:nvSpPr>
          <p:cNvPr id="3" name="Text 1"/>
          <p:cNvSpPr/>
          <p:nvPr/>
        </p:nvSpPr>
        <p:spPr>
          <a:xfrm>
            <a:off x="606028" y="1268849"/>
            <a:ext cx="2273141" cy="236696"/>
          </a:xfrm>
          <a:prstGeom prst="rect">
            <a:avLst/>
          </a:prstGeom>
          <a:noFill/>
          <a:ln/>
        </p:spPr>
        <p:txBody>
          <a:bodyPr wrap="none" lIns="0" tIns="0" rIns="0" bIns="0" rtlCol="0" anchor="t"/>
          <a:lstStyle/>
          <a:p>
            <a:pPr marL="0" indent="0" algn="l">
              <a:lnSpc>
                <a:spcPts val="1850"/>
              </a:lnSpc>
              <a:buNone/>
            </a:pPr>
            <a:r>
              <a:rPr lang="en-US" sz="2000" dirty="0">
                <a:solidFill>
                  <a:srgbClr val="373B48"/>
                </a:solidFill>
                <a:latin typeface="Mona Sans Semi Bold" pitchFamily="34" charset="0"/>
                <a:ea typeface="Mona Sans Semi Bold" pitchFamily="34" charset="-122"/>
                <a:cs typeface="Mona Sans Semi Bold" pitchFamily="34" charset="-120"/>
              </a:rPr>
              <a:t>2022 Inspection Findings</a:t>
            </a:r>
            <a:endParaRPr lang="en-US" sz="2000" dirty="0"/>
          </a:p>
        </p:txBody>
      </p:sp>
      <p:sp>
        <p:nvSpPr>
          <p:cNvPr id="4" name="Text 2"/>
          <p:cNvSpPr/>
          <p:nvPr/>
        </p:nvSpPr>
        <p:spPr>
          <a:xfrm>
            <a:off x="483079" y="1668318"/>
            <a:ext cx="6524387" cy="242411"/>
          </a:xfrm>
          <a:prstGeom prst="rect">
            <a:avLst/>
          </a:prstGeom>
          <a:noFill/>
          <a:ln/>
        </p:spPr>
        <p:txBody>
          <a:bodyPr wrap="none" lIns="0" tIns="0" rIns="0" bIns="0" rtlCol="0" anchor="t"/>
          <a:lstStyle/>
          <a:p>
            <a:pPr marL="342900" indent="-342900" algn="l">
              <a:lnSpc>
                <a:spcPts val="1900"/>
              </a:lnSpc>
              <a:buSzPct val="100000"/>
              <a:buChar char="•"/>
            </a:pPr>
            <a:r>
              <a:rPr lang="en-US" sz="2000" dirty="0">
                <a:solidFill>
                  <a:srgbClr val="52586B"/>
                </a:solidFill>
                <a:latin typeface="Funnel Sans" pitchFamily="34" charset="0"/>
                <a:ea typeface="Funnel Sans" pitchFamily="34" charset="-122"/>
                <a:cs typeface="Funnel Sans" pitchFamily="34" charset="-120"/>
              </a:rPr>
              <a:t>Significant drug-driven internal economy</a:t>
            </a:r>
            <a:endParaRPr lang="en-US" sz="2000" dirty="0"/>
          </a:p>
        </p:txBody>
      </p:sp>
      <p:sp>
        <p:nvSpPr>
          <p:cNvPr id="5" name="Text 3"/>
          <p:cNvSpPr/>
          <p:nvPr/>
        </p:nvSpPr>
        <p:spPr>
          <a:xfrm>
            <a:off x="483079" y="2214825"/>
            <a:ext cx="6524387" cy="242411"/>
          </a:xfrm>
          <a:prstGeom prst="rect">
            <a:avLst/>
          </a:prstGeom>
          <a:noFill/>
          <a:ln/>
        </p:spPr>
        <p:txBody>
          <a:bodyPr wrap="none" lIns="0" tIns="0" rIns="0" bIns="0" rtlCol="0" anchor="t"/>
          <a:lstStyle/>
          <a:p>
            <a:pPr marL="342900" indent="-342900" algn="l">
              <a:lnSpc>
                <a:spcPts val="1900"/>
              </a:lnSpc>
              <a:buSzPct val="100000"/>
              <a:buChar char="•"/>
            </a:pPr>
            <a:r>
              <a:rPr lang="en-US" sz="2000" dirty="0">
                <a:solidFill>
                  <a:srgbClr val="52586B"/>
                </a:solidFill>
                <a:latin typeface="Funnel Sans" pitchFamily="34" charset="0"/>
                <a:ea typeface="Funnel Sans" pitchFamily="34" charset="-122"/>
                <a:cs typeface="Funnel Sans" pitchFamily="34" charset="-120"/>
              </a:rPr>
              <a:t>75% of violence linked to drug debts</a:t>
            </a:r>
            <a:endParaRPr lang="en-US" sz="2000" dirty="0"/>
          </a:p>
        </p:txBody>
      </p:sp>
      <p:sp>
        <p:nvSpPr>
          <p:cNvPr id="6" name="Text 4"/>
          <p:cNvSpPr/>
          <p:nvPr/>
        </p:nvSpPr>
        <p:spPr>
          <a:xfrm>
            <a:off x="483078" y="2827241"/>
            <a:ext cx="6524387" cy="242411"/>
          </a:xfrm>
          <a:prstGeom prst="rect">
            <a:avLst/>
          </a:prstGeom>
          <a:noFill/>
          <a:ln/>
        </p:spPr>
        <p:txBody>
          <a:bodyPr wrap="none" lIns="0" tIns="0" rIns="0" bIns="0" rtlCol="0" anchor="t"/>
          <a:lstStyle/>
          <a:p>
            <a:pPr marL="342900" indent="-342900" algn="l">
              <a:lnSpc>
                <a:spcPts val="1900"/>
              </a:lnSpc>
              <a:buSzPct val="100000"/>
              <a:buChar char="•"/>
            </a:pPr>
            <a:r>
              <a:rPr lang="en-US" sz="2000" dirty="0">
                <a:solidFill>
                  <a:srgbClr val="52586B"/>
                </a:solidFill>
                <a:latin typeface="Funnel Sans" pitchFamily="34" charset="0"/>
                <a:ea typeface="Funnel Sans" pitchFamily="34" charset="-122"/>
                <a:cs typeface="Funnel Sans" pitchFamily="34" charset="-120"/>
              </a:rPr>
              <a:t>38% of prisoners reporting easy drug access</a:t>
            </a:r>
            <a:endParaRPr lang="en-US" sz="2000" dirty="0"/>
          </a:p>
        </p:txBody>
      </p:sp>
      <p:sp>
        <p:nvSpPr>
          <p:cNvPr id="7" name="Text 5"/>
          <p:cNvSpPr/>
          <p:nvPr/>
        </p:nvSpPr>
        <p:spPr>
          <a:xfrm>
            <a:off x="483079" y="3439658"/>
            <a:ext cx="6524387" cy="242411"/>
          </a:xfrm>
          <a:prstGeom prst="rect">
            <a:avLst/>
          </a:prstGeom>
          <a:noFill/>
          <a:ln/>
        </p:spPr>
        <p:txBody>
          <a:bodyPr wrap="none" lIns="0" tIns="0" rIns="0" bIns="0" rtlCol="0" anchor="t"/>
          <a:lstStyle/>
          <a:p>
            <a:pPr marL="342900" indent="-342900" algn="l">
              <a:lnSpc>
                <a:spcPts val="1900"/>
              </a:lnSpc>
              <a:buSzPct val="100000"/>
              <a:buChar char="•"/>
            </a:pPr>
            <a:r>
              <a:rPr lang="en-US" sz="2000" dirty="0">
                <a:solidFill>
                  <a:srgbClr val="52586B"/>
                </a:solidFill>
                <a:latin typeface="Funnel Sans" pitchFamily="34" charset="0"/>
                <a:ea typeface="Funnel Sans" pitchFamily="34" charset="-122"/>
                <a:cs typeface="Funnel Sans" pitchFamily="34" charset="-120"/>
              </a:rPr>
              <a:t>43% increase in ambulance callouts for drug reactions</a:t>
            </a:r>
            <a:endParaRPr lang="en-US" sz="2000" dirty="0"/>
          </a:p>
        </p:txBody>
      </p:sp>
      <p:sp>
        <p:nvSpPr>
          <p:cNvPr id="8" name="Text 6"/>
          <p:cNvSpPr/>
          <p:nvPr/>
        </p:nvSpPr>
        <p:spPr>
          <a:xfrm>
            <a:off x="483079" y="4114800"/>
            <a:ext cx="6524387" cy="242411"/>
          </a:xfrm>
          <a:prstGeom prst="rect">
            <a:avLst/>
          </a:prstGeom>
          <a:noFill/>
          <a:ln/>
        </p:spPr>
        <p:txBody>
          <a:bodyPr wrap="none" lIns="0" tIns="0" rIns="0" bIns="0" rtlCol="0" anchor="t"/>
          <a:lstStyle/>
          <a:p>
            <a:pPr marL="342900" indent="-342900" algn="l">
              <a:lnSpc>
                <a:spcPts val="1900"/>
              </a:lnSpc>
              <a:buSzPct val="100000"/>
              <a:buChar char="•"/>
            </a:pPr>
            <a:r>
              <a:rPr lang="en-US" sz="2000" dirty="0">
                <a:solidFill>
                  <a:srgbClr val="52586B"/>
                </a:solidFill>
                <a:latin typeface="Funnel Sans" pitchFamily="34" charset="0"/>
                <a:ea typeface="Funnel Sans" pitchFamily="34" charset="-122"/>
                <a:cs typeface="Funnel Sans" pitchFamily="34" charset="-120"/>
              </a:rPr>
              <a:t>Rehabilitation programmes undermined by widespread intoxication</a:t>
            </a:r>
            <a:endParaRPr lang="en-US" sz="2000" dirty="0"/>
          </a:p>
        </p:txBody>
      </p:sp>
      <p:sp>
        <p:nvSpPr>
          <p:cNvPr id="10" name="Text 7"/>
          <p:cNvSpPr/>
          <p:nvPr/>
        </p:nvSpPr>
        <p:spPr>
          <a:xfrm>
            <a:off x="6301947" y="6572607"/>
            <a:ext cx="8018370" cy="1855898"/>
          </a:xfrm>
          <a:prstGeom prst="rect">
            <a:avLst/>
          </a:prstGeom>
          <a:noFill/>
          <a:ln/>
        </p:spPr>
        <p:txBody>
          <a:bodyPr wrap="square" lIns="0" tIns="0" rIns="0" bIns="0" rtlCol="0" anchor="t"/>
          <a:lstStyle/>
          <a:p>
            <a:pPr marL="0" indent="0" algn="l">
              <a:lnSpc>
                <a:spcPts val="1900"/>
              </a:lnSpc>
              <a:buNone/>
            </a:pPr>
            <a:r>
              <a:rPr lang="en-US" sz="1150" dirty="0">
                <a:solidFill>
                  <a:srgbClr val="52586B"/>
                </a:solidFill>
                <a:latin typeface="Funnel Sans" pitchFamily="34" charset="0"/>
                <a:ea typeface="Funnel Sans" pitchFamily="34" charset="-122"/>
                <a:cs typeface="Funnel Sans" pitchFamily="34" charset="-120"/>
              </a:rPr>
              <a:t>The 2022 inspection of HMP Liverpool highlighted how drug markets can fundamentally undermine prison operations across all areas—from safety and security to purposeful activity and rehabilitation.</a:t>
            </a:r>
            <a:endParaRPr lang="en-US" sz="1150" dirty="0"/>
          </a:p>
        </p:txBody>
      </p:sp>
      <p:pic>
        <p:nvPicPr>
          <p:cNvPr id="12" name="Picture 11">
            <a:hlinkClick r:id="rId3"/>
            <a:extLst>
              <a:ext uri="{FF2B5EF4-FFF2-40B4-BE49-F238E27FC236}">
                <a16:creationId xmlns:a16="http://schemas.microsoft.com/office/drawing/2014/main" id="{52436C3A-F444-50CC-EB23-D96FC9D44AA1}"/>
              </a:ext>
            </a:extLst>
          </p:cNvPr>
          <p:cNvPicPr>
            <a:picLocks noChangeAspect="1"/>
          </p:cNvPicPr>
          <p:nvPr/>
        </p:nvPicPr>
        <p:blipFill>
          <a:blip r:embed="rId4"/>
          <a:stretch>
            <a:fillRect/>
          </a:stretch>
        </p:blipFill>
        <p:spPr>
          <a:xfrm>
            <a:off x="8918994" y="197929"/>
            <a:ext cx="4332989" cy="6129526"/>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3"/>
            <a:extLst>
              <a:ext uri="{FF2B5EF4-FFF2-40B4-BE49-F238E27FC236}">
                <a16:creationId xmlns:a16="http://schemas.microsoft.com/office/drawing/2014/main" id="{5AFBE69F-9377-E2B3-99A9-FCEEFB509DCC}"/>
              </a:ext>
            </a:extLst>
          </p:cNvPr>
          <p:cNvPicPr>
            <a:picLocks noChangeAspect="1"/>
          </p:cNvPicPr>
          <p:nvPr/>
        </p:nvPicPr>
        <p:blipFill>
          <a:blip r:embed="rId4"/>
          <a:stretch>
            <a:fillRect/>
          </a:stretch>
        </p:blipFill>
        <p:spPr>
          <a:xfrm>
            <a:off x="1935892" y="2219386"/>
            <a:ext cx="10758616" cy="5561697"/>
          </a:xfrm>
          <a:prstGeom prst="rect">
            <a:avLst/>
          </a:prstGeom>
        </p:spPr>
      </p:pic>
      <p:sp>
        <p:nvSpPr>
          <p:cNvPr id="4" name="TextBox 3">
            <a:extLst>
              <a:ext uri="{FF2B5EF4-FFF2-40B4-BE49-F238E27FC236}">
                <a16:creationId xmlns:a16="http://schemas.microsoft.com/office/drawing/2014/main" id="{B1DD35B4-BBE8-688C-A47C-DA5C5BD320A3}"/>
              </a:ext>
            </a:extLst>
          </p:cNvPr>
          <p:cNvSpPr txBox="1"/>
          <p:nvPr/>
        </p:nvSpPr>
        <p:spPr>
          <a:xfrm>
            <a:off x="947351" y="395416"/>
            <a:ext cx="8064844" cy="1015663"/>
          </a:xfrm>
          <a:prstGeom prst="rect">
            <a:avLst/>
          </a:prstGeom>
          <a:noFill/>
        </p:spPr>
        <p:txBody>
          <a:bodyPr wrap="square" rtlCol="0">
            <a:spAutoFit/>
          </a:bodyPr>
          <a:lstStyle/>
          <a:p>
            <a:r>
              <a:rPr lang="en-GB" sz="6000" b="1" dirty="0">
                <a:latin typeface="Mona Sans Semi Bold" panose="020B0604020202020204" charset="0"/>
              </a:rPr>
              <a:t>Institutional responses</a:t>
            </a:r>
          </a:p>
        </p:txBody>
      </p:sp>
    </p:spTree>
    <p:extLst>
      <p:ext uri="{BB962C8B-B14F-4D97-AF65-F5344CB8AC3E}">
        <p14:creationId xmlns:p14="http://schemas.microsoft.com/office/powerpoint/2010/main" val="30582166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3"/>
            <a:extLst>
              <a:ext uri="{FF2B5EF4-FFF2-40B4-BE49-F238E27FC236}">
                <a16:creationId xmlns:a16="http://schemas.microsoft.com/office/drawing/2014/main" id="{B5C4C059-A2B5-B890-C61E-A046581E4299}"/>
              </a:ext>
            </a:extLst>
          </p:cNvPr>
          <p:cNvPicPr>
            <a:picLocks noChangeAspect="1"/>
          </p:cNvPicPr>
          <p:nvPr/>
        </p:nvPicPr>
        <p:blipFill>
          <a:blip r:embed="rId4"/>
          <a:stretch>
            <a:fillRect/>
          </a:stretch>
        </p:blipFill>
        <p:spPr>
          <a:xfrm>
            <a:off x="625514" y="214548"/>
            <a:ext cx="10347286" cy="3101182"/>
          </a:xfrm>
          <a:prstGeom prst="rect">
            <a:avLst/>
          </a:prstGeom>
        </p:spPr>
      </p:pic>
      <p:graphicFrame>
        <p:nvGraphicFramePr>
          <p:cNvPr id="4" name="Table 3">
            <a:extLst>
              <a:ext uri="{FF2B5EF4-FFF2-40B4-BE49-F238E27FC236}">
                <a16:creationId xmlns:a16="http://schemas.microsoft.com/office/drawing/2014/main" id="{AB9A5C2F-15EF-4826-8978-3A594B4B8134}"/>
              </a:ext>
            </a:extLst>
          </p:cNvPr>
          <p:cNvGraphicFramePr>
            <a:graphicFrameLocks noGrp="1"/>
          </p:cNvGraphicFramePr>
          <p:nvPr>
            <p:extLst>
              <p:ext uri="{D42A27DB-BD31-4B8C-83A1-F6EECF244321}">
                <p14:modId xmlns:p14="http://schemas.microsoft.com/office/powerpoint/2010/main" val="611480846"/>
              </p:ext>
            </p:extLst>
          </p:nvPr>
        </p:nvGraphicFramePr>
        <p:xfrm>
          <a:off x="1195945" y="3577693"/>
          <a:ext cx="12617450" cy="4297680"/>
        </p:xfrm>
        <a:graphic>
          <a:graphicData uri="http://schemas.openxmlformats.org/drawingml/2006/table">
            <a:tbl>
              <a:tblPr/>
              <a:tblGrid>
                <a:gridCol w="6308725">
                  <a:extLst>
                    <a:ext uri="{9D8B030D-6E8A-4147-A177-3AD203B41FA5}">
                      <a16:colId xmlns:a16="http://schemas.microsoft.com/office/drawing/2014/main" val="1989432536"/>
                    </a:ext>
                  </a:extLst>
                </a:gridCol>
                <a:gridCol w="6308725">
                  <a:extLst>
                    <a:ext uri="{9D8B030D-6E8A-4147-A177-3AD203B41FA5}">
                      <a16:colId xmlns:a16="http://schemas.microsoft.com/office/drawing/2014/main" val="1223700451"/>
                    </a:ext>
                  </a:extLst>
                </a:gridCol>
              </a:tblGrid>
              <a:tr h="0">
                <a:tc>
                  <a:txBody>
                    <a:bodyPr/>
                    <a:lstStyle/>
                    <a:p>
                      <a:r>
                        <a:rPr lang="en-GB"/>
                        <a:t>Area</a:t>
                      </a:r>
                    </a:p>
                  </a:txBody>
                  <a:tcPr anchor="ctr">
                    <a:lnL>
                      <a:noFill/>
                    </a:lnL>
                    <a:lnR>
                      <a:noFill/>
                    </a:lnR>
                    <a:lnT>
                      <a:noFill/>
                    </a:lnT>
                    <a:lnB>
                      <a:noFill/>
                    </a:lnB>
                    <a:noFill/>
                  </a:tcPr>
                </a:tc>
                <a:tc>
                  <a:txBody>
                    <a:bodyPr/>
                    <a:lstStyle/>
                    <a:p>
                      <a:r>
                        <a:rPr lang="en-GB" dirty="0"/>
                        <a:t>PRT Recommendations</a:t>
                      </a:r>
                    </a:p>
                  </a:txBody>
                  <a:tcPr anchor="ctr">
                    <a:lnL>
                      <a:noFill/>
                    </a:lnL>
                    <a:lnR>
                      <a:noFill/>
                    </a:lnR>
                    <a:lnT>
                      <a:noFill/>
                    </a:lnT>
                    <a:lnB>
                      <a:noFill/>
                    </a:lnB>
                    <a:noFill/>
                  </a:tcPr>
                </a:tc>
                <a:extLst>
                  <a:ext uri="{0D108BD9-81ED-4DB2-BD59-A6C34878D82A}">
                    <a16:rowId xmlns:a16="http://schemas.microsoft.com/office/drawing/2014/main" val="3683140977"/>
                  </a:ext>
                </a:extLst>
              </a:tr>
              <a:tr h="0">
                <a:tc>
                  <a:txBody>
                    <a:bodyPr/>
                    <a:lstStyle/>
                    <a:p>
                      <a:r>
                        <a:rPr lang="en-GB" b="1"/>
                        <a:t>Supply-side Initiatives</a:t>
                      </a:r>
                      <a:endParaRPr lang="en-GB"/>
                    </a:p>
                  </a:txBody>
                  <a:tcPr anchor="ctr">
                    <a:lnL>
                      <a:noFill/>
                    </a:lnL>
                    <a:lnR>
                      <a:noFill/>
                    </a:lnR>
                    <a:lnT>
                      <a:noFill/>
                    </a:lnT>
                    <a:lnB>
                      <a:noFill/>
                    </a:lnB>
                    <a:noFill/>
                  </a:tcPr>
                </a:tc>
                <a:tc>
                  <a:txBody>
                    <a:bodyPr/>
                    <a:lstStyle/>
                    <a:p>
                      <a:r>
                        <a:rPr lang="en-GB" dirty="0"/>
                        <a:t>Anti-drone tech, scanners, drug dogs, mail screening, staff anti-corruption training</a:t>
                      </a:r>
                    </a:p>
                  </a:txBody>
                  <a:tcPr anchor="ctr">
                    <a:lnL>
                      <a:noFill/>
                    </a:lnL>
                    <a:lnR>
                      <a:noFill/>
                    </a:lnR>
                    <a:lnT>
                      <a:noFill/>
                    </a:lnT>
                    <a:lnB>
                      <a:noFill/>
                    </a:lnB>
                    <a:noFill/>
                  </a:tcPr>
                </a:tc>
                <a:extLst>
                  <a:ext uri="{0D108BD9-81ED-4DB2-BD59-A6C34878D82A}">
                    <a16:rowId xmlns:a16="http://schemas.microsoft.com/office/drawing/2014/main" val="2886341904"/>
                  </a:ext>
                </a:extLst>
              </a:tr>
              <a:tr h="0">
                <a:tc>
                  <a:txBody>
                    <a:bodyPr/>
                    <a:lstStyle/>
                    <a:p>
                      <a:r>
                        <a:rPr lang="en-GB" b="1"/>
                        <a:t>Security Strengthening</a:t>
                      </a:r>
                      <a:endParaRPr lang="en-GB"/>
                    </a:p>
                  </a:txBody>
                  <a:tcPr anchor="ctr">
                    <a:lnL>
                      <a:noFill/>
                    </a:lnL>
                    <a:lnR>
                      <a:noFill/>
                    </a:lnR>
                    <a:lnT>
                      <a:noFill/>
                    </a:lnT>
                    <a:lnB>
                      <a:noFill/>
                    </a:lnB>
                    <a:noFill/>
                  </a:tcPr>
                </a:tc>
                <a:tc>
                  <a:txBody>
                    <a:bodyPr/>
                    <a:lstStyle/>
                    <a:p>
                      <a:r>
                        <a:rPr lang="en-GB"/>
                        <a:t>Intelligence units, ROCU/NCA coordination, equipment training</a:t>
                      </a:r>
                    </a:p>
                  </a:txBody>
                  <a:tcPr anchor="ctr">
                    <a:lnL>
                      <a:noFill/>
                    </a:lnL>
                    <a:lnR>
                      <a:noFill/>
                    </a:lnR>
                    <a:lnT>
                      <a:noFill/>
                    </a:lnT>
                    <a:lnB>
                      <a:noFill/>
                    </a:lnB>
                    <a:noFill/>
                  </a:tcPr>
                </a:tc>
                <a:extLst>
                  <a:ext uri="{0D108BD9-81ED-4DB2-BD59-A6C34878D82A}">
                    <a16:rowId xmlns:a16="http://schemas.microsoft.com/office/drawing/2014/main" val="793118212"/>
                  </a:ext>
                </a:extLst>
              </a:tr>
              <a:tr h="0">
                <a:tc>
                  <a:txBody>
                    <a:bodyPr/>
                    <a:lstStyle/>
                    <a:p>
                      <a:r>
                        <a:rPr lang="en-GB" b="1"/>
                        <a:t>Demand Reduction Strategies</a:t>
                      </a:r>
                      <a:endParaRPr lang="en-GB"/>
                    </a:p>
                  </a:txBody>
                  <a:tcPr anchor="ctr">
                    <a:lnL>
                      <a:noFill/>
                    </a:lnL>
                    <a:lnR>
                      <a:noFill/>
                    </a:lnR>
                    <a:lnT>
                      <a:noFill/>
                    </a:lnT>
                    <a:lnB>
                      <a:noFill/>
                    </a:lnB>
                    <a:noFill/>
                  </a:tcPr>
                </a:tc>
                <a:tc>
                  <a:txBody>
                    <a:bodyPr/>
                    <a:lstStyle/>
                    <a:p>
                      <a:r>
                        <a:rPr lang="en-GB"/>
                        <a:t>Better regimes, purposeful activity, expanded access to substance-free wings</a:t>
                      </a:r>
                    </a:p>
                  </a:txBody>
                  <a:tcPr anchor="ctr">
                    <a:lnL>
                      <a:noFill/>
                    </a:lnL>
                    <a:lnR>
                      <a:noFill/>
                    </a:lnR>
                    <a:lnT>
                      <a:noFill/>
                    </a:lnT>
                    <a:lnB>
                      <a:noFill/>
                    </a:lnB>
                    <a:noFill/>
                  </a:tcPr>
                </a:tc>
                <a:extLst>
                  <a:ext uri="{0D108BD9-81ED-4DB2-BD59-A6C34878D82A}">
                    <a16:rowId xmlns:a16="http://schemas.microsoft.com/office/drawing/2014/main" val="1988666774"/>
                  </a:ext>
                </a:extLst>
              </a:tr>
              <a:tr h="0">
                <a:tc>
                  <a:txBody>
                    <a:bodyPr/>
                    <a:lstStyle/>
                    <a:p>
                      <a:r>
                        <a:rPr lang="en-GB" b="1"/>
                        <a:t>Testing &amp; Targeting</a:t>
                      </a:r>
                      <a:endParaRPr lang="en-GB"/>
                    </a:p>
                  </a:txBody>
                  <a:tcPr anchor="ctr">
                    <a:lnL>
                      <a:noFill/>
                    </a:lnL>
                    <a:lnR>
                      <a:noFill/>
                    </a:lnR>
                    <a:lnT>
                      <a:noFill/>
                    </a:lnT>
                    <a:lnB>
                      <a:noFill/>
                    </a:lnB>
                    <a:noFill/>
                  </a:tcPr>
                </a:tc>
                <a:tc>
                  <a:txBody>
                    <a:bodyPr/>
                    <a:lstStyle/>
                    <a:p>
                      <a:r>
                        <a:rPr lang="en-GB"/>
                        <a:t>Data-informed testing programmes with proactive support interventions</a:t>
                      </a:r>
                    </a:p>
                  </a:txBody>
                  <a:tcPr anchor="ctr">
                    <a:lnL>
                      <a:noFill/>
                    </a:lnL>
                    <a:lnR>
                      <a:noFill/>
                    </a:lnR>
                    <a:lnT>
                      <a:noFill/>
                    </a:lnT>
                    <a:lnB>
                      <a:noFill/>
                    </a:lnB>
                    <a:noFill/>
                  </a:tcPr>
                </a:tc>
                <a:extLst>
                  <a:ext uri="{0D108BD9-81ED-4DB2-BD59-A6C34878D82A}">
                    <a16:rowId xmlns:a16="http://schemas.microsoft.com/office/drawing/2014/main" val="3145873644"/>
                  </a:ext>
                </a:extLst>
              </a:tr>
              <a:tr h="0">
                <a:tc>
                  <a:txBody>
                    <a:bodyPr/>
                    <a:lstStyle/>
                    <a:p>
                      <a:r>
                        <a:rPr lang="en-GB" b="1"/>
                        <a:t>Treatment &amp; Continuity</a:t>
                      </a:r>
                      <a:endParaRPr lang="en-GB"/>
                    </a:p>
                  </a:txBody>
                  <a:tcPr anchor="ctr">
                    <a:lnL>
                      <a:noFill/>
                    </a:lnL>
                    <a:lnR>
                      <a:noFill/>
                    </a:lnR>
                    <a:lnT>
                      <a:noFill/>
                    </a:lnT>
                    <a:lnB>
                      <a:noFill/>
                    </a:lnB>
                    <a:noFill/>
                  </a:tcPr>
                </a:tc>
                <a:tc>
                  <a:txBody>
                    <a:bodyPr/>
                    <a:lstStyle/>
                    <a:p>
                      <a:r>
                        <a:rPr lang="en-GB"/>
                        <a:t>Increased health staffing, longer commissioning, post-release recovery pathways</a:t>
                      </a:r>
                    </a:p>
                  </a:txBody>
                  <a:tcPr anchor="ctr">
                    <a:lnL>
                      <a:noFill/>
                    </a:lnL>
                    <a:lnR>
                      <a:noFill/>
                    </a:lnR>
                    <a:lnT>
                      <a:noFill/>
                    </a:lnT>
                    <a:lnB>
                      <a:noFill/>
                    </a:lnB>
                    <a:noFill/>
                  </a:tcPr>
                </a:tc>
                <a:extLst>
                  <a:ext uri="{0D108BD9-81ED-4DB2-BD59-A6C34878D82A}">
                    <a16:rowId xmlns:a16="http://schemas.microsoft.com/office/drawing/2014/main" val="2735189629"/>
                  </a:ext>
                </a:extLst>
              </a:tr>
              <a:tr h="0">
                <a:tc>
                  <a:txBody>
                    <a:bodyPr/>
                    <a:lstStyle/>
                    <a:p>
                      <a:r>
                        <a:rPr lang="en-GB" b="1"/>
                        <a:t>Commissioning Reform</a:t>
                      </a:r>
                      <a:endParaRPr lang="en-GB"/>
                    </a:p>
                  </a:txBody>
                  <a:tcPr anchor="ctr">
                    <a:lnL>
                      <a:noFill/>
                    </a:lnL>
                    <a:lnR>
                      <a:noFill/>
                    </a:lnR>
                    <a:lnT>
                      <a:noFill/>
                    </a:lnT>
                    <a:lnB>
                      <a:noFill/>
                    </a:lnB>
                    <a:noFill/>
                  </a:tcPr>
                </a:tc>
                <a:tc>
                  <a:txBody>
                    <a:bodyPr/>
                    <a:lstStyle/>
                    <a:p>
                      <a:r>
                        <a:rPr lang="en-GB"/>
                        <a:t>Local autonomy, flexible funding, needs-based commissioning</a:t>
                      </a:r>
                    </a:p>
                  </a:txBody>
                  <a:tcPr anchor="ctr">
                    <a:lnL>
                      <a:noFill/>
                    </a:lnL>
                    <a:lnR>
                      <a:noFill/>
                    </a:lnR>
                    <a:lnT>
                      <a:noFill/>
                    </a:lnT>
                    <a:lnB>
                      <a:noFill/>
                    </a:lnB>
                    <a:noFill/>
                  </a:tcPr>
                </a:tc>
                <a:extLst>
                  <a:ext uri="{0D108BD9-81ED-4DB2-BD59-A6C34878D82A}">
                    <a16:rowId xmlns:a16="http://schemas.microsoft.com/office/drawing/2014/main" val="2835362684"/>
                  </a:ext>
                </a:extLst>
              </a:tr>
              <a:tr h="0">
                <a:tc>
                  <a:txBody>
                    <a:bodyPr/>
                    <a:lstStyle/>
                    <a:p>
                      <a:r>
                        <a:rPr lang="en-GB" b="1"/>
                        <a:t>Strategy Evaluation</a:t>
                      </a:r>
                      <a:endParaRPr lang="en-GB"/>
                    </a:p>
                  </a:txBody>
                  <a:tcPr anchor="ctr">
                    <a:lnL>
                      <a:noFill/>
                    </a:lnL>
                    <a:lnR>
                      <a:noFill/>
                    </a:lnR>
                    <a:lnT>
                      <a:noFill/>
                    </a:lnT>
                    <a:lnB>
                      <a:noFill/>
                    </a:lnB>
                    <a:noFill/>
                  </a:tcPr>
                </a:tc>
                <a:tc>
                  <a:txBody>
                    <a:bodyPr/>
                    <a:lstStyle/>
                    <a:p>
                      <a:r>
                        <a:rPr lang="en-GB" dirty="0"/>
                        <a:t>Independent review of </a:t>
                      </a:r>
                      <a:r>
                        <a:rPr lang="en-GB" i="1" dirty="0"/>
                        <a:t>From Harm to Hope</a:t>
                      </a:r>
                      <a:r>
                        <a:rPr lang="en-GB" dirty="0"/>
                        <a:t> execution and outcomes</a:t>
                      </a:r>
                    </a:p>
                  </a:txBody>
                  <a:tcPr anchor="ctr">
                    <a:lnL>
                      <a:noFill/>
                    </a:lnL>
                    <a:lnR>
                      <a:noFill/>
                    </a:lnR>
                    <a:lnT>
                      <a:noFill/>
                    </a:lnT>
                    <a:lnB>
                      <a:noFill/>
                    </a:lnB>
                    <a:noFill/>
                  </a:tcPr>
                </a:tc>
                <a:extLst>
                  <a:ext uri="{0D108BD9-81ED-4DB2-BD59-A6C34878D82A}">
                    <a16:rowId xmlns:a16="http://schemas.microsoft.com/office/drawing/2014/main" val="168591048"/>
                  </a:ext>
                </a:extLst>
              </a:tr>
            </a:tbl>
          </a:graphicData>
        </a:graphic>
      </p:graphicFrame>
    </p:spTree>
    <p:extLst>
      <p:ext uri="{BB962C8B-B14F-4D97-AF65-F5344CB8AC3E}">
        <p14:creationId xmlns:p14="http://schemas.microsoft.com/office/powerpoint/2010/main" val="20040537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hlinkClick r:id="rId3"/>
            <a:extLst>
              <a:ext uri="{FF2B5EF4-FFF2-40B4-BE49-F238E27FC236}">
                <a16:creationId xmlns:a16="http://schemas.microsoft.com/office/drawing/2014/main" id="{1508C70E-3D93-C1C1-992A-47321BE69B47}"/>
              </a:ext>
            </a:extLst>
          </p:cNvPr>
          <p:cNvPicPr>
            <a:picLocks noChangeAspect="1"/>
          </p:cNvPicPr>
          <p:nvPr/>
        </p:nvPicPr>
        <p:blipFill>
          <a:blip r:embed="rId4"/>
          <a:stretch>
            <a:fillRect/>
          </a:stretch>
        </p:blipFill>
        <p:spPr>
          <a:xfrm>
            <a:off x="1095469" y="0"/>
            <a:ext cx="12439461" cy="8229600"/>
          </a:xfrm>
          <a:prstGeom prst="rect">
            <a:avLst/>
          </a:prstGeom>
        </p:spPr>
      </p:pic>
    </p:spTree>
    <p:extLst>
      <p:ext uri="{BB962C8B-B14F-4D97-AF65-F5344CB8AC3E}">
        <p14:creationId xmlns:p14="http://schemas.microsoft.com/office/powerpoint/2010/main" val="31297529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6">
    <p:spTree>
      <p:nvGrpSpPr>
        <p:cNvPr id="1" name=""/>
        <p:cNvGrpSpPr/>
        <p:nvPr/>
      </p:nvGrpSpPr>
      <p:grpSpPr>
        <a:xfrm>
          <a:off x="0" y="0"/>
          <a:ext cx="0" cy="0"/>
          <a:chOff x="0" y="0"/>
          <a:chExt cx="0" cy="0"/>
        </a:xfrm>
      </p:grpSpPr>
      <p:sp>
        <p:nvSpPr>
          <p:cNvPr id="2" name="Text 0"/>
          <p:cNvSpPr/>
          <p:nvPr/>
        </p:nvSpPr>
        <p:spPr>
          <a:xfrm>
            <a:off x="606028" y="416600"/>
            <a:ext cx="6484382" cy="473512"/>
          </a:xfrm>
          <a:prstGeom prst="rect">
            <a:avLst/>
          </a:prstGeom>
          <a:noFill/>
          <a:ln/>
        </p:spPr>
        <p:txBody>
          <a:bodyPr wrap="none" lIns="0" tIns="0" rIns="0" bIns="0" rtlCol="0" anchor="t"/>
          <a:lstStyle/>
          <a:p>
            <a:pPr marL="0" indent="0" algn="l">
              <a:lnSpc>
                <a:spcPts val="3700"/>
              </a:lnSpc>
              <a:buNone/>
            </a:pPr>
            <a:r>
              <a:rPr lang="en-US" sz="2950" dirty="0">
                <a:solidFill>
                  <a:srgbClr val="373B48"/>
                </a:solidFill>
                <a:latin typeface="Mona Sans Semi Bold" pitchFamily="34" charset="0"/>
                <a:ea typeface="Mona Sans Semi Bold" pitchFamily="34" charset="-122"/>
                <a:cs typeface="Mona Sans Semi Bold" pitchFamily="34" charset="-120"/>
              </a:rPr>
              <a:t>Critical Implementation Challenges</a:t>
            </a:r>
            <a:endParaRPr lang="en-US" sz="2950" dirty="0"/>
          </a:p>
        </p:txBody>
      </p:sp>
      <p:sp>
        <p:nvSpPr>
          <p:cNvPr id="3" name="Text 1"/>
          <p:cNvSpPr/>
          <p:nvPr/>
        </p:nvSpPr>
        <p:spPr>
          <a:xfrm>
            <a:off x="606028" y="1268849"/>
            <a:ext cx="1925955" cy="236696"/>
          </a:xfrm>
          <a:prstGeom prst="rect">
            <a:avLst/>
          </a:prstGeom>
          <a:noFill/>
          <a:ln/>
        </p:spPr>
        <p:txBody>
          <a:bodyPr wrap="none" lIns="0" tIns="0" rIns="0" bIns="0" rtlCol="0" anchor="t"/>
          <a:lstStyle/>
          <a:p>
            <a:pPr marL="0" indent="0" algn="l">
              <a:lnSpc>
                <a:spcPts val="1850"/>
              </a:lnSpc>
              <a:buNone/>
            </a:pPr>
            <a:r>
              <a:rPr lang="en-US" sz="1450" dirty="0">
                <a:solidFill>
                  <a:srgbClr val="373B48"/>
                </a:solidFill>
                <a:latin typeface="Mona Sans Semi Bold" pitchFamily="34" charset="0"/>
                <a:ea typeface="Mona Sans Semi Bold" pitchFamily="34" charset="-122"/>
                <a:cs typeface="Mona Sans Semi Bold" pitchFamily="34" charset="-120"/>
              </a:rPr>
              <a:t>Operational Realities</a:t>
            </a:r>
            <a:endParaRPr lang="en-US" sz="1450" dirty="0"/>
          </a:p>
        </p:txBody>
      </p:sp>
      <p:sp>
        <p:nvSpPr>
          <p:cNvPr id="4" name="Text 2"/>
          <p:cNvSpPr/>
          <p:nvPr/>
        </p:nvSpPr>
        <p:spPr>
          <a:xfrm>
            <a:off x="790812" y="6718340"/>
            <a:ext cx="6524387" cy="242411"/>
          </a:xfrm>
          <a:prstGeom prst="rect">
            <a:avLst/>
          </a:prstGeom>
          <a:noFill/>
          <a:ln/>
        </p:spPr>
        <p:txBody>
          <a:bodyPr wrap="none" lIns="0" tIns="0" rIns="0" bIns="0" rtlCol="0" anchor="t"/>
          <a:lstStyle/>
          <a:p>
            <a:pPr marL="342900" indent="-342900" algn="l">
              <a:lnSpc>
                <a:spcPts val="1900"/>
              </a:lnSpc>
              <a:buSzPct val="100000"/>
              <a:buChar char="•"/>
            </a:pPr>
            <a:r>
              <a:rPr lang="en-US" sz="2000" dirty="0">
                <a:solidFill>
                  <a:srgbClr val="52586B"/>
                </a:solidFill>
                <a:latin typeface="Funnel Sans" pitchFamily="34" charset="0"/>
                <a:ea typeface="Funnel Sans" pitchFamily="34" charset="-122"/>
                <a:cs typeface="Funnel Sans" pitchFamily="34" charset="-120"/>
              </a:rPr>
              <a:t>Chronic staff shortages undermine consistent delivery</a:t>
            </a:r>
            <a:endParaRPr lang="en-US" sz="2000" dirty="0"/>
          </a:p>
        </p:txBody>
      </p:sp>
      <p:sp>
        <p:nvSpPr>
          <p:cNvPr id="5" name="Text 3"/>
          <p:cNvSpPr/>
          <p:nvPr/>
        </p:nvSpPr>
        <p:spPr>
          <a:xfrm>
            <a:off x="729595" y="2102873"/>
            <a:ext cx="6524387" cy="242411"/>
          </a:xfrm>
          <a:prstGeom prst="rect">
            <a:avLst/>
          </a:prstGeom>
          <a:noFill/>
          <a:ln/>
        </p:spPr>
        <p:txBody>
          <a:bodyPr wrap="none" lIns="0" tIns="0" rIns="0" bIns="0" rtlCol="0" anchor="t"/>
          <a:lstStyle/>
          <a:p>
            <a:pPr marL="342900" indent="-342900" algn="l">
              <a:lnSpc>
                <a:spcPts val="1900"/>
              </a:lnSpc>
              <a:buSzPct val="100000"/>
              <a:buChar char="•"/>
            </a:pPr>
            <a:r>
              <a:rPr lang="en-US" dirty="0">
                <a:solidFill>
                  <a:srgbClr val="52586B"/>
                </a:solidFill>
                <a:latin typeface="Funnel Sans" pitchFamily="34" charset="0"/>
                <a:ea typeface="Funnel Sans" pitchFamily="34" charset="-122"/>
                <a:cs typeface="Funnel Sans" pitchFamily="34" charset="-120"/>
              </a:rPr>
              <a:t>High turnover of both staff and prisoners disrupts continuity</a:t>
            </a:r>
            <a:endParaRPr lang="en-US" dirty="0"/>
          </a:p>
        </p:txBody>
      </p:sp>
      <p:sp>
        <p:nvSpPr>
          <p:cNvPr id="6" name="Text 4"/>
          <p:cNvSpPr/>
          <p:nvPr/>
        </p:nvSpPr>
        <p:spPr>
          <a:xfrm>
            <a:off x="729596" y="2886622"/>
            <a:ext cx="6524387" cy="242411"/>
          </a:xfrm>
          <a:prstGeom prst="rect">
            <a:avLst/>
          </a:prstGeom>
          <a:noFill/>
          <a:ln/>
        </p:spPr>
        <p:txBody>
          <a:bodyPr wrap="none" lIns="0" tIns="0" rIns="0" bIns="0" rtlCol="0" anchor="t"/>
          <a:lstStyle/>
          <a:p>
            <a:pPr marL="342900" indent="-342900" algn="l">
              <a:lnSpc>
                <a:spcPts val="1900"/>
              </a:lnSpc>
              <a:buSzPct val="100000"/>
              <a:buChar char="•"/>
            </a:pPr>
            <a:r>
              <a:rPr lang="en-US" sz="2000" dirty="0">
                <a:solidFill>
                  <a:srgbClr val="52586B"/>
                </a:solidFill>
                <a:latin typeface="Funnel Sans" pitchFamily="34" charset="0"/>
                <a:ea typeface="Funnel Sans" pitchFamily="34" charset="-122"/>
                <a:cs typeface="Funnel Sans" pitchFamily="34" charset="-120"/>
              </a:rPr>
              <a:t>Budgetary constraints limit technology deployment</a:t>
            </a:r>
            <a:endParaRPr lang="en-US" sz="2000" dirty="0"/>
          </a:p>
        </p:txBody>
      </p:sp>
      <p:sp>
        <p:nvSpPr>
          <p:cNvPr id="7" name="Text 5"/>
          <p:cNvSpPr/>
          <p:nvPr/>
        </p:nvSpPr>
        <p:spPr>
          <a:xfrm>
            <a:off x="790813" y="3729445"/>
            <a:ext cx="6524387" cy="242411"/>
          </a:xfrm>
          <a:prstGeom prst="rect">
            <a:avLst/>
          </a:prstGeom>
          <a:noFill/>
          <a:ln/>
        </p:spPr>
        <p:txBody>
          <a:bodyPr wrap="none" lIns="0" tIns="0" rIns="0" bIns="0" rtlCol="0" anchor="t"/>
          <a:lstStyle/>
          <a:p>
            <a:pPr marL="342900" indent="-342900" algn="l">
              <a:lnSpc>
                <a:spcPts val="1900"/>
              </a:lnSpc>
              <a:buSzPct val="100000"/>
              <a:buChar char="•"/>
            </a:pPr>
            <a:r>
              <a:rPr lang="en-US" sz="2000" dirty="0">
                <a:solidFill>
                  <a:srgbClr val="52586B"/>
                </a:solidFill>
                <a:latin typeface="Funnel Sans" pitchFamily="34" charset="0"/>
                <a:ea typeface="Funnel Sans" pitchFamily="34" charset="-122"/>
                <a:cs typeface="Funnel Sans" pitchFamily="34" charset="-120"/>
              </a:rPr>
              <a:t>Overcrowding creates supervision blind spots</a:t>
            </a:r>
            <a:endParaRPr lang="en-US" sz="2000" dirty="0"/>
          </a:p>
        </p:txBody>
      </p:sp>
      <p:sp>
        <p:nvSpPr>
          <p:cNvPr id="8" name="Text 6"/>
          <p:cNvSpPr/>
          <p:nvPr/>
        </p:nvSpPr>
        <p:spPr>
          <a:xfrm>
            <a:off x="729593" y="4807844"/>
            <a:ext cx="6524387" cy="242411"/>
          </a:xfrm>
          <a:prstGeom prst="rect">
            <a:avLst/>
          </a:prstGeom>
          <a:noFill/>
          <a:ln/>
        </p:spPr>
        <p:txBody>
          <a:bodyPr wrap="none" lIns="0" tIns="0" rIns="0" bIns="0" rtlCol="0" anchor="t"/>
          <a:lstStyle/>
          <a:p>
            <a:pPr marL="342900" indent="-342900" algn="l">
              <a:lnSpc>
                <a:spcPts val="1900"/>
              </a:lnSpc>
              <a:buSzPct val="100000"/>
              <a:buChar char="•"/>
            </a:pPr>
            <a:r>
              <a:rPr lang="en-US" sz="2000" dirty="0">
                <a:solidFill>
                  <a:srgbClr val="52586B"/>
                </a:solidFill>
                <a:latin typeface="Funnel Sans" pitchFamily="34" charset="0"/>
                <a:ea typeface="Funnel Sans" pitchFamily="34" charset="-122"/>
                <a:cs typeface="Funnel Sans" pitchFamily="34" charset="-120"/>
              </a:rPr>
              <a:t>Competing priorities for limited resources</a:t>
            </a:r>
            <a:endParaRPr lang="en-US" sz="2000" dirty="0"/>
          </a:p>
        </p:txBody>
      </p:sp>
      <p:sp>
        <p:nvSpPr>
          <p:cNvPr id="9" name="Text 7"/>
          <p:cNvSpPr/>
          <p:nvPr/>
        </p:nvSpPr>
        <p:spPr>
          <a:xfrm>
            <a:off x="729594" y="5817136"/>
            <a:ext cx="6524387" cy="242411"/>
          </a:xfrm>
          <a:prstGeom prst="rect">
            <a:avLst/>
          </a:prstGeom>
          <a:noFill/>
          <a:ln/>
        </p:spPr>
        <p:txBody>
          <a:bodyPr wrap="none" lIns="0" tIns="0" rIns="0" bIns="0" rtlCol="0" anchor="t"/>
          <a:lstStyle/>
          <a:p>
            <a:pPr marL="342900" indent="-342900" algn="l">
              <a:lnSpc>
                <a:spcPts val="1900"/>
              </a:lnSpc>
              <a:buSzPct val="100000"/>
              <a:buChar char="•"/>
            </a:pPr>
            <a:r>
              <a:rPr lang="en-US" sz="2000" dirty="0">
                <a:solidFill>
                  <a:srgbClr val="52586B"/>
                </a:solidFill>
                <a:latin typeface="Funnel Sans" pitchFamily="34" charset="0"/>
                <a:ea typeface="Funnel Sans" pitchFamily="34" charset="-122"/>
                <a:cs typeface="Funnel Sans" pitchFamily="34" charset="-120"/>
              </a:rPr>
              <a:t>Difficulty measuring effectiveness accurately</a:t>
            </a:r>
            <a:endParaRPr lang="en-US" sz="2000" dirty="0"/>
          </a:p>
        </p:txBody>
      </p:sp>
      <p:pic>
        <p:nvPicPr>
          <p:cNvPr id="10" name="Image 0" descr="preencoded.png"/>
          <p:cNvPicPr>
            <a:picLocks noChangeAspect="1"/>
          </p:cNvPicPr>
          <p:nvPr/>
        </p:nvPicPr>
        <p:blipFill>
          <a:blip r:embed="rId3"/>
          <a:stretch>
            <a:fillRect/>
          </a:stretch>
        </p:blipFill>
        <p:spPr>
          <a:xfrm>
            <a:off x="7507605" y="1287780"/>
            <a:ext cx="6524387" cy="6524387"/>
          </a:xfrm>
          <a:prstGeom prst="rect">
            <a:avLst/>
          </a:prstGeom>
        </p:spPr>
      </p:pic>
      <p:sp>
        <p:nvSpPr>
          <p:cNvPr id="11" name="Text 8"/>
          <p:cNvSpPr/>
          <p:nvPr/>
        </p:nvSpPr>
        <p:spPr>
          <a:xfrm>
            <a:off x="309869" y="7872128"/>
            <a:ext cx="13302399" cy="727234"/>
          </a:xfrm>
          <a:prstGeom prst="rect">
            <a:avLst/>
          </a:prstGeom>
          <a:noFill/>
          <a:ln/>
        </p:spPr>
        <p:txBody>
          <a:bodyPr wrap="square" lIns="0" tIns="0" rIns="0" bIns="0" rtlCol="0" anchor="t"/>
          <a:lstStyle/>
          <a:p>
            <a:pPr marL="0" indent="0" algn="l">
              <a:lnSpc>
                <a:spcPts val="1900"/>
              </a:lnSpc>
              <a:buNone/>
            </a:pPr>
            <a:endParaRPr lang="en-US" sz="115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27">
    <p:spTree>
      <p:nvGrpSpPr>
        <p:cNvPr id="1" name=""/>
        <p:cNvGrpSpPr/>
        <p:nvPr/>
      </p:nvGrpSpPr>
      <p:grpSpPr>
        <a:xfrm>
          <a:off x="0" y="0"/>
          <a:ext cx="0" cy="0"/>
          <a:chOff x="0" y="0"/>
          <a:chExt cx="0" cy="0"/>
        </a:xfrm>
      </p:grpSpPr>
      <p:sp>
        <p:nvSpPr>
          <p:cNvPr id="2" name="Text 0"/>
          <p:cNvSpPr/>
          <p:nvPr/>
        </p:nvSpPr>
        <p:spPr>
          <a:xfrm>
            <a:off x="708422" y="782122"/>
            <a:ext cx="11857077" cy="553403"/>
          </a:xfrm>
          <a:prstGeom prst="rect">
            <a:avLst/>
          </a:prstGeom>
          <a:noFill/>
          <a:ln/>
        </p:spPr>
        <p:txBody>
          <a:bodyPr wrap="none" lIns="0" tIns="0" rIns="0" bIns="0" rtlCol="0" anchor="t"/>
          <a:lstStyle/>
          <a:p>
            <a:pPr marL="0" indent="0" algn="l">
              <a:lnSpc>
                <a:spcPts val="4350"/>
              </a:lnSpc>
              <a:buNone/>
            </a:pPr>
            <a:r>
              <a:rPr lang="en-US" sz="3450" dirty="0">
                <a:solidFill>
                  <a:srgbClr val="373B48"/>
                </a:solidFill>
                <a:latin typeface="Mona Sans Semi Bold" pitchFamily="34" charset="0"/>
                <a:ea typeface="Mona Sans Semi Bold" pitchFamily="34" charset="-122"/>
                <a:cs typeface="Mona Sans Semi Bold" pitchFamily="34" charset="-120"/>
              </a:rPr>
              <a:t>Strategic Dilemmas: Zero Tolerance vs. Harm Reduction</a:t>
            </a:r>
            <a:endParaRPr lang="en-US" sz="3450" dirty="0"/>
          </a:p>
        </p:txBody>
      </p:sp>
      <p:sp>
        <p:nvSpPr>
          <p:cNvPr id="3" name="Shape 1"/>
          <p:cNvSpPr/>
          <p:nvPr/>
        </p:nvSpPr>
        <p:spPr>
          <a:xfrm>
            <a:off x="7303770" y="1689735"/>
            <a:ext cx="22860" cy="5757743"/>
          </a:xfrm>
          <a:prstGeom prst="roundRect">
            <a:avLst>
              <a:gd name="adj" fmla="val 325393"/>
            </a:avLst>
          </a:prstGeom>
          <a:solidFill>
            <a:srgbClr val="C8CACF"/>
          </a:solidFill>
          <a:ln/>
        </p:spPr>
        <p:txBody>
          <a:bodyPr/>
          <a:lstStyle/>
          <a:p>
            <a:endParaRPr lang="en-GB"/>
          </a:p>
        </p:txBody>
      </p:sp>
      <p:sp>
        <p:nvSpPr>
          <p:cNvPr id="4" name="Shape 2"/>
          <p:cNvSpPr/>
          <p:nvPr/>
        </p:nvSpPr>
        <p:spPr>
          <a:xfrm>
            <a:off x="6607612" y="1877497"/>
            <a:ext cx="531257" cy="22860"/>
          </a:xfrm>
          <a:prstGeom prst="roundRect">
            <a:avLst>
              <a:gd name="adj" fmla="val 325393"/>
            </a:avLst>
          </a:prstGeom>
          <a:solidFill>
            <a:srgbClr val="C8CACF"/>
          </a:solidFill>
          <a:ln/>
        </p:spPr>
        <p:txBody>
          <a:bodyPr/>
          <a:lstStyle/>
          <a:p>
            <a:endParaRPr lang="en-GB"/>
          </a:p>
        </p:txBody>
      </p:sp>
      <p:sp>
        <p:nvSpPr>
          <p:cNvPr id="5" name="Shape 3"/>
          <p:cNvSpPr/>
          <p:nvPr/>
        </p:nvSpPr>
        <p:spPr>
          <a:xfrm>
            <a:off x="7116008" y="1689735"/>
            <a:ext cx="398383" cy="398383"/>
          </a:xfrm>
          <a:prstGeom prst="roundRect">
            <a:avLst>
              <a:gd name="adj" fmla="val 18672"/>
            </a:avLst>
          </a:prstGeom>
          <a:solidFill>
            <a:srgbClr val="E2E4E9"/>
          </a:solidFill>
          <a:ln w="7620">
            <a:solidFill>
              <a:srgbClr val="C8CACF"/>
            </a:solidFill>
            <a:prstDash val="solid"/>
          </a:ln>
        </p:spPr>
        <p:txBody>
          <a:bodyPr/>
          <a:lstStyle/>
          <a:p>
            <a:endParaRPr lang="en-GB"/>
          </a:p>
        </p:txBody>
      </p:sp>
      <p:sp>
        <p:nvSpPr>
          <p:cNvPr id="6" name="Text 4"/>
          <p:cNvSpPr/>
          <p:nvPr/>
        </p:nvSpPr>
        <p:spPr>
          <a:xfrm>
            <a:off x="7182386" y="1722894"/>
            <a:ext cx="265628" cy="332065"/>
          </a:xfrm>
          <a:prstGeom prst="rect">
            <a:avLst/>
          </a:prstGeom>
          <a:noFill/>
          <a:ln/>
        </p:spPr>
        <p:txBody>
          <a:bodyPr wrap="none" lIns="0" tIns="0" rIns="0" bIns="0" rtlCol="0" anchor="t"/>
          <a:lstStyle/>
          <a:p>
            <a:pPr marL="0" indent="0" algn="ctr">
              <a:lnSpc>
                <a:spcPts val="2050"/>
              </a:lnSpc>
              <a:buNone/>
            </a:pPr>
            <a:r>
              <a:rPr lang="en-US" sz="2050" dirty="0">
                <a:solidFill>
                  <a:srgbClr val="52586B"/>
                </a:solidFill>
                <a:latin typeface="Mona Sans Semi Bold" pitchFamily="34" charset="0"/>
                <a:ea typeface="Mona Sans Semi Bold" pitchFamily="34" charset="-122"/>
                <a:cs typeface="Mona Sans Semi Bold" pitchFamily="34" charset="-120"/>
              </a:rPr>
              <a:t>1</a:t>
            </a:r>
            <a:endParaRPr lang="en-US" sz="2050" dirty="0"/>
          </a:p>
        </p:txBody>
      </p:sp>
      <p:sp>
        <p:nvSpPr>
          <p:cNvPr id="7" name="Text 5"/>
          <p:cNvSpPr/>
          <p:nvPr/>
        </p:nvSpPr>
        <p:spPr>
          <a:xfrm>
            <a:off x="3753922" y="1750576"/>
            <a:ext cx="2675811" cy="276582"/>
          </a:xfrm>
          <a:prstGeom prst="rect">
            <a:avLst/>
          </a:prstGeom>
          <a:noFill/>
          <a:ln/>
        </p:spPr>
        <p:txBody>
          <a:bodyPr wrap="none" lIns="0" tIns="0" rIns="0" bIns="0" rtlCol="0" anchor="t"/>
          <a:lstStyle/>
          <a:p>
            <a:pPr marL="0" indent="0" algn="r">
              <a:lnSpc>
                <a:spcPts val="2150"/>
              </a:lnSpc>
              <a:buNone/>
            </a:pPr>
            <a:r>
              <a:rPr lang="en-US" sz="1700" dirty="0">
                <a:solidFill>
                  <a:srgbClr val="52586B"/>
                </a:solidFill>
                <a:latin typeface="Mona Sans Semi Bold" pitchFamily="34" charset="0"/>
                <a:ea typeface="Mona Sans Semi Bold" pitchFamily="34" charset="-122"/>
                <a:cs typeface="Mona Sans Semi Bold" pitchFamily="34" charset="-120"/>
              </a:rPr>
              <a:t>Zero Tolerance Approach</a:t>
            </a:r>
            <a:endParaRPr lang="en-US" sz="1700" dirty="0"/>
          </a:p>
        </p:txBody>
      </p:sp>
      <p:sp>
        <p:nvSpPr>
          <p:cNvPr id="8" name="Text 6"/>
          <p:cNvSpPr/>
          <p:nvPr/>
        </p:nvSpPr>
        <p:spPr>
          <a:xfrm>
            <a:off x="708422" y="2133362"/>
            <a:ext cx="5721310" cy="566738"/>
          </a:xfrm>
          <a:prstGeom prst="rect">
            <a:avLst/>
          </a:prstGeom>
          <a:noFill/>
          <a:ln/>
        </p:spPr>
        <p:txBody>
          <a:bodyPr wrap="square" lIns="0" tIns="0" rIns="0" bIns="0" rtlCol="0" anchor="t"/>
          <a:lstStyle/>
          <a:p>
            <a:pPr marL="0" indent="0" algn="r">
              <a:lnSpc>
                <a:spcPts val="2200"/>
              </a:lnSpc>
              <a:buNone/>
            </a:pPr>
            <a:r>
              <a:rPr lang="en-US" sz="1350" dirty="0">
                <a:solidFill>
                  <a:srgbClr val="52586B"/>
                </a:solidFill>
                <a:latin typeface="Funnel Sans" pitchFamily="34" charset="0"/>
                <a:ea typeface="Funnel Sans" pitchFamily="34" charset="-122"/>
                <a:cs typeface="Funnel Sans" pitchFamily="34" charset="-120"/>
              </a:rPr>
              <a:t>Prioritises complete drug elimination through enhanced security, punitive measures for possession, and strict enforcement</a:t>
            </a:r>
            <a:endParaRPr lang="en-US" sz="1350" dirty="0"/>
          </a:p>
        </p:txBody>
      </p:sp>
      <p:sp>
        <p:nvSpPr>
          <p:cNvPr id="9" name="Text 7"/>
          <p:cNvSpPr/>
          <p:nvPr/>
        </p:nvSpPr>
        <p:spPr>
          <a:xfrm>
            <a:off x="708422" y="2806303"/>
            <a:ext cx="5721310" cy="283369"/>
          </a:xfrm>
          <a:prstGeom prst="rect">
            <a:avLst/>
          </a:prstGeom>
          <a:noFill/>
          <a:ln/>
        </p:spPr>
        <p:txBody>
          <a:bodyPr wrap="none" lIns="0" tIns="0" rIns="0" bIns="0" rtlCol="0" anchor="t"/>
          <a:lstStyle/>
          <a:p>
            <a:pPr marL="342900" indent="-342900" algn="l">
              <a:lnSpc>
                <a:spcPts val="2200"/>
              </a:lnSpc>
              <a:buSzPct val="100000"/>
              <a:buChar char="•"/>
            </a:pPr>
            <a:r>
              <a:rPr lang="en-US" sz="1350" dirty="0">
                <a:solidFill>
                  <a:srgbClr val="52586B"/>
                </a:solidFill>
                <a:latin typeface="Funnel Sans" pitchFamily="34" charset="0"/>
                <a:ea typeface="Funnel Sans" pitchFamily="34" charset="-122"/>
                <a:cs typeface="Funnel Sans" pitchFamily="34" charset="-120"/>
              </a:rPr>
              <a:t>Clear messaging and boundaries</a:t>
            </a:r>
            <a:endParaRPr lang="en-US" sz="1350" dirty="0"/>
          </a:p>
        </p:txBody>
      </p:sp>
      <p:sp>
        <p:nvSpPr>
          <p:cNvPr id="10" name="Text 8"/>
          <p:cNvSpPr/>
          <p:nvPr/>
        </p:nvSpPr>
        <p:spPr>
          <a:xfrm>
            <a:off x="708422" y="3151584"/>
            <a:ext cx="5721310" cy="283369"/>
          </a:xfrm>
          <a:prstGeom prst="rect">
            <a:avLst/>
          </a:prstGeom>
          <a:noFill/>
          <a:ln/>
        </p:spPr>
        <p:txBody>
          <a:bodyPr wrap="none" lIns="0" tIns="0" rIns="0" bIns="0" rtlCol="0" anchor="t"/>
          <a:lstStyle/>
          <a:p>
            <a:pPr marL="342900" indent="-342900" algn="l">
              <a:lnSpc>
                <a:spcPts val="2200"/>
              </a:lnSpc>
              <a:buSzPct val="100000"/>
              <a:buChar char="•"/>
            </a:pPr>
            <a:r>
              <a:rPr lang="en-US" sz="1350" dirty="0">
                <a:solidFill>
                  <a:srgbClr val="52586B"/>
                </a:solidFill>
                <a:latin typeface="Funnel Sans" pitchFamily="34" charset="0"/>
                <a:ea typeface="Funnel Sans" pitchFamily="34" charset="-122"/>
                <a:cs typeface="Funnel Sans" pitchFamily="34" charset="-120"/>
              </a:rPr>
              <a:t>Focus on supply disruption</a:t>
            </a:r>
            <a:endParaRPr lang="en-US" sz="1350" dirty="0"/>
          </a:p>
        </p:txBody>
      </p:sp>
      <p:sp>
        <p:nvSpPr>
          <p:cNvPr id="11" name="Text 9"/>
          <p:cNvSpPr/>
          <p:nvPr/>
        </p:nvSpPr>
        <p:spPr>
          <a:xfrm>
            <a:off x="708422" y="3496866"/>
            <a:ext cx="5721310" cy="283369"/>
          </a:xfrm>
          <a:prstGeom prst="rect">
            <a:avLst/>
          </a:prstGeom>
          <a:noFill/>
          <a:ln/>
        </p:spPr>
        <p:txBody>
          <a:bodyPr wrap="none" lIns="0" tIns="0" rIns="0" bIns="0" rtlCol="0" anchor="t"/>
          <a:lstStyle/>
          <a:p>
            <a:pPr marL="342900" indent="-342900" algn="l">
              <a:lnSpc>
                <a:spcPts val="2200"/>
              </a:lnSpc>
              <a:buSzPct val="100000"/>
              <a:buChar char="•"/>
            </a:pPr>
            <a:r>
              <a:rPr lang="en-US" sz="1350" dirty="0">
                <a:solidFill>
                  <a:srgbClr val="52586B"/>
                </a:solidFill>
                <a:latin typeface="Funnel Sans" pitchFamily="34" charset="0"/>
                <a:ea typeface="Funnel Sans" pitchFamily="34" charset="-122"/>
                <a:cs typeface="Funnel Sans" pitchFamily="34" charset="-120"/>
              </a:rPr>
              <a:t>Disciplinary consequences for use</a:t>
            </a:r>
            <a:endParaRPr lang="en-US" sz="1350" dirty="0"/>
          </a:p>
        </p:txBody>
      </p:sp>
      <p:sp>
        <p:nvSpPr>
          <p:cNvPr id="12" name="Shape 10"/>
          <p:cNvSpPr/>
          <p:nvPr/>
        </p:nvSpPr>
        <p:spPr>
          <a:xfrm>
            <a:off x="7491532" y="2940129"/>
            <a:ext cx="531257" cy="22860"/>
          </a:xfrm>
          <a:prstGeom prst="roundRect">
            <a:avLst>
              <a:gd name="adj" fmla="val 325393"/>
            </a:avLst>
          </a:prstGeom>
          <a:solidFill>
            <a:srgbClr val="C8CACF"/>
          </a:solidFill>
          <a:ln/>
        </p:spPr>
        <p:txBody>
          <a:bodyPr/>
          <a:lstStyle/>
          <a:p>
            <a:endParaRPr lang="en-GB"/>
          </a:p>
        </p:txBody>
      </p:sp>
      <p:sp>
        <p:nvSpPr>
          <p:cNvPr id="13" name="Shape 11"/>
          <p:cNvSpPr/>
          <p:nvPr/>
        </p:nvSpPr>
        <p:spPr>
          <a:xfrm>
            <a:off x="7116008" y="2752368"/>
            <a:ext cx="398383" cy="398383"/>
          </a:xfrm>
          <a:prstGeom prst="roundRect">
            <a:avLst>
              <a:gd name="adj" fmla="val 18672"/>
            </a:avLst>
          </a:prstGeom>
          <a:solidFill>
            <a:srgbClr val="E2E4E9"/>
          </a:solidFill>
          <a:ln w="7620">
            <a:solidFill>
              <a:srgbClr val="C8CACF"/>
            </a:solidFill>
            <a:prstDash val="solid"/>
          </a:ln>
        </p:spPr>
        <p:txBody>
          <a:bodyPr/>
          <a:lstStyle/>
          <a:p>
            <a:endParaRPr lang="en-GB"/>
          </a:p>
        </p:txBody>
      </p:sp>
      <p:sp>
        <p:nvSpPr>
          <p:cNvPr id="14" name="Text 12"/>
          <p:cNvSpPr/>
          <p:nvPr/>
        </p:nvSpPr>
        <p:spPr>
          <a:xfrm>
            <a:off x="7182386" y="2785527"/>
            <a:ext cx="265628" cy="332065"/>
          </a:xfrm>
          <a:prstGeom prst="rect">
            <a:avLst/>
          </a:prstGeom>
          <a:noFill/>
          <a:ln/>
        </p:spPr>
        <p:txBody>
          <a:bodyPr wrap="none" lIns="0" tIns="0" rIns="0" bIns="0" rtlCol="0" anchor="t"/>
          <a:lstStyle/>
          <a:p>
            <a:pPr marL="0" indent="0" algn="ctr">
              <a:lnSpc>
                <a:spcPts val="2050"/>
              </a:lnSpc>
              <a:buNone/>
            </a:pPr>
            <a:r>
              <a:rPr lang="en-US" sz="2050" dirty="0">
                <a:solidFill>
                  <a:srgbClr val="52586B"/>
                </a:solidFill>
                <a:latin typeface="Mona Sans Semi Bold" pitchFamily="34" charset="0"/>
                <a:ea typeface="Mona Sans Semi Bold" pitchFamily="34" charset="-122"/>
                <a:cs typeface="Mona Sans Semi Bold" pitchFamily="34" charset="-120"/>
              </a:rPr>
              <a:t>2</a:t>
            </a:r>
            <a:endParaRPr lang="en-US" sz="2050" dirty="0"/>
          </a:p>
        </p:txBody>
      </p:sp>
      <p:sp>
        <p:nvSpPr>
          <p:cNvPr id="15" name="Text 13"/>
          <p:cNvSpPr/>
          <p:nvPr/>
        </p:nvSpPr>
        <p:spPr>
          <a:xfrm>
            <a:off x="8200668" y="2813209"/>
            <a:ext cx="2470190" cy="276582"/>
          </a:xfrm>
          <a:prstGeom prst="rect">
            <a:avLst/>
          </a:prstGeom>
          <a:noFill/>
          <a:ln/>
        </p:spPr>
        <p:txBody>
          <a:bodyPr wrap="none" lIns="0" tIns="0" rIns="0" bIns="0" rtlCol="0" anchor="t"/>
          <a:lstStyle/>
          <a:p>
            <a:pPr marL="0" indent="0" algn="l">
              <a:lnSpc>
                <a:spcPts val="2150"/>
              </a:lnSpc>
              <a:buNone/>
            </a:pPr>
            <a:r>
              <a:rPr lang="en-US" sz="1700" dirty="0">
                <a:solidFill>
                  <a:srgbClr val="52586B"/>
                </a:solidFill>
                <a:latin typeface="Mona Sans Semi Bold" pitchFamily="34" charset="0"/>
                <a:ea typeface="Mona Sans Semi Bold" pitchFamily="34" charset="-122"/>
                <a:cs typeface="Mona Sans Semi Bold" pitchFamily="34" charset="-120"/>
              </a:rPr>
              <a:t>Harm Reduction Model</a:t>
            </a:r>
            <a:endParaRPr lang="en-US" sz="1700" dirty="0"/>
          </a:p>
        </p:txBody>
      </p:sp>
      <p:sp>
        <p:nvSpPr>
          <p:cNvPr id="16" name="Text 14"/>
          <p:cNvSpPr/>
          <p:nvPr/>
        </p:nvSpPr>
        <p:spPr>
          <a:xfrm>
            <a:off x="8200668" y="3195995"/>
            <a:ext cx="5721310" cy="566738"/>
          </a:xfrm>
          <a:prstGeom prst="rect">
            <a:avLst/>
          </a:prstGeom>
          <a:noFill/>
          <a:ln/>
        </p:spPr>
        <p:txBody>
          <a:bodyPr wrap="square" lIns="0" tIns="0" rIns="0" bIns="0" rtlCol="0" anchor="t"/>
          <a:lstStyle/>
          <a:p>
            <a:pPr marL="0" indent="0" algn="l">
              <a:lnSpc>
                <a:spcPts val="2200"/>
              </a:lnSpc>
              <a:buNone/>
            </a:pPr>
            <a:r>
              <a:rPr lang="en-US" sz="1350" dirty="0">
                <a:solidFill>
                  <a:srgbClr val="52586B"/>
                </a:solidFill>
                <a:latin typeface="Funnel Sans" pitchFamily="34" charset="0"/>
                <a:ea typeface="Funnel Sans" pitchFamily="34" charset="-122"/>
                <a:cs typeface="Funnel Sans" pitchFamily="34" charset="-120"/>
              </a:rPr>
              <a:t>Accepts some drug use will occur and focuses on minimising associated harms through pragmatic interventions</a:t>
            </a:r>
            <a:endParaRPr lang="en-US" sz="1350" dirty="0"/>
          </a:p>
        </p:txBody>
      </p:sp>
      <p:sp>
        <p:nvSpPr>
          <p:cNvPr id="17" name="Text 15"/>
          <p:cNvSpPr/>
          <p:nvPr/>
        </p:nvSpPr>
        <p:spPr>
          <a:xfrm>
            <a:off x="8200668" y="3868936"/>
            <a:ext cx="5721310" cy="283369"/>
          </a:xfrm>
          <a:prstGeom prst="rect">
            <a:avLst/>
          </a:prstGeom>
          <a:noFill/>
          <a:ln/>
        </p:spPr>
        <p:txBody>
          <a:bodyPr wrap="none" lIns="0" tIns="0" rIns="0" bIns="0" rtlCol="0" anchor="t"/>
          <a:lstStyle/>
          <a:p>
            <a:pPr marL="342900" indent="-342900" algn="l">
              <a:lnSpc>
                <a:spcPts val="2200"/>
              </a:lnSpc>
              <a:buSzPct val="100000"/>
              <a:buChar char="•"/>
            </a:pPr>
            <a:r>
              <a:rPr lang="en-US" sz="1350" dirty="0">
                <a:solidFill>
                  <a:srgbClr val="52586B"/>
                </a:solidFill>
                <a:latin typeface="Funnel Sans" pitchFamily="34" charset="0"/>
                <a:ea typeface="Funnel Sans" pitchFamily="34" charset="-122"/>
                <a:cs typeface="Funnel Sans" pitchFamily="34" charset="-120"/>
              </a:rPr>
              <a:t>Education on safer practices</a:t>
            </a:r>
            <a:endParaRPr lang="en-US" sz="1350" dirty="0"/>
          </a:p>
        </p:txBody>
      </p:sp>
      <p:sp>
        <p:nvSpPr>
          <p:cNvPr id="18" name="Text 16"/>
          <p:cNvSpPr/>
          <p:nvPr/>
        </p:nvSpPr>
        <p:spPr>
          <a:xfrm>
            <a:off x="8200668" y="4214217"/>
            <a:ext cx="5721310" cy="283369"/>
          </a:xfrm>
          <a:prstGeom prst="rect">
            <a:avLst/>
          </a:prstGeom>
          <a:noFill/>
          <a:ln/>
        </p:spPr>
        <p:txBody>
          <a:bodyPr wrap="none" lIns="0" tIns="0" rIns="0" bIns="0" rtlCol="0" anchor="t"/>
          <a:lstStyle/>
          <a:p>
            <a:pPr marL="342900" indent="-342900" algn="l">
              <a:lnSpc>
                <a:spcPts val="2200"/>
              </a:lnSpc>
              <a:buSzPct val="100000"/>
              <a:buChar char="•"/>
            </a:pPr>
            <a:r>
              <a:rPr lang="en-US" sz="1350" dirty="0">
                <a:solidFill>
                  <a:srgbClr val="52586B"/>
                </a:solidFill>
                <a:latin typeface="Funnel Sans" pitchFamily="34" charset="0"/>
                <a:ea typeface="Funnel Sans" pitchFamily="34" charset="-122"/>
                <a:cs typeface="Funnel Sans" pitchFamily="34" charset="-120"/>
              </a:rPr>
              <a:t>Substance testing services</a:t>
            </a:r>
            <a:endParaRPr lang="en-US" sz="1350" dirty="0"/>
          </a:p>
        </p:txBody>
      </p:sp>
      <p:sp>
        <p:nvSpPr>
          <p:cNvPr id="19" name="Text 17"/>
          <p:cNvSpPr/>
          <p:nvPr/>
        </p:nvSpPr>
        <p:spPr>
          <a:xfrm>
            <a:off x="8200668" y="4559498"/>
            <a:ext cx="5721310" cy="283369"/>
          </a:xfrm>
          <a:prstGeom prst="rect">
            <a:avLst/>
          </a:prstGeom>
          <a:noFill/>
          <a:ln/>
        </p:spPr>
        <p:txBody>
          <a:bodyPr wrap="none" lIns="0" tIns="0" rIns="0" bIns="0" rtlCol="0" anchor="t"/>
          <a:lstStyle/>
          <a:p>
            <a:pPr marL="342900" indent="-342900" algn="l">
              <a:lnSpc>
                <a:spcPts val="2200"/>
              </a:lnSpc>
              <a:buSzPct val="100000"/>
              <a:buChar char="•"/>
            </a:pPr>
            <a:r>
              <a:rPr lang="en-US" sz="1350" dirty="0">
                <a:solidFill>
                  <a:srgbClr val="52586B"/>
                </a:solidFill>
                <a:latin typeface="Funnel Sans" pitchFamily="34" charset="0"/>
                <a:ea typeface="Funnel Sans" pitchFamily="34" charset="-122"/>
                <a:cs typeface="Funnel Sans" pitchFamily="34" charset="-120"/>
              </a:rPr>
              <a:t>Overdose prevention training</a:t>
            </a:r>
            <a:endParaRPr lang="en-US" sz="1350" dirty="0"/>
          </a:p>
        </p:txBody>
      </p:sp>
      <p:sp>
        <p:nvSpPr>
          <p:cNvPr id="20" name="Shape 18"/>
          <p:cNvSpPr/>
          <p:nvPr/>
        </p:nvSpPr>
        <p:spPr>
          <a:xfrm>
            <a:off x="6607612" y="4322207"/>
            <a:ext cx="531257" cy="22860"/>
          </a:xfrm>
          <a:prstGeom prst="roundRect">
            <a:avLst>
              <a:gd name="adj" fmla="val 325393"/>
            </a:avLst>
          </a:prstGeom>
          <a:solidFill>
            <a:srgbClr val="C8CACF"/>
          </a:solidFill>
          <a:ln/>
        </p:spPr>
        <p:txBody>
          <a:bodyPr/>
          <a:lstStyle/>
          <a:p>
            <a:endParaRPr lang="en-GB"/>
          </a:p>
        </p:txBody>
      </p:sp>
      <p:sp>
        <p:nvSpPr>
          <p:cNvPr id="21" name="Shape 19"/>
          <p:cNvSpPr/>
          <p:nvPr/>
        </p:nvSpPr>
        <p:spPr>
          <a:xfrm>
            <a:off x="7116008" y="4134445"/>
            <a:ext cx="398383" cy="398383"/>
          </a:xfrm>
          <a:prstGeom prst="roundRect">
            <a:avLst>
              <a:gd name="adj" fmla="val 18672"/>
            </a:avLst>
          </a:prstGeom>
          <a:solidFill>
            <a:srgbClr val="E2E4E9"/>
          </a:solidFill>
          <a:ln w="7620">
            <a:solidFill>
              <a:srgbClr val="C8CACF"/>
            </a:solidFill>
            <a:prstDash val="solid"/>
          </a:ln>
        </p:spPr>
        <p:txBody>
          <a:bodyPr/>
          <a:lstStyle/>
          <a:p>
            <a:endParaRPr lang="en-GB"/>
          </a:p>
        </p:txBody>
      </p:sp>
      <p:sp>
        <p:nvSpPr>
          <p:cNvPr id="22" name="Text 20"/>
          <p:cNvSpPr/>
          <p:nvPr/>
        </p:nvSpPr>
        <p:spPr>
          <a:xfrm>
            <a:off x="7182386" y="4167604"/>
            <a:ext cx="265628" cy="332065"/>
          </a:xfrm>
          <a:prstGeom prst="rect">
            <a:avLst/>
          </a:prstGeom>
          <a:noFill/>
          <a:ln/>
        </p:spPr>
        <p:txBody>
          <a:bodyPr wrap="none" lIns="0" tIns="0" rIns="0" bIns="0" rtlCol="0" anchor="t"/>
          <a:lstStyle/>
          <a:p>
            <a:pPr marL="0" indent="0" algn="ctr">
              <a:lnSpc>
                <a:spcPts val="2050"/>
              </a:lnSpc>
              <a:buNone/>
            </a:pPr>
            <a:r>
              <a:rPr lang="en-US" sz="2050" dirty="0">
                <a:solidFill>
                  <a:srgbClr val="52586B"/>
                </a:solidFill>
                <a:latin typeface="Mona Sans Semi Bold" pitchFamily="34" charset="0"/>
                <a:ea typeface="Mona Sans Semi Bold" pitchFamily="34" charset="-122"/>
                <a:cs typeface="Mona Sans Semi Bold" pitchFamily="34" charset="-120"/>
              </a:rPr>
              <a:t>3</a:t>
            </a:r>
            <a:endParaRPr lang="en-US" sz="2050" dirty="0"/>
          </a:p>
        </p:txBody>
      </p:sp>
      <p:sp>
        <p:nvSpPr>
          <p:cNvPr id="23" name="Text 21"/>
          <p:cNvSpPr/>
          <p:nvPr/>
        </p:nvSpPr>
        <p:spPr>
          <a:xfrm>
            <a:off x="3801547" y="4195286"/>
            <a:ext cx="2628186" cy="276582"/>
          </a:xfrm>
          <a:prstGeom prst="rect">
            <a:avLst/>
          </a:prstGeom>
          <a:noFill/>
          <a:ln/>
        </p:spPr>
        <p:txBody>
          <a:bodyPr wrap="none" lIns="0" tIns="0" rIns="0" bIns="0" rtlCol="0" anchor="t"/>
          <a:lstStyle/>
          <a:p>
            <a:pPr marL="0" indent="0" algn="r">
              <a:lnSpc>
                <a:spcPts val="2150"/>
              </a:lnSpc>
              <a:buNone/>
            </a:pPr>
            <a:r>
              <a:rPr lang="en-US" sz="1700" dirty="0">
                <a:solidFill>
                  <a:srgbClr val="52586B"/>
                </a:solidFill>
                <a:latin typeface="Mona Sans Semi Bold" pitchFamily="34" charset="0"/>
                <a:ea typeface="Mona Sans Semi Bold" pitchFamily="34" charset="-122"/>
                <a:cs typeface="Mona Sans Semi Bold" pitchFamily="34" charset="-120"/>
              </a:rPr>
              <a:t>Enforcement Challenges</a:t>
            </a:r>
            <a:endParaRPr lang="en-US" sz="1700" dirty="0"/>
          </a:p>
        </p:txBody>
      </p:sp>
      <p:sp>
        <p:nvSpPr>
          <p:cNvPr id="24" name="Text 22"/>
          <p:cNvSpPr/>
          <p:nvPr/>
        </p:nvSpPr>
        <p:spPr>
          <a:xfrm>
            <a:off x="708422" y="4578072"/>
            <a:ext cx="5721310" cy="566738"/>
          </a:xfrm>
          <a:prstGeom prst="rect">
            <a:avLst/>
          </a:prstGeom>
          <a:noFill/>
          <a:ln/>
        </p:spPr>
        <p:txBody>
          <a:bodyPr wrap="square" lIns="0" tIns="0" rIns="0" bIns="0" rtlCol="0" anchor="t"/>
          <a:lstStyle/>
          <a:p>
            <a:pPr marL="0" indent="0" algn="r">
              <a:lnSpc>
                <a:spcPts val="2200"/>
              </a:lnSpc>
              <a:buNone/>
            </a:pPr>
            <a:r>
              <a:rPr lang="en-US" sz="1350" dirty="0">
                <a:solidFill>
                  <a:srgbClr val="52586B"/>
                </a:solidFill>
                <a:latin typeface="Funnel Sans" pitchFamily="34" charset="0"/>
                <a:ea typeface="Funnel Sans" pitchFamily="34" charset="-122"/>
                <a:cs typeface="Funnel Sans" pitchFamily="34" charset="-120"/>
              </a:rPr>
              <a:t>Resource-intensive security measures with diminishing returns; adaptation by suppliers; displacement to more dangerous substances</a:t>
            </a:r>
            <a:endParaRPr lang="en-US" sz="1350" dirty="0"/>
          </a:p>
        </p:txBody>
      </p:sp>
      <p:sp>
        <p:nvSpPr>
          <p:cNvPr id="25" name="Text 23"/>
          <p:cNvSpPr/>
          <p:nvPr/>
        </p:nvSpPr>
        <p:spPr>
          <a:xfrm>
            <a:off x="708422" y="5251013"/>
            <a:ext cx="5721310" cy="283369"/>
          </a:xfrm>
          <a:prstGeom prst="rect">
            <a:avLst/>
          </a:prstGeom>
          <a:noFill/>
          <a:ln/>
        </p:spPr>
        <p:txBody>
          <a:bodyPr wrap="none" lIns="0" tIns="0" rIns="0" bIns="0" rtlCol="0" anchor="t"/>
          <a:lstStyle/>
          <a:p>
            <a:pPr marL="342900" indent="-342900" algn="l">
              <a:lnSpc>
                <a:spcPts val="2200"/>
              </a:lnSpc>
              <a:buSzPct val="100000"/>
              <a:buChar char="•"/>
            </a:pPr>
            <a:r>
              <a:rPr lang="en-US" sz="1350" dirty="0">
                <a:solidFill>
                  <a:srgbClr val="52586B"/>
                </a:solidFill>
                <a:latin typeface="Funnel Sans" pitchFamily="34" charset="0"/>
                <a:ea typeface="Funnel Sans" pitchFamily="34" charset="-122"/>
                <a:cs typeface="Funnel Sans" pitchFamily="34" charset="-120"/>
              </a:rPr>
              <a:t>High costs for limited results</a:t>
            </a:r>
            <a:endParaRPr lang="en-US" sz="1350" dirty="0"/>
          </a:p>
        </p:txBody>
      </p:sp>
      <p:sp>
        <p:nvSpPr>
          <p:cNvPr id="26" name="Text 24"/>
          <p:cNvSpPr/>
          <p:nvPr/>
        </p:nvSpPr>
        <p:spPr>
          <a:xfrm>
            <a:off x="708422" y="5596295"/>
            <a:ext cx="5721310" cy="283369"/>
          </a:xfrm>
          <a:prstGeom prst="rect">
            <a:avLst/>
          </a:prstGeom>
          <a:noFill/>
          <a:ln/>
        </p:spPr>
        <p:txBody>
          <a:bodyPr wrap="none" lIns="0" tIns="0" rIns="0" bIns="0" rtlCol="0" anchor="t"/>
          <a:lstStyle/>
          <a:p>
            <a:pPr marL="342900" indent="-342900" algn="l">
              <a:lnSpc>
                <a:spcPts val="2200"/>
              </a:lnSpc>
              <a:buSzPct val="100000"/>
              <a:buChar char="•"/>
            </a:pPr>
            <a:r>
              <a:rPr lang="en-US" sz="1350" dirty="0">
                <a:solidFill>
                  <a:srgbClr val="52586B"/>
                </a:solidFill>
                <a:latin typeface="Funnel Sans" pitchFamily="34" charset="0"/>
                <a:ea typeface="Funnel Sans" pitchFamily="34" charset="-122"/>
                <a:cs typeface="Funnel Sans" pitchFamily="34" charset="-120"/>
              </a:rPr>
              <a:t>Technological arms race</a:t>
            </a:r>
            <a:endParaRPr lang="en-US" sz="1350" dirty="0"/>
          </a:p>
        </p:txBody>
      </p:sp>
      <p:sp>
        <p:nvSpPr>
          <p:cNvPr id="27" name="Text 25"/>
          <p:cNvSpPr/>
          <p:nvPr/>
        </p:nvSpPr>
        <p:spPr>
          <a:xfrm>
            <a:off x="708422" y="5941576"/>
            <a:ext cx="5721310" cy="283369"/>
          </a:xfrm>
          <a:prstGeom prst="rect">
            <a:avLst/>
          </a:prstGeom>
          <a:noFill/>
          <a:ln/>
        </p:spPr>
        <p:txBody>
          <a:bodyPr wrap="none" lIns="0" tIns="0" rIns="0" bIns="0" rtlCol="0" anchor="t"/>
          <a:lstStyle/>
          <a:p>
            <a:pPr marL="342900" indent="-342900" algn="l">
              <a:lnSpc>
                <a:spcPts val="2200"/>
              </a:lnSpc>
              <a:buSzPct val="100000"/>
              <a:buChar char="•"/>
            </a:pPr>
            <a:r>
              <a:rPr lang="en-US" sz="1350" dirty="0">
                <a:solidFill>
                  <a:srgbClr val="52586B"/>
                </a:solidFill>
                <a:latin typeface="Funnel Sans" pitchFamily="34" charset="0"/>
                <a:ea typeface="Funnel Sans" pitchFamily="34" charset="-122"/>
                <a:cs typeface="Funnel Sans" pitchFamily="34" charset="-120"/>
              </a:rPr>
              <a:t>Market adaptation</a:t>
            </a:r>
            <a:endParaRPr lang="en-US" sz="1350" dirty="0"/>
          </a:p>
        </p:txBody>
      </p:sp>
      <p:sp>
        <p:nvSpPr>
          <p:cNvPr id="28" name="Shape 26"/>
          <p:cNvSpPr/>
          <p:nvPr/>
        </p:nvSpPr>
        <p:spPr>
          <a:xfrm>
            <a:off x="7491532" y="5544622"/>
            <a:ext cx="531257" cy="22860"/>
          </a:xfrm>
          <a:prstGeom prst="roundRect">
            <a:avLst>
              <a:gd name="adj" fmla="val 325393"/>
            </a:avLst>
          </a:prstGeom>
          <a:solidFill>
            <a:srgbClr val="C8CACF"/>
          </a:solidFill>
          <a:ln/>
        </p:spPr>
        <p:txBody>
          <a:bodyPr/>
          <a:lstStyle/>
          <a:p>
            <a:endParaRPr lang="en-GB"/>
          </a:p>
        </p:txBody>
      </p:sp>
      <p:sp>
        <p:nvSpPr>
          <p:cNvPr id="29" name="Shape 27"/>
          <p:cNvSpPr/>
          <p:nvPr/>
        </p:nvSpPr>
        <p:spPr>
          <a:xfrm>
            <a:off x="7116008" y="5356860"/>
            <a:ext cx="398383" cy="398383"/>
          </a:xfrm>
          <a:prstGeom prst="roundRect">
            <a:avLst>
              <a:gd name="adj" fmla="val 18672"/>
            </a:avLst>
          </a:prstGeom>
          <a:solidFill>
            <a:srgbClr val="E2E4E9"/>
          </a:solidFill>
          <a:ln w="7620">
            <a:solidFill>
              <a:srgbClr val="C8CACF"/>
            </a:solidFill>
            <a:prstDash val="solid"/>
          </a:ln>
        </p:spPr>
        <p:txBody>
          <a:bodyPr/>
          <a:lstStyle/>
          <a:p>
            <a:endParaRPr lang="en-GB"/>
          </a:p>
        </p:txBody>
      </p:sp>
      <p:sp>
        <p:nvSpPr>
          <p:cNvPr id="30" name="Text 28"/>
          <p:cNvSpPr/>
          <p:nvPr/>
        </p:nvSpPr>
        <p:spPr>
          <a:xfrm>
            <a:off x="7182386" y="5390019"/>
            <a:ext cx="265628" cy="332065"/>
          </a:xfrm>
          <a:prstGeom prst="rect">
            <a:avLst/>
          </a:prstGeom>
          <a:noFill/>
          <a:ln/>
        </p:spPr>
        <p:txBody>
          <a:bodyPr wrap="none" lIns="0" tIns="0" rIns="0" bIns="0" rtlCol="0" anchor="t"/>
          <a:lstStyle/>
          <a:p>
            <a:pPr marL="0" indent="0" algn="ctr">
              <a:lnSpc>
                <a:spcPts val="2050"/>
              </a:lnSpc>
              <a:buNone/>
            </a:pPr>
            <a:r>
              <a:rPr lang="en-US" sz="2050" dirty="0">
                <a:solidFill>
                  <a:srgbClr val="52586B"/>
                </a:solidFill>
                <a:latin typeface="Mona Sans Semi Bold" pitchFamily="34" charset="0"/>
                <a:ea typeface="Mona Sans Semi Bold" pitchFamily="34" charset="-122"/>
                <a:cs typeface="Mona Sans Semi Bold" pitchFamily="34" charset="-120"/>
              </a:rPr>
              <a:t>4</a:t>
            </a:r>
            <a:endParaRPr lang="en-US" sz="2050" dirty="0"/>
          </a:p>
        </p:txBody>
      </p:sp>
      <p:sp>
        <p:nvSpPr>
          <p:cNvPr id="31" name="Text 29"/>
          <p:cNvSpPr/>
          <p:nvPr/>
        </p:nvSpPr>
        <p:spPr>
          <a:xfrm>
            <a:off x="8200668" y="5417701"/>
            <a:ext cx="2851785" cy="276582"/>
          </a:xfrm>
          <a:prstGeom prst="rect">
            <a:avLst/>
          </a:prstGeom>
          <a:noFill/>
          <a:ln/>
        </p:spPr>
        <p:txBody>
          <a:bodyPr wrap="none" lIns="0" tIns="0" rIns="0" bIns="0" rtlCol="0" anchor="t"/>
          <a:lstStyle/>
          <a:p>
            <a:pPr marL="0" indent="0" algn="l">
              <a:lnSpc>
                <a:spcPts val="2150"/>
              </a:lnSpc>
              <a:buNone/>
            </a:pPr>
            <a:r>
              <a:rPr lang="en-US" sz="1700" dirty="0">
                <a:solidFill>
                  <a:srgbClr val="52586B"/>
                </a:solidFill>
                <a:latin typeface="Mona Sans Semi Bold" pitchFamily="34" charset="0"/>
                <a:ea typeface="Mona Sans Semi Bold" pitchFamily="34" charset="-122"/>
                <a:cs typeface="Mona Sans Semi Bold" pitchFamily="34" charset="-120"/>
              </a:rPr>
              <a:t>Implementation Questions</a:t>
            </a:r>
            <a:endParaRPr lang="en-US" sz="1700" dirty="0"/>
          </a:p>
        </p:txBody>
      </p:sp>
      <p:sp>
        <p:nvSpPr>
          <p:cNvPr id="32" name="Text 30"/>
          <p:cNvSpPr/>
          <p:nvPr/>
        </p:nvSpPr>
        <p:spPr>
          <a:xfrm>
            <a:off x="8200668" y="5800487"/>
            <a:ext cx="5721310" cy="566738"/>
          </a:xfrm>
          <a:prstGeom prst="rect">
            <a:avLst/>
          </a:prstGeom>
          <a:noFill/>
          <a:ln/>
        </p:spPr>
        <p:txBody>
          <a:bodyPr wrap="square" lIns="0" tIns="0" rIns="0" bIns="0" rtlCol="0" anchor="t"/>
          <a:lstStyle/>
          <a:p>
            <a:pPr marL="0" indent="0" algn="l">
              <a:lnSpc>
                <a:spcPts val="2200"/>
              </a:lnSpc>
              <a:buNone/>
            </a:pPr>
            <a:r>
              <a:rPr lang="en-US" sz="1350" dirty="0">
                <a:solidFill>
                  <a:srgbClr val="52586B"/>
                </a:solidFill>
                <a:latin typeface="Funnel Sans" pitchFamily="34" charset="0"/>
                <a:ea typeface="Funnel Sans" pitchFamily="34" charset="-122"/>
                <a:cs typeface="Funnel Sans" pitchFamily="34" charset="-120"/>
              </a:rPr>
              <a:t>Ethical and practical considerations around specific harm reduction measures in secure settings</a:t>
            </a:r>
            <a:endParaRPr lang="en-US" sz="1350" dirty="0"/>
          </a:p>
        </p:txBody>
      </p:sp>
      <p:sp>
        <p:nvSpPr>
          <p:cNvPr id="33" name="Text 31"/>
          <p:cNvSpPr/>
          <p:nvPr/>
        </p:nvSpPr>
        <p:spPr>
          <a:xfrm>
            <a:off x="8200668" y="6473428"/>
            <a:ext cx="5721310" cy="283369"/>
          </a:xfrm>
          <a:prstGeom prst="rect">
            <a:avLst/>
          </a:prstGeom>
          <a:noFill/>
          <a:ln/>
        </p:spPr>
        <p:txBody>
          <a:bodyPr wrap="none" lIns="0" tIns="0" rIns="0" bIns="0" rtlCol="0" anchor="t"/>
          <a:lstStyle/>
          <a:p>
            <a:pPr marL="342900" indent="-342900" algn="l">
              <a:lnSpc>
                <a:spcPts val="2200"/>
              </a:lnSpc>
              <a:buSzPct val="100000"/>
              <a:buChar char="•"/>
            </a:pPr>
            <a:r>
              <a:rPr lang="en-US" sz="1350" dirty="0">
                <a:solidFill>
                  <a:srgbClr val="52586B"/>
                </a:solidFill>
                <a:latin typeface="Funnel Sans" pitchFamily="34" charset="0"/>
                <a:ea typeface="Funnel Sans" pitchFamily="34" charset="-122"/>
                <a:cs typeface="Funnel Sans" pitchFamily="34" charset="-120"/>
              </a:rPr>
              <a:t>Needle exchange feasibility</a:t>
            </a:r>
            <a:endParaRPr lang="en-US" sz="1350" dirty="0"/>
          </a:p>
        </p:txBody>
      </p:sp>
      <p:sp>
        <p:nvSpPr>
          <p:cNvPr id="34" name="Text 32"/>
          <p:cNvSpPr/>
          <p:nvPr/>
        </p:nvSpPr>
        <p:spPr>
          <a:xfrm>
            <a:off x="8200668" y="6818709"/>
            <a:ext cx="5721310" cy="283369"/>
          </a:xfrm>
          <a:prstGeom prst="rect">
            <a:avLst/>
          </a:prstGeom>
          <a:noFill/>
          <a:ln/>
        </p:spPr>
        <p:txBody>
          <a:bodyPr wrap="none" lIns="0" tIns="0" rIns="0" bIns="0" rtlCol="0" anchor="t"/>
          <a:lstStyle/>
          <a:p>
            <a:pPr marL="342900" indent="-342900" algn="l">
              <a:lnSpc>
                <a:spcPts val="2200"/>
              </a:lnSpc>
              <a:buSzPct val="100000"/>
              <a:buChar char="•"/>
            </a:pPr>
            <a:r>
              <a:rPr lang="en-US" sz="1350" dirty="0">
                <a:solidFill>
                  <a:srgbClr val="52586B"/>
                </a:solidFill>
                <a:latin typeface="Funnel Sans" pitchFamily="34" charset="0"/>
                <a:ea typeface="Funnel Sans" pitchFamily="34" charset="-122"/>
                <a:cs typeface="Funnel Sans" pitchFamily="34" charset="-120"/>
              </a:rPr>
              <a:t>Naloxone distribution</a:t>
            </a:r>
            <a:endParaRPr lang="en-US" sz="1350" dirty="0"/>
          </a:p>
        </p:txBody>
      </p:sp>
      <p:sp>
        <p:nvSpPr>
          <p:cNvPr id="35" name="Text 33"/>
          <p:cNvSpPr/>
          <p:nvPr/>
        </p:nvSpPr>
        <p:spPr>
          <a:xfrm>
            <a:off x="8200668" y="7163991"/>
            <a:ext cx="5721310" cy="283369"/>
          </a:xfrm>
          <a:prstGeom prst="rect">
            <a:avLst/>
          </a:prstGeom>
          <a:noFill/>
          <a:ln/>
        </p:spPr>
        <p:txBody>
          <a:bodyPr wrap="none" lIns="0" tIns="0" rIns="0" bIns="0" rtlCol="0" anchor="t"/>
          <a:lstStyle/>
          <a:p>
            <a:pPr marL="342900" indent="-342900" algn="l">
              <a:lnSpc>
                <a:spcPts val="2200"/>
              </a:lnSpc>
              <a:buSzPct val="100000"/>
              <a:buChar char="•"/>
            </a:pPr>
            <a:r>
              <a:rPr lang="en-US" sz="1350" dirty="0">
                <a:solidFill>
                  <a:srgbClr val="52586B"/>
                </a:solidFill>
                <a:latin typeface="Funnel Sans" pitchFamily="34" charset="0"/>
                <a:ea typeface="Funnel Sans" pitchFamily="34" charset="-122"/>
                <a:cs typeface="Funnel Sans" pitchFamily="34" charset="-120"/>
              </a:rPr>
              <a:t>Safe consumption spaces</a:t>
            </a:r>
            <a:endParaRPr lang="en-US" sz="135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28">
    <p:spTree>
      <p:nvGrpSpPr>
        <p:cNvPr id="1" name=""/>
        <p:cNvGrpSpPr/>
        <p:nvPr/>
      </p:nvGrpSpPr>
      <p:grpSpPr>
        <a:xfrm>
          <a:off x="0" y="0"/>
          <a:ext cx="0" cy="0"/>
          <a:chOff x="0" y="0"/>
          <a:chExt cx="0" cy="0"/>
        </a:xfrm>
      </p:grpSpPr>
      <p:sp>
        <p:nvSpPr>
          <p:cNvPr id="2" name="Text 0"/>
          <p:cNvSpPr/>
          <p:nvPr/>
        </p:nvSpPr>
        <p:spPr>
          <a:xfrm>
            <a:off x="606028" y="416600"/>
            <a:ext cx="4795957" cy="473512"/>
          </a:xfrm>
          <a:prstGeom prst="rect">
            <a:avLst/>
          </a:prstGeom>
          <a:noFill/>
          <a:ln/>
        </p:spPr>
        <p:txBody>
          <a:bodyPr wrap="none" lIns="0" tIns="0" rIns="0" bIns="0" rtlCol="0" anchor="t"/>
          <a:lstStyle/>
          <a:p>
            <a:pPr marL="0" indent="0" algn="l">
              <a:lnSpc>
                <a:spcPts val="3700"/>
              </a:lnSpc>
              <a:buNone/>
            </a:pPr>
            <a:r>
              <a:rPr lang="en-US" sz="2950" dirty="0">
                <a:solidFill>
                  <a:srgbClr val="373B48"/>
                </a:solidFill>
                <a:latin typeface="Mona Sans Semi Bold" pitchFamily="34" charset="0"/>
                <a:ea typeface="Mona Sans Semi Bold" pitchFamily="34" charset="-122"/>
                <a:cs typeface="Mona Sans Semi Bold" pitchFamily="34" charset="-120"/>
              </a:rPr>
              <a:t>International Perspectives</a:t>
            </a:r>
            <a:endParaRPr lang="en-US" sz="2950" dirty="0"/>
          </a:p>
        </p:txBody>
      </p:sp>
      <p:sp>
        <p:nvSpPr>
          <p:cNvPr id="3" name="Text 1"/>
          <p:cNvSpPr/>
          <p:nvPr/>
        </p:nvSpPr>
        <p:spPr>
          <a:xfrm>
            <a:off x="606028" y="1268849"/>
            <a:ext cx="2166461" cy="236696"/>
          </a:xfrm>
          <a:prstGeom prst="rect">
            <a:avLst/>
          </a:prstGeom>
          <a:noFill/>
          <a:ln/>
        </p:spPr>
        <p:txBody>
          <a:bodyPr wrap="none" lIns="0" tIns="0" rIns="0" bIns="0" rtlCol="0" anchor="t"/>
          <a:lstStyle/>
          <a:p>
            <a:pPr marL="0" indent="0" algn="l">
              <a:lnSpc>
                <a:spcPts val="1850"/>
              </a:lnSpc>
              <a:buNone/>
            </a:pPr>
            <a:r>
              <a:rPr lang="en-US" sz="1450" dirty="0">
                <a:solidFill>
                  <a:srgbClr val="373B48"/>
                </a:solidFill>
                <a:latin typeface="Mona Sans Semi Bold" pitchFamily="34" charset="0"/>
                <a:ea typeface="Mona Sans Semi Bold" pitchFamily="34" charset="-122"/>
                <a:cs typeface="Mona Sans Semi Bold" pitchFamily="34" charset="-120"/>
              </a:rPr>
              <a:t>Alternative Approaches</a:t>
            </a:r>
            <a:endParaRPr lang="en-US" sz="1450" dirty="0"/>
          </a:p>
        </p:txBody>
      </p:sp>
      <p:sp>
        <p:nvSpPr>
          <p:cNvPr id="4" name="Text 2"/>
          <p:cNvSpPr/>
          <p:nvPr/>
        </p:nvSpPr>
        <p:spPr>
          <a:xfrm>
            <a:off x="606028" y="1656993"/>
            <a:ext cx="6524387" cy="484823"/>
          </a:xfrm>
          <a:prstGeom prst="rect">
            <a:avLst/>
          </a:prstGeom>
          <a:noFill/>
          <a:ln/>
        </p:spPr>
        <p:txBody>
          <a:bodyPr wrap="square" lIns="0" tIns="0" rIns="0" bIns="0" rtlCol="0" anchor="t"/>
          <a:lstStyle/>
          <a:p>
            <a:pPr marL="0" indent="0" algn="l">
              <a:lnSpc>
                <a:spcPts val="1900"/>
              </a:lnSpc>
              <a:buNone/>
            </a:pPr>
            <a:r>
              <a:rPr lang="en-US" sz="1600" dirty="0">
                <a:solidFill>
                  <a:srgbClr val="52586B"/>
                </a:solidFill>
                <a:latin typeface="Funnel Sans" pitchFamily="34" charset="0"/>
                <a:ea typeface="Funnel Sans" pitchFamily="34" charset="-122"/>
                <a:cs typeface="Funnel Sans" pitchFamily="34" charset="-120"/>
              </a:rPr>
              <a:t>Several international jurisdictions have implemented innovative approaches to prison drug issues that may offer valuable insights for UK policy development:</a:t>
            </a:r>
            <a:endParaRPr lang="en-US" sz="1600" dirty="0"/>
          </a:p>
        </p:txBody>
      </p:sp>
      <p:sp>
        <p:nvSpPr>
          <p:cNvPr id="5" name="Text 3"/>
          <p:cNvSpPr/>
          <p:nvPr/>
        </p:nvSpPr>
        <p:spPr>
          <a:xfrm>
            <a:off x="606028" y="2700265"/>
            <a:ext cx="6524387" cy="242411"/>
          </a:xfrm>
          <a:prstGeom prst="rect">
            <a:avLst/>
          </a:prstGeom>
          <a:noFill/>
          <a:ln/>
        </p:spPr>
        <p:txBody>
          <a:bodyPr wrap="none" lIns="0" tIns="0" rIns="0" bIns="0" rtlCol="0" anchor="t"/>
          <a:lstStyle/>
          <a:p>
            <a:pPr marL="342900" indent="-342900" algn="l">
              <a:lnSpc>
                <a:spcPts val="1900"/>
              </a:lnSpc>
              <a:buSzPct val="100000"/>
              <a:buChar char="•"/>
            </a:pPr>
            <a:r>
              <a:rPr lang="en-US" sz="1600" b="1" dirty="0">
                <a:solidFill>
                  <a:srgbClr val="52586B"/>
                </a:solidFill>
                <a:latin typeface="Funnel Sans" pitchFamily="34" charset="0"/>
                <a:ea typeface="Funnel Sans" pitchFamily="34" charset="-122"/>
                <a:cs typeface="Funnel Sans" pitchFamily="34" charset="-120"/>
              </a:rPr>
              <a:t>Switzerland:</a:t>
            </a:r>
            <a:r>
              <a:rPr lang="en-US" sz="1600" dirty="0">
                <a:solidFill>
                  <a:srgbClr val="52586B"/>
                </a:solidFill>
                <a:latin typeface="Funnel Sans" pitchFamily="34" charset="0"/>
                <a:ea typeface="Funnel Sans" pitchFamily="34" charset="-122"/>
                <a:cs typeface="Funnel Sans" pitchFamily="34" charset="-120"/>
              </a:rPr>
              <a:t> Prison-based heroin prescribing for dependent individuals</a:t>
            </a:r>
            <a:endParaRPr lang="en-US" sz="1600" dirty="0"/>
          </a:p>
        </p:txBody>
      </p:sp>
      <p:sp>
        <p:nvSpPr>
          <p:cNvPr id="6" name="Text 4"/>
          <p:cNvSpPr/>
          <p:nvPr/>
        </p:nvSpPr>
        <p:spPr>
          <a:xfrm>
            <a:off x="606028" y="3406380"/>
            <a:ext cx="6524387" cy="242411"/>
          </a:xfrm>
          <a:prstGeom prst="rect">
            <a:avLst/>
          </a:prstGeom>
          <a:noFill/>
          <a:ln/>
        </p:spPr>
        <p:txBody>
          <a:bodyPr wrap="none" lIns="0" tIns="0" rIns="0" bIns="0" rtlCol="0" anchor="t"/>
          <a:lstStyle/>
          <a:p>
            <a:pPr marL="342900" indent="-342900" algn="l">
              <a:lnSpc>
                <a:spcPts val="1900"/>
              </a:lnSpc>
              <a:buSzPct val="100000"/>
              <a:buChar char="•"/>
            </a:pPr>
            <a:r>
              <a:rPr lang="en-US" sz="1600" b="1" dirty="0">
                <a:solidFill>
                  <a:srgbClr val="52586B"/>
                </a:solidFill>
                <a:latin typeface="Funnel Sans" pitchFamily="34" charset="0"/>
                <a:ea typeface="Funnel Sans" pitchFamily="34" charset="-122"/>
                <a:cs typeface="Funnel Sans" pitchFamily="34" charset="-120"/>
              </a:rPr>
              <a:t>Spain:</a:t>
            </a:r>
            <a:r>
              <a:rPr lang="en-US" sz="1600" dirty="0">
                <a:solidFill>
                  <a:srgbClr val="52586B"/>
                </a:solidFill>
                <a:latin typeface="Funnel Sans" pitchFamily="34" charset="0"/>
                <a:ea typeface="Funnel Sans" pitchFamily="34" charset="-122"/>
                <a:cs typeface="Funnel Sans" pitchFamily="34" charset="-120"/>
              </a:rPr>
              <a:t> Needle exchange programmes in selected prisons</a:t>
            </a:r>
            <a:endParaRPr lang="en-US" sz="1600" dirty="0"/>
          </a:p>
        </p:txBody>
      </p:sp>
      <p:sp>
        <p:nvSpPr>
          <p:cNvPr id="7" name="Text 5"/>
          <p:cNvSpPr/>
          <p:nvPr/>
        </p:nvSpPr>
        <p:spPr>
          <a:xfrm>
            <a:off x="606028" y="4201717"/>
            <a:ext cx="6524387" cy="242411"/>
          </a:xfrm>
          <a:prstGeom prst="rect">
            <a:avLst/>
          </a:prstGeom>
          <a:noFill/>
          <a:ln/>
        </p:spPr>
        <p:txBody>
          <a:bodyPr wrap="none" lIns="0" tIns="0" rIns="0" bIns="0" rtlCol="0" anchor="t"/>
          <a:lstStyle/>
          <a:p>
            <a:pPr marL="342900" indent="-342900" algn="l">
              <a:lnSpc>
                <a:spcPts val="1900"/>
              </a:lnSpc>
              <a:buSzPct val="100000"/>
              <a:buChar char="•"/>
            </a:pPr>
            <a:r>
              <a:rPr lang="en-US" sz="1600" b="1" dirty="0">
                <a:solidFill>
                  <a:srgbClr val="52586B"/>
                </a:solidFill>
                <a:latin typeface="Funnel Sans" pitchFamily="34" charset="0"/>
                <a:ea typeface="Funnel Sans" pitchFamily="34" charset="-122"/>
                <a:cs typeface="Funnel Sans" pitchFamily="34" charset="-120"/>
              </a:rPr>
              <a:t>Canada:</a:t>
            </a:r>
            <a:r>
              <a:rPr lang="en-US" sz="1600" dirty="0">
                <a:solidFill>
                  <a:srgbClr val="52586B"/>
                </a:solidFill>
                <a:latin typeface="Funnel Sans" pitchFamily="34" charset="0"/>
                <a:ea typeface="Funnel Sans" pitchFamily="34" charset="-122"/>
                <a:cs typeface="Funnel Sans" pitchFamily="34" charset="-120"/>
              </a:rPr>
              <a:t> Overdose prevention sites in some provincial institutions</a:t>
            </a:r>
            <a:endParaRPr lang="en-US" sz="1600" dirty="0"/>
          </a:p>
        </p:txBody>
      </p:sp>
      <p:sp>
        <p:nvSpPr>
          <p:cNvPr id="8" name="Text 6"/>
          <p:cNvSpPr/>
          <p:nvPr/>
        </p:nvSpPr>
        <p:spPr>
          <a:xfrm>
            <a:off x="606028" y="4997054"/>
            <a:ext cx="6524387" cy="242411"/>
          </a:xfrm>
          <a:prstGeom prst="rect">
            <a:avLst/>
          </a:prstGeom>
          <a:noFill/>
          <a:ln/>
        </p:spPr>
        <p:txBody>
          <a:bodyPr wrap="none" lIns="0" tIns="0" rIns="0" bIns="0" rtlCol="0" anchor="t"/>
          <a:lstStyle/>
          <a:p>
            <a:pPr marL="342900" indent="-342900" algn="l">
              <a:lnSpc>
                <a:spcPts val="1900"/>
              </a:lnSpc>
              <a:buSzPct val="100000"/>
              <a:buChar char="•"/>
            </a:pPr>
            <a:r>
              <a:rPr lang="en-US" b="1" dirty="0">
                <a:solidFill>
                  <a:srgbClr val="52586B"/>
                </a:solidFill>
                <a:latin typeface="Funnel Sans" pitchFamily="34" charset="0"/>
                <a:ea typeface="Funnel Sans" pitchFamily="34" charset="-122"/>
                <a:cs typeface="Funnel Sans" pitchFamily="34" charset="-120"/>
              </a:rPr>
              <a:t>Norway:</a:t>
            </a:r>
            <a:r>
              <a:rPr lang="en-US" dirty="0">
                <a:solidFill>
                  <a:srgbClr val="52586B"/>
                </a:solidFill>
                <a:latin typeface="Funnel Sans" pitchFamily="34" charset="0"/>
                <a:ea typeface="Funnel Sans" pitchFamily="34" charset="-122"/>
                <a:cs typeface="Funnel Sans" pitchFamily="34" charset="-120"/>
              </a:rPr>
              <a:t> Drug courts with treatment alternatives to imprisonment</a:t>
            </a:r>
            <a:endParaRPr lang="en-US" dirty="0"/>
          </a:p>
        </p:txBody>
      </p:sp>
      <p:sp>
        <p:nvSpPr>
          <p:cNvPr id="9" name="Text 7"/>
          <p:cNvSpPr/>
          <p:nvPr/>
        </p:nvSpPr>
        <p:spPr>
          <a:xfrm>
            <a:off x="606028" y="5727870"/>
            <a:ext cx="6524387" cy="242411"/>
          </a:xfrm>
          <a:prstGeom prst="rect">
            <a:avLst/>
          </a:prstGeom>
          <a:noFill/>
          <a:ln/>
        </p:spPr>
        <p:txBody>
          <a:bodyPr wrap="none" lIns="0" tIns="0" rIns="0" bIns="0" rtlCol="0" anchor="t"/>
          <a:lstStyle/>
          <a:p>
            <a:pPr marL="342900" indent="-342900" algn="l">
              <a:lnSpc>
                <a:spcPts val="1900"/>
              </a:lnSpc>
              <a:buSzPct val="100000"/>
              <a:buChar char="•"/>
            </a:pPr>
            <a:r>
              <a:rPr lang="en-US" b="1" dirty="0">
                <a:solidFill>
                  <a:srgbClr val="52586B"/>
                </a:solidFill>
                <a:latin typeface="Funnel Sans" pitchFamily="34" charset="0"/>
                <a:ea typeface="Funnel Sans" pitchFamily="34" charset="-122"/>
                <a:cs typeface="Funnel Sans" pitchFamily="34" charset="-120"/>
              </a:rPr>
              <a:t>Portugal:</a:t>
            </a:r>
            <a:r>
              <a:rPr lang="en-US" dirty="0">
                <a:solidFill>
                  <a:srgbClr val="52586B"/>
                </a:solidFill>
                <a:latin typeface="Funnel Sans" pitchFamily="34" charset="0"/>
                <a:ea typeface="Funnel Sans" pitchFamily="34" charset="-122"/>
                <a:cs typeface="Funnel Sans" pitchFamily="34" charset="-120"/>
              </a:rPr>
              <a:t> Decriminalisation impact on prison populations</a:t>
            </a:r>
            <a:endParaRPr lang="en-US" dirty="0"/>
          </a:p>
        </p:txBody>
      </p:sp>
      <p:sp>
        <p:nvSpPr>
          <p:cNvPr id="11" name="Text 8"/>
          <p:cNvSpPr/>
          <p:nvPr/>
        </p:nvSpPr>
        <p:spPr>
          <a:xfrm>
            <a:off x="7802699" y="6219647"/>
            <a:ext cx="6524387" cy="484823"/>
          </a:xfrm>
          <a:prstGeom prst="rect">
            <a:avLst/>
          </a:prstGeom>
          <a:noFill/>
          <a:ln/>
        </p:spPr>
        <p:txBody>
          <a:bodyPr wrap="square" lIns="0" tIns="0" rIns="0" bIns="0" rtlCol="0" anchor="t"/>
          <a:lstStyle/>
          <a:p>
            <a:pPr marL="0" indent="0" algn="ctr">
              <a:lnSpc>
                <a:spcPts val="1900"/>
              </a:lnSpc>
              <a:buNone/>
            </a:pPr>
            <a:r>
              <a:rPr lang="en-US" dirty="0">
                <a:solidFill>
                  <a:srgbClr val="52586B"/>
                </a:solidFill>
                <a:latin typeface="Funnel Sans" pitchFamily="34" charset="0"/>
                <a:ea typeface="Funnel Sans" pitchFamily="34" charset="-122"/>
                <a:cs typeface="Funnel Sans" pitchFamily="34" charset="-120"/>
              </a:rPr>
              <a:t>Evidence suggests that more therapeutic prison environments with comprehensive treatment options may achieve better outcomes than purely security-focused approaches.</a:t>
            </a:r>
            <a:endParaRPr lang="en-US" dirty="0"/>
          </a:p>
        </p:txBody>
      </p:sp>
      <p:pic>
        <p:nvPicPr>
          <p:cNvPr id="12" name="Online Media 11" title="Vancouver Island doctors renew calls for overdose prevention sites outside hospitals">
            <a:hlinkClick r:id="" action="ppaction://media"/>
            <a:extLst>
              <a:ext uri="{FF2B5EF4-FFF2-40B4-BE49-F238E27FC236}">
                <a16:creationId xmlns:a16="http://schemas.microsoft.com/office/drawing/2014/main" id="{2BFC373E-1132-B16A-B539-5DA7B63C89B1}"/>
              </a:ext>
            </a:extLst>
          </p:cNvPr>
          <p:cNvPicPr>
            <a:picLocks noRot="1" noChangeAspect="1"/>
          </p:cNvPicPr>
          <p:nvPr>
            <a:videoFile r:link="rId1"/>
          </p:nvPr>
        </p:nvPicPr>
        <p:blipFill>
          <a:blip r:embed="rId4"/>
          <a:stretch>
            <a:fillRect/>
          </a:stretch>
        </p:blipFill>
        <p:spPr>
          <a:xfrm>
            <a:off x="7499987" y="653356"/>
            <a:ext cx="6839600" cy="386437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name="Slide 29">
    <p:spTree>
      <p:nvGrpSpPr>
        <p:cNvPr id="1" name=""/>
        <p:cNvGrpSpPr/>
        <p:nvPr/>
      </p:nvGrpSpPr>
      <p:grpSpPr>
        <a:xfrm>
          <a:off x="0" y="0"/>
          <a:ext cx="0" cy="0"/>
          <a:chOff x="0" y="0"/>
          <a:chExt cx="0" cy="0"/>
        </a:xfrm>
      </p:grpSpPr>
      <p:sp>
        <p:nvSpPr>
          <p:cNvPr id="2" name="Text 0"/>
          <p:cNvSpPr/>
          <p:nvPr/>
        </p:nvSpPr>
        <p:spPr>
          <a:xfrm>
            <a:off x="708660" y="506730"/>
            <a:ext cx="7824549" cy="553760"/>
          </a:xfrm>
          <a:prstGeom prst="rect">
            <a:avLst/>
          </a:prstGeom>
          <a:noFill/>
          <a:ln/>
        </p:spPr>
        <p:txBody>
          <a:bodyPr wrap="none" lIns="0" tIns="0" rIns="0" bIns="0" rtlCol="0" anchor="t"/>
          <a:lstStyle/>
          <a:p>
            <a:pPr marL="0" indent="0" algn="l">
              <a:lnSpc>
                <a:spcPts val="4350"/>
              </a:lnSpc>
              <a:buNone/>
            </a:pPr>
            <a:r>
              <a:rPr lang="en-US" sz="3450" dirty="0">
                <a:solidFill>
                  <a:srgbClr val="373B48"/>
                </a:solidFill>
                <a:latin typeface="Mona Sans Semi Bold" pitchFamily="34" charset="0"/>
                <a:ea typeface="Mona Sans Semi Bold" pitchFamily="34" charset="-122"/>
                <a:cs typeface="Mona Sans Semi Bold" pitchFamily="34" charset="-120"/>
              </a:rPr>
              <a:t>Key Considerations for Policymakers</a:t>
            </a:r>
            <a:endParaRPr lang="en-US" sz="3450" dirty="0"/>
          </a:p>
        </p:txBody>
      </p:sp>
      <p:sp>
        <p:nvSpPr>
          <p:cNvPr id="3" name="Shape 1"/>
          <p:cNvSpPr/>
          <p:nvPr/>
        </p:nvSpPr>
        <p:spPr>
          <a:xfrm>
            <a:off x="708660" y="1414820"/>
            <a:ext cx="1321237" cy="1020723"/>
          </a:xfrm>
          <a:prstGeom prst="roundRect">
            <a:avLst>
              <a:gd name="adj" fmla="val 7291"/>
            </a:avLst>
          </a:prstGeom>
          <a:solidFill>
            <a:srgbClr val="E2E4E9"/>
          </a:solidFill>
          <a:ln w="7620">
            <a:solidFill>
              <a:srgbClr val="C8CACF"/>
            </a:solidFill>
            <a:prstDash val="solid"/>
          </a:ln>
        </p:spPr>
        <p:txBody>
          <a:bodyPr/>
          <a:lstStyle/>
          <a:p>
            <a:endParaRPr lang="en-GB"/>
          </a:p>
        </p:txBody>
      </p:sp>
      <p:pic>
        <p:nvPicPr>
          <p:cNvPr id="4" name="Image 0" descr="preencoded.png"/>
          <p:cNvPicPr>
            <a:picLocks noChangeAspect="1"/>
          </p:cNvPicPr>
          <p:nvPr/>
        </p:nvPicPr>
        <p:blipFill>
          <a:blip r:embed="rId3"/>
          <a:stretch>
            <a:fillRect/>
          </a:stretch>
        </p:blipFill>
        <p:spPr>
          <a:xfrm>
            <a:off x="1244679" y="1769388"/>
            <a:ext cx="249079" cy="311468"/>
          </a:xfrm>
          <a:prstGeom prst="rect">
            <a:avLst/>
          </a:prstGeom>
        </p:spPr>
      </p:pic>
      <p:sp>
        <p:nvSpPr>
          <p:cNvPr id="5" name="Text 2"/>
          <p:cNvSpPr/>
          <p:nvPr/>
        </p:nvSpPr>
        <p:spPr>
          <a:xfrm>
            <a:off x="2207062" y="1591985"/>
            <a:ext cx="2214801" cy="276820"/>
          </a:xfrm>
          <a:prstGeom prst="rect">
            <a:avLst/>
          </a:prstGeom>
          <a:noFill/>
          <a:ln/>
        </p:spPr>
        <p:txBody>
          <a:bodyPr wrap="none" lIns="0" tIns="0" rIns="0" bIns="0" rtlCol="0" anchor="t"/>
          <a:lstStyle/>
          <a:p>
            <a:pPr marL="0" indent="0" algn="l">
              <a:lnSpc>
                <a:spcPts val="2150"/>
              </a:lnSpc>
              <a:buNone/>
            </a:pPr>
            <a:r>
              <a:rPr lang="en-US" sz="1700" dirty="0">
                <a:solidFill>
                  <a:srgbClr val="52586B"/>
                </a:solidFill>
                <a:latin typeface="Mona Sans Semi Bold" pitchFamily="34" charset="0"/>
                <a:ea typeface="Mona Sans Semi Bold" pitchFamily="34" charset="-122"/>
                <a:cs typeface="Mona Sans Semi Bold" pitchFamily="34" charset="-120"/>
              </a:rPr>
              <a:t>Balanced Approach</a:t>
            </a:r>
            <a:endParaRPr lang="en-US" sz="1700" dirty="0"/>
          </a:p>
        </p:txBody>
      </p:sp>
      <p:sp>
        <p:nvSpPr>
          <p:cNvPr id="6" name="Text 3"/>
          <p:cNvSpPr/>
          <p:nvPr/>
        </p:nvSpPr>
        <p:spPr>
          <a:xfrm>
            <a:off x="2207062" y="1975009"/>
            <a:ext cx="10264140" cy="283369"/>
          </a:xfrm>
          <a:prstGeom prst="rect">
            <a:avLst/>
          </a:prstGeom>
          <a:noFill/>
          <a:ln/>
        </p:spPr>
        <p:txBody>
          <a:bodyPr wrap="none" lIns="0" tIns="0" rIns="0" bIns="0" rtlCol="0" anchor="t"/>
          <a:lstStyle/>
          <a:p>
            <a:pPr marL="0" indent="0" algn="l">
              <a:lnSpc>
                <a:spcPts val="2200"/>
              </a:lnSpc>
              <a:buNone/>
            </a:pPr>
            <a:r>
              <a:rPr lang="en-US" sz="1350" dirty="0">
                <a:solidFill>
                  <a:srgbClr val="52586B"/>
                </a:solidFill>
                <a:latin typeface="Funnel Sans" pitchFamily="34" charset="0"/>
                <a:ea typeface="Funnel Sans" pitchFamily="34" charset="-122"/>
                <a:cs typeface="Funnel Sans" pitchFamily="34" charset="-120"/>
              </a:rPr>
              <a:t>Effective strategies require both security measures and meaningful treatment options, deployed proportionally based on evidence</a:t>
            </a:r>
            <a:endParaRPr lang="en-US" sz="1350" dirty="0"/>
          </a:p>
        </p:txBody>
      </p:sp>
      <p:sp>
        <p:nvSpPr>
          <p:cNvPr id="7" name="Shape 4"/>
          <p:cNvSpPr/>
          <p:nvPr/>
        </p:nvSpPr>
        <p:spPr>
          <a:xfrm>
            <a:off x="2118479" y="2426018"/>
            <a:ext cx="11714678" cy="11430"/>
          </a:xfrm>
          <a:prstGeom prst="roundRect">
            <a:avLst>
              <a:gd name="adj" fmla="val 651102"/>
            </a:avLst>
          </a:prstGeom>
          <a:solidFill>
            <a:srgbClr val="C8CACF"/>
          </a:solidFill>
          <a:ln/>
        </p:spPr>
        <p:txBody>
          <a:bodyPr/>
          <a:lstStyle/>
          <a:p>
            <a:endParaRPr lang="en-GB"/>
          </a:p>
        </p:txBody>
      </p:sp>
      <p:sp>
        <p:nvSpPr>
          <p:cNvPr id="8" name="Shape 5"/>
          <p:cNvSpPr/>
          <p:nvPr/>
        </p:nvSpPr>
        <p:spPr>
          <a:xfrm>
            <a:off x="708660" y="2524125"/>
            <a:ext cx="2642592" cy="1020723"/>
          </a:xfrm>
          <a:prstGeom prst="roundRect">
            <a:avLst>
              <a:gd name="adj" fmla="val 7291"/>
            </a:avLst>
          </a:prstGeom>
          <a:solidFill>
            <a:srgbClr val="E2E4E9"/>
          </a:solidFill>
          <a:ln w="7620">
            <a:solidFill>
              <a:srgbClr val="C8CACF"/>
            </a:solidFill>
            <a:prstDash val="solid"/>
          </a:ln>
        </p:spPr>
        <p:txBody>
          <a:bodyPr/>
          <a:lstStyle/>
          <a:p>
            <a:endParaRPr lang="en-GB"/>
          </a:p>
        </p:txBody>
      </p:sp>
      <p:pic>
        <p:nvPicPr>
          <p:cNvPr id="9" name="Image 1" descr="preencoded.png"/>
          <p:cNvPicPr>
            <a:picLocks noChangeAspect="1"/>
          </p:cNvPicPr>
          <p:nvPr/>
        </p:nvPicPr>
        <p:blipFill>
          <a:blip r:embed="rId4"/>
          <a:stretch>
            <a:fillRect/>
          </a:stretch>
        </p:blipFill>
        <p:spPr>
          <a:xfrm>
            <a:off x="1905357" y="2878693"/>
            <a:ext cx="249079" cy="311468"/>
          </a:xfrm>
          <a:prstGeom prst="rect">
            <a:avLst/>
          </a:prstGeom>
        </p:spPr>
      </p:pic>
      <p:sp>
        <p:nvSpPr>
          <p:cNvPr id="10" name="Text 6"/>
          <p:cNvSpPr/>
          <p:nvPr/>
        </p:nvSpPr>
        <p:spPr>
          <a:xfrm>
            <a:off x="3528417" y="2701290"/>
            <a:ext cx="2404705" cy="276820"/>
          </a:xfrm>
          <a:prstGeom prst="rect">
            <a:avLst/>
          </a:prstGeom>
          <a:noFill/>
          <a:ln/>
        </p:spPr>
        <p:txBody>
          <a:bodyPr wrap="none" lIns="0" tIns="0" rIns="0" bIns="0" rtlCol="0" anchor="t"/>
          <a:lstStyle/>
          <a:p>
            <a:pPr marL="0" indent="0" algn="l">
              <a:lnSpc>
                <a:spcPts val="2150"/>
              </a:lnSpc>
              <a:buNone/>
            </a:pPr>
            <a:r>
              <a:rPr lang="en-US" sz="1700" dirty="0">
                <a:solidFill>
                  <a:srgbClr val="52586B"/>
                </a:solidFill>
                <a:latin typeface="Mona Sans Semi Bold" pitchFamily="34" charset="0"/>
                <a:ea typeface="Mona Sans Semi Bold" pitchFamily="34" charset="-122"/>
                <a:cs typeface="Mona Sans Semi Bold" pitchFamily="34" charset="-120"/>
              </a:rPr>
              <a:t>Data-Driven Decisions</a:t>
            </a:r>
            <a:endParaRPr lang="en-US" sz="1700" dirty="0"/>
          </a:p>
        </p:txBody>
      </p:sp>
      <p:sp>
        <p:nvSpPr>
          <p:cNvPr id="11" name="Text 7"/>
          <p:cNvSpPr/>
          <p:nvPr/>
        </p:nvSpPr>
        <p:spPr>
          <a:xfrm>
            <a:off x="3528417" y="3084314"/>
            <a:ext cx="8999220" cy="283369"/>
          </a:xfrm>
          <a:prstGeom prst="rect">
            <a:avLst/>
          </a:prstGeom>
          <a:noFill/>
          <a:ln/>
        </p:spPr>
        <p:txBody>
          <a:bodyPr wrap="none" lIns="0" tIns="0" rIns="0" bIns="0" rtlCol="0" anchor="t"/>
          <a:lstStyle/>
          <a:p>
            <a:pPr marL="0" indent="0" algn="l">
              <a:lnSpc>
                <a:spcPts val="2200"/>
              </a:lnSpc>
              <a:buNone/>
            </a:pPr>
            <a:r>
              <a:rPr lang="en-US" sz="1350" dirty="0">
                <a:solidFill>
                  <a:srgbClr val="52586B"/>
                </a:solidFill>
                <a:latin typeface="Funnel Sans" pitchFamily="34" charset="0"/>
                <a:ea typeface="Funnel Sans" pitchFamily="34" charset="-122"/>
                <a:cs typeface="Funnel Sans" pitchFamily="34" charset="-120"/>
              </a:rPr>
              <a:t>Improving monitoring systems to accurately measure prevalence, intervention effectiveness, and emerging trends</a:t>
            </a:r>
            <a:endParaRPr lang="en-US" sz="1350" dirty="0"/>
          </a:p>
        </p:txBody>
      </p:sp>
      <p:sp>
        <p:nvSpPr>
          <p:cNvPr id="12" name="Shape 8"/>
          <p:cNvSpPr/>
          <p:nvPr/>
        </p:nvSpPr>
        <p:spPr>
          <a:xfrm>
            <a:off x="3439835" y="3535323"/>
            <a:ext cx="10393323" cy="11430"/>
          </a:xfrm>
          <a:prstGeom prst="roundRect">
            <a:avLst>
              <a:gd name="adj" fmla="val 651102"/>
            </a:avLst>
          </a:prstGeom>
          <a:solidFill>
            <a:srgbClr val="C8CACF"/>
          </a:solidFill>
          <a:ln/>
        </p:spPr>
        <p:txBody>
          <a:bodyPr/>
          <a:lstStyle/>
          <a:p>
            <a:endParaRPr lang="en-GB"/>
          </a:p>
        </p:txBody>
      </p:sp>
      <p:sp>
        <p:nvSpPr>
          <p:cNvPr id="13" name="Shape 9"/>
          <p:cNvSpPr/>
          <p:nvPr/>
        </p:nvSpPr>
        <p:spPr>
          <a:xfrm>
            <a:off x="708660" y="3633430"/>
            <a:ext cx="3963829" cy="1304092"/>
          </a:xfrm>
          <a:prstGeom prst="roundRect">
            <a:avLst>
              <a:gd name="adj" fmla="val 5707"/>
            </a:avLst>
          </a:prstGeom>
          <a:solidFill>
            <a:srgbClr val="E2E4E9"/>
          </a:solidFill>
          <a:ln w="7620">
            <a:solidFill>
              <a:srgbClr val="C8CACF"/>
            </a:solidFill>
            <a:prstDash val="solid"/>
          </a:ln>
        </p:spPr>
        <p:txBody>
          <a:bodyPr/>
          <a:lstStyle/>
          <a:p>
            <a:endParaRPr lang="en-GB"/>
          </a:p>
        </p:txBody>
      </p:sp>
      <p:pic>
        <p:nvPicPr>
          <p:cNvPr id="14" name="Image 2" descr="preencoded.png"/>
          <p:cNvPicPr>
            <a:picLocks noChangeAspect="1"/>
          </p:cNvPicPr>
          <p:nvPr/>
        </p:nvPicPr>
        <p:blipFill>
          <a:blip r:embed="rId5"/>
          <a:stretch>
            <a:fillRect/>
          </a:stretch>
        </p:blipFill>
        <p:spPr>
          <a:xfrm>
            <a:off x="2566035" y="4129683"/>
            <a:ext cx="249079" cy="311468"/>
          </a:xfrm>
          <a:prstGeom prst="rect">
            <a:avLst/>
          </a:prstGeom>
        </p:spPr>
      </p:pic>
      <p:sp>
        <p:nvSpPr>
          <p:cNvPr id="15" name="Text 10"/>
          <p:cNvSpPr/>
          <p:nvPr/>
        </p:nvSpPr>
        <p:spPr>
          <a:xfrm>
            <a:off x="4849654" y="3810595"/>
            <a:ext cx="2214801" cy="276820"/>
          </a:xfrm>
          <a:prstGeom prst="rect">
            <a:avLst/>
          </a:prstGeom>
          <a:noFill/>
          <a:ln/>
        </p:spPr>
        <p:txBody>
          <a:bodyPr wrap="none" lIns="0" tIns="0" rIns="0" bIns="0" rtlCol="0" anchor="t"/>
          <a:lstStyle/>
          <a:p>
            <a:pPr marL="0" indent="0" algn="l">
              <a:lnSpc>
                <a:spcPts val="2150"/>
              </a:lnSpc>
              <a:buNone/>
            </a:pPr>
            <a:r>
              <a:rPr lang="en-US" sz="1700" dirty="0">
                <a:solidFill>
                  <a:srgbClr val="52586B"/>
                </a:solidFill>
                <a:latin typeface="Mona Sans Semi Bold" pitchFamily="34" charset="0"/>
                <a:ea typeface="Mona Sans Semi Bold" pitchFamily="34" charset="-122"/>
                <a:cs typeface="Mona Sans Semi Bold" pitchFamily="34" charset="-120"/>
              </a:rPr>
              <a:t>Integrated Solutions</a:t>
            </a:r>
            <a:endParaRPr lang="en-US" sz="1700" dirty="0"/>
          </a:p>
        </p:txBody>
      </p:sp>
      <p:sp>
        <p:nvSpPr>
          <p:cNvPr id="16" name="Text 11"/>
          <p:cNvSpPr/>
          <p:nvPr/>
        </p:nvSpPr>
        <p:spPr>
          <a:xfrm>
            <a:off x="4849654" y="4193619"/>
            <a:ext cx="8894921" cy="566738"/>
          </a:xfrm>
          <a:prstGeom prst="rect">
            <a:avLst/>
          </a:prstGeom>
          <a:noFill/>
          <a:ln/>
        </p:spPr>
        <p:txBody>
          <a:bodyPr wrap="square" lIns="0" tIns="0" rIns="0" bIns="0" rtlCol="0" anchor="t"/>
          <a:lstStyle/>
          <a:p>
            <a:pPr marL="0" indent="0" algn="l">
              <a:lnSpc>
                <a:spcPts val="2200"/>
              </a:lnSpc>
              <a:buNone/>
            </a:pPr>
            <a:r>
              <a:rPr lang="en-US" sz="1350" dirty="0">
                <a:solidFill>
                  <a:srgbClr val="52586B"/>
                </a:solidFill>
                <a:latin typeface="Funnel Sans" pitchFamily="34" charset="0"/>
                <a:ea typeface="Funnel Sans" pitchFamily="34" charset="-122"/>
                <a:cs typeface="Funnel Sans" pitchFamily="34" charset="-120"/>
              </a:rPr>
              <a:t>Breaking down silos between security, healthcare, and rehabilitation to create coordinated whole-prison approaches</a:t>
            </a:r>
            <a:endParaRPr lang="en-US" sz="1350" dirty="0"/>
          </a:p>
        </p:txBody>
      </p:sp>
      <p:sp>
        <p:nvSpPr>
          <p:cNvPr id="17" name="Shape 12"/>
          <p:cNvSpPr/>
          <p:nvPr/>
        </p:nvSpPr>
        <p:spPr>
          <a:xfrm>
            <a:off x="4761071" y="4927997"/>
            <a:ext cx="9072086" cy="11430"/>
          </a:xfrm>
          <a:prstGeom prst="roundRect">
            <a:avLst>
              <a:gd name="adj" fmla="val 651102"/>
            </a:avLst>
          </a:prstGeom>
          <a:solidFill>
            <a:srgbClr val="C8CACF"/>
          </a:solidFill>
          <a:ln/>
        </p:spPr>
        <p:txBody>
          <a:bodyPr/>
          <a:lstStyle/>
          <a:p>
            <a:endParaRPr lang="en-GB"/>
          </a:p>
        </p:txBody>
      </p:sp>
      <p:sp>
        <p:nvSpPr>
          <p:cNvPr id="18" name="Shape 13"/>
          <p:cNvSpPr/>
          <p:nvPr/>
        </p:nvSpPr>
        <p:spPr>
          <a:xfrm>
            <a:off x="708660" y="5026104"/>
            <a:ext cx="5285184" cy="1304092"/>
          </a:xfrm>
          <a:prstGeom prst="roundRect">
            <a:avLst>
              <a:gd name="adj" fmla="val 5707"/>
            </a:avLst>
          </a:prstGeom>
          <a:solidFill>
            <a:srgbClr val="E2E4E9"/>
          </a:solidFill>
          <a:ln w="7620">
            <a:solidFill>
              <a:srgbClr val="C8CACF"/>
            </a:solidFill>
            <a:prstDash val="solid"/>
          </a:ln>
        </p:spPr>
        <p:txBody>
          <a:bodyPr/>
          <a:lstStyle/>
          <a:p>
            <a:endParaRPr lang="en-GB"/>
          </a:p>
        </p:txBody>
      </p:sp>
      <p:pic>
        <p:nvPicPr>
          <p:cNvPr id="19" name="Image 3" descr="preencoded.png"/>
          <p:cNvPicPr>
            <a:picLocks noChangeAspect="1"/>
          </p:cNvPicPr>
          <p:nvPr/>
        </p:nvPicPr>
        <p:blipFill>
          <a:blip r:embed="rId6"/>
          <a:stretch>
            <a:fillRect/>
          </a:stretch>
        </p:blipFill>
        <p:spPr>
          <a:xfrm>
            <a:off x="3226713" y="5522357"/>
            <a:ext cx="249079" cy="311468"/>
          </a:xfrm>
          <a:prstGeom prst="rect">
            <a:avLst/>
          </a:prstGeom>
        </p:spPr>
      </p:pic>
      <p:sp>
        <p:nvSpPr>
          <p:cNvPr id="20" name="Text 14"/>
          <p:cNvSpPr/>
          <p:nvPr/>
        </p:nvSpPr>
        <p:spPr>
          <a:xfrm>
            <a:off x="6171009" y="5203269"/>
            <a:ext cx="2398276" cy="276820"/>
          </a:xfrm>
          <a:prstGeom prst="rect">
            <a:avLst/>
          </a:prstGeom>
          <a:noFill/>
          <a:ln/>
        </p:spPr>
        <p:txBody>
          <a:bodyPr wrap="none" lIns="0" tIns="0" rIns="0" bIns="0" rtlCol="0" anchor="t"/>
          <a:lstStyle/>
          <a:p>
            <a:pPr marL="0" indent="0" algn="l">
              <a:lnSpc>
                <a:spcPts val="2150"/>
              </a:lnSpc>
              <a:buNone/>
            </a:pPr>
            <a:r>
              <a:rPr lang="en-US" sz="1700" dirty="0">
                <a:solidFill>
                  <a:srgbClr val="52586B"/>
                </a:solidFill>
                <a:latin typeface="Mona Sans Semi Bold" pitchFamily="34" charset="0"/>
                <a:ea typeface="Mona Sans Semi Bold" pitchFamily="34" charset="-122"/>
                <a:cs typeface="Mona Sans Semi Bold" pitchFamily="34" charset="-120"/>
              </a:rPr>
              <a:t>Innovation Investment</a:t>
            </a:r>
            <a:endParaRPr lang="en-US" sz="1700" dirty="0"/>
          </a:p>
        </p:txBody>
      </p:sp>
      <p:sp>
        <p:nvSpPr>
          <p:cNvPr id="21" name="Text 15"/>
          <p:cNvSpPr/>
          <p:nvPr/>
        </p:nvSpPr>
        <p:spPr>
          <a:xfrm>
            <a:off x="6171009" y="5586293"/>
            <a:ext cx="7573566" cy="566738"/>
          </a:xfrm>
          <a:prstGeom prst="rect">
            <a:avLst/>
          </a:prstGeom>
          <a:noFill/>
          <a:ln/>
        </p:spPr>
        <p:txBody>
          <a:bodyPr wrap="square" lIns="0" tIns="0" rIns="0" bIns="0" rtlCol="0" anchor="t"/>
          <a:lstStyle/>
          <a:p>
            <a:pPr marL="0" indent="0" algn="l">
              <a:lnSpc>
                <a:spcPts val="2200"/>
              </a:lnSpc>
              <a:buNone/>
            </a:pPr>
            <a:r>
              <a:rPr lang="en-US" sz="1350" dirty="0">
                <a:solidFill>
                  <a:srgbClr val="52586B"/>
                </a:solidFill>
                <a:latin typeface="Funnel Sans" pitchFamily="34" charset="0"/>
                <a:ea typeface="Funnel Sans" pitchFamily="34" charset="-122"/>
                <a:cs typeface="Funnel Sans" pitchFamily="34" charset="-120"/>
              </a:rPr>
              <a:t>Supporting trials of new technologies and interventions with rigorous evaluation to build evidence for wider implementation</a:t>
            </a:r>
            <a:endParaRPr lang="en-US" sz="1350" dirty="0"/>
          </a:p>
        </p:txBody>
      </p:sp>
      <p:sp>
        <p:nvSpPr>
          <p:cNvPr id="22" name="Shape 16"/>
          <p:cNvSpPr/>
          <p:nvPr/>
        </p:nvSpPr>
        <p:spPr>
          <a:xfrm>
            <a:off x="6082427" y="6320671"/>
            <a:ext cx="7750731" cy="11430"/>
          </a:xfrm>
          <a:prstGeom prst="roundRect">
            <a:avLst>
              <a:gd name="adj" fmla="val 651102"/>
            </a:avLst>
          </a:prstGeom>
          <a:solidFill>
            <a:srgbClr val="C8CACF"/>
          </a:solidFill>
          <a:ln/>
        </p:spPr>
        <p:txBody>
          <a:bodyPr/>
          <a:lstStyle/>
          <a:p>
            <a:endParaRPr lang="en-GB"/>
          </a:p>
        </p:txBody>
      </p:sp>
      <p:sp>
        <p:nvSpPr>
          <p:cNvPr id="23" name="Shape 17"/>
          <p:cNvSpPr/>
          <p:nvPr/>
        </p:nvSpPr>
        <p:spPr>
          <a:xfrm>
            <a:off x="708660" y="6418778"/>
            <a:ext cx="6606540" cy="1304092"/>
          </a:xfrm>
          <a:prstGeom prst="roundRect">
            <a:avLst>
              <a:gd name="adj" fmla="val 5707"/>
            </a:avLst>
          </a:prstGeom>
          <a:solidFill>
            <a:srgbClr val="E2E4E9"/>
          </a:solidFill>
          <a:ln w="7620">
            <a:solidFill>
              <a:srgbClr val="C8CACF"/>
            </a:solidFill>
            <a:prstDash val="solid"/>
          </a:ln>
        </p:spPr>
        <p:txBody>
          <a:bodyPr/>
          <a:lstStyle/>
          <a:p>
            <a:endParaRPr lang="en-GB"/>
          </a:p>
        </p:txBody>
      </p:sp>
      <p:pic>
        <p:nvPicPr>
          <p:cNvPr id="24" name="Image 4" descr="preencoded.png"/>
          <p:cNvPicPr>
            <a:picLocks noChangeAspect="1"/>
          </p:cNvPicPr>
          <p:nvPr/>
        </p:nvPicPr>
        <p:blipFill>
          <a:blip r:embed="rId7"/>
          <a:stretch>
            <a:fillRect/>
          </a:stretch>
        </p:blipFill>
        <p:spPr>
          <a:xfrm>
            <a:off x="3887391" y="6915031"/>
            <a:ext cx="249079" cy="311468"/>
          </a:xfrm>
          <a:prstGeom prst="rect">
            <a:avLst/>
          </a:prstGeom>
        </p:spPr>
      </p:pic>
      <p:sp>
        <p:nvSpPr>
          <p:cNvPr id="25" name="Text 18"/>
          <p:cNvSpPr/>
          <p:nvPr/>
        </p:nvSpPr>
        <p:spPr>
          <a:xfrm>
            <a:off x="7492365" y="6595943"/>
            <a:ext cx="2446496" cy="276820"/>
          </a:xfrm>
          <a:prstGeom prst="rect">
            <a:avLst/>
          </a:prstGeom>
          <a:noFill/>
          <a:ln/>
        </p:spPr>
        <p:txBody>
          <a:bodyPr wrap="none" lIns="0" tIns="0" rIns="0" bIns="0" rtlCol="0" anchor="t"/>
          <a:lstStyle/>
          <a:p>
            <a:pPr marL="0" indent="0" algn="l">
              <a:lnSpc>
                <a:spcPts val="2150"/>
              </a:lnSpc>
              <a:buNone/>
            </a:pPr>
            <a:r>
              <a:rPr lang="en-US" sz="1700" dirty="0">
                <a:solidFill>
                  <a:srgbClr val="52586B"/>
                </a:solidFill>
                <a:latin typeface="Mona Sans Semi Bold" pitchFamily="34" charset="0"/>
                <a:ea typeface="Mona Sans Semi Bold" pitchFamily="34" charset="-122"/>
                <a:cs typeface="Mona Sans Semi Bold" pitchFamily="34" charset="-120"/>
              </a:rPr>
              <a:t>Community Continuity</a:t>
            </a:r>
            <a:endParaRPr lang="en-US" sz="1700" dirty="0"/>
          </a:p>
        </p:txBody>
      </p:sp>
      <p:sp>
        <p:nvSpPr>
          <p:cNvPr id="26" name="Text 19"/>
          <p:cNvSpPr/>
          <p:nvPr/>
        </p:nvSpPr>
        <p:spPr>
          <a:xfrm>
            <a:off x="7492365" y="6978968"/>
            <a:ext cx="6252210" cy="566738"/>
          </a:xfrm>
          <a:prstGeom prst="rect">
            <a:avLst/>
          </a:prstGeom>
          <a:noFill/>
          <a:ln/>
        </p:spPr>
        <p:txBody>
          <a:bodyPr wrap="square" lIns="0" tIns="0" rIns="0" bIns="0" rtlCol="0" anchor="t"/>
          <a:lstStyle/>
          <a:p>
            <a:pPr marL="0" indent="0" algn="l">
              <a:lnSpc>
                <a:spcPts val="2200"/>
              </a:lnSpc>
              <a:buNone/>
            </a:pPr>
            <a:r>
              <a:rPr lang="en-US" sz="1350" dirty="0">
                <a:solidFill>
                  <a:srgbClr val="52586B"/>
                </a:solidFill>
                <a:latin typeface="Funnel Sans" pitchFamily="34" charset="0"/>
                <a:ea typeface="Funnel Sans" pitchFamily="34" charset="-122"/>
                <a:cs typeface="Funnel Sans" pitchFamily="34" charset="-120"/>
              </a:rPr>
              <a:t>Strengthening through-the-gate services to maintain treatment gains and reduce post-release overdose risks</a:t>
            </a:r>
            <a:endParaRPr lang="en-US" sz="135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116D961-DB02-0C7E-2FDC-763E8539F7C3}"/>
              </a:ext>
            </a:extLst>
          </p:cNvPr>
          <p:cNvSpPr txBox="1"/>
          <p:nvPr/>
        </p:nvSpPr>
        <p:spPr>
          <a:xfrm>
            <a:off x="3262184" y="2001795"/>
            <a:ext cx="10972800" cy="3046988"/>
          </a:xfrm>
          <a:prstGeom prst="rect">
            <a:avLst/>
          </a:prstGeom>
          <a:noFill/>
        </p:spPr>
        <p:txBody>
          <a:bodyPr wrap="square" rtlCol="0">
            <a:spAutoFit/>
          </a:bodyPr>
          <a:lstStyle/>
          <a:p>
            <a:r>
              <a:rPr lang="en-GB" sz="4800" dirty="0">
                <a:latin typeface="Mona Sans Semi Bold" panose="020B0604020202020204" charset="0"/>
              </a:rPr>
              <a:t>To summarise today’s session, can you think of challenges faced when attempting to manage drug use in prisons in England and Wales?</a:t>
            </a:r>
          </a:p>
        </p:txBody>
      </p:sp>
      <p:pic>
        <p:nvPicPr>
          <p:cNvPr id="4" name="Graphic 3" descr="Checklist with solid fill">
            <a:extLst>
              <a:ext uri="{FF2B5EF4-FFF2-40B4-BE49-F238E27FC236}">
                <a16:creationId xmlns:a16="http://schemas.microsoft.com/office/drawing/2014/main" id="{642ACCFF-5685-CF5C-F170-8D9499C2CBC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31341" y="2141332"/>
            <a:ext cx="2298862" cy="2298862"/>
          </a:xfrm>
          <a:prstGeom prst="rect">
            <a:avLst/>
          </a:prstGeom>
        </p:spPr>
      </p:pic>
    </p:spTree>
    <p:extLst>
      <p:ext uri="{BB962C8B-B14F-4D97-AF65-F5344CB8AC3E}">
        <p14:creationId xmlns:p14="http://schemas.microsoft.com/office/powerpoint/2010/main" val="4281299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30">
    <p:spTree>
      <p:nvGrpSpPr>
        <p:cNvPr id="1" name=""/>
        <p:cNvGrpSpPr/>
        <p:nvPr/>
      </p:nvGrpSpPr>
      <p:grpSpPr>
        <a:xfrm>
          <a:off x="0" y="0"/>
          <a:ext cx="0" cy="0"/>
          <a:chOff x="0" y="0"/>
          <a:chExt cx="0" cy="0"/>
        </a:xfrm>
      </p:grpSpPr>
      <p:sp>
        <p:nvSpPr>
          <p:cNvPr id="2" name="Text 0"/>
          <p:cNvSpPr/>
          <p:nvPr/>
        </p:nvSpPr>
        <p:spPr>
          <a:xfrm>
            <a:off x="606028" y="416600"/>
            <a:ext cx="6195060" cy="473512"/>
          </a:xfrm>
          <a:prstGeom prst="rect">
            <a:avLst/>
          </a:prstGeom>
          <a:noFill/>
          <a:ln/>
        </p:spPr>
        <p:txBody>
          <a:bodyPr wrap="none" lIns="0" tIns="0" rIns="0" bIns="0" rtlCol="0" anchor="t"/>
          <a:lstStyle/>
          <a:p>
            <a:pPr marL="0" indent="0" algn="l">
              <a:lnSpc>
                <a:spcPts val="3700"/>
              </a:lnSpc>
              <a:buNone/>
            </a:pPr>
            <a:r>
              <a:rPr lang="en-US" sz="2950" dirty="0">
                <a:solidFill>
                  <a:srgbClr val="373B48"/>
                </a:solidFill>
                <a:latin typeface="Mona Sans Semi Bold" pitchFamily="34" charset="0"/>
                <a:ea typeface="Mona Sans Semi Bold" pitchFamily="34" charset="-122"/>
                <a:cs typeface="Mona Sans Semi Bold" pitchFamily="34" charset="-120"/>
              </a:rPr>
              <a:t>Resources for Further Information</a:t>
            </a:r>
            <a:endParaRPr lang="en-US" sz="2950" dirty="0"/>
          </a:p>
        </p:txBody>
      </p:sp>
      <p:sp>
        <p:nvSpPr>
          <p:cNvPr id="3" name="Text 1"/>
          <p:cNvSpPr/>
          <p:nvPr/>
        </p:nvSpPr>
        <p:spPr>
          <a:xfrm>
            <a:off x="606028" y="1268849"/>
            <a:ext cx="2685931" cy="236696"/>
          </a:xfrm>
          <a:prstGeom prst="rect">
            <a:avLst/>
          </a:prstGeom>
          <a:noFill/>
          <a:ln/>
        </p:spPr>
        <p:txBody>
          <a:bodyPr wrap="none" lIns="0" tIns="0" rIns="0" bIns="0" rtlCol="0" anchor="t"/>
          <a:lstStyle/>
          <a:p>
            <a:pPr marL="0" indent="0" algn="l">
              <a:lnSpc>
                <a:spcPts val="1850"/>
              </a:lnSpc>
              <a:buNone/>
            </a:pPr>
            <a:r>
              <a:rPr lang="en-US" sz="1450" dirty="0">
                <a:solidFill>
                  <a:srgbClr val="373B48"/>
                </a:solidFill>
                <a:latin typeface="Mona Sans Semi Bold" pitchFamily="34" charset="0"/>
                <a:ea typeface="Mona Sans Semi Bold" pitchFamily="34" charset="-122"/>
                <a:cs typeface="Mona Sans Semi Bold" pitchFamily="34" charset="-120"/>
              </a:rPr>
              <a:t>Key Reports and Publications</a:t>
            </a:r>
            <a:endParaRPr lang="en-US" sz="1450" dirty="0"/>
          </a:p>
        </p:txBody>
      </p:sp>
      <p:sp>
        <p:nvSpPr>
          <p:cNvPr id="4" name="Text 2"/>
          <p:cNvSpPr/>
          <p:nvPr/>
        </p:nvSpPr>
        <p:spPr>
          <a:xfrm>
            <a:off x="606028" y="1656993"/>
            <a:ext cx="6524387" cy="242411"/>
          </a:xfrm>
          <a:prstGeom prst="rect">
            <a:avLst/>
          </a:prstGeom>
          <a:noFill/>
          <a:ln/>
        </p:spPr>
        <p:txBody>
          <a:bodyPr wrap="none" lIns="0" tIns="0" rIns="0" bIns="0" rtlCol="0" anchor="t"/>
          <a:lstStyle/>
          <a:p>
            <a:pPr marL="342900" indent="-342900" algn="l">
              <a:lnSpc>
                <a:spcPts val="1900"/>
              </a:lnSpc>
              <a:buSzPct val="100000"/>
              <a:buChar char="•"/>
            </a:pPr>
            <a:r>
              <a:rPr lang="en-US" sz="1150" dirty="0">
                <a:solidFill>
                  <a:srgbClr val="52586B"/>
                </a:solidFill>
                <a:latin typeface="Funnel Sans" pitchFamily="34" charset="0"/>
                <a:ea typeface="Funnel Sans" pitchFamily="34" charset="-122"/>
                <a:cs typeface="Funnel Sans" pitchFamily="34" charset="-120"/>
              </a:rPr>
              <a:t>HM Inspectorate of Prisons Annual Report 2022-23</a:t>
            </a:r>
            <a:endParaRPr lang="en-US" sz="1150" dirty="0"/>
          </a:p>
        </p:txBody>
      </p:sp>
      <p:sp>
        <p:nvSpPr>
          <p:cNvPr id="5" name="Text 3"/>
          <p:cNvSpPr/>
          <p:nvPr/>
        </p:nvSpPr>
        <p:spPr>
          <a:xfrm>
            <a:off x="606028" y="1952387"/>
            <a:ext cx="6524387" cy="242411"/>
          </a:xfrm>
          <a:prstGeom prst="rect">
            <a:avLst/>
          </a:prstGeom>
          <a:noFill/>
          <a:ln/>
        </p:spPr>
        <p:txBody>
          <a:bodyPr wrap="none" lIns="0" tIns="0" rIns="0" bIns="0" rtlCol="0" anchor="t"/>
          <a:lstStyle/>
          <a:p>
            <a:pPr marL="342900" indent="-342900" algn="l">
              <a:lnSpc>
                <a:spcPts val="1900"/>
              </a:lnSpc>
              <a:buSzPct val="100000"/>
              <a:buChar char="•"/>
            </a:pPr>
            <a:r>
              <a:rPr lang="en-US" sz="1150" dirty="0">
                <a:solidFill>
                  <a:srgbClr val="52586B"/>
                </a:solidFill>
                <a:latin typeface="Funnel Sans" pitchFamily="34" charset="0"/>
                <a:ea typeface="Funnel Sans" pitchFamily="34" charset="-122"/>
                <a:cs typeface="Funnel Sans" pitchFamily="34" charset="-120"/>
              </a:rPr>
              <a:t>Prison Reform Trust (2023): Drugs in Prison Briefing</a:t>
            </a:r>
            <a:endParaRPr lang="en-US" sz="1150" dirty="0"/>
          </a:p>
        </p:txBody>
      </p:sp>
      <p:sp>
        <p:nvSpPr>
          <p:cNvPr id="6" name="Text 4"/>
          <p:cNvSpPr/>
          <p:nvPr/>
        </p:nvSpPr>
        <p:spPr>
          <a:xfrm>
            <a:off x="606028" y="2247781"/>
            <a:ext cx="6524387" cy="242411"/>
          </a:xfrm>
          <a:prstGeom prst="rect">
            <a:avLst/>
          </a:prstGeom>
          <a:noFill/>
          <a:ln/>
        </p:spPr>
        <p:txBody>
          <a:bodyPr wrap="none" lIns="0" tIns="0" rIns="0" bIns="0" rtlCol="0" anchor="t"/>
          <a:lstStyle/>
          <a:p>
            <a:pPr marL="342900" indent="-342900" algn="l">
              <a:lnSpc>
                <a:spcPts val="1900"/>
              </a:lnSpc>
              <a:buSzPct val="100000"/>
              <a:buChar char="•"/>
            </a:pPr>
            <a:r>
              <a:rPr lang="en-US" sz="1150" dirty="0">
                <a:solidFill>
                  <a:srgbClr val="52586B"/>
                </a:solidFill>
                <a:latin typeface="Funnel Sans" pitchFamily="34" charset="0"/>
                <a:ea typeface="Funnel Sans" pitchFamily="34" charset="-122"/>
                <a:cs typeface="Funnel Sans" pitchFamily="34" charset="-120"/>
              </a:rPr>
              <a:t>Ministry of Justice Drug Strategy (2021)</a:t>
            </a:r>
            <a:endParaRPr lang="en-US" sz="1150" dirty="0"/>
          </a:p>
        </p:txBody>
      </p:sp>
      <p:sp>
        <p:nvSpPr>
          <p:cNvPr id="7" name="Text 5"/>
          <p:cNvSpPr/>
          <p:nvPr/>
        </p:nvSpPr>
        <p:spPr>
          <a:xfrm>
            <a:off x="606028" y="2543175"/>
            <a:ext cx="6524387" cy="242411"/>
          </a:xfrm>
          <a:prstGeom prst="rect">
            <a:avLst/>
          </a:prstGeom>
          <a:noFill/>
          <a:ln/>
        </p:spPr>
        <p:txBody>
          <a:bodyPr wrap="none" lIns="0" tIns="0" rIns="0" bIns="0" rtlCol="0" anchor="t"/>
          <a:lstStyle/>
          <a:p>
            <a:pPr marL="342900" indent="-342900" algn="l">
              <a:lnSpc>
                <a:spcPts val="1900"/>
              </a:lnSpc>
              <a:buSzPct val="100000"/>
              <a:buChar char="•"/>
            </a:pPr>
            <a:r>
              <a:rPr lang="en-US" sz="1150" dirty="0">
                <a:solidFill>
                  <a:srgbClr val="52586B"/>
                </a:solidFill>
                <a:latin typeface="Funnel Sans" pitchFamily="34" charset="0"/>
                <a:ea typeface="Funnel Sans" pitchFamily="34" charset="-122"/>
                <a:cs typeface="Funnel Sans" pitchFamily="34" charset="-120"/>
              </a:rPr>
              <a:t>Public Health England: Substance Misuse Treatment in Secure Settings</a:t>
            </a:r>
            <a:endParaRPr lang="en-US" sz="1150" dirty="0"/>
          </a:p>
        </p:txBody>
      </p:sp>
      <p:sp>
        <p:nvSpPr>
          <p:cNvPr id="8" name="Text 6"/>
          <p:cNvSpPr/>
          <p:nvPr/>
        </p:nvSpPr>
        <p:spPr>
          <a:xfrm>
            <a:off x="606028" y="2838569"/>
            <a:ext cx="6524387" cy="242411"/>
          </a:xfrm>
          <a:prstGeom prst="rect">
            <a:avLst/>
          </a:prstGeom>
          <a:noFill/>
          <a:ln/>
        </p:spPr>
        <p:txBody>
          <a:bodyPr wrap="none" lIns="0" tIns="0" rIns="0" bIns="0" rtlCol="0" anchor="t"/>
          <a:lstStyle/>
          <a:p>
            <a:pPr marL="342900" indent="-342900" algn="l">
              <a:lnSpc>
                <a:spcPts val="1900"/>
              </a:lnSpc>
              <a:buSzPct val="100000"/>
              <a:buChar char="•"/>
            </a:pPr>
            <a:r>
              <a:rPr lang="en-US" sz="1150" dirty="0">
                <a:solidFill>
                  <a:srgbClr val="52586B"/>
                </a:solidFill>
                <a:latin typeface="Funnel Sans" pitchFamily="34" charset="0"/>
                <a:ea typeface="Funnel Sans" pitchFamily="34" charset="-122"/>
                <a:cs typeface="Funnel Sans" pitchFamily="34" charset="-120"/>
              </a:rPr>
              <a:t>Office for National Statistics: Deaths in Prison Custody</a:t>
            </a:r>
            <a:endParaRPr lang="en-US" sz="1150" dirty="0"/>
          </a:p>
        </p:txBody>
      </p:sp>
      <p:sp>
        <p:nvSpPr>
          <p:cNvPr id="9" name="Text 7"/>
          <p:cNvSpPr/>
          <p:nvPr/>
        </p:nvSpPr>
        <p:spPr>
          <a:xfrm>
            <a:off x="606028" y="3232428"/>
            <a:ext cx="1894046" cy="236696"/>
          </a:xfrm>
          <a:prstGeom prst="rect">
            <a:avLst/>
          </a:prstGeom>
          <a:noFill/>
          <a:ln/>
        </p:spPr>
        <p:txBody>
          <a:bodyPr wrap="none" lIns="0" tIns="0" rIns="0" bIns="0" rtlCol="0" anchor="t"/>
          <a:lstStyle/>
          <a:p>
            <a:pPr marL="0" indent="0" algn="l">
              <a:lnSpc>
                <a:spcPts val="1850"/>
              </a:lnSpc>
              <a:buNone/>
            </a:pPr>
            <a:r>
              <a:rPr lang="en-US" sz="1450" dirty="0">
                <a:solidFill>
                  <a:srgbClr val="373B48"/>
                </a:solidFill>
                <a:latin typeface="Mona Sans Semi Bold" pitchFamily="34" charset="0"/>
                <a:ea typeface="Mona Sans Semi Bold" pitchFamily="34" charset="-122"/>
                <a:cs typeface="Mona Sans Semi Bold" pitchFamily="34" charset="-120"/>
              </a:rPr>
              <a:t>Media Resources</a:t>
            </a:r>
            <a:endParaRPr lang="en-US" sz="1450" dirty="0"/>
          </a:p>
        </p:txBody>
      </p:sp>
      <p:sp>
        <p:nvSpPr>
          <p:cNvPr id="10" name="Text 8"/>
          <p:cNvSpPr/>
          <p:nvPr/>
        </p:nvSpPr>
        <p:spPr>
          <a:xfrm>
            <a:off x="606028" y="3620572"/>
            <a:ext cx="6524387" cy="242411"/>
          </a:xfrm>
          <a:prstGeom prst="rect">
            <a:avLst/>
          </a:prstGeom>
          <a:noFill/>
          <a:ln/>
        </p:spPr>
        <p:txBody>
          <a:bodyPr wrap="none" lIns="0" tIns="0" rIns="0" bIns="0" rtlCol="0" anchor="t"/>
          <a:lstStyle/>
          <a:p>
            <a:pPr marL="342900" indent="-342900" algn="l">
              <a:lnSpc>
                <a:spcPts val="1900"/>
              </a:lnSpc>
              <a:buSzPct val="100000"/>
              <a:buChar char="•"/>
            </a:pPr>
            <a:r>
              <a:rPr lang="en-US" sz="1150" dirty="0">
                <a:solidFill>
                  <a:srgbClr val="52586B"/>
                </a:solidFill>
                <a:latin typeface="Funnel Sans" pitchFamily="34" charset="0"/>
                <a:ea typeface="Funnel Sans" pitchFamily="34" charset="-122"/>
                <a:cs typeface="Funnel Sans" pitchFamily="34" charset="-120"/>
              </a:rPr>
              <a:t>BBC Panorama – "Prison, Drugs and Drones"</a:t>
            </a:r>
            <a:endParaRPr lang="en-US" sz="1150" dirty="0"/>
          </a:p>
        </p:txBody>
      </p:sp>
      <p:sp>
        <p:nvSpPr>
          <p:cNvPr id="11" name="Text 9"/>
          <p:cNvSpPr/>
          <p:nvPr/>
        </p:nvSpPr>
        <p:spPr>
          <a:xfrm>
            <a:off x="606028" y="3915966"/>
            <a:ext cx="6524387" cy="242411"/>
          </a:xfrm>
          <a:prstGeom prst="rect">
            <a:avLst/>
          </a:prstGeom>
          <a:noFill/>
          <a:ln/>
        </p:spPr>
        <p:txBody>
          <a:bodyPr wrap="none" lIns="0" tIns="0" rIns="0" bIns="0" rtlCol="0" anchor="t"/>
          <a:lstStyle/>
          <a:p>
            <a:pPr marL="342900" indent="-342900" algn="l">
              <a:lnSpc>
                <a:spcPts val="1900"/>
              </a:lnSpc>
              <a:buSzPct val="100000"/>
              <a:buChar char="•"/>
            </a:pPr>
            <a:r>
              <a:rPr lang="en-US" sz="1150" dirty="0">
                <a:solidFill>
                  <a:srgbClr val="52586B"/>
                </a:solidFill>
                <a:latin typeface="Funnel Sans" pitchFamily="34" charset="0"/>
                <a:ea typeface="Funnel Sans" pitchFamily="34" charset="-122"/>
                <a:cs typeface="Funnel Sans" pitchFamily="34" charset="-120"/>
              </a:rPr>
              <a:t>Second Chance Podcast (Prison Radio Association)</a:t>
            </a:r>
            <a:endParaRPr lang="en-US" sz="1150" dirty="0"/>
          </a:p>
        </p:txBody>
      </p:sp>
      <p:sp>
        <p:nvSpPr>
          <p:cNvPr id="12" name="Text 10"/>
          <p:cNvSpPr/>
          <p:nvPr/>
        </p:nvSpPr>
        <p:spPr>
          <a:xfrm>
            <a:off x="606028" y="4211360"/>
            <a:ext cx="6524387" cy="242411"/>
          </a:xfrm>
          <a:prstGeom prst="rect">
            <a:avLst/>
          </a:prstGeom>
          <a:noFill/>
          <a:ln/>
        </p:spPr>
        <p:txBody>
          <a:bodyPr wrap="none" lIns="0" tIns="0" rIns="0" bIns="0" rtlCol="0" anchor="t"/>
          <a:lstStyle/>
          <a:p>
            <a:pPr marL="342900" indent="-342900" algn="l">
              <a:lnSpc>
                <a:spcPts val="1900"/>
              </a:lnSpc>
              <a:buSzPct val="100000"/>
              <a:buChar char="•"/>
            </a:pPr>
            <a:r>
              <a:rPr lang="en-US" sz="1150" dirty="0">
                <a:solidFill>
                  <a:srgbClr val="52586B"/>
                </a:solidFill>
                <a:latin typeface="Funnel Sans" pitchFamily="34" charset="0"/>
                <a:ea typeface="Funnel Sans" pitchFamily="34" charset="-122"/>
                <a:cs typeface="Funnel Sans" pitchFamily="34" charset="-120"/>
              </a:rPr>
              <a:t>The Howard League's "Prison Watch" documentary series</a:t>
            </a:r>
            <a:endParaRPr lang="en-US" sz="1150" dirty="0"/>
          </a:p>
        </p:txBody>
      </p:sp>
      <p:pic>
        <p:nvPicPr>
          <p:cNvPr id="13" name="Image 0" descr="preencoded.png"/>
          <p:cNvPicPr>
            <a:picLocks noChangeAspect="1"/>
          </p:cNvPicPr>
          <p:nvPr/>
        </p:nvPicPr>
        <p:blipFill>
          <a:blip r:embed="rId3"/>
          <a:stretch>
            <a:fillRect/>
          </a:stretch>
        </p:blipFill>
        <p:spPr>
          <a:xfrm>
            <a:off x="7507605" y="1287780"/>
            <a:ext cx="6524387" cy="6524387"/>
          </a:xfrm>
          <a:prstGeom prst="rect">
            <a:avLst/>
          </a:prstGeom>
        </p:spPr>
      </p:pic>
      <p:sp>
        <p:nvSpPr>
          <p:cNvPr id="14" name="Text 11"/>
          <p:cNvSpPr/>
          <p:nvPr/>
        </p:nvSpPr>
        <p:spPr>
          <a:xfrm>
            <a:off x="7507605" y="7982545"/>
            <a:ext cx="6524387" cy="484823"/>
          </a:xfrm>
          <a:prstGeom prst="rect">
            <a:avLst/>
          </a:prstGeom>
          <a:noFill/>
          <a:ln/>
        </p:spPr>
        <p:txBody>
          <a:bodyPr wrap="square" lIns="0" tIns="0" rIns="0" bIns="0" rtlCol="0" anchor="t"/>
          <a:lstStyle/>
          <a:p>
            <a:pPr marL="0" indent="0" algn="l">
              <a:lnSpc>
                <a:spcPts val="1900"/>
              </a:lnSpc>
              <a:buNone/>
            </a:pPr>
            <a:endParaRPr lang="en-US" sz="11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2382</Words>
  <Application>Microsoft Office PowerPoint</Application>
  <PresentationFormat>Custom</PresentationFormat>
  <Paragraphs>290</Paragraphs>
  <Slides>34</Slides>
  <Notes>34</Notes>
  <HiddenSlides>0</HiddenSlides>
  <MMClips>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Arial</vt:lpstr>
      <vt:lpstr>Funnel Sans</vt:lpstr>
      <vt:lpstr>inherit</vt:lpstr>
      <vt:lpstr>ReithSans</vt:lpstr>
      <vt:lpstr>Mona Sans Semi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Laura Knight</cp:lastModifiedBy>
  <cp:revision>3</cp:revision>
  <dcterms:created xsi:type="dcterms:W3CDTF">2025-07-24T14:34:42Z</dcterms:created>
  <dcterms:modified xsi:type="dcterms:W3CDTF">2025-10-30T16:13:04Z</dcterms:modified>
</cp:coreProperties>
</file>