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9"/>
  </p:notesMasterIdLst>
  <p:sldIdLst>
    <p:sldId id="256" r:id="rId5"/>
    <p:sldId id="259" r:id="rId6"/>
    <p:sldId id="288" r:id="rId7"/>
    <p:sldId id="262" r:id="rId8"/>
    <p:sldId id="300" r:id="rId9"/>
    <p:sldId id="299" r:id="rId10"/>
    <p:sldId id="275" r:id="rId11"/>
    <p:sldId id="276" r:id="rId12"/>
    <p:sldId id="268" r:id="rId13"/>
    <p:sldId id="263" r:id="rId14"/>
    <p:sldId id="297" r:id="rId15"/>
    <p:sldId id="301" r:id="rId16"/>
    <p:sldId id="296" r:id="rId17"/>
    <p:sldId id="295" r:id="rId18"/>
    <p:sldId id="298" r:id="rId19"/>
    <p:sldId id="282" r:id="rId20"/>
    <p:sldId id="292" r:id="rId21"/>
    <p:sldId id="283" r:id="rId22"/>
    <p:sldId id="290" r:id="rId23"/>
    <p:sldId id="286" r:id="rId24"/>
    <p:sldId id="284" r:id="rId25"/>
    <p:sldId id="285" r:id="rId26"/>
    <p:sldId id="294" r:id="rId27"/>
    <p:sldId id="271" r:id="rId2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31028824-0E9F-61AB-AD3A-97CDD3CAFEA9}" name="Emma Carroll" initials="EC" userId="S::emma.carroll@cilex.org.uk::3dbee75f-2214-4262-a72b-2a15b3d518ae" providerId="AD"/>
  <p188:author id="{6B18652D-FEB8-FE88-9024-DAC3D7284868}" name="Jenny White" initials="JW" userId="S::jenny.white@cilex.org.uk::d26fc4ea-68b1-4a33-ab2b-40a77d4a2b4b" providerId="AD"/>
  <p188:author id="{E9B38467-DCC8-9CF6-1483-FF99CF2AA902}" name="Parul Patel" initials="PP" userId="S::parul.patel@cilex.org.uk::318c18a2-dcff-44ad-a5f1-a0341eafafc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C49BFB-2C2F-C354-5B17-5C7BEB4069C7}" v="55" dt="2026-08-11T13:26:52.798"/>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CFCB"/>
          </a:solidFill>
        </a:fill>
      </a:tcStyle>
    </a:wholeTbl>
    <a:band2H>
      <a:tcTxStyle/>
      <a:tcStyle>
        <a:tcBdr/>
        <a:fill>
          <a:solidFill>
            <a:srgbClr val="FFE8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AFAFA"/>
          </a:solidFill>
        </a:fill>
      </a:tcStyle>
    </a:wholeTbl>
    <a:band2H>
      <a:tcTxStyle/>
      <a:tcStyle>
        <a:tcBdr/>
        <a:fill>
          <a:solidFill>
            <a:srgbClr val="FCFC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4E8EB"/>
          </a:solidFill>
        </a:fill>
      </a:tcStyle>
    </a:wholeTbl>
    <a:band2H>
      <a:tcTxStyle/>
      <a:tcStyle>
        <a:tcBdr/>
        <a:fill>
          <a:solidFill>
            <a:srgbClr val="F2F4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8/10/relationships/authors" Target="author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0" name="Shape 200"/>
          <p:cNvSpPr>
            <a:spLocks noGrp="1" noRot="1" noChangeAspect="1"/>
          </p:cNvSpPr>
          <p:nvPr>
            <p:ph type="sldImg"/>
          </p:nvPr>
        </p:nvSpPr>
        <p:spPr>
          <a:xfrm>
            <a:off x="1143000" y="685800"/>
            <a:ext cx="4572000" cy="3429000"/>
          </a:xfrm>
          <a:prstGeom prst="rect">
            <a:avLst/>
          </a:prstGeom>
        </p:spPr>
        <p:txBody>
          <a:bodyPr/>
          <a:lstStyle/>
          <a:p>
            <a:endParaRPr/>
          </a:p>
        </p:txBody>
      </p:sp>
      <p:sp>
        <p:nvSpPr>
          <p:cNvPr id="201" name="Shape 20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rial"/>
      </a:defRPr>
    </a:lvl1pPr>
    <a:lvl2pPr indent="228600" latinLnBrk="0">
      <a:defRPr sz="1200">
        <a:latin typeface="+mj-lt"/>
        <a:ea typeface="+mj-ea"/>
        <a:cs typeface="+mj-cs"/>
        <a:sym typeface="Arial"/>
      </a:defRPr>
    </a:lvl2pPr>
    <a:lvl3pPr indent="457200" latinLnBrk="0">
      <a:defRPr sz="1200">
        <a:latin typeface="+mj-lt"/>
        <a:ea typeface="+mj-ea"/>
        <a:cs typeface="+mj-cs"/>
        <a:sym typeface="Arial"/>
      </a:defRPr>
    </a:lvl3pPr>
    <a:lvl4pPr indent="685800" latinLnBrk="0">
      <a:defRPr sz="1200">
        <a:latin typeface="+mj-lt"/>
        <a:ea typeface="+mj-ea"/>
        <a:cs typeface="+mj-cs"/>
        <a:sym typeface="Arial"/>
      </a:defRPr>
    </a:lvl4pPr>
    <a:lvl5pPr indent="914400" latinLnBrk="0">
      <a:defRPr sz="1200">
        <a:latin typeface="+mj-lt"/>
        <a:ea typeface="+mj-ea"/>
        <a:cs typeface="+mj-cs"/>
        <a:sym typeface="Arial"/>
      </a:defRPr>
    </a:lvl5pPr>
    <a:lvl6pPr indent="1143000" latinLnBrk="0">
      <a:defRPr sz="1200">
        <a:latin typeface="+mj-lt"/>
        <a:ea typeface="+mj-ea"/>
        <a:cs typeface="+mj-cs"/>
        <a:sym typeface="Arial"/>
      </a:defRPr>
    </a:lvl6pPr>
    <a:lvl7pPr indent="1371600" latinLnBrk="0">
      <a:defRPr sz="1200">
        <a:latin typeface="+mj-lt"/>
        <a:ea typeface="+mj-ea"/>
        <a:cs typeface="+mj-cs"/>
        <a:sym typeface="Arial"/>
      </a:defRPr>
    </a:lvl7pPr>
    <a:lvl8pPr indent="1600200" latinLnBrk="0">
      <a:defRPr sz="1200">
        <a:latin typeface="+mj-lt"/>
        <a:ea typeface="+mj-ea"/>
        <a:cs typeface="+mj-cs"/>
        <a:sym typeface="Arial"/>
      </a:defRPr>
    </a:lvl8pPr>
    <a:lvl9pPr indent="1828800" latinLnBrk="0">
      <a:defRPr sz="12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A">
    <p:bg>
      <p:bgPr>
        <a:solidFill>
          <a:srgbClr val="FFFFFF"/>
        </a:solidFill>
        <a:effectLst/>
      </p:bgPr>
    </p:bg>
    <p:spTree>
      <p:nvGrpSpPr>
        <p:cNvPr id="1" name=""/>
        <p:cNvGrpSpPr/>
        <p:nvPr/>
      </p:nvGrpSpPr>
      <p:grpSpPr>
        <a:xfrm>
          <a:off x="0" y="0"/>
          <a:ext cx="0" cy="0"/>
          <a:chOff x="0" y="0"/>
          <a:chExt cx="0" cy="0"/>
        </a:xfrm>
      </p:grpSpPr>
      <p:pic>
        <p:nvPicPr>
          <p:cNvPr id="13" name="Picture 4" descr="Picture 4"/>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4" name="Title Text"/>
          <p:cNvSpPr txBox="1">
            <a:spLocks noGrp="1"/>
          </p:cNvSpPr>
          <p:nvPr>
            <p:ph type="title"/>
          </p:nvPr>
        </p:nvSpPr>
        <p:spPr>
          <a:xfrm>
            <a:off x="479425" y="2732349"/>
            <a:ext cx="6384391" cy="688976"/>
          </a:xfrm>
          <a:prstGeom prst="rect">
            <a:avLst/>
          </a:prstGeom>
        </p:spPr>
        <p:txBody>
          <a:bodyPr lIns="45718" tIns="45718" rIns="45718" bIns="45718"/>
          <a:lstStyle/>
          <a:p>
            <a:r>
              <a:t>Title Text</a:t>
            </a:r>
          </a:p>
        </p:txBody>
      </p:sp>
      <p:sp>
        <p:nvSpPr>
          <p:cNvPr id="15" name="Body Level One…"/>
          <p:cNvSpPr txBox="1">
            <a:spLocks noGrp="1"/>
          </p:cNvSpPr>
          <p:nvPr>
            <p:ph type="body" sz="quarter" idx="1"/>
          </p:nvPr>
        </p:nvSpPr>
        <p:spPr>
          <a:xfrm>
            <a:off x="479425" y="3692592"/>
            <a:ext cx="4361954" cy="2255514"/>
          </a:xfrm>
          <a:prstGeom prst="rect">
            <a:avLst/>
          </a:prstGeom>
        </p:spPr>
        <p:txBody>
          <a:bodyPr lIns="45718" tIns="45718" rIns="45718" bIns="45718"/>
          <a:lstStyle>
            <a:lvl1pPr>
              <a:defRPr sz="2000"/>
            </a:lvl1pPr>
            <a:lvl2pPr>
              <a:defRPr sz="2000"/>
            </a:lvl2pPr>
            <a:lvl3pPr>
              <a:defRPr sz="2000"/>
            </a:lvl3pPr>
            <a:lvl4pPr>
              <a:defRPr sz="2000"/>
            </a:lvl4pPr>
            <a:lvl5pPr>
              <a:defRPr sz="2000"/>
            </a:lvl5pPr>
          </a:lstStyle>
          <a:p>
            <a:r>
              <a:t>Body Level One</a:t>
            </a:r>
          </a:p>
          <a:p>
            <a:pPr lvl="1"/>
            <a:r>
              <a:t>Body Level Two</a:t>
            </a:r>
          </a:p>
          <a:p>
            <a:pPr lvl="2"/>
            <a:r>
              <a:t>Body Level Three</a:t>
            </a:r>
          </a:p>
          <a:p>
            <a:pPr lvl="3"/>
            <a:r>
              <a:t>Body Level Four</a:t>
            </a:r>
          </a:p>
          <a:p>
            <a:pPr lvl="4"/>
            <a:r>
              <a:t>Body Level Five</a:t>
            </a:r>
          </a:p>
        </p:txBody>
      </p:sp>
      <p:pic>
        <p:nvPicPr>
          <p:cNvPr id="16" name="CL6071 Cilex Logo White Orange2.png" descr="CL6071 Cilex Logo White Orange2.png"/>
          <p:cNvPicPr>
            <a:picLocks noChangeAspect="1"/>
          </p:cNvPicPr>
          <p:nvPr/>
        </p:nvPicPr>
        <p:blipFill>
          <a:blip r:embed="rId3"/>
          <a:srcRect l="1468" r="1467"/>
          <a:stretch>
            <a:fillRect/>
          </a:stretch>
        </p:blipFill>
        <p:spPr>
          <a:xfrm>
            <a:off x="477463" y="383425"/>
            <a:ext cx="2173006" cy="689017"/>
          </a:xfrm>
          <a:prstGeom prst="rect">
            <a:avLst/>
          </a:prstGeom>
          <a:ln w="12700">
            <a:miter lim="400000"/>
          </a:ln>
        </p:spPr>
      </p:pic>
      <p:sp>
        <p:nvSpPr>
          <p:cNvPr id="17" name="Slide Number"/>
          <p:cNvSpPr txBox="1">
            <a:spLocks noGrp="1"/>
          </p:cNvSpPr>
          <p:nvPr>
            <p:ph type="sldNum" sz="quarter" idx="2"/>
          </p:nvPr>
        </p:nvSpPr>
        <p:spPr>
          <a:xfrm>
            <a:off x="8463946" y="6221731"/>
            <a:ext cx="273654" cy="269239"/>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Content B">
    <p:spTree>
      <p:nvGrpSpPr>
        <p:cNvPr id="1" name=""/>
        <p:cNvGrpSpPr/>
        <p:nvPr/>
      </p:nvGrpSpPr>
      <p:grpSpPr>
        <a:xfrm>
          <a:off x="0" y="0"/>
          <a:ext cx="0" cy="0"/>
          <a:chOff x="0" y="0"/>
          <a:chExt cx="0" cy="0"/>
        </a:xfrm>
      </p:grpSpPr>
      <p:pic>
        <p:nvPicPr>
          <p:cNvPr id="46" name="Picture 6" descr="Picture 6"/>
          <p:cNvPicPr>
            <a:picLocks noChangeAspect="1"/>
          </p:cNvPicPr>
          <p:nvPr/>
        </p:nvPicPr>
        <p:blipFill>
          <a:blip r:embed="rId2"/>
          <a:stretch>
            <a:fillRect/>
          </a:stretch>
        </p:blipFill>
        <p:spPr>
          <a:xfrm>
            <a:off x="0" y="0"/>
            <a:ext cx="12328024" cy="6934514"/>
          </a:xfrm>
          <a:prstGeom prst="rect">
            <a:avLst/>
          </a:prstGeom>
          <a:ln w="12700">
            <a:miter lim="400000"/>
          </a:ln>
        </p:spPr>
      </p:pic>
      <p:sp>
        <p:nvSpPr>
          <p:cNvPr id="47" name="Title Text"/>
          <p:cNvSpPr txBox="1">
            <a:spLocks noGrp="1"/>
          </p:cNvSpPr>
          <p:nvPr>
            <p:ph type="title"/>
          </p:nvPr>
        </p:nvSpPr>
        <p:spPr>
          <a:xfrm>
            <a:off x="479425" y="1268412"/>
            <a:ext cx="10515600" cy="810909"/>
          </a:xfrm>
          <a:prstGeom prst="rect">
            <a:avLst/>
          </a:prstGeom>
        </p:spPr>
        <p:txBody>
          <a:bodyPr/>
          <a:lstStyle>
            <a:lvl1pPr>
              <a:defRPr>
                <a:solidFill>
                  <a:schemeClr val="accent2"/>
                </a:solidFill>
              </a:defRPr>
            </a:lvl1pPr>
          </a:lstStyle>
          <a:p>
            <a:r>
              <a:t>Title Text</a:t>
            </a:r>
          </a:p>
        </p:txBody>
      </p:sp>
      <p:sp>
        <p:nvSpPr>
          <p:cNvPr id="48" name="Body Level One…"/>
          <p:cNvSpPr txBox="1">
            <a:spLocks noGrp="1"/>
          </p:cNvSpPr>
          <p:nvPr>
            <p:ph type="body" sz="half" idx="1"/>
          </p:nvPr>
        </p:nvSpPr>
        <p:spPr>
          <a:xfrm>
            <a:off x="479423" y="2343126"/>
            <a:ext cx="6284634" cy="3176846"/>
          </a:xfrm>
          <a:prstGeom prst="rect">
            <a:avLst/>
          </a:prstGeom>
        </p:spPr>
        <p:txBody>
          <a:bodyPr/>
          <a:lstStyle>
            <a:lvl1pPr>
              <a:defRPr sz="2400">
                <a:solidFill>
                  <a:schemeClr val="accent2"/>
                </a:solidFill>
              </a:defRPr>
            </a:lvl1pPr>
            <a:lvl2pPr>
              <a:defRPr sz="2400">
                <a:solidFill>
                  <a:schemeClr val="accent2"/>
                </a:solidFill>
              </a:defRPr>
            </a:lvl2pPr>
            <a:lvl3pPr>
              <a:defRPr sz="2400">
                <a:solidFill>
                  <a:schemeClr val="accent2"/>
                </a:solidFill>
              </a:defRPr>
            </a:lvl3pPr>
            <a:lvl4pPr>
              <a:defRPr sz="2400">
                <a:solidFill>
                  <a:schemeClr val="accent2"/>
                </a:solidFill>
              </a:defRPr>
            </a:lvl4pPr>
            <a:lvl5pPr>
              <a:defRPr sz="2400">
                <a:solidFill>
                  <a:schemeClr val="accent2"/>
                </a:solidFill>
              </a:defRPr>
            </a:lvl5pPr>
          </a:lstStyle>
          <a:p>
            <a:r>
              <a:t>Body Level One</a:t>
            </a:r>
          </a:p>
          <a:p>
            <a:pPr lvl="1"/>
            <a:r>
              <a:t>Body Level Two</a:t>
            </a:r>
          </a:p>
          <a:p>
            <a:pPr lvl="2"/>
            <a:r>
              <a:t>Body Level Three</a:t>
            </a:r>
          </a:p>
          <a:p>
            <a:pPr lvl="3"/>
            <a:r>
              <a:t>Body Level Four</a:t>
            </a:r>
          </a:p>
          <a:p>
            <a:pPr lvl="4"/>
            <a:r>
              <a:t>Body Level Five</a:t>
            </a:r>
          </a:p>
        </p:txBody>
      </p:sp>
      <p:pic>
        <p:nvPicPr>
          <p:cNvPr id="49" name="CILEX Logo.png" descr="CILEX Logo.png"/>
          <p:cNvPicPr>
            <a:picLocks noChangeAspect="1"/>
          </p:cNvPicPr>
          <p:nvPr/>
        </p:nvPicPr>
        <p:blipFill>
          <a:blip r:embed="rId3"/>
          <a:stretch>
            <a:fillRect/>
          </a:stretch>
        </p:blipFill>
        <p:spPr>
          <a:xfrm>
            <a:off x="9734212" y="5885894"/>
            <a:ext cx="2171338" cy="688976"/>
          </a:xfrm>
          <a:prstGeom prst="rect">
            <a:avLst/>
          </a:prstGeom>
          <a:ln w="12700">
            <a:miter lim="400000"/>
          </a:ln>
        </p:spPr>
      </p:pic>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Plain B">
    <p:bg>
      <p:bgPr>
        <a:solidFill>
          <a:srgbClr val="FFFFFF"/>
        </a:solidFill>
        <a:effectLst/>
      </p:bgPr>
    </p:bg>
    <p:spTree>
      <p:nvGrpSpPr>
        <p:cNvPr id="1" name=""/>
        <p:cNvGrpSpPr/>
        <p:nvPr/>
      </p:nvGrpSpPr>
      <p:grpSpPr>
        <a:xfrm>
          <a:off x="0" y="0"/>
          <a:ext cx="0" cy="0"/>
          <a:chOff x="0" y="0"/>
          <a:chExt cx="0" cy="0"/>
        </a:xfrm>
      </p:grpSpPr>
      <p:sp>
        <p:nvSpPr>
          <p:cNvPr id="76" name="Title Text"/>
          <p:cNvSpPr txBox="1">
            <a:spLocks noGrp="1"/>
          </p:cNvSpPr>
          <p:nvPr>
            <p:ph type="title"/>
          </p:nvPr>
        </p:nvSpPr>
        <p:spPr>
          <a:xfrm>
            <a:off x="479425" y="1268412"/>
            <a:ext cx="10515600" cy="810909"/>
          </a:xfrm>
          <a:prstGeom prst="rect">
            <a:avLst/>
          </a:prstGeom>
        </p:spPr>
        <p:txBody>
          <a:bodyPr/>
          <a:lstStyle>
            <a:lvl1pPr>
              <a:defRPr>
                <a:solidFill>
                  <a:schemeClr val="accent2"/>
                </a:solidFill>
              </a:defRPr>
            </a:lvl1pPr>
          </a:lstStyle>
          <a:p>
            <a:r>
              <a:t>Title Text</a:t>
            </a:r>
          </a:p>
        </p:txBody>
      </p:sp>
      <p:sp>
        <p:nvSpPr>
          <p:cNvPr id="77" name="Body Level One…"/>
          <p:cNvSpPr txBox="1">
            <a:spLocks noGrp="1"/>
          </p:cNvSpPr>
          <p:nvPr>
            <p:ph type="body" sz="quarter" idx="1"/>
          </p:nvPr>
        </p:nvSpPr>
        <p:spPr>
          <a:xfrm>
            <a:off x="479425" y="2343126"/>
            <a:ext cx="5616577" cy="2867701"/>
          </a:xfrm>
          <a:prstGeom prst="rect">
            <a:avLst/>
          </a:prstGeom>
        </p:spPr>
        <p:txBody>
          <a:bodyPr/>
          <a:lstStyle>
            <a:lvl1pPr>
              <a:defRPr sz="2400">
                <a:solidFill>
                  <a:schemeClr val="accent2"/>
                </a:solidFill>
              </a:defRPr>
            </a:lvl1pPr>
            <a:lvl2pPr>
              <a:defRPr sz="2400">
                <a:solidFill>
                  <a:schemeClr val="accent2"/>
                </a:solidFill>
              </a:defRPr>
            </a:lvl2pPr>
            <a:lvl3pPr>
              <a:defRPr sz="2400">
                <a:solidFill>
                  <a:schemeClr val="accent2"/>
                </a:solidFill>
              </a:defRPr>
            </a:lvl3pPr>
            <a:lvl4pPr>
              <a:defRPr sz="2400">
                <a:solidFill>
                  <a:schemeClr val="accent2"/>
                </a:solidFill>
              </a:defRPr>
            </a:lvl4pPr>
            <a:lvl5pPr>
              <a:defRPr sz="2400">
                <a:solidFill>
                  <a:schemeClr val="accent2"/>
                </a:solidFill>
              </a:defRPr>
            </a:lvl5pPr>
          </a:lstStyle>
          <a:p>
            <a:r>
              <a:t>Body Level One</a:t>
            </a:r>
          </a:p>
          <a:p>
            <a:pPr lvl="1"/>
            <a:r>
              <a:t>Body Level Two</a:t>
            </a:r>
          </a:p>
          <a:p>
            <a:pPr lvl="2"/>
            <a:r>
              <a:t>Body Level Three</a:t>
            </a:r>
          </a:p>
          <a:p>
            <a:pPr lvl="3"/>
            <a:r>
              <a:t>Body Level Four</a:t>
            </a:r>
          </a:p>
          <a:p>
            <a:pPr lvl="4"/>
            <a:r>
              <a:t>Body Level Five</a:t>
            </a:r>
          </a:p>
        </p:txBody>
      </p:sp>
      <p:pic>
        <p:nvPicPr>
          <p:cNvPr id="78" name="CILEX Logo.png" descr="CILEX Logo.png"/>
          <p:cNvPicPr>
            <a:picLocks noChangeAspect="1"/>
          </p:cNvPicPr>
          <p:nvPr/>
        </p:nvPicPr>
        <p:blipFill>
          <a:blip r:embed="rId2"/>
          <a:stretch>
            <a:fillRect/>
          </a:stretch>
        </p:blipFill>
        <p:spPr>
          <a:xfrm>
            <a:off x="9734212" y="5885894"/>
            <a:ext cx="2171339" cy="688976"/>
          </a:xfrm>
          <a:prstGeom prst="rect">
            <a:avLst/>
          </a:prstGeom>
          <a:ln w="12700">
            <a:miter lim="400000"/>
          </a:ln>
        </p:spPr>
      </p:pic>
      <p:sp>
        <p:nvSpPr>
          <p:cNvPr id="7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Image 1">
    <p:bg>
      <p:bgPr>
        <a:solidFill>
          <a:schemeClr val="accent2">
            <a:alpha val="5000"/>
          </a:schemeClr>
        </a:solidFill>
        <a:effectLst/>
      </p:bgPr>
    </p:bg>
    <p:spTree>
      <p:nvGrpSpPr>
        <p:cNvPr id="1" name=""/>
        <p:cNvGrpSpPr/>
        <p:nvPr/>
      </p:nvGrpSpPr>
      <p:grpSpPr>
        <a:xfrm>
          <a:off x="0" y="0"/>
          <a:ext cx="0" cy="0"/>
          <a:chOff x="0" y="0"/>
          <a:chExt cx="0" cy="0"/>
        </a:xfrm>
      </p:grpSpPr>
      <p:pic>
        <p:nvPicPr>
          <p:cNvPr id="138" name="Picture 12" descr="Picture 12"/>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39" name="Title Text"/>
          <p:cNvSpPr txBox="1">
            <a:spLocks noGrp="1"/>
          </p:cNvSpPr>
          <p:nvPr>
            <p:ph type="title"/>
          </p:nvPr>
        </p:nvSpPr>
        <p:spPr>
          <a:xfrm>
            <a:off x="479425" y="1268412"/>
            <a:ext cx="10515600" cy="810909"/>
          </a:xfrm>
          <a:prstGeom prst="rect">
            <a:avLst/>
          </a:prstGeom>
        </p:spPr>
        <p:txBody>
          <a:bodyPr/>
          <a:lstStyle>
            <a:lvl1pPr>
              <a:defRPr>
                <a:solidFill>
                  <a:schemeClr val="accent2"/>
                </a:solidFill>
              </a:defRPr>
            </a:lvl1pPr>
          </a:lstStyle>
          <a:p>
            <a:r>
              <a:t>Title Text</a:t>
            </a:r>
          </a:p>
        </p:txBody>
      </p:sp>
      <p:sp>
        <p:nvSpPr>
          <p:cNvPr id="140" name="Body Level One…"/>
          <p:cNvSpPr txBox="1">
            <a:spLocks noGrp="1"/>
          </p:cNvSpPr>
          <p:nvPr>
            <p:ph type="body" sz="quarter" idx="1"/>
          </p:nvPr>
        </p:nvSpPr>
        <p:spPr>
          <a:xfrm>
            <a:off x="479425" y="2343126"/>
            <a:ext cx="5616577" cy="2867701"/>
          </a:xfrm>
          <a:prstGeom prst="rect">
            <a:avLst/>
          </a:prstGeom>
        </p:spPr>
        <p:txBody>
          <a:bodyPr/>
          <a:lstStyle>
            <a:lvl1pPr>
              <a:defRPr sz="3200">
                <a:solidFill>
                  <a:schemeClr val="accent2"/>
                </a:solidFill>
              </a:defRPr>
            </a:lvl1pPr>
            <a:lvl2pPr>
              <a:defRPr sz="3200">
                <a:solidFill>
                  <a:schemeClr val="accent2"/>
                </a:solidFill>
              </a:defRPr>
            </a:lvl2pPr>
            <a:lvl3pPr>
              <a:defRPr sz="3200">
                <a:solidFill>
                  <a:schemeClr val="accent2"/>
                </a:solidFill>
              </a:defRPr>
            </a:lvl3pPr>
            <a:lvl4pPr>
              <a:defRPr sz="3200">
                <a:solidFill>
                  <a:schemeClr val="accent2"/>
                </a:solidFill>
              </a:defRPr>
            </a:lvl4pPr>
            <a:lvl5pPr>
              <a:defRPr sz="3200">
                <a:solidFill>
                  <a:schemeClr val="accent2"/>
                </a:solidFill>
              </a:defRPr>
            </a:lvl5pPr>
          </a:lstStyle>
          <a:p>
            <a:r>
              <a:t>Body Level One</a:t>
            </a:r>
          </a:p>
          <a:p>
            <a:pPr lvl="1"/>
            <a:r>
              <a:t>Body Level Two</a:t>
            </a:r>
          </a:p>
          <a:p>
            <a:pPr lvl="2"/>
            <a:r>
              <a:t>Body Level Three</a:t>
            </a:r>
          </a:p>
          <a:p>
            <a:pPr lvl="3"/>
            <a:r>
              <a:t>Body Level Four</a:t>
            </a:r>
          </a:p>
          <a:p>
            <a:pPr lvl="4"/>
            <a:r>
              <a:t>Body Level Five</a:t>
            </a:r>
          </a:p>
        </p:txBody>
      </p:sp>
      <p:sp>
        <p:nvSpPr>
          <p:cNvPr id="141" name="Slide Number"/>
          <p:cNvSpPr txBox="1">
            <a:spLocks noGrp="1"/>
          </p:cNvSpPr>
          <p:nvPr>
            <p:ph type="sldNum" sz="quarter" idx="2"/>
          </p:nvPr>
        </p:nvSpPr>
        <p:spPr>
          <a:xfrm>
            <a:off x="8463946" y="6221731"/>
            <a:ext cx="273654" cy="269239"/>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Image 2">
    <p:bg>
      <p:bgPr>
        <a:solidFill>
          <a:schemeClr val="accent2">
            <a:alpha val="5000"/>
          </a:schemeClr>
        </a:solidFill>
        <a:effectLst/>
      </p:bgPr>
    </p:bg>
    <p:spTree>
      <p:nvGrpSpPr>
        <p:cNvPr id="1" name=""/>
        <p:cNvGrpSpPr/>
        <p:nvPr/>
      </p:nvGrpSpPr>
      <p:grpSpPr>
        <a:xfrm>
          <a:off x="0" y="0"/>
          <a:ext cx="0" cy="0"/>
          <a:chOff x="0" y="0"/>
          <a:chExt cx="0" cy="0"/>
        </a:xfrm>
      </p:grpSpPr>
      <p:pic>
        <p:nvPicPr>
          <p:cNvPr id="148" name="Picture 12" descr="Picture 12"/>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49" name="Title Text"/>
          <p:cNvSpPr txBox="1">
            <a:spLocks noGrp="1"/>
          </p:cNvSpPr>
          <p:nvPr>
            <p:ph type="title"/>
          </p:nvPr>
        </p:nvSpPr>
        <p:spPr>
          <a:xfrm>
            <a:off x="479425" y="1268412"/>
            <a:ext cx="10515600" cy="810909"/>
          </a:xfrm>
          <a:prstGeom prst="rect">
            <a:avLst/>
          </a:prstGeom>
        </p:spPr>
        <p:txBody>
          <a:bodyPr/>
          <a:lstStyle>
            <a:lvl1pPr>
              <a:defRPr>
                <a:solidFill>
                  <a:schemeClr val="accent2"/>
                </a:solidFill>
              </a:defRPr>
            </a:lvl1pPr>
          </a:lstStyle>
          <a:p>
            <a:r>
              <a:t>Title Text</a:t>
            </a:r>
          </a:p>
        </p:txBody>
      </p:sp>
      <p:sp>
        <p:nvSpPr>
          <p:cNvPr id="150" name="Body Level One…"/>
          <p:cNvSpPr txBox="1">
            <a:spLocks noGrp="1"/>
          </p:cNvSpPr>
          <p:nvPr>
            <p:ph type="body" sz="quarter" idx="1"/>
          </p:nvPr>
        </p:nvSpPr>
        <p:spPr>
          <a:xfrm>
            <a:off x="479425" y="2343126"/>
            <a:ext cx="5616577" cy="2867701"/>
          </a:xfrm>
          <a:prstGeom prst="rect">
            <a:avLst/>
          </a:prstGeom>
        </p:spPr>
        <p:txBody>
          <a:bodyPr/>
          <a:lstStyle>
            <a:lvl1pPr>
              <a:defRPr sz="3200">
                <a:solidFill>
                  <a:schemeClr val="accent2"/>
                </a:solidFill>
              </a:defRPr>
            </a:lvl1pPr>
            <a:lvl2pPr>
              <a:defRPr sz="3200">
                <a:solidFill>
                  <a:schemeClr val="accent2"/>
                </a:solidFill>
              </a:defRPr>
            </a:lvl2pPr>
            <a:lvl3pPr>
              <a:defRPr sz="3200">
                <a:solidFill>
                  <a:schemeClr val="accent2"/>
                </a:solidFill>
              </a:defRPr>
            </a:lvl3pPr>
            <a:lvl4pPr>
              <a:defRPr sz="3200">
                <a:solidFill>
                  <a:schemeClr val="accent2"/>
                </a:solidFill>
              </a:defRPr>
            </a:lvl4pPr>
            <a:lvl5pPr>
              <a:defRPr sz="3200">
                <a:solidFill>
                  <a:schemeClr val="accent2"/>
                </a:solidFill>
              </a:defRPr>
            </a:lvl5pPr>
          </a:lstStyle>
          <a:p>
            <a:r>
              <a:t>Body Level One</a:t>
            </a:r>
          </a:p>
          <a:p>
            <a:pPr lvl="1"/>
            <a:r>
              <a:t>Body Level Two</a:t>
            </a:r>
          </a:p>
          <a:p>
            <a:pPr lvl="2"/>
            <a:r>
              <a:t>Body Level Three</a:t>
            </a:r>
          </a:p>
          <a:p>
            <a:pPr lvl="3"/>
            <a:r>
              <a:t>Body Level Four</a:t>
            </a:r>
          </a:p>
          <a:p>
            <a:pPr lvl="4"/>
            <a:r>
              <a:t>Body Level Five</a:t>
            </a:r>
          </a:p>
        </p:txBody>
      </p:sp>
      <p:sp>
        <p:nvSpPr>
          <p:cNvPr id="151" name="Slide Number"/>
          <p:cNvSpPr txBox="1">
            <a:spLocks noGrp="1"/>
          </p:cNvSpPr>
          <p:nvPr>
            <p:ph type="sldNum" sz="quarter" idx="2"/>
          </p:nvPr>
        </p:nvSpPr>
        <p:spPr>
          <a:xfrm>
            <a:off x="8463946" y="6221731"/>
            <a:ext cx="273654" cy="269239"/>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userDrawn="1">
  <p:cSld name="Dark B">
    <p:spTree>
      <p:nvGrpSpPr>
        <p:cNvPr id="1" name=""/>
        <p:cNvGrpSpPr/>
        <p:nvPr/>
      </p:nvGrpSpPr>
      <p:grpSpPr>
        <a:xfrm>
          <a:off x="0" y="0"/>
          <a:ext cx="0" cy="0"/>
          <a:chOff x="0" y="0"/>
          <a:chExt cx="0" cy="0"/>
        </a:xfrm>
      </p:grpSpPr>
      <p:pic>
        <p:nvPicPr>
          <p:cNvPr id="158" name="Picture 6" descr="Picture 6"/>
          <p:cNvPicPr>
            <a:picLocks noChangeAspect="1"/>
          </p:cNvPicPr>
          <p:nvPr userDrawn="1"/>
        </p:nvPicPr>
        <p:blipFill>
          <a:blip r:embed="rId2"/>
          <a:stretch>
            <a:fillRect/>
          </a:stretch>
        </p:blipFill>
        <p:spPr>
          <a:xfrm>
            <a:off x="0" y="0"/>
            <a:ext cx="12192000" cy="6858000"/>
          </a:xfrm>
          <a:prstGeom prst="rect">
            <a:avLst/>
          </a:prstGeom>
          <a:ln w="12700">
            <a:miter lim="400000"/>
          </a:ln>
        </p:spPr>
      </p:pic>
      <p:pic>
        <p:nvPicPr>
          <p:cNvPr id="160" name="CL6071 Cilex Logo White.png" descr="CL6071 Cilex Logo White.png"/>
          <p:cNvPicPr>
            <a:picLocks noChangeAspect="1"/>
          </p:cNvPicPr>
          <p:nvPr/>
        </p:nvPicPr>
        <p:blipFill>
          <a:blip r:embed="rId3"/>
          <a:srcRect l="1468" r="1467"/>
          <a:stretch>
            <a:fillRect/>
          </a:stretch>
        </p:blipFill>
        <p:spPr>
          <a:xfrm>
            <a:off x="9624794" y="5938220"/>
            <a:ext cx="2173006" cy="689017"/>
          </a:xfrm>
          <a:prstGeom prst="rect">
            <a:avLst/>
          </a:prstGeom>
          <a:ln w="12700">
            <a:miter lim="400000"/>
          </a:ln>
        </p:spPr>
      </p:pic>
      <p:sp>
        <p:nvSpPr>
          <p:cNvPr id="161" name="Title Text"/>
          <p:cNvSpPr txBox="1"/>
          <p:nvPr/>
        </p:nvSpPr>
        <p:spPr>
          <a:xfrm>
            <a:off x="479425" y="1739261"/>
            <a:ext cx="9678728" cy="9144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ormAutofit/>
          </a:bodyPr>
          <a:lstStyle>
            <a:lvl1pPr>
              <a:lnSpc>
                <a:spcPct val="90000"/>
              </a:lnSpc>
              <a:defRPr sz="4000">
                <a:solidFill>
                  <a:srgbClr val="FFFFFF"/>
                </a:solidFill>
                <a:latin typeface="Calibri"/>
                <a:ea typeface="Calibri"/>
                <a:cs typeface="Calibri"/>
                <a:sym typeface="Calibri"/>
              </a:defRPr>
            </a:lvl1pPr>
          </a:lstStyle>
          <a:p>
            <a:r>
              <a:rPr lang="en-US"/>
              <a:t>What will happen after your exam?</a:t>
            </a:r>
            <a:endParaRPr/>
          </a:p>
        </p:txBody>
      </p:sp>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End_Contact B">
    <p:spTree>
      <p:nvGrpSpPr>
        <p:cNvPr id="1" name=""/>
        <p:cNvGrpSpPr/>
        <p:nvPr/>
      </p:nvGrpSpPr>
      <p:grpSpPr>
        <a:xfrm>
          <a:off x="0" y="0"/>
          <a:ext cx="0" cy="0"/>
          <a:chOff x="0" y="0"/>
          <a:chExt cx="0" cy="0"/>
        </a:xfrm>
      </p:grpSpPr>
      <p:pic>
        <p:nvPicPr>
          <p:cNvPr id="190" name="Picture 6" descr="Picture 6"/>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191" name="Thank you"/>
          <p:cNvSpPr txBox="1"/>
          <p:nvPr/>
        </p:nvSpPr>
        <p:spPr>
          <a:xfrm>
            <a:off x="479425" y="1304993"/>
            <a:ext cx="6384391" cy="2387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ormAutofit/>
          </a:bodyPr>
          <a:lstStyle>
            <a:lvl1pPr>
              <a:lnSpc>
                <a:spcPct val="90000"/>
              </a:lnSpc>
              <a:defRPr sz="4000">
                <a:solidFill>
                  <a:srgbClr val="FFFFFF"/>
                </a:solidFill>
                <a:latin typeface="Calibri"/>
                <a:ea typeface="Calibri"/>
                <a:cs typeface="Calibri"/>
                <a:sym typeface="Calibri"/>
              </a:defRPr>
            </a:lvl1pPr>
          </a:lstStyle>
          <a:p>
            <a:r>
              <a:t>Thank you</a:t>
            </a:r>
          </a:p>
        </p:txBody>
      </p:sp>
      <p:sp>
        <p:nvSpPr>
          <p:cNvPr id="192" name="For further details, please get in touch…"/>
          <p:cNvSpPr txBox="1"/>
          <p:nvPr/>
        </p:nvSpPr>
        <p:spPr>
          <a:xfrm>
            <a:off x="479425" y="3692592"/>
            <a:ext cx="4961704" cy="254753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ormAutofit/>
          </a:bodyPr>
          <a:lstStyle/>
          <a:p>
            <a:pPr>
              <a:lnSpc>
                <a:spcPct val="90000"/>
              </a:lnSpc>
              <a:spcBef>
                <a:spcPts val="1000"/>
              </a:spcBef>
              <a:defRPr>
                <a:solidFill>
                  <a:srgbClr val="FFFFFF"/>
                </a:solidFill>
                <a:latin typeface="Calibri"/>
                <a:ea typeface="Calibri"/>
                <a:cs typeface="Calibri"/>
                <a:sym typeface="Calibri"/>
              </a:defRPr>
            </a:pPr>
            <a:r>
              <a:t>For further details, please get in touch</a:t>
            </a:r>
          </a:p>
          <a:p>
            <a:pPr>
              <a:lnSpc>
                <a:spcPct val="90000"/>
              </a:lnSpc>
              <a:spcBef>
                <a:spcPts val="1000"/>
              </a:spcBef>
              <a:defRPr>
                <a:solidFill>
                  <a:srgbClr val="FFFFFF"/>
                </a:solidFill>
                <a:latin typeface="Calibri"/>
                <a:ea typeface="Calibri"/>
                <a:cs typeface="Calibri"/>
                <a:sym typeface="Calibri"/>
              </a:defRPr>
            </a:pPr>
            <a:endParaRPr/>
          </a:p>
          <a:p>
            <a:pPr>
              <a:lnSpc>
                <a:spcPct val="90000"/>
              </a:lnSpc>
              <a:spcBef>
                <a:spcPts val="1000"/>
              </a:spcBef>
              <a:defRPr>
                <a:solidFill>
                  <a:srgbClr val="FFFFFF"/>
                </a:solidFill>
                <a:latin typeface="Calibri"/>
                <a:ea typeface="Calibri"/>
                <a:cs typeface="Calibri"/>
                <a:sym typeface="Calibri"/>
              </a:defRPr>
            </a:pPr>
            <a:r>
              <a:t>Name:</a:t>
            </a:r>
          </a:p>
          <a:p>
            <a:pPr lvl="1">
              <a:lnSpc>
                <a:spcPct val="90000"/>
              </a:lnSpc>
              <a:spcBef>
                <a:spcPts val="1000"/>
              </a:spcBef>
              <a:defRPr>
                <a:solidFill>
                  <a:srgbClr val="FFFFFF"/>
                </a:solidFill>
                <a:latin typeface="Calibri"/>
                <a:ea typeface="Calibri"/>
                <a:cs typeface="Calibri"/>
                <a:sym typeface="Calibri"/>
              </a:defRPr>
            </a:pPr>
            <a:r>
              <a:t>Email:</a:t>
            </a:r>
          </a:p>
          <a:p>
            <a:pPr lvl="2">
              <a:lnSpc>
                <a:spcPct val="90000"/>
              </a:lnSpc>
              <a:spcBef>
                <a:spcPts val="1000"/>
              </a:spcBef>
              <a:defRPr>
                <a:solidFill>
                  <a:srgbClr val="FFFFFF"/>
                </a:solidFill>
                <a:latin typeface="Calibri"/>
                <a:ea typeface="Calibri"/>
                <a:cs typeface="Calibri"/>
                <a:sym typeface="Calibri"/>
              </a:defRPr>
            </a:pPr>
            <a:r>
              <a:t>Mobile:</a:t>
            </a:r>
          </a:p>
        </p:txBody>
      </p:sp>
      <p:pic>
        <p:nvPicPr>
          <p:cNvPr id="193" name="CL6071 Cilex Logo White.png" descr="CL6071 Cilex Logo White.png"/>
          <p:cNvPicPr>
            <a:picLocks noChangeAspect="1"/>
          </p:cNvPicPr>
          <p:nvPr/>
        </p:nvPicPr>
        <p:blipFill>
          <a:blip r:embed="rId3"/>
          <a:srcRect l="1468" r="1467"/>
          <a:stretch>
            <a:fillRect/>
          </a:stretch>
        </p:blipFill>
        <p:spPr>
          <a:xfrm>
            <a:off x="9624794" y="5938220"/>
            <a:ext cx="2173006" cy="689017"/>
          </a:xfrm>
          <a:prstGeom prst="rect">
            <a:avLst/>
          </a:prstGeom>
          <a:ln w="12700">
            <a:miter lim="400000"/>
          </a:ln>
        </p:spPr>
      </p:pic>
      <p:sp>
        <p:nvSpPr>
          <p:cNvPr id="1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7E6E6"/>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9"/>
          <a:stretch>
            <a:fillRect/>
          </a:stretch>
        </p:blipFill>
        <p:spPr>
          <a:xfrm>
            <a:off x="0" y="0"/>
            <a:ext cx="12192000" cy="6858000"/>
          </a:xfrm>
          <a:prstGeom prst="rect">
            <a:avLst/>
          </a:prstGeom>
          <a:ln w="12700">
            <a:miter lim="400000"/>
          </a:ln>
        </p:spPr>
      </p:pic>
      <p:sp>
        <p:nvSpPr>
          <p:cNvPr id="3" name="Title Text"/>
          <p:cNvSpPr txBox="1">
            <a:spLocks noGrp="1"/>
          </p:cNvSpPr>
          <p:nvPr>
            <p:ph type="title"/>
          </p:nvPr>
        </p:nvSpPr>
        <p:spPr>
          <a:xfrm>
            <a:off x="479425" y="1268412"/>
            <a:ext cx="11196640" cy="8109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Title Text</a:t>
            </a:r>
          </a:p>
        </p:txBody>
      </p:sp>
      <p:sp>
        <p:nvSpPr>
          <p:cNvPr id="4" name="Body Level One…"/>
          <p:cNvSpPr txBox="1">
            <a:spLocks noGrp="1"/>
          </p:cNvSpPr>
          <p:nvPr>
            <p:ph type="body" idx="1"/>
          </p:nvPr>
        </p:nvSpPr>
        <p:spPr>
          <a:xfrm>
            <a:off x="479423" y="2343126"/>
            <a:ext cx="11196642" cy="9144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p>
            <a:r>
              <a:t>Body Level One</a:t>
            </a:r>
          </a:p>
          <a:p>
            <a:pPr lvl="1"/>
            <a:r>
              <a:t>Body Level Two</a:t>
            </a:r>
          </a:p>
          <a:p>
            <a:pPr lvl="2"/>
            <a:r>
              <a:t>Body Level Three</a:t>
            </a:r>
          </a:p>
          <a:p>
            <a:pPr lvl="3"/>
            <a:r>
              <a:t>Body Level Four</a:t>
            </a:r>
          </a:p>
          <a:p>
            <a:pPr lvl="4"/>
            <a:r>
              <a:t>Body Level Five</a:t>
            </a:r>
          </a:p>
        </p:txBody>
      </p:sp>
      <p:pic>
        <p:nvPicPr>
          <p:cNvPr id="5" name="CL6071 Cilex Logo White.png" descr="CL6071 Cilex Logo White.png"/>
          <p:cNvPicPr>
            <a:picLocks noChangeAspect="1"/>
          </p:cNvPicPr>
          <p:nvPr/>
        </p:nvPicPr>
        <p:blipFill>
          <a:blip r:embed="rId10"/>
          <a:srcRect l="1468" r="1467"/>
          <a:stretch>
            <a:fillRect/>
          </a:stretch>
        </p:blipFill>
        <p:spPr>
          <a:xfrm>
            <a:off x="9624794" y="5938220"/>
            <a:ext cx="2173006" cy="689017"/>
          </a:xfrm>
          <a:prstGeom prst="rect">
            <a:avLst/>
          </a:prstGeom>
          <a:ln w="12700">
            <a:miter lim="400000"/>
          </a:ln>
        </p:spPr>
      </p:pic>
      <p:sp>
        <p:nvSpPr>
          <p:cNvPr id="6" name="Slide Number"/>
          <p:cNvSpPr txBox="1">
            <a:spLocks noGrp="1"/>
          </p:cNvSpPr>
          <p:nvPr>
            <p:ph type="sldNum" sz="quarter" idx="2"/>
          </p:nvPr>
        </p:nvSpPr>
        <p:spPr>
          <a:xfrm>
            <a:off x="8463946" y="6221731"/>
            <a:ext cx="273654" cy="269239"/>
          </a:xfrm>
          <a:prstGeom prst="rect">
            <a:avLst/>
          </a:prstGeom>
          <a:ln w="12700">
            <a:miter lim="400000"/>
          </a:ln>
        </p:spPr>
        <p:txBody>
          <a:bodyPr wrap="none" lIns="45718" tIns="45718" rIns="45718" bIns="45718"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2" r:id="rId2"/>
    <p:sldLayoutId id="2147483655" r:id="rId3"/>
    <p:sldLayoutId id="2147483661" r:id="rId4"/>
    <p:sldLayoutId id="2147483662" r:id="rId5"/>
    <p:sldLayoutId id="2147483663" r:id="rId6"/>
    <p:sldLayoutId id="2147483666" r:id="rId7"/>
  </p:sldLayoutIdLst>
  <p:transition spd="med"/>
  <p:txStyles>
    <p:title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p:titleStyle>
    <p:bodyStyle>
      <a:lvl1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1pPr>
      <a:lvl2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5pPr>
      <a:lvl6pPr marL="27432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6pPr>
      <a:lvl7pPr marL="32004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7pPr>
      <a:lvl8pPr marL="36576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8pPr>
      <a:lvl9pPr marL="41148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Helvetica"/>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eur02.safelinks.protection.outlook.com/?url=https%3A%2F%2Fprotect.checkpoint.com%2Fv2%2Fr02%2F___https%3A%2F%2Fwww.youtube.com%2Fwatch%3Fv%3D4DqrQtAoUJs%26t%3D47s___.Y3AxZTpjaWxleGxhd3NjaG9vbDpjOm86NzRhMDc2MzE2MWM3OWJlNzNlYTc3NmZkODE5ZGI1ZWM6NzphYzcyOmE0YWE4MzdjYmExM2E5MzY3ZTI1ODk0MDM0OTAyNWFjODBkNjc1Mzc1YzA4OTNjMzM4MTc5NTBiNjBmZjA0YWU6aDpUOk4&amp;data=05%7C02%7Cemma.carroll%40cilex.org.uk%7Ced9f1c1f6b834e41d14d08dcf1ea403e%7C9096e35ab9874b109fed671978bc83e8%7C0%7C0%7C638651235616780226%7CUnknown%7CTWFpbGZsb3d8eyJWIjoiMC4wLjAwMDAiLCJQIjoiV2luMzIiLCJBTiI6Ik1haWwiLCJXVCI6Mn0%3D%7C0%7C%7C%7C&amp;sdata=trjPjC0pe7JbLpprjc3EfjwjhsatQxm9v5lS15gPSto%3D&amp;reserved=0" TargetMode="External"/><Relationship Id="rId2" Type="http://schemas.openxmlformats.org/officeDocument/2006/relationships/hyperlink" Target="mailto:support@testreach.com"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status.testreach.com/"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hyperlink" Target="mailto:support@testreach.com"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Title 1"/>
          <p:cNvSpPr txBox="1">
            <a:spLocks noGrp="1"/>
          </p:cNvSpPr>
          <p:nvPr>
            <p:ph type="ctrTitle"/>
          </p:nvPr>
        </p:nvSpPr>
        <p:spPr>
          <a:xfrm>
            <a:off x="414322" y="2532600"/>
            <a:ext cx="5681678" cy="1475667"/>
          </a:xfrm>
          <a:prstGeom prst="rect">
            <a:avLst/>
          </a:prstGeom>
        </p:spPr>
        <p:txBody>
          <a:bodyPr>
            <a:normAutofit/>
          </a:bodyPr>
          <a:lstStyle/>
          <a:p>
            <a:r>
              <a:rPr lang="en-US"/>
              <a:t>Sitting CPQ Exams </a:t>
            </a:r>
            <a:br>
              <a:rPr lang="en-US"/>
            </a:br>
            <a:r>
              <a:rPr lang="en-US"/>
              <a:t>using </a:t>
            </a:r>
            <a:r>
              <a:rPr lang="en-US" err="1"/>
              <a:t>TestReach</a:t>
            </a:r>
            <a:endParaRPr/>
          </a:p>
        </p:txBody>
      </p:sp>
      <p:sp>
        <p:nvSpPr>
          <p:cNvPr id="204" name="Subtitle 2"/>
          <p:cNvSpPr txBox="1">
            <a:spLocks noGrp="1"/>
          </p:cNvSpPr>
          <p:nvPr>
            <p:ph type="subTitle" sz="quarter" idx="1"/>
          </p:nvPr>
        </p:nvSpPr>
        <p:spPr>
          <a:xfrm>
            <a:off x="258874" y="3916827"/>
            <a:ext cx="4361954" cy="752269"/>
          </a:xfrm>
          <a:prstGeom prst="rect">
            <a:avLst/>
          </a:prstGeom>
        </p:spPr>
        <p:txBody>
          <a:bodyPr lIns="45718" tIns="45718" rIns="45718" bIns="45718" anchor="t">
            <a:normAutofit/>
          </a:bodyPr>
          <a:lstStyle/>
          <a:p>
            <a:r>
              <a:rPr lang="en-US" sz="2400" dirty="0"/>
              <a:t>A Candidate Guide to </a:t>
            </a:r>
            <a:r>
              <a:rPr lang="en-US" sz="2400" dirty="0" err="1"/>
              <a:t>TestReach</a:t>
            </a:r>
          </a:p>
          <a:p>
            <a:r>
              <a:rPr lang="en-US" sz="1200"/>
              <a:t>Version 1.9 August 2026</a:t>
            </a:r>
            <a:endParaRPr sz="120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Title 1"/>
          <p:cNvSpPr txBox="1">
            <a:spLocks noGrp="1"/>
          </p:cNvSpPr>
          <p:nvPr>
            <p:ph type="title"/>
          </p:nvPr>
        </p:nvSpPr>
        <p:spPr>
          <a:xfrm>
            <a:off x="479423" y="527118"/>
            <a:ext cx="10515600" cy="573714"/>
          </a:xfrm>
          <a:prstGeom prst="rect">
            <a:avLst/>
          </a:prstGeom>
        </p:spPr>
        <p:txBody>
          <a:bodyPr>
            <a:normAutofit fontScale="90000"/>
          </a:bodyPr>
          <a:lstStyle/>
          <a:p>
            <a:r>
              <a:rPr lang="en-US" sz="3600">
                <a:latin typeface="Barlow" panose="00000500000000000000" pitchFamily="2" charset="0"/>
              </a:rPr>
              <a:t>What happens once I </a:t>
            </a:r>
            <a:br>
              <a:rPr lang="en-US" sz="3600">
                <a:latin typeface="Barlow" panose="00000500000000000000" pitchFamily="2" charset="0"/>
              </a:rPr>
            </a:br>
            <a:r>
              <a:rPr lang="en-US" sz="3600">
                <a:latin typeface="Barlow" panose="00000500000000000000" pitchFamily="2" charset="0"/>
              </a:rPr>
              <a:t>have booked my exam?</a:t>
            </a:r>
            <a:endParaRPr sz="3600">
              <a:latin typeface="Barlow" panose="00000500000000000000" pitchFamily="2" charset="0"/>
            </a:endParaRPr>
          </a:p>
        </p:txBody>
      </p:sp>
      <p:sp>
        <p:nvSpPr>
          <p:cNvPr id="213" name="Text Placeholder 4"/>
          <p:cNvSpPr txBox="1">
            <a:spLocks noGrp="1"/>
          </p:cNvSpPr>
          <p:nvPr>
            <p:ph type="body" sz="half" idx="1"/>
          </p:nvPr>
        </p:nvSpPr>
        <p:spPr>
          <a:xfrm>
            <a:off x="479423" y="1784121"/>
            <a:ext cx="5797090" cy="4821154"/>
          </a:xfrm>
          <a:prstGeom prst="rect">
            <a:avLst/>
          </a:prstGeom>
        </p:spPr>
        <p:txBody>
          <a:bodyPr>
            <a:normAutofit/>
          </a:bodyPr>
          <a:lstStyle/>
          <a:p>
            <a:pPr algn="just">
              <a:lnSpc>
                <a:spcPct val="100000"/>
              </a:lnSpc>
            </a:pPr>
            <a:r>
              <a:rPr lang="en-GB" sz="2000">
                <a:latin typeface="Barlow" panose="00000500000000000000" pitchFamily="2" charset="0"/>
              </a:rPr>
              <a:t>Once you have booked your exam you will receive an automated email confirmation of your exam booking. This will include a link to the exam regulations. You should read these before your exam takes place. </a:t>
            </a:r>
          </a:p>
          <a:p>
            <a:pPr algn="just">
              <a:lnSpc>
                <a:spcPct val="100000"/>
              </a:lnSpc>
            </a:pPr>
            <a:endParaRPr lang="en-GB" sz="2000">
              <a:latin typeface="Barlow" panose="00000500000000000000" pitchFamily="2" charset="0"/>
            </a:endParaRPr>
          </a:p>
          <a:p>
            <a:pPr algn="just">
              <a:lnSpc>
                <a:spcPct val="100000"/>
              </a:lnSpc>
            </a:pPr>
            <a:r>
              <a:rPr lang="en-GB" sz="2000">
                <a:latin typeface="Barlow" panose="00000500000000000000" pitchFamily="2" charset="0"/>
              </a:rPr>
              <a:t>You will have up to 14 days to cancel your exam once the exam deadline has passed. </a:t>
            </a:r>
          </a:p>
          <a:p>
            <a:pPr algn="just">
              <a:lnSpc>
                <a:spcPct val="100000"/>
              </a:lnSpc>
            </a:pPr>
            <a:r>
              <a:rPr lang="en-GB" sz="2000">
                <a:latin typeface="Barlow" panose="00000500000000000000" pitchFamily="2" charset="0"/>
              </a:rPr>
              <a:t> </a:t>
            </a:r>
          </a:p>
          <a:p>
            <a:pPr algn="just">
              <a:lnSpc>
                <a:spcPct val="100000"/>
              </a:lnSpc>
            </a:pPr>
            <a:r>
              <a:rPr lang="en-GB" sz="2000">
                <a:latin typeface="Barlow" panose="00000500000000000000" pitchFamily="2" charset="0"/>
              </a:rPr>
              <a:t>Approximately 4 weeks before your exam date you will receive two further emails. These emails will be from TestReach. You might need to check your junk mail if these do not come through to you.</a:t>
            </a:r>
            <a:endParaRPr lang="en-GB" sz="2400">
              <a:latin typeface="Barlow" panose="00000500000000000000" pitchFamily="2" charset="0"/>
            </a:endParaRPr>
          </a:p>
          <a:p>
            <a:pPr algn="just"/>
            <a:endParaRPr lang="en-GB" sz="2000">
              <a:latin typeface="Barlow" panose="00000500000000000000" pitchFamily="2" charset="0"/>
            </a:endParaRPr>
          </a:p>
          <a:p>
            <a:pPr algn="just"/>
            <a:endParaRPr lang="en-GB" sz="2000">
              <a:latin typeface="Barlow" panose="00000500000000000000" pitchFamily="2" charset="0"/>
            </a:endParaRPr>
          </a:p>
          <a:p>
            <a:pPr algn="just"/>
            <a:endParaRPr sz="2000">
              <a:latin typeface="Barlow" panose="00000500000000000000" pitchFamily="2" charset="0"/>
            </a:endParaRPr>
          </a:p>
        </p:txBody>
      </p:sp>
      <p:sp>
        <p:nvSpPr>
          <p:cNvPr id="5" name="Text Placeholder 4">
            <a:extLst>
              <a:ext uri="{FF2B5EF4-FFF2-40B4-BE49-F238E27FC236}">
                <a16:creationId xmlns:a16="http://schemas.microsoft.com/office/drawing/2014/main" id="{2BCA94C3-122D-431F-B06F-3F8CF8D02AB3}"/>
              </a:ext>
            </a:extLst>
          </p:cNvPr>
          <p:cNvSpPr txBox="1">
            <a:spLocks/>
          </p:cNvSpPr>
          <p:nvPr/>
        </p:nvSpPr>
        <p:spPr>
          <a:xfrm>
            <a:off x="7377344" y="2658861"/>
            <a:ext cx="4696287" cy="153583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fontScale="77500" lnSpcReduction="20000"/>
          </a:bodyPr>
          <a:lstStyle>
            <a:lvl1pPr marL="0" marR="0" indent="0" algn="l" defTabSz="914400" rtl="0" latinLnBrk="0">
              <a:lnSpc>
                <a:spcPct val="90000"/>
              </a:lnSpc>
              <a:spcBef>
                <a:spcPts val="1000"/>
              </a:spcBef>
              <a:spcAft>
                <a:spcPts val="0"/>
              </a:spcAft>
              <a:buClrTx/>
              <a:buSzTx/>
              <a:buFontTx/>
              <a:buNone/>
              <a:tabLst/>
              <a:defRPr sz="24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1000"/>
              </a:spcBef>
              <a:spcAft>
                <a:spcPts val="0"/>
              </a:spcAft>
              <a:buClrTx/>
              <a:buSzTx/>
              <a:buFontTx/>
              <a:buNone/>
              <a:tabLst/>
              <a:defRPr sz="2400" b="0" i="0" u="none" strike="noStrike" cap="none" spc="0" baseline="0">
                <a:solidFill>
                  <a:schemeClr val="accent2"/>
                </a:solidFill>
                <a:uFillTx/>
                <a:latin typeface="Calibri"/>
                <a:ea typeface="Calibri"/>
                <a:cs typeface="Calibri"/>
                <a:sym typeface="Calibri"/>
              </a:defRPr>
            </a:lvl2pPr>
            <a:lvl3pPr marL="0" marR="0" indent="0" algn="l" defTabSz="914400" rtl="0" latinLnBrk="0">
              <a:lnSpc>
                <a:spcPct val="90000"/>
              </a:lnSpc>
              <a:spcBef>
                <a:spcPts val="1000"/>
              </a:spcBef>
              <a:spcAft>
                <a:spcPts val="0"/>
              </a:spcAft>
              <a:buClrTx/>
              <a:buSzTx/>
              <a:buFontTx/>
              <a:buNone/>
              <a:tabLst/>
              <a:defRPr sz="2400" b="0" i="0" u="none" strike="noStrike" cap="none" spc="0" baseline="0">
                <a:solidFill>
                  <a:schemeClr val="accent2"/>
                </a:solidFill>
                <a:uFillTx/>
                <a:latin typeface="Calibri"/>
                <a:ea typeface="Calibri"/>
                <a:cs typeface="Calibri"/>
                <a:sym typeface="Calibri"/>
              </a:defRPr>
            </a:lvl3pPr>
            <a:lvl4pPr marL="0" marR="0" indent="0" algn="l" defTabSz="914400" rtl="0" latinLnBrk="0">
              <a:lnSpc>
                <a:spcPct val="90000"/>
              </a:lnSpc>
              <a:spcBef>
                <a:spcPts val="1000"/>
              </a:spcBef>
              <a:spcAft>
                <a:spcPts val="0"/>
              </a:spcAft>
              <a:buClrTx/>
              <a:buSzTx/>
              <a:buFontTx/>
              <a:buNone/>
              <a:tabLst/>
              <a:defRPr sz="2400" b="0" i="0" u="none" strike="noStrike" cap="none" spc="0" baseline="0">
                <a:solidFill>
                  <a:schemeClr val="accent2"/>
                </a:solidFill>
                <a:uFillTx/>
                <a:latin typeface="Calibri"/>
                <a:ea typeface="Calibri"/>
                <a:cs typeface="Calibri"/>
                <a:sym typeface="Calibri"/>
              </a:defRPr>
            </a:lvl4pPr>
            <a:lvl5pPr marL="0" marR="0" indent="0" algn="l" defTabSz="914400" rtl="0" latinLnBrk="0">
              <a:lnSpc>
                <a:spcPct val="90000"/>
              </a:lnSpc>
              <a:spcBef>
                <a:spcPts val="1000"/>
              </a:spcBef>
              <a:spcAft>
                <a:spcPts val="0"/>
              </a:spcAft>
              <a:buClrTx/>
              <a:buSzTx/>
              <a:buFontTx/>
              <a:buNone/>
              <a:tabLst/>
              <a:defRPr sz="2400" b="0" i="0" u="none" strike="noStrike" cap="none" spc="0" baseline="0">
                <a:solidFill>
                  <a:schemeClr val="accent2"/>
                </a:solidFill>
                <a:uFillTx/>
                <a:latin typeface="Calibri"/>
                <a:ea typeface="Calibri"/>
                <a:cs typeface="Calibri"/>
                <a:sym typeface="Calibri"/>
              </a:defRPr>
            </a:lvl5pPr>
            <a:lvl6pPr marL="27432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6pPr>
            <a:lvl7pPr marL="32004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7pPr>
            <a:lvl8pPr marL="36576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8pPr>
            <a:lvl9pPr marL="41148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9pPr>
          </a:lstStyle>
          <a:p>
            <a:pPr algn="just" hangingPunct="1">
              <a:lnSpc>
                <a:spcPct val="100000"/>
              </a:lnSpc>
            </a:pPr>
            <a:r>
              <a:rPr lang="en-US">
                <a:latin typeface="Barlow" panose="00000500000000000000" pitchFamily="2" charset="0"/>
              </a:rPr>
              <a:t>Email 1     </a:t>
            </a:r>
            <a:r>
              <a:rPr lang="en-US">
                <a:solidFill>
                  <a:schemeClr val="accent1"/>
                </a:solidFill>
                <a:latin typeface="Barlow" panose="00000500000000000000" pitchFamily="2" charset="0"/>
                <a:sym typeface="Wingdings" panose="05000000000000000000" pitchFamily="2" charset="2"/>
              </a:rPr>
              <a:t></a:t>
            </a:r>
            <a:r>
              <a:rPr lang="en-US">
                <a:latin typeface="Barlow" panose="00000500000000000000" pitchFamily="2" charset="0"/>
                <a:sym typeface="Wingdings" panose="05000000000000000000" pitchFamily="2" charset="2"/>
              </a:rPr>
              <a:t>     Account set up</a:t>
            </a:r>
          </a:p>
          <a:p>
            <a:pPr algn="just" hangingPunct="1">
              <a:lnSpc>
                <a:spcPct val="100000"/>
              </a:lnSpc>
            </a:pPr>
            <a:endParaRPr lang="en-US">
              <a:latin typeface="Barlow" panose="00000500000000000000" pitchFamily="2" charset="0"/>
            </a:endParaRPr>
          </a:p>
          <a:p>
            <a:pPr hangingPunct="1">
              <a:lnSpc>
                <a:spcPct val="100000"/>
              </a:lnSpc>
            </a:pPr>
            <a:r>
              <a:rPr lang="en-US">
                <a:latin typeface="Barlow" panose="00000500000000000000" pitchFamily="2" charset="0"/>
              </a:rPr>
              <a:t>Email 2     </a:t>
            </a:r>
            <a:r>
              <a:rPr lang="en-US">
                <a:solidFill>
                  <a:schemeClr val="accent1"/>
                </a:solidFill>
                <a:latin typeface="Barlow" panose="00000500000000000000" pitchFamily="2" charset="0"/>
                <a:sym typeface="Wingdings" panose="05000000000000000000" pitchFamily="2" charset="2"/>
              </a:rPr>
              <a:t></a:t>
            </a:r>
            <a:r>
              <a:rPr lang="en-US">
                <a:latin typeface="Barlow" panose="00000500000000000000" pitchFamily="2" charset="0"/>
                <a:sym typeface="Wingdings" panose="05000000000000000000" pitchFamily="2" charset="2"/>
              </a:rPr>
              <a:t>    Password for the exam booked</a:t>
            </a:r>
            <a:endParaRPr lang="en-US">
              <a:latin typeface="Barlow" panose="00000500000000000000" pitchFamily="2" charset="0"/>
            </a:endParaRPr>
          </a:p>
          <a:p>
            <a:pPr algn="just" hangingPunct="1"/>
            <a:r>
              <a:rPr lang="en-US">
                <a:latin typeface="Barlow" panose="00000500000000000000" pitchFamily="2" charset="0"/>
              </a:rPr>
              <a:t>  </a:t>
            </a:r>
          </a:p>
          <a:p>
            <a:pPr algn="just" hangingPunct="1"/>
            <a:endParaRPr lang="en-US" sz="2000">
              <a:latin typeface="Barlow" panose="00000500000000000000" pitchFamily="2" charset="0"/>
            </a:endParaRPr>
          </a:p>
          <a:p>
            <a:pPr algn="just" hangingPunct="1"/>
            <a:endParaRPr lang="en-US" sz="2000">
              <a:latin typeface="Barlow" panose="00000500000000000000" pitchFamily="2" charset="0"/>
            </a:endParaRPr>
          </a:p>
          <a:p>
            <a:pPr algn="just" hangingPunct="1"/>
            <a:endParaRPr lang="en-US" sz="2000">
              <a:latin typeface="Barlow" panose="00000500000000000000" pitchFamily="2"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E49A67B-0D65-4AD3-A1B6-6F2CDB12365D}"/>
              </a:ext>
            </a:extLst>
          </p:cNvPr>
          <p:cNvSpPr txBox="1">
            <a:spLocks noGrp="1"/>
          </p:cNvSpPr>
          <p:nvPr>
            <p:ph type="title"/>
          </p:nvPr>
        </p:nvSpPr>
        <p:spPr>
          <a:xfrm>
            <a:off x="479423" y="520007"/>
            <a:ext cx="10515600" cy="573714"/>
          </a:xfrm>
          <a:prstGeom prst="rect">
            <a:avLst/>
          </a:prstGeom>
        </p:spPr>
        <p:txBody>
          <a:bodyPr>
            <a:normAutofit fontScale="90000"/>
          </a:bodyPr>
          <a:lstStyle/>
          <a:p>
            <a:r>
              <a:rPr lang="en-US" sz="3600">
                <a:latin typeface="Barlow" panose="00000500000000000000" pitchFamily="2" charset="0"/>
              </a:rPr>
              <a:t>Logging into </a:t>
            </a:r>
            <a:r>
              <a:rPr lang="en-US" sz="3600" err="1">
                <a:latin typeface="Barlow" panose="00000500000000000000" pitchFamily="2" charset="0"/>
              </a:rPr>
              <a:t>TestReach</a:t>
            </a:r>
            <a:r>
              <a:rPr lang="en-US" sz="3600">
                <a:latin typeface="Barlow" panose="00000500000000000000" pitchFamily="2" charset="0"/>
              </a:rPr>
              <a:t> &amp; booking your exact start time</a:t>
            </a:r>
            <a:endParaRPr sz="3600">
              <a:latin typeface="Barlow" panose="00000500000000000000" pitchFamily="2" charset="0"/>
            </a:endParaRPr>
          </a:p>
        </p:txBody>
      </p:sp>
      <p:sp>
        <p:nvSpPr>
          <p:cNvPr id="10" name="Text Placeholder 4">
            <a:extLst>
              <a:ext uri="{FF2B5EF4-FFF2-40B4-BE49-F238E27FC236}">
                <a16:creationId xmlns:a16="http://schemas.microsoft.com/office/drawing/2014/main" id="{212119AF-7D82-418F-BC1E-CA89EEFD9AAC}"/>
              </a:ext>
            </a:extLst>
          </p:cNvPr>
          <p:cNvSpPr txBox="1">
            <a:spLocks noGrp="1"/>
          </p:cNvSpPr>
          <p:nvPr>
            <p:ph type="body" sz="half" idx="1"/>
          </p:nvPr>
        </p:nvSpPr>
        <p:spPr>
          <a:xfrm>
            <a:off x="402454" y="1093721"/>
            <a:ext cx="11310123" cy="4821154"/>
          </a:xfrm>
          <a:prstGeom prst="rect">
            <a:avLst/>
          </a:prstGeom>
        </p:spPr>
        <p:txBody>
          <a:bodyPr>
            <a:normAutofit/>
          </a:bodyPr>
          <a:lstStyle/>
          <a:p>
            <a:pPr algn="just">
              <a:lnSpc>
                <a:spcPct val="100000"/>
              </a:lnSpc>
            </a:pPr>
            <a:r>
              <a:rPr lang="en-GB" sz="2000">
                <a:latin typeface="Barlow" panose="00000500000000000000" pitchFamily="2" charset="0"/>
              </a:rPr>
              <a:t>Once you have received your emails from TestReach you must log in using the account details you have been given and </a:t>
            </a:r>
            <a:r>
              <a:rPr lang="en-GB" sz="2000" b="1">
                <a:solidFill>
                  <a:schemeClr val="accent1"/>
                </a:solidFill>
                <a:latin typeface="Barlow" panose="00000500000000000000" pitchFamily="2" charset="0"/>
              </a:rPr>
              <a:t>book your remote invigilation slot</a:t>
            </a:r>
            <a:r>
              <a:rPr lang="en-GB" sz="2000">
                <a:latin typeface="Barlow" panose="00000500000000000000" pitchFamily="2" charset="0"/>
              </a:rPr>
              <a:t>. </a:t>
            </a:r>
          </a:p>
          <a:p>
            <a:pPr algn="just">
              <a:lnSpc>
                <a:spcPct val="100000"/>
              </a:lnSpc>
            </a:pPr>
            <a:endParaRPr lang="en-GB" sz="2000" b="1">
              <a:latin typeface="Barlow" panose="00000500000000000000" pitchFamily="2" charset="0"/>
            </a:endParaRPr>
          </a:p>
          <a:p>
            <a:pPr algn="just">
              <a:lnSpc>
                <a:spcPct val="100000"/>
              </a:lnSpc>
            </a:pPr>
            <a:r>
              <a:rPr lang="en-GB" sz="2000">
                <a:latin typeface="Barlow" panose="00000500000000000000" pitchFamily="2" charset="0"/>
              </a:rPr>
              <a:t>This is the exact time your exam will start. </a:t>
            </a:r>
            <a:r>
              <a:rPr lang="en-GB" sz="2000" b="1">
                <a:solidFill>
                  <a:schemeClr val="accent1"/>
                </a:solidFill>
                <a:latin typeface="Barlow" panose="00000500000000000000" pitchFamily="2" charset="0"/>
              </a:rPr>
              <a:t>If you miss this step, you will not be able to sit your exam</a:t>
            </a:r>
            <a:r>
              <a:rPr lang="en-GB" sz="2000">
                <a:latin typeface="Barlow" panose="00000500000000000000" pitchFamily="2" charset="0"/>
              </a:rPr>
              <a:t>. </a:t>
            </a:r>
          </a:p>
          <a:p>
            <a:pPr algn="just">
              <a:lnSpc>
                <a:spcPct val="100000"/>
              </a:lnSpc>
            </a:pPr>
            <a:endParaRPr lang="en-GB" sz="2000">
              <a:latin typeface="Barlow" panose="00000500000000000000" pitchFamily="2" charset="0"/>
            </a:endParaRPr>
          </a:p>
          <a:p>
            <a:pPr algn="just">
              <a:lnSpc>
                <a:spcPct val="100000"/>
              </a:lnSpc>
            </a:pPr>
            <a:r>
              <a:rPr lang="en-GB" sz="2000">
                <a:latin typeface="Barlow" panose="00000500000000000000" pitchFamily="2" charset="0"/>
              </a:rPr>
              <a:t>Do </a:t>
            </a:r>
            <a:r>
              <a:rPr lang="en-GB" sz="2000" b="1" u="sng">
                <a:solidFill>
                  <a:schemeClr val="accent1"/>
                </a:solidFill>
                <a:latin typeface="Barlow" panose="00000500000000000000" pitchFamily="2" charset="0"/>
              </a:rPr>
              <a:t>not</a:t>
            </a:r>
            <a:r>
              <a:rPr lang="en-GB" sz="2000">
                <a:latin typeface="Barlow" panose="00000500000000000000" pitchFamily="2" charset="0"/>
              </a:rPr>
              <a:t> leave this step any later than 5 working days before your exam date. </a:t>
            </a:r>
            <a:endParaRPr lang="en-GB" sz="2000" b="1">
              <a:latin typeface="Barlow" panose="00000500000000000000" pitchFamily="2" charset="0"/>
            </a:endParaRPr>
          </a:p>
          <a:p>
            <a:pPr algn="just"/>
            <a:endParaRPr lang="en-GB" sz="2000">
              <a:latin typeface="Barlow" panose="00000500000000000000" pitchFamily="2" charset="0"/>
            </a:endParaRPr>
          </a:p>
          <a:p>
            <a:pPr algn="just"/>
            <a:r>
              <a:rPr lang="en-GB" sz="2000" b="1" i="1">
                <a:latin typeface="Barlow" panose="00000500000000000000" pitchFamily="2" charset="0"/>
              </a:rPr>
              <a:t>If you have any problems booking your remote invigilation slot, please contact TestReach Customer Support as soon as possible for assistance.</a:t>
            </a:r>
          </a:p>
          <a:p>
            <a:pPr algn="just"/>
            <a:endParaRPr lang="en-GB" sz="2000">
              <a:latin typeface="Barlow" panose="00000500000000000000" pitchFamily="2" charset="0"/>
            </a:endParaRPr>
          </a:p>
          <a:p>
            <a:pPr algn="just"/>
            <a:endParaRPr sz="2000">
              <a:latin typeface="Barlow" panose="00000500000000000000" pitchFamily="2" charset="0"/>
            </a:endParaRPr>
          </a:p>
        </p:txBody>
      </p:sp>
    </p:spTree>
    <p:extLst>
      <p:ext uri="{BB962C8B-B14F-4D97-AF65-F5344CB8AC3E}">
        <p14:creationId xmlns:p14="http://schemas.microsoft.com/office/powerpoint/2010/main" val="137861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4628245-6C1E-4647-9B3C-47CA9871D4E5}"/>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Online exams – equipment check</a:t>
            </a:r>
            <a:endParaRPr sz="3600">
              <a:latin typeface="Barlow" panose="00000500000000000000" pitchFamily="2" charset="0"/>
            </a:endParaRPr>
          </a:p>
        </p:txBody>
      </p:sp>
      <p:sp>
        <p:nvSpPr>
          <p:cNvPr id="9" name="Text Placeholder 4">
            <a:extLst>
              <a:ext uri="{FF2B5EF4-FFF2-40B4-BE49-F238E27FC236}">
                <a16:creationId xmlns:a16="http://schemas.microsoft.com/office/drawing/2014/main" id="{C93AED03-6E56-4F24-A499-F43A6FE8786E}"/>
              </a:ext>
            </a:extLst>
          </p:cNvPr>
          <p:cNvSpPr txBox="1">
            <a:spLocks noGrp="1"/>
          </p:cNvSpPr>
          <p:nvPr>
            <p:ph type="body" sz="half" idx="1"/>
          </p:nvPr>
        </p:nvSpPr>
        <p:spPr>
          <a:xfrm>
            <a:off x="335987" y="1331245"/>
            <a:ext cx="7952516" cy="5113943"/>
          </a:xfrm>
          <a:prstGeom prst="rect">
            <a:avLst/>
          </a:prstGeom>
        </p:spPr>
        <p:txBody>
          <a:bodyPr lIns="0" tIns="0" rIns="0" bIns="0" anchor="t">
            <a:normAutofit fontScale="25000" lnSpcReduction="20000"/>
          </a:bodyPr>
          <a:lstStyle/>
          <a:p>
            <a:pPr algn="just" rtl="0" fontAlgn="base">
              <a:lnSpc>
                <a:spcPct val="120000"/>
              </a:lnSpc>
            </a:pPr>
            <a:r>
              <a:rPr lang="en-US" sz="4000">
                <a:latin typeface="Barlow"/>
              </a:rPr>
              <a:t>Y</a:t>
            </a:r>
            <a:r>
              <a:rPr lang="en-US" sz="4000" b="0" i="0">
                <a:effectLst/>
                <a:latin typeface="Barlow"/>
              </a:rPr>
              <a:t>ou</a:t>
            </a:r>
            <a:r>
              <a:rPr lang="en-US" sz="4000" i="0">
                <a:effectLst/>
                <a:latin typeface="Barlow"/>
              </a:rPr>
              <a:t>r laptop/PC must meet the following requirements: </a:t>
            </a:r>
          </a:p>
          <a:p>
            <a:pPr marL="342900" indent="-342900" algn="just" fontAlgn="base">
              <a:lnSpc>
                <a:spcPct val="120000"/>
              </a:lnSpc>
              <a:buFont typeface="Arial" panose="020B0604020202020204" pitchFamily="34" charset="0"/>
              <a:buChar char="•"/>
            </a:pPr>
            <a:r>
              <a:rPr lang="en-US" sz="3600" b="1" i="0">
                <a:solidFill>
                  <a:srgbClr val="2B2E2F"/>
                </a:solidFill>
                <a:effectLst/>
                <a:latin typeface="Barlow"/>
              </a:rPr>
              <a:t>Laptop / computer with 4GB of </a:t>
            </a:r>
            <a:r>
              <a:rPr lang="en-US" sz="3600" b="1">
                <a:solidFill>
                  <a:srgbClr val="2B2E2F"/>
                </a:solidFill>
                <a:latin typeface="Barlow"/>
              </a:rPr>
              <a:t>available memory</a:t>
            </a:r>
            <a:r>
              <a:rPr lang="en-US" sz="3600">
                <a:solidFill>
                  <a:srgbClr val="2B2E2F"/>
                </a:solidFill>
                <a:latin typeface="Barlow"/>
              </a:rPr>
              <a:t>. </a:t>
            </a:r>
            <a:r>
              <a:rPr lang="en-US" sz="3600">
                <a:solidFill>
                  <a:srgbClr val="575757"/>
                </a:solidFill>
                <a:latin typeface="Barlow"/>
              </a:rPr>
              <a:t>(Chrome books, </a:t>
            </a:r>
            <a:r>
              <a:rPr lang="en-US" sz="3600" err="1">
                <a:solidFill>
                  <a:srgbClr val="575757"/>
                </a:solidFill>
                <a:latin typeface="Barlow"/>
              </a:rPr>
              <a:t>ipads</a:t>
            </a:r>
            <a:r>
              <a:rPr lang="en-US" sz="3600">
                <a:solidFill>
                  <a:srgbClr val="575757"/>
                </a:solidFill>
                <a:latin typeface="Barlow"/>
              </a:rPr>
              <a:t>/tablets or surface pro are </a:t>
            </a:r>
            <a:r>
              <a:rPr lang="en-US" sz="3600" b="1">
                <a:solidFill>
                  <a:srgbClr val="575757"/>
                </a:solidFill>
                <a:latin typeface="Barlow"/>
              </a:rPr>
              <a:t>NOT </a:t>
            </a:r>
            <a:r>
              <a:rPr lang="en-US" sz="3600">
                <a:solidFill>
                  <a:srgbClr val="575757"/>
                </a:solidFill>
                <a:latin typeface="Barlow"/>
              </a:rPr>
              <a:t>permitted </a:t>
            </a:r>
            <a:r>
              <a:rPr lang="en-US" sz="3600">
                <a:solidFill>
                  <a:srgbClr val="2B2E2F"/>
                </a:solidFill>
                <a:latin typeface="Barlow"/>
              </a:rPr>
              <a:t>as the app will not work on these).  </a:t>
            </a:r>
            <a:r>
              <a:rPr lang="en-US" sz="3600" b="1">
                <a:solidFill>
                  <a:srgbClr val="2B2E2F"/>
                </a:solidFill>
                <a:latin typeface="Barlow"/>
              </a:rPr>
              <a:t>Touchscreen and gaming devices</a:t>
            </a:r>
            <a:r>
              <a:rPr lang="en-US" sz="3600">
                <a:solidFill>
                  <a:srgbClr val="2B2E2F"/>
                </a:solidFill>
                <a:latin typeface="Barlow"/>
              </a:rPr>
              <a:t>, while passing the system check, may cause connectivity issues when loading the exam due to graphic card or other incompatibilities. Therefore, </a:t>
            </a:r>
            <a:r>
              <a:rPr lang="en-US" sz="3600" b="1">
                <a:solidFill>
                  <a:srgbClr val="2B2E2F"/>
                </a:solidFill>
                <a:latin typeface="Barlow"/>
              </a:rPr>
              <a:t>we do not recommend </a:t>
            </a:r>
            <a:r>
              <a:rPr lang="en-US" sz="3600">
                <a:solidFill>
                  <a:srgbClr val="2B2E2F"/>
                </a:solidFill>
                <a:latin typeface="Barlow"/>
              </a:rPr>
              <a:t>using these devices to take your exam as you may not be able to connect to your supervisor and may encounter other technical issues. </a:t>
            </a:r>
          </a:p>
          <a:p>
            <a:pPr marL="342900" indent="-342900" algn="just" fontAlgn="base">
              <a:lnSpc>
                <a:spcPct val="120000"/>
              </a:lnSpc>
              <a:buFont typeface="Arial" panose="020B0604020202020204" pitchFamily="34" charset="0"/>
              <a:buChar char="•"/>
            </a:pPr>
            <a:r>
              <a:rPr lang="en-US" sz="3600" b="1">
                <a:solidFill>
                  <a:srgbClr val="2B2E2F"/>
                </a:solidFill>
                <a:latin typeface="Barlow"/>
              </a:rPr>
              <a:t>A </a:t>
            </a:r>
            <a:r>
              <a:rPr lang="en-US" sz="3600" b="1" i="0">
                <a:solidFill>
                  <a:srgbClr val="2B2E2F"/>
                </a:solidFill>
                <a:effectLst/>
                <a:latin typeface="Barlow"/>
              </a:rPr>
              <a:t>Windows v7.0+ or </a:t>
            </a:r>
            <a:r>
              <a:rPr lang="en-US" sz="3600" b="1">
                <a:solidFill>
                  <a:srgbClr val="2B2E2F"/>
                </a:solidFill>
                <a:latin typeface="Barlow"/>
              </a:rPr>
              <a:t>Mac10.10</a:t>
            </a:r>
            <a:r>
              <a:rPr lang="en-US" sz="3600" b="1" i="0">
                <a:solidFill>
                  <a:srgbClr val="2B2E2F"/>
                </a:solidFill>
                <a:effectLst/>
                <a:latin typeface="Barlow"/>
              </a:rPr>
              <a:t>+ operating systems</a:t>
            </a:r>
            <a:r>
              <a:rPr lang="en-US" sz="3600" b="1">
                <a:solidFill>
                  <a:srgbClr val="2B2E2F"/>
                </a:solidFill>
                <a:latin typeface="Barlow"/>
              </a:rPr>
              <a:t>. MacOS BigSur users need to upgrade to 11.3+</a:t>
            </a:r>
          </a:p>
          <a:p>
            <a:pPr marL="342900" indent="-342900" algn="just" rtl="0" fontAlgn="base">
              <a:lnSpc>
                <a:spcPct val="120000"/>
              </a:lnSpc>
              <a:buFont typeface="Arial" panose="020B0604020202020204" pitchFamily="34" charset="0"/>
              <a:buChar char="•"/>
            </a:pPr>
            <a:r>
              <a:rPr lang="en-US" sz="3600" b="1" i="0">
                <a:effectLst/>
                <a:latin typeface="Barlow"/>
              </a:rPr>
              <a:t>Intel Core i3 (or equivalent)  </a:t>
            </a:r>
          </a:p>
          <a:p>
            <a:pPr marL="342900" indent="-342900" algn="just" rtl="0" fontAlgn="base">
              <a:lnSpc>
                <a:spcPct val="120000"/>
              </a:lnSpc>
              <a:buFont typeface="Arial" panose="020B0604020202020204" pitchFamily="34" charset="0"/>
              <a:buChar char="•"/>
            </a:pPr>
            <a:r>
              <a:rPr lang="en-US" sz="3600" b="1" i="0">
                <a:effectLst/>
                <a:latin typeface="Barlow"/>
              </a:rPr>
              <a:t>A working webcam that can be used to scan the room, microphone and speakers </a:t>
            </a:r>
          </a:p>
          <a:p>
            <a:pPr marL="342900" indent="-342900" algn="just" fontAlgn="base">
              <a:lnSpc>
                <a:spcPct val="120000"/>
              </a:lnSpc>
              <a:buFont typeface="Arial" panose="020B0604020202020204" pitchFamily="34" charset="0"/>
              <a:buChar char="•"/>
            </a:pPr>
            <a:r>
              <a:rPr lang="en-US" sz="3600" b="1" i="0">
                <a:effectLst/>
                <a:latin typeface="Barlow"/>
              </a:rPr>
              <a:t>Internet connectivity with continuous internet speed of a minimum of </a:t>
            </a:r>
            <a:r>
              <a:rPr lang="en-US" sz="3600" b="1">
                <a:latin typeface="Barlow"/>
              </a:rPr>
              <a:t>2 Mbps </a:t>
            </a:r>
          </a:p>
          <a:p>
            <a:pPr marL="342900" indent="-342900" algn="just">
              <a:lnSpc>
                <a:spcPct val="120000"/>
              </a:lnSpc>
              <a:buFont typeface="Arial" panose="020B0604020202020204" pitchFamily="34" charset="0"/>
              <a:buChar char="•"/>
            </a:pPr>
            <a:r>
              <a:rPr lang="en-US" sz="3600" b="1">
                <a:solidFill>
                  <a:srgbClr val="2B2E2F"/>
                </a:solidFill>
                <a:latin typeface="Barlow"/>
              </a:rPr>
              <a:t>Recommended screen size of </a:t>
            </a:r>
            <a:r>
              <a:rPr lang="en-US" sz="3600" b="1" i="1">
                <a:solidFill>
                  <a:srgbClr val="2B2E2F"/>
                </a:solidFill>
                <a:latin typeface="Barlow"/>
              </a:rPr>
              <a:t>at least </a:t>
            </a:r>
            <a:r>
              <a:rPr lang="en-US" sz="3600" b="1">
                <a:solidFill>
                  <a:srgbClr val="2B2E2F"/>
                </a:solidFill>
                <a:latin typeface="Barlow"/>
              </a:rPr>
              <a:t>13" and a resolution of 1024 x 768.</a:t>
            </a:r>
            <a:endParaRPr lang="en-US" sz="3600" b="1">
              <a:latin typeface="Barlow"/>
            </a:endParaRPr>
          </a:p>
          <a:p>
            <a:pPr algn="just" fontAlgn="base">
              <a:lnSpc>
                <a:spcPct val="120000"/>
              </a:lnSpc>
            </a:pPr>
            <a:r>
              <a:rPr lang="en-US" sz="3600">
                <a:solidFill>
                  <a:srgbClr val="2B2E2F"/>
                </a:solidFill>
                <a:latin typeface="Barlow"/>
              </a:rPr>
              <a:t>Using work devices means that </a:t>
            </a:r>
            <a:r>
              <a:rPr lang="en-US" sz="3600" b="1">
                <a:solidFill>
                  <a:srgbClr val="2B2E2F"/>
                </a:solidFill>
                <a:latin typeface="Barlow"/>
              </a:rPr>
              <a:t>certain VPN's or Firewalls can block the app</a:t>
            </a:r>
            <a:r>
              <a:rPr lang="en-US" sz="3600">
                <a:solidFill>
                  <a:srgbClr val="2B2E2F"/>
                </a:solidFill>
                <a:latin typeface="Barlow"/>
              </a:rPr>
              <a:t>. Please disable these or obtain permissions from your work IT department where possible.</a:t>
            </a:r>
            <a:r>
              <a:rPr lang="en-US" sz="3600">
                <a:latin typeface="Barlow"/>
              </a:rPr>
              <a:t> It is recommended to use a personal laptop/desktop.</a:t>
            </a:r>
          </a:p>
          <a:p>
            <a:pPr algn="just" fontAlgn="base">
              <a:lnSpc>
                <a:spcPct val="120000"/>
              </a:lnSpc>
            </a:pPr>
            <a:r>
              <a:rPr lang="en-US" sz="3600">
                <a:latin typeface="Barlow"/>
              </a:rPr>
              <a:t> </a:t>
            </a:r>
            <a:r>
              <a:rPr lang="en-GB" sz="3600" i="1">
                <a:latin typeface="Barlow" panose="00000500000000000000" pitchFamily="2" charset="0"/>
              </a:rPr>
              <a:t>I</a:t>
            </a:r>
            <a:r>
              <a:rPr lang="en-GB" i="1">
                <a:latin typeface="Barlow" panose="00000500000000000000" pitchFamily="2" charset="0"/>
              </a:rPr>
              <a:t>f your device has enhanced security or firewall programs installed, and these cannot be disabled, please contact TestReach Customer Support to obtain the whitelisting information.</a:t>
            </a:r>
            <a:endParaRPr lang="en-US" sz="3600">
              <a:latin typeface="Barlow"/>
            </a:endParaRPr>
          </a:p>
          <a:p>
            <a:pPr algn="just" rtl="0" fontAlgn="base">
              <a:lnSpc>
                <a:spcPct val="120000"/>
              </a:lnSpc>
            </a:pPr>
            <a:r>
              <a:rPr lang="en-US" sz="3600" b="0" i="0">
                <a:effectLst/>
                <a:latin typeface="Barlow"/>
              </a:rPr>
              <a:t>You may use a </a:t>
            </a:r>
            <a:r>
              <a:rPr lang="en-US" sz="3600">
                <a:latin typeface="Barlow"/>
              </a:rPr>
              <a:t>second</a:t>
            </a:r>
            <a:r>
              <a:rPr lang="en-US" sz="3600" b="0" i="0">
                <a:effectLst/>
                <a:latin typeface="Barlow"/>
              </a:rPr>
              <a:t> keyboard and separate computer mouse.  </a:t>
            </a:r>
          </a:p>
          <a:p>
            <a:pPr algn="just" fontAlgn="base">
              <a:lnSpc>
                <a:spcPct val="120000"/>
              </a:lnSpc>
            </a:pPr>
            <a:r>
              <a:rPr lang="en-US" sz="3600">
                <a:latin typeface="Barlow"/>
              </a:rPr>
              <a:t>Except for</a:t>
            </a:r>
            <a:r>
              <a:rPr lang="en-US" sz="3600"/>
              <a:t> A5 Skills exam and CPQ Professional P2-10 exams, y</a:t>
            </a:r>
            <a:r>
              <a:rPr lang="en-US" sz="3600">
                <a:latin typeface="Barlow"/>
              </a:rPr>
              <a:t>ou</a:t>
            </a:r>
            <a:r>
              <a:rPr lang="en-US" sz="3600" b="0" i="0">
                <a:effectLst/>
                <a:latin typeface="Barlow"/>
              </a:rPr>
              <a:t> are </a:t>
            </a:r>
            <a:r>
              <a:rPr lang="en-US" sz="3600" b="1" i="0" u="sng">
                <a:solidFill>
                  <a:schemeClr val="accent1"/>
                </a:solidFill>
                <a:effectLst/>
                <a:latin typeface="Barlow"/>
              </a:rPr>
              <a:t>not</a:t>
            </a:r>
            <a:r>
              <a:rPr lang="en-US" sz="3600" b="0" i="0">
                <a:effectLst/>
                <a:latin typeface="Barlow"/>
              </a:rPr>
              <a:t> permitted to have a second monitor on your workstation or within reach</a:t>
            </a:r>
            <a:r>
              <a:rPr lang="en-US" sz="3600">
                <a:latin typeface="Barlow"/>
              </a:rPr>
              <a:t> .</a:t>
            </a:r>
            <a:endParaRPr lang="en-US" sz="3600" b="0" i="0">
              <a:effectLst/>
              <a:latin typeface="Barlow"/>
            </a:endParaRPr>
          </a:p>
          <a:p>
            <a:pPr algn="just" fontAlgn="base">
              <a:lnSpc>
                <a:spcPct val="120000"/>
              </a:lnSpc>
            </a:pPr>
            <a:r>
              <a:rPr lang="en-US" sz="3600" b="0" i="0">
                <a:effectLst/>
                <a:latin typeface="Barlow"/>
              </a:rPr>
              <a:t>The </a:t>
            </a:r>
            <a:r>
              <a:rPr lang="en-US" sz="3600" b="0" i="0" err="1">
                <a:effectLst/>
                <a:latin typeface="Barlow"/>
              </a:rPr>
              <a:t>TestReach</a:t>
            </a:r>
            <a:r>
              <a:rPr lang="en-US" sz="3600" b="0" i="0">
                <a:effectLst/>
                <a:latin typeface="Barlow"/>
              </a:rPr>
              <a:t> assessment system is an online </a:t>
            </a:r>
            <a:r>
              <a:rPr lang="en-US" sz="3600">
                <a:latin typeface="Barlow"/>
              </a:rPr>
              <a:t>system. The</a:t>
            </a:r>
            <a:r>
              <a:rPr lang="en-US" sz="3600" b="0" i="0">
                <a:effectLst/>
                <a:latin typeface="Barlow"/>
              </a:rPr>
              <a:t> success of your exam will be dependent on you having continuous internet access. If your WIFI connection is not strong, you may consider using an ethernet cable to connect your device directly to your router. </a:t>
            </a:r>
          </a:p>
          <a:p>
            <a:pPr algn="just" fontAlgn="base">
              <a:lnSpc>
                <a:spcPct val="120000"/>
              </a:lnSpc>
            </a:pPr>
            <a:r>
              <a:rPr lang="en-US" sz="3600">
                <a:latin typeface="Barlow"/>
              </a:rPr>
              <a:t>Ensure you</a:t>
            </a:r>
            <a:r>
              <a:rPr lang="en-US" sz="3600" b="0" i="0">
                <a:effectLst/>
                <a:latin typeface="Barlow"/>
              </a:rPr>
              <a:t> </a:t>
            </a:r>
            <a:r>
              <a:rPr lang="en-US" sz="3600">
                <a:latin typeface="Barlow"/>
              </a:rPr>
              <a:t>have </a:t>
            </a:r>
            <a:r>
              <a:rPr lang="en-US" sz="3600" b="0" i="0">
                <a:effectLst/>
                <a:latin typeface="Barlow"/>
              </a:rPr>
              <a:t>completed the </a:t>
            </a:r>
            <a:r>
              <a:rPr lang="en-US" sz="3600" b="0" i="0" err="1">
                <a:effectLst/>
                <a:latin typeface="Barlow"/>
              </a:rPr>
              <a:t>TestReach</a:t>
            </a:r>
            <a:r>
              <a:rPr lang="en-US" sz="3600" b="0" i="0">
                <a:effectLst/>
                <a:latin typeface="Barlow"/>
              </a:rPr>
              <a:t> Test Tutorial. This is available once you have downloaded the </a:t>
            </a:r>
            <a:r>
              <a:rPr lang="en-US" sz="3600" b="0" i="0" err="1">
                <a:effectLst/>
                <a:latin typeface="Barlow"/>
              </a:rPr>
              <a:t>TestReach</a:t>
            </a:r>
            <a:r>
              <a:rPr lang="en-US" sz="3600" b="0" i="0">
                <a:effectLst/>
                <a:latin typeface="Barlow"/>
              </a:rPr>
              <a:t> application. You will have a link to this in your email from </a:t>
            </a:r>
            <a:r>
              <a:rPr lang="en-US" sz="3600" b="0" i="0" err="1">
                <a:effectLst/>
                <a:latin typeface="Barlow"/>
              </a:rPr>
              <a:t>TestReach</a:t>
            </a:r>
            <a:r>
              <a:rPr lang="en-US" sz="3600" b="0" i="0">
                <a:effectLst/>
                <a:latin typeface="Barlow"/>
              </a:rPr>
              <a:t>. If you are experiencing difficulties or you have not received your email from TestReach, you must email </a:t>
            </a:r>
            <a:r>
              <a:rPr lang="en-US" sz="3600" b="0" i="0" u="sng" strike="noStrike">
                <a:solidFill>
                  <a:schemeClr val="accent1"/>
                </a:solidFill>
                <a:effectLst/>
                <a:latin typeface="Barlow"/>
                <a:hlinkClick r:id="rId2">
                  <a:extLst>
                    <a:ext uri="{A12FA001-AC4F-418D-AE19-62706E023703}">
                      <ahyp:hlinkClr xmlns:ahyp="http://schemas.microsoft.com/office/drawing/2018/hyperlinkcolor" val="tx"/>
                    </a:ext>
                  </a:extLst>
                </a:hlinkClick>
              </a:rPr>
              <a:t>support@testreach.com</a:t>
            </a:r>
            <a:r>
              <a:rPr lang="en-US" sz="3600" strike="noStrike">
                <a:latin typeface="Barlow"/>
              </a:rPr>
              <a:t>.</a:t>
            </a:r>
          </a:p>
          <a:p>
            <a:pPr algn="just"/>
            <a:r>
              <a:rPr lang="en-GB" sz="3600">
                <a:effectLst/>
                <a:latin typeface="Aptos" panose="020B0004020202020204" pitchFamily="34" charset="0"/>
                <a:ea typeface="Times New Roman" panose="02020603050405020304" pitchFamily="18" charset="0"/>
                <a:cs typeface="Aptos" panose="020B0004020202020204" pitchFamily="34" charset="0"/>
              </a:rPr>
              <a:t>TestReach has prepared an Exam Preparation Video. </a:t>
            </a:r>
            <a:r>
              <a:rPr lang="en-GB" sz="3600" u="sng">
                <a:solidFill>
                  <a:srgbClr val="0000FF"/>
                </a:solidFill>
                <a:effectLst/>
                <a:latin typeface="Barlow Thin" panose="020F0502020204030204" pitchFamily="2" charset="0"/>
                <a:ea typeface="Times New Roman" panose="02020603050405020304" pitchFamily="18" charset="0"/>
                <a:cs typeface="Aptos" panose="020B0004020202020204" pitchFamily="34" charset="0"/>
                <a:hlinkClick r:id="rId3" tooltip="Protected by Check Point: https://www.youtube.com/watch?v=4DqrQtAoUJs&amp;t=47s"/>
              </a:rPr>
              <a:t>https://www.youtube.com/watch?v=4DqrQtAoUJs&amp;t=47s</a:t>
            </a:r>
            <a:r>
              <a:rPr lang="en-GB" sz="3600">
                <a:effectLst/>
                <a:latin typeface="Barlow Thin" panose="020F0502020204030204" pitchFamily="2" charset="0"/>
                <a:ea typeface="Times New Roman" panose="02020603050405020304" pitchFamily="18" charset="0"/>
                <a:cs typeface="Aptos" panose="020B0004020202020204" pitchFamily="34" charset="0"/>
              </a:rPr>
              <a:t>  </a:t>
            </a:r>
            <a:r>
              <a:rPr lang="en-GB" sz="3600">
                <a:effectLst/>
                <a:latin typeface="Aptos" panose="020B0004020202020204" pitchFamily="34" charset="0"/>
                <a:ea typeface="Times New Roman" panose="02020603050405020304" pitchFamily="18" charset="0"/>
                <a:cs typeface="Aptos" panose="020B0004020202020204" pitchFamily="34" charset="0"/>
              </a:rPr>
              <a:t>This guide summarises the key points and offers a step-by-step visual tutorial on downloading the application, booking exams, navigating the overall online exam experience and what to expect from start to finish on the exam day.</a:t>
            </a:r>
            <a:endParaRPr lang="en-GB" sz="3600">
              <a:latin typeface="Barlow" panose="00000500000000000000" pitchFamily="2" charset="0"/>
            </a:endParaRPr>
          </a:p>
          <a:p>
            <a:pPr algn="just"/>
            <a:endParaRPr sz="2000">
              <a:latin typeface="Barlow" panose="00000500000000000000" pitchFamily="2"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DDC22-EB5B-6A5D-B068-308B3940335E}"/>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5060CEFF-11A9-FB27-1463-9873AB908A60}"/>
              </a:ext>
            </a:extLst>
          </p:cNvPr>
          <p:cNvSpPr txBox="1">
            <a:spLocks noGrp="1"/>
          </p:cNvSpPr>
          <p:nvPr>
            <p:ph type="title"/>
          </p:nvPr>
        </p:nvSpPr>
        <p:spPr>
          <a:xfrm>
            <a:off x="479423" y="527118"/>
            <a:ext cx="10515600" cy="573714"/>
          </a:xfrm>
          <a:prstGeom prst="rect">
            <a:avLst/>
          </a:prstGeom>
        </p:spPr>
        <p:txBody>
          <a:bodyPr>
            <a:normAutofit/>
          </a:bodyPr>
          <a:lstStyle/>
          <a:p>
            <a:r>
              <a:rPr lang="en-US" sz="2800" b="1">
                <a:latin typeface="Barlow" panose="00000500000000000000" pitchFamily="2" charset="0"/>
              </a:rPr>
              <a:t>Online exams – A5- When using a single screen</a:t>
            </a:r>
            <a:endParaRPr sz="2800" b="1">
              <a:latin typeface="Barlow" panose="00000500000000000000" pitchFamily="2" charset="0"/>
            </a:endParaRPr>
          </a:p>
        </p:txBody>
      </p:sp>
      <p:sp>
        <p:nvSpPr>
          <p:cNvPr id="9" name="Text Placeholder 4">
            <a:extLst>
              <a:ext uri="{FF2B5EF4-FFF2-40B4-BE49-F238E27FC236}">
                <a16:creationId xmlns:a16="http://schemas.microsoft.com/office/drawing/2014/main" id="{4B0EFC4B-9B4D-A0D8-F7C0-D42B46ADE316}"/>
              </a:ext>
            </a:extLst>
          </p:cNvPr>
          <p:cNvSpPr txBox="1">
            <a:spLocks noGrp="1"/>
          </p:cNvSpPr>
          <p:nvPr>
            <p:ph type="body" sz="half" idx="1"/>
          </p:nvPr>
        </p:nvSpPr>
        <p:spPr>
          <a:xfrm>
            <a:off x="235403" y="1367821"/>
            <a:ext cx="7952516" cy="5113943"/>
          </a:xfrm>
          <a:prstGeom prst="rect">
            <a:avLst/>
          </a:prstGeom>
        </p:spPr>
        <p:txBody>
          <a:bodyPr lIns="0" tIns="0" rIns="0" bIns="0" anchor="t">
            <a:normAutofit/>
          </a:bodyPr>
          <a:lstStyle/>
          <a:p>
            <a:pPr algn="just"/>
            <a:r>
              <a:rPr lang="en-GB" sz="2000" b="1">
                <a:latin typeface="Barlow" panose="00000500000000000000" pitchFamily="2" charset="0"/>
              </a:rPr>
              <a:t>If using a single screen in A5 exam:</a:t>
            </a:r>
          </a:p>
          <a:p>
            <a:pPr algn="just"/>
            <a:r>
              <a:rPr lang="en-GB" sz="2000">
                <a:latin typeface="Barlow" panose="00000500000000000000" pitchFamily="2" charset="0"/>
              </a:rPr>
              <a:t>TestReach guidance to use the keyboard shortcuts to toggle between the exam page in the TestReach app and an external source of material are as follows:</a:t>
            </a:r>
          </a:p>
          <a:p>
            <a:pPr algn="just"/>
            <a:r>
              <a:rPr lang="en-GB" sz="2000">
                <a:latin typeface="Barlow" panose="00000500000000000000" pitchFamily="2" charset="0"/>
              </a:rPr>
              <a:t>Alt + Tab to switch between open applications; or,</a:t>
            </a:r>
          </a:p>
          <a:p>
            <a:pPr algn="just"/>
            <a:r>
              <a:rPr lang="en-GB" sz="2000">
                <a:latin typeface="Barlow" panose="00000500000000000000" pitchFamily="2" charset="0"/>
              </a:rPr>
              <a:t>Pressing the Windows key (when using a Windows device, or the Command key if using an Apple device), which opens the device’s search bar menu and will allow the candidate to navigate to the required reference material.</a:t>
            </a:r>
          </a:p>
          <a:p>
            <a:pPr algn="just"/>
            <a:endParaRPr lang="en-GB" sz="1400">
              <a:latin typeface="Barlow" panose="00000500000000000000" pitchFamily="2" charset="0"/>
            </a:endParaRPr>
          </a:p>
          <a:p>
            <a:pPr algn="just"/>
            <a:endParaRPr lang="en-GB" sz="1400">
              <a:latin typeface="Barlow" panose="00000500000000000000" pitchFamily="2" charset="0"/>
            </a:endParaRPr>
          </a:p>
          <a:p>
            <a:pPr algn="just"/>
            <a:endParaRPr sz="1400">
              <a:latin typeface="Barlow" panose="00000500000000000000" pitchFamily="2" charset="0"/>
            </a:endParaRPr>
          </a:p>
        </p:txBody>
      </p:sp>
    </p:spTree>
    <p:extLst>
      <p:ext uri="{BB962C8B-B14F-4D97-AF65-F5344CB8AC3E}">
        <p14:creationId xmlns:p14="http://schemas.microsoft.com/office/powerpoint/2010/main" val="991707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4628245-6C1E-4647-9B3C-47CA9871D4E5}"/>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Online exams – equipment check</a:t>
            </a:r>
            <a:endParaRPr sz="3600">
              <a:latin typeface="Barlow" panose="00000500000000000000" pitchFamily="2" charset="0"/>
            </a:endParaRPr>
          </a:p>
        </p:txBody>
      </p:sp>
      <p:sp>
        <p:nvSpPr>
          <p:cNvPr id="9" name="Text Placeholder 4">
            <a:extLst>
              <a:ext uri="{FF2B5EF4-FFF2-40B4-BE49-F238E27FC236}">
                <a16:creationId xmlns:a16="http://schemas.microsoft.com/office/drawing/2014/main" id="{C93AED03-6E56-4F24-A499-F43A6FE8786E}"/>
              </a:ext>
            </a:extLst>
          </p:cNvPr>
          <p:cNvSpPr txBox="1">
            <a:spLocks noGrp="1"/>
          </p:cNvSpPr>
          <p:nvPr>
            <p:ph type="body" sz="half" idx="1"/>
          </p:nvPr>
        </p:nvSpPr>
        <p:spPr>
          <a:xfrm>
            <a:off x="372563" y="1587277"/>
            <a:ext cx="7722791" cy="5113943"/>
          </a:xfrm>
          <a:prstGeom prst="rect">
            <a:avLst/>
          </a:prstGeom>
        </p:spPr>
        <p:txBody>
          <a:bodyPr lIns="0" tIns="0" rIns="0" bIns="0" anchor="t">
            <a:normAutofit fontScale="85000" lnSpcReduction="10000"/>
          </a:bodyPr>
          <a:lstStyle/>
          <a:p>
            <a:pPr algn="just"/>
            <a:endParaRPr lang="en-GB" sz="2000">
              <a:latin typeface="Barlow" panose="00000500000000000000" pitchFamily="2" charset="0"/>
            </a:endParaRPr>
          </a:p>
          <a:p>
            <a:r>
              <a:rPr lang="en-GB" sz="1800">
                <a:effectLst/>
                <a:latin typeface="Barlow" panose="00000500000000000000" pitchFamily="2" charset="0"/>
                <a:ea typeface="Times New Roman" panose="02020603050405020304" pitchFamily="18" charset="0"/>
                <a:cs typeface="Aptos" panose="020B0004020202020204" pitchFamily="34" charset="0"/>
              </a:rPr>
              <a:t>Additionally, please note the following points to be used in your pre-exam checks to help ensure that you successfully enter the paper, and to reduce the possibility of disruption to your exam experience </a:t>
            </a:r>
            <a:r>
              <a:rPr lang="en-GB" sz="1800">
                <a:latin typeface="Barlow" panose="00000500000000000000" pitchFamily="2" charset="0"/>
                <a:ea typeface="Times New Roman" panose="02020603050405020304" pitchFamily="18" charset="0"/>
                <a:cs typeface="Aptos" panose="020B0004020202020204" pitchFamily="34" charset="0"/>
              </a:rPr>
              <a:t>owing to </a:t>
            </a:r>
            <a:r>
              <a:rPr lang="en-GB" sz="1800">
                <a:effectLst/>
                <a:latin typeface="Barlow" panose="00000500000000000000" pitchFamily="2" charset="0"/>
                <a:ea typeface="Times New Roman" panose="02020603050405020304" pitchFamily="18" charset="0"/>
                <a:cs typeface="Aptos" panose="020B0004020202020204" pitchFamily="34" charset="0"/>
              </a:rPr>
              <a:t>device or internet related issues. </a:t>
            </a:r>
            <a:endParaRPr lang="en-GB" sz="1800">
              <a:effectLst/>
              <a:latin typeface="Barlow" panose="00000500000000000000" pitchFamily="2" charset="0"/>
              <a:ea typeface="Aptos" panose="020B0004020202020204" pitchFamily="34" charset="0"/>
              <a:cs typeface="Aptos" panose="020B0004020202020204" pitchFamily="34" charset="0"/>
            </a:endParaRPr>
          </a:p>
          <a:p>
            <a:pPr marL="342900" indent="-342900">
              <a:buSzPts val="1000"/>
              <a:buFont typeface="Symbol" panose="05050102010706020507" pitchFamily="18" charset="2"/>
              <a:buChar char=""/>
              <a:tabLst>
                <a:tab pos="457200" algn="l"/>
              </a:tabLst>
            </a:pPr>
            <a:r>
              <a:rPr lang="en-GB" sz="1800">
                <a:latin typeface="Barlow" panose="00000500000000000000" pitchFamily="2" charset="0"/>
                <a:ea typeface="Times New Roman" panose="02020603050405020304" pitchFamily="18" charset="0"/>
                <a:cs typeface="Aptos" panose="020B0004020202020204" pitchFamily="34" charset="0"/>
              </a:rPr>
              <a:t>Conduct the systems check as close as possible to the exam start date.</a:t>
            </a:r>
            <a:endParaRPr lang="en-GB" sz="1800">
              <a:effectLst/>
              <a:latin typeface="Barlow" panose="00000500000000000000" pitchFamily="2" charset="0"/>
              <a:ea typeface="Times New Roman" panose="02020603050405020304" pitchFamily="18" charset="0"/>
              <a:cs typeface="Aptos" panose="020B0004020202020204" pitchFamily="34" charset="0"/>
            </a:endParaRPr>
          </a:p>
          <a:p>
            <a:pPr marL="342900" lvl="0" indent="-342900">
              <a:buSzPts val="1000"/>
              <a:buFont typeface="Symbol" panose="05050102010706020507" pitchFamily="18" charset="2"/>
              <a:buChar char=""/>
              <a:tabLst>
                <a:tab pos="457200" algn="l"/>
              </a:tabLst>
            </a:pPr>
            <a:r>
              <a:rPr lang="en-GB" sz="1800">
                <a:effectLst/>
                <a:latin typeface="Barlow" panose="00000500000000000000" pitchFamily="2" charset="0"/>
                <a:ea typeface="Times New Roman" panose="02020603050405020304" pitchFamily="18" charset="0"/>
                <a:cs typeface="Aptos" panose="020B0004020202020204" pitchFamily="34" charset="0"/>
              </a:rPr>
              <a:t>Connecting to an Ethernet cable is recommended as this is more reliable than Wi-Fi. If an Ethernet is not possible, sit as close to the modem/router as possible.</a:t>
            </a:r>
          </a:p>
          <a:p>
            <a:pPr marL="342900" lvl="0" indent="-342900">
              <a:buSzPts val="1000"/>
              <a:buFont typeface="Symbol" panose="05050102010706020507" pitchFamily="18" charset="2"/>
              <a:buChar char=""/>
              <a:tabLst>
                <a:tab pos="457200" algn="l"/>
              </a:tabLst>
            </a:pPr>
            <a:r>
              <a:rPr lang="en-GB" sz="1800">
                <a:effectLst/>
                <a:latin typeface="Barlow" panose="00000500000000000000" pitchFamily="2" charset="0"/>
                <a:ea typeface="Aptos" panose="020B0004020202020204" pitchFamily="34" charset="0"/>
                <a:cs typeface="Aptos" panose="020B0004020202020204" pitchFamily="34" charset="0"/>
              </a:rPr>
              <a:t>Disconnect all unused devices from the internet (e.g. phones, smart TVs).</a:t>
            </a:r>
          </a:p>
          <a:p>
            <a:pPr marL="342900" lvl="0" indent="-342900">
              <a:buSzPts val="1000"/>
              <a:buFont typeface="Symbol" panose="05050102010706020507" pitchFamily="18" charset="2"/>
              <a:buChar char=""/>
              <a:tabLst>
                <a:tab pos="457200" algn="l"/>
              </a:tabLst>
            </a:pPr>
            <a:r>
              <a:rPr lang="en-GB" sz="1800">
                <a:effectLst/>
                <a:latin typeface="Barlow" panose="00000500000000000000" pitchFamily="2" charset="0"/>
                <a:ea typeface="Times New Roman" panose="02020603050405020304" pitchFamily="18" charset="0"/>
                <a:cs typeface="Aptos" panose="020B0004020202020204" pitchFamily="34" charset="0"/>
              </a:rPr>
              <a:t>Check all external programs and applications running in the background such as Microsoft Teams, Slack and emails are shut down prior to connecting.</a:t>
            </a:r>
            <a:endParaRPr lang="en-GB" sz="1800">
              <a:effectLst/>
              <a:latin typeface="Barlow" panose="00000500000000000000" pitchFamily="2" charset="0"/>
              <a:ea typeface="Aptos" panose="020B0004020202020204" pitchFamily="34" charset="0"/>
              <a:cs typeface="Aptos" panose="020B0004020202020204" pitchFamily="34" charset="0"/>
            </a:endParaRPr>
          </a:p>
          <a:p>
            <a:pPr marL="342900" lvl="0" indent="-342900">
              <a:buSzPts val="1000"/>
              <a:buFont typeface="Symbol" panose="05050102010706020507" pitchFamily="18" charset="2"/>
              <a:buChar char=""/>
              <a:tabLst>
                <a:tab pos="457200" algn="l"/>
              </a:tabLst>
            </a:pPr>
            <a:r>
              <a:rPr lang="en-GB" sz="1800">
                <a:effectLst/>
                <a:latin typeface="Barlow" panose="00000500000000000000" pitchFamily="2" charset="0"/>
                <a:ea typeface="Times New Roman" panose="02020603050405020304" pitchFamily="18" charset="0"/>
                <a:cs typeface="Aptos" panose="020B0004020202020204" pitchFamily="34" charset="0"/>
              </a:rPr>
              <a:t>Ensure minimal traffic is using the Wi-Fi connection at the time leading up to and during the exam. (e.g. ask others at exam location to avoid streaming or gaming during the exam).</a:t>
            </a:r>
          </a:p>
          <a:p>
            <a:pPr marL="342900" lvl="0" indent="-342900">
              <a:buSzPts val="1000"/>
              <a:buFont typeface="Symbol" panose="05050102010706020507" pitchFamily="18" charset="2"/>
              <a:buChar char=""/>
              <a:tabLst>
                <a:tab pos="457200" algn="l"/>
              </a:tabLst>
            </a:pPr>
            <a:r>
              <a:rPr lang="en-GB" sz="1800">
                <a:effectLst/>
                <a:latin typeface="Barlow" panose="00000500000000000000" pitchFamily="2" charset="0"/>
                <a:ea typeface="Aptos" panose="020B0004020202020204" pitchFamily="34" charset="0"/>
                <a:cs typeface="Aptos" panose="020B0004020202020204" pitchFamily="34" charset="0"/>
              </a:rPr>
              <a:t>Restart the router on the morning of the exam to refresh the connection.</a:t>
            </a:r>
          </a:p>
          <a:p>
            <a:pPr lvl="0">
              <a:buSzPts val="1000"/>
              <a:tabLst>
                <a:tab pos="457200" algn="l"/>
              </a:tabLst>
            </a:pPr>
            <a:endParaRPr lang="en-GB" sz="1800">
              <a:latin typeface="Barlow" panose="00000500000000000000" pitchFamily="2" charset="0"/>
            </a:endParaRPr>
          </a:p>
          <a:p>
            <a:pPr lvl="0">
              <a:buSzPts val="1000"/>
              <a:tabLst>
                <a:tab pos="457200" algn="l"/>
              </a:tabLst>
            </a:pPr>
            <a:r>
              <a:rPr lang="en-GB" sz="1800">
                <a:latin typeface="Barlow" panose="00000500000000000000" pitchFamily="2" charset="0"/>
              </a:rPr>
              <a:t>If you are unable to successfully pass the system check, please contact TestReach Customer Support as soon as possible for troubleshooting assistance.</a:t>
            </a:r>
            <a:endParaRPr lang="en-GB" sz="1800">
              <a:effectLst/>
              <a:latin typeface="Barlow" panose="00000500000000000000" pitchFamily="2" charset="0"/>
              <a:ea typeface="Aptos" panose="020B0004020202020204" pitchFamily="34" charset="0"/>
              <a:cs typeface="Aptos" panose="020B0004020202020204" pitchFamily="34" charset="0"/>
            </a:endParaRPr>
          </a:p>
          <a:p>
            <a:r>
              <a:rPr lang="en-GB" sz="1800">
                <a:effectLst/>
                <a:latin typeface="Barlow" panose="00000500000000000000" pitchFamily="2" charset="0"/>
                <a:ea typeface="Times New Roman" panose="02020603050405020304" pitchFamily="18" charset="0"/>
                <a:cs typeface="Aptos" panose="020B0004020202020204" pitchFamily="34" charset="0"/>
              </a:rPr>
              <a:t>Shut down Firewall and VPN restrictions prior to connecting, or if unable, contact </a:t>
            </a:r>
            <a:r>
              <a:rPr lang="en-GB" sz="1800">
                <a:latin typeface="Barlow" panose="00000500000000000000" pitchFamily="2" charset="0"/>
              </a:rPr>
              <a:t>TestReach Customer Support to obtain the whitelisting information prior to commencing system checks</a:t>
            </a:r>
            <a:r>
              <a:rPr lang="en-GB" sz="1800">
                <a:effectLst/>
                <a:latin typeface="Barlow" panose="00000500000000000000" pitchFamily="2" charset="0"/>
                <a:ea typeface="Times New Roman" panose="02020603050405020304" pitchFamily="18" charset="0"/>
                <a:cs typeface="Aptos" panose="020B0004020202020204" pitchFamily="34" charset="0"/>
              </a:rPr>
              <a:t>.</a:t>
            </a:r>
            <a:br>
              <a:rPr lang="en-GB" sz="1800">
                <a:effectLst/>
                <a:latin typeface="Barlow" panose="00000500000000000000" pitchFamily="2" charset="0"/>
                <a:ea typeface="Times New Roman" panose="02020603050405020304" pitchFamily="18" charset="0"/>
                <a:cs typeface="Aptos" panose="020B0004020202020204" pitchFamily="34" charset="0"/>
              </a:rPr>
            </a:br>
            <a:endParaRPr lang="en-GB" sz="2000">
              <a:latin typeface="Barlow" panose="00000500000000000000" pitchFamily="2" charset="0"/>
            </a:endParaRPr>
          </a:p>
          <a:p>
            <a:pPr algn="just"/>
            <a:endParaRPr sz="2000">
              <a:latin typeface="Barlow" panose="00000500000000000000" pitchFamily="2" charset="0"/>
            </a:endParaRPr>
          </a:p>
        </p:txBody>
      </p:sp>
    </p:spTree>
    <p:extLst>
      <p:ext uri="{BB962C8B-B14F-4D97-AF65-F5344CB8AC3E}">
        <p14:creationId xmlns:p14="http://schemas.microsoft.com/office/powerpoint/2010/main" val="2238407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Title 1"/>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Where to sit your exam?</a:t>
            </a:r>
            <a:endParaRPr sz="3600">
              <a:latin typeface="Barlow" panose="00000500000000000000" pitchFamily="2" charset="0"/>
            </a:endParaRPr>
          </a:p>
        </p:txBody>
      </p:sp>
      <p:sp>
        <p:nvSpPr>
          <p:cNvPr id="213" name="Text Placeholder 4"/>
          <p:cNvSpPr txBox="1">
            <a:spLocks noGrp="1"/>
          </p:cNvSpPr>
          <p:nvPr>
            <p:ph type="body" sz="half" idx="1"/>
          </p:nvPr>
        </p:nvSpPr>
        <p:spPr>
          <a:xfrm>
            <a:off x="479423" y="1553537"/>
            <a:ext cx="5948010" cy="5234286"/>
          </a:xfrm>
          <a:prstGeom prst="rect">
            <a:avLst/>
          </a:prstGeom>
        </p:spPr>
        <p:txBody>
          <a:bodyPr lIns="0" tIns="0" rIns="0" bIns="0" anchor="t">
            <a:normAutofit fontScale="70000" lnSpcReduction="20000"/>
          </a:bodyPr>
          <a:lstStyle/>
          <a:p>
            <a:pPr marL="285750" indent="-285750" algn="l" rtl="0" fontAlgn="base">
              <a:lnSpc>
                <a:spcPct val="110000"/>
              </a:lnSpc>
              <a:buFont typeface="Arial" panose="020B0604020202020204" pitchFamily="34" charset="0"/>
              <a:buChar char="•"/>
            </a:pPr>
            <a:r>
              <a:rPr lang="en-US" sz="2600" b="0" i="0">
                <a:effectLst/>
                <a:latin typeface="Barlow"/>
              </a:rPr>
              <a:t>Your remotely invigilated assessment may be taken at </a:t>
            </a:r>
            <a:r>
              <a:rPr lang="en-US" sz="2600" b="0" i="0">
                <a:solidFill>
                  <a:schemeClr val="accent1"/>
                </a:solidFill>
                <a:effectLst/>
                <a:latin typeface="Barlow"/>
              </a:rPr>
              <a:t>ANY</a:t>
            </a:r>
            <a:r>
              <a:rPr lang="en-US" sz="2600" b="0" i="0">
                <a:effectLst/>
                <a:latin typeface="Barlow"/>
              </a:rPr>
              <a:t> location where there is a private, well-lit room, with the required internet connectivity.  </a:t>
            </a:r>
          </a:p>
          <a:p>
            <a:pPr marL="285750" indent="-285750" algn="l" rtl="0" fontAlgn="base">
              <a:lnSpc>
                <a:spcPct val="110000"/>
              </a:lnSpc>
              <a:buFont typeface="Arial" panose="020B0604020202020204" pitchFamily="34" charset="0"/>
              <a:buChar char="•"/>
            </a:pPr>
            <a:endParaRPr lang="en-US" sz="2600" b="0" i="0">
              <a:effectLst/>
              <a:latin typeface="Barlow" panose="00000500000000000000" pitchFamily="2" charset="0"/>
            </a:endParaRPr>
          </a:p>
          <a:p>
            <a:pPr marL="285750" indent="-285750" algn="l" rtl="0" fontAlgn="base">
              <a:lnSpc>
                <a:spcPct val="110000"/>
              </a:lnSpc>
              <a:buFont typeface="Arial" panose="020B0604020202020204" pitchFamily="34" charset="0"/>
              <a:buChar char="•"/>
            </a:pPr>
            <a:r>
              <a:rPr lang="en-US" sz="2600" b="0" i="0">
                <a:effectLst/>
                <a:latin typeface="Barlow"/>
              </a:rPr>
              <a:t>You must not be interrupted throughout your exam.  </a:t>
            </a:r>
          </a:p>
          <a:p>
            <a:pPr algn="l" rtl="0" fontAlgn="base">
              <a:lnSpc>
                <a:spcPct val="110000"/>
              </a:lnSpc>
            </a:pPr>
            <a:endParaRPr lang="en-US" sz="2600" b="0" i="0">
              <a:effectLst/>
              <a:latin typeface="Barlow" panose="00000500000000000000" pitchFamily="2" charset="0"/>
            </a:endParaRPr>
          </a:p>
          <a:p>
            <a:pPr marL="285750" indent="-285750" fontAlgn="base">
              <a:lnSpc>
                <a:spcPct val="110000"/>
              </a:lnSpc>
              <a:buFont typeface="Arial" panose="020B0604020202020204" pitchFamily="34" charset="0"/>
              <a:buChar char="•"/>
            </a:pPr>
            <a:r>
              <a:rPr lang="en-US" sz="2600" b="0" i="0">
                <a:solidFill>
                  <a:schemeClr val="accent1"/>
                </a:solidFill>
                <a:effectLst/>
                <a:latin typeface="Barlow"/>
              </a:rPr>
              <a:t>Your workstation should be free of all </a:t>
            </a:r>
            <a:r>
              <a:rPr lang="en-US" sz="2600">
                <a:solidFill>
                  <a:schemeClr val="accent1"/>
                </a:solidFill>
                <a:latin typeface="Barlow"/>
              </a:rPr>
              <a:t>personal items, </a:t>
            </a:r>
            <a:r>
              <a:rPr lang="en-US" sz="2600" b="0" i="0" err="1">
                <a:solidFill>
                  <a:schemeClr val="accent1"/>
                </a:solidFill>
                <a:effectLst/>
                <a:latin typeface="Barlow"/>
              </a:rPr>
              <a:t>unauthorised</a:t>
            </a:r>
            <a:r>
              <a:rPr lang="en-US" sz="2600" b="0" i="0">
                <a:solidFill>
                  <a:schemeClr val="accent1"/>
                </a:solidFill>
                <a:effectLst/>
                <a:latin typeface="Barlow"/>
              </a:rPr>
              <a:t> materials</a:t>
            </a:r>
            <a:r>
              <a:rPr lang="en-US" sz="2600">
                <a:solidFill>
                  <a:schemeClr val="accent1"/>
                </a:solidFill>
                <a:latin typeface="Barlow"/>
              </a:rPr>
              <a:t> and a second screen*.</a:t>
            </a:r>
            <a:r>
              <a:rPr lang="en-US" sz="2600">
                <a:latin typeface="Barlow"/>
              </a:rPr>
              <a:t> </a:t>
            </a:r>
            <a:endParaRPr lang="en-US" sz="2600" b="0" i="0">
              <a:effectLst/>
              <a:latin typeface="Barlow"/>
            </a:endParaRPr>
          </a:p>
          <a:p>
            <a:pPr marL="269875" lvl="1" fontAlgn="base">
              <a:lnSpc>
                <a:spcPct val="110000"/>
              </a:lnSpc>
            </a:pPr>
            <a:r>
              <a:rPr lang="en-US" sz="2600" b="0" i="0">
                <a:effectLst/>
                <a:latin typeface="Barlow"/>
              </a:rPr>
              <a:t>You should also ensure that there are no </a:t>
            </a:r>
            <a:r>
              <a:rPr lang="en-US" sz="2600" b="0" i="0" err="1">
                <a:effectLst/>
                <a:latin typeface="Barlow"/>
              </a:rPr>
              <a:t>unauthorised</a:t>
            </a:r>
            <a:r>
              <a:rPr lang="en-US" sz="2600" b="0" i="0">
                <a:effectLst/>
                <a:latin typeface="Barlow"/>
              </a:rPr>
              <a:t> materials in your exam room, for example, revision notes, on the walls or other surfaces within reach. </a:t>
            </a:r>
          </a:p>
          <a:p>
            <a:pPr algn="l" rtl="0" fontAlgn="base">
              <a:lnSpc>
                <a:spcPct val="110000"/>
              </a:lnSpc>
            </a:pPr>
            <a:endParaRPr lang="en-US" sz="2600" b="0" i="0">
              <a:effectLst/>
              <a:latin typeface="Barlow" panose="00000500000000000000" pitchFamily="2" charset="0"/>
            </a:endParaRPr>
          </a:p>
          <a:p>
            <a:pPr marL="285750" indent="-285750" algn="l" rtl="0" fontAlgn="base">
              <a:lnSpc>
                <a:spcPct val="110000"/>
              </a:lnSpc>
              <a:buFont typeface="Arial" panose="020B0604020202020204" pitchFamily="34" charset="0"/>
              <a:buChar char="•"/>
            </a:pPr>
            <a:r>
              <a:rPr lang="en-US" sz="2600" b="0" i="0">
                <a:effectLst/>
                <a:latin typeface="Barlow"/>
              </a:rPr>
              <a:t>If you are using a room at your employer’s premises or at a training providers facility, please ensure you have permission and will not be disturbed. </a:t>
            </a:r>
            <a:r>
              <a:rPr lang="en-US" sz="2000" b="0" i="0">
                <a:effectLst/>
              </a:rPr>
              <a:t> </a:t>
            </a:r>
          </a:p>
          <a:p>
            <a:pPr marL="285750" indent="-285750">
              <a:lnSpc>
                <a:spcPct val="110000"/>
              </a:lnSpc>
              <a:buFont typeface="Arial" panose="020B0604020202020204" pitchFamily="34" charset="0"/>
              <a:buChar char="•"/>
            </a:pPr>
            <a:r>
              <a:rPr lang="en-US" sz="1600">
                <a:solidFill>
                  <a:schemeClr val="accent1">
                    <a:lumMod val="60000"/>
                    <a:lumOff val="40000"/>
                  </a:schemeClr>
                </a:solidFill>
              </a:rPr>
              <a:t>* </a:t>
            </a:r>
            <a:r>
              <a:rPr lang="en-US" sz="1600"/>
              <a:t>A5 and  Professional stage P2-10  exams  can use a second screen</a:t>
            </a:r>
          </a:p>
          <a:p>
            <a:pPr algn="just"/>
            <a:endParaRPr lang="en-GB" sz="1100">
              <a:latin typeface="Barlow" panose="00000500000000000000" pitchFamily="2" charset="0"/>
            </a:endParaRPr>
          </a:p>
          <a:p>
            <a:pPr algn="just"/>
            <a:endParaRPr lang="en-GB" sz="2000">
              <a:latin typeface="Barlow" panose="00000500000000000000" pitchFamily="2" charset="0"/>
            </a:endParaRPr>
          </a:p>
          <a:p>
            <a:pPr algn="just"/>
            <a:endParaRPr lang="en-GB" sz="2000">
              <a:latin typeface="Barlow" panose="00000500000000000000" pitchFamily="2" charset="0"/>
            </a:endParaRPr>
          </a:p>
          <a:p>
            <a:pPr algn="just"/>
            <a:endParaRPr lang="en-GB" sz="2000">
              <a:latin typeface="Barlow" panose="00000500000000000000" pitchFamily="2" charset="0"/>
            </a:endParaRPr>
          </a:p>
        </p:txBody>
      </p:sp>
      <p:pic>
        <p:nvPicPr>
          <p:cNvPr id="7" name="Picture 6">
            <a:extLst>
              <a:ext uri="{FF2B5EF4-FFF2-40B4-BE49-F238E27FC236}">
                <a16:creationId xmlns:a16="http://schemas.microsoft.com/office/drawing/2014/main" id="{ED28D95C-B652-4350-8358-98A8CD7B49B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13442" y="1983060"/>
            <a:ext cx="3855839" cy="2891880"/>
          </a:xfrm>
          <a:prstGeom prst="ellipse">
            <a:avLst/>
          </a:prstGeom>
        </p:spPr>
      </p:pic>
    </p:spTree>
    <p:extLst>
      <p:ext uri="{BB962C8B-B14F-4D97-AF65-F5344CB8AC3E}">
        <p14:creationId xmlns:p14="http://schemas.microsoft.com/office/powerpoint/2010/main" val="3502093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Title 1"/>
          <p:cNvSpPr txBox="1">
            <a:spLocks noGrp="1"/>
          </p:cNvSpPr>
          <p:nvPr>
            <p:ph type="title"/>
          </p:nvPr>
        </p:nvSpPr>
        <p:spPr>
          <a:xfrm>
            <a:off x="479423" y="527118"/>
            <a:ext cx="10515600" cy="573714"/>
          </a:xfrm>
          <a:prstGeom prst="rect">
            <a:avLst/>
          </a:prstGeom>
        </p:spPr>
        <p:txBody>
          <a:bodyPr>
            <a:normAutofit fontScale="90000"/>
          </a:bodyPr>
          <a:lstStyle/>
          <a:p>
            <a:r>
              <a:rPr lang="en-US" sz="3600">
                <a:latin typeface="Barlow" panose="00000500000000000000" pitchFamily="2" charset="0"/>
              </a:rPr>
              <a:t>ID checks with your remote </a:t>
            </a:r>
            <a:br>
              <a:rPr lang="en-US" sz="3600">
                <a:latin typeface="Barlow" panose="00000500000000000000" pitchFamily="2" charset="0"/>
              </a:rPr>
            </a:br>
            <a:r>
              <a:rPr lang="en-US" sz="3600">
                <a:latin typeface="Barlow" panose="00000500000000000000" pitchFamily="2" charset="0"/>
              </a:rPr>
              <a:t>invigilator </a:t>
            </a:r>
            <a:endParaRPr sz="3600">
              <a:latin typeface="Barlow" panose="00000500000000000000" pitchFamily="2" charset="0"/>
            </a:endParaRPr>
          </a:p>
        </p:txBody>
      </p:sp>
      <p:sp>
        <p:nvSpPr>
          <p:cNvPr id="213" name="Text Placeholder 4"/>
          <p:cNvSpPr txBox="1">
            <a:spLocks noGrp="1"/>
          </p:cNvSpPr>
          <p:nvPr>
            <p:ph type="body" sz="half" idx="1"/>
          </p:nvPr>
        </p:nvSpPr>
        <p:spPr>
          <a:xfrm>
            <a:off x="479423" y="1664508"/>
            <a:ext cx="6050686" cy="5193492"/>
          </a:xfrm>
          <a:prstGeom prst="rect">
            <a:avLst/>
          </a:prstGeom>
        </p:spPr>
        <p:txBody>
          <a:bodyPr lIns="0" tIns="0" rIns="0" bIns="0" anchor="t">
            <a:normAutofit fontScale="70000" lnSpcReduction="20000"/>
          </a:bodyPr>
          <a:lstStyle/>
          <a:p>
            <a:pPr algn="just">
              <a:lnSpc>
                <a:spcPct val="120000"/>
              </a:lnSpc>
            </a:pPr>
            <a:r>
              <a:rPr lang="en-US" sz="2600" b="0" i="0">
                <a:effectLst/>
                <a:latin typeface="Barlow"/>
              </a:rPr>
              <a:t>15 minutes before your exam, </a:t>
            </a:r>
            <a:r>
              <a:rPr lang="en-US" sz="2600">
                <a:latin typeface="Barlow"/>
              </a:rPr>
              <a:t>system and ID checks will commence. </a:t>
            </a:r>
            <a:endParaRPr lang="en-US" sz="2600">
              <a:latin typeface="Barlow" panose="00000500000000000000" pitchFamily="2" charset="0"/>
            </a:endParaRPr>
          </a:p>
          <a:p>
            <a:pPr algn="just">
              <a:lnSpc>
                <a:spcPct val="120000"/>
              </a:lnSpc>
            </a:pPr>
            <a:r>
              <a:rPr lang="en-US" sz="2600">
                <a:latin typeface="Barlow"/>
              </a:rPr>
              <a:t>It is advisable to log in to your exam 20-30 minutes before your exam start time, which you have booked with </a:t>
            </a:r>
            <a:r>
              <a:rPr lang="en-US" sz="2600" err="1">
                <a:latin typeface="Barlow"/>
              </a:rPr>
              <a:t>TestReach</a:t>
            </a:r>
            <a:r>
              <a:rPr lang="en-US" sz="2600">
                <a:latin typeface="Barlow"/>
              </a:rPr>
              <a:t>. </a:t>
            </a:r>
            <a:endParaRPr lang="en-US" sz="2600" b="0" i="0">
              <a:solidFill>
                <a:srgbClr val="000000"/>
              </a:solidFill>
              <a:effectLst/>
              <a:latin typeface="Barlow" panose="00000500000000000000" pitchFamily="2" charset="0"/>
            </a:endParaRPr>
          </a:p>
          <a:p>
            <a:pPr algn="just" rtl="0" fontAlgn="base">
              <a:lnSpc>
                <a:spcPct val="120000"/>
              </a:lnSpc>
            </a:pPr>
            <a:r>
              <a:rPr lang="en-US" sz="2600" b="1" i="0">
                <a:solidFill>
                  <a:schemeClr val="accent1"/>
                </a:solidFill>
                <a:effectLst/>
                <a:latin typeface="Barlow"/>
              </a:rPr>
              <a:t>You will be required to show signed Photo ID</a:t>
            </a:r>
            <a:r>
              <a:rPr lang="en-US" sz="2600" b="0" i="0">
                <a:solidFill>
                  <a:schemeClr val="accent1"/>
                </a:solidFill>
                <a:effectLst/>
                <a:latin typeface="Barlow"/>
              </a:rPr>
              <a:t>:  </a:t>
            </a:r>
          </a:p>
          <a:p>
            <a:pPr marL="714375" lvl="2" indent="-285750" algn="just" fontAlgn="base">
              <a:lnSpc>
                <a:spcPct val="120000"/>
              </a:lnSpc>
              <a:buFont typeface="Arial" panose="020B0604020202020204" pitchFamily="34" charset="0"/>
              <a:buChar char="•"/>
            </a:pPr>
            <a:r>
              <a:rPr lang="en-US" sz="2300" b="0" i="0">
                <a:effectLst/>
                <a:latin typeface="Barlow"/>
              </a:rPr>
              <a:t>Current Valid Passport (any nationality)  </a:t>
            </a:r>
          </a:p>
          <a:p>
            <a:pPr marL="714375" lvl="2" indent="-285750" algn="just" fontAlgn="base">
              <a:lnSpc>
                <a:spcPct val="120000"/>
              </a:lnSpc>
              <a:buFont typeface="Arial" panose="020B0604020202020204" pitchFamily="34" charset="0"/>
              <a:buChar char="•"/>
            </a:pPr>
            <a:r>
              <a:rPr lang="en-US" sz="2300" b="0" i="0">
                <a:effectLst/>
                <a:latin typeface="Barlow"/>
              </a:rPr>
              <a:t>Current Full or Provisional UK Photo Card Driving </a:t>
            </a:r>
            <a:r>
              <a:rPr lang="en-US" sz="2300" b="0" i="0" err="1">
                <a:effectLst/>
                <a:latin typeface="Barlow"/>
              </a:rPr>
              <a:t>Licence</a:t>
            </a:r>
            <a:r>
              <a:rPr lang="en-US" sz="2300" b="0" i="0">
                <a:effectLst/>
                <a:latin typeface="Barlow"/>
              </a:rPr>
              <a:t>  </a:t>
            </a:r>
          </a:p>
          <a:p>
            <a:pPr marL="714375" lvl="2" indent="-285750" algn="just" fontAlgn="base">
              <a:lnSpc>
                <a:spcPct val="120000"/>
              </a:lnSpc>
              <a:buFont typeface="Arial" panose="020B0604020202020204" pitchFamily="34" charset="0"/>
              <a:buChar char="•"/>
            </a:pPr>
            <a:r>
              <a:rPr lang="en-US" sz="2300" b="0" i="0">
                <a:effectLst/>
                <a:latin typeface="Barlow"/>
              </a:rPr>
              <a:t>UK Residence Card </a:t>
            </a:r>
          </a:p>
          <a:p>
            <a:pPr marL="428625" lvl="2" algn="just" fontAlgn="base">
              <a:lnSpc>
                <a:spcPct val="120000"/>
              </a:lnSpc>
            </a:pPr>
            <a:endParaRPr lang="en-US" sz="2300" b="0" i="0">
              <a:effectLst/>
              <a:latin typeface="Barlow" panose="00000500000000000000" pitchFamily="2" charset="0"/>
            </a:endParaRPr>
          </a:p>
          <a:p>
            <a:pPr algn="just" rtl="0" fontAlgn="base">
              <a:lnSpc>
                <a:spcPct val="120000"/>
              </a:lnSpc>
            </a:pPr>
            <a:r>
              <a:rPr lang="en-US" sz="2600" b="0" i="0">
                <a:effectLst/>
                <a:latin typeface="Barlow"/>
              </a:rPr>
              <a:t>If you do not present ID meeting the CILEX identity check requirements, will not be able to sit the exam.   </a:t>
            </a:r>
            <a:endParaRPr lang="en-US" sz="2600">
              <a:latin typeface="Barlow"/>
            </a:endParaRPr>
          </a:p>
          <a:p>
            <a:pPr algn="just">
              <a:lnSpc>
                <a:spcPct val="120000"/>
              </a:lnSpc>
            </a:pPr>
            <a:r>
              <a:rPr lang="en-US" sz="2600">
                <a:latin typeface="Barlow"/>
              </a:rPr>
              <a:t>Your remote invigilator will check your test environment and then guide you through the exam start.</a:t>
            </a:r>
          </a:p>
          <a:p>
            <a:pPr algn="just">
              <a:lnSpc>
                <a:spcPct val="120000"/>
              </a:lnSpc>
            </a:pPr>
            <a:endParaRPr lang="en-GB" sz="24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sz="2000">
              <a:latin typeface="Barlow" panose="00000500000000000000" pitchFamily="2" charset="0"/>
            </a:endParaRPr>
          </a:p>
        </p:txBody>
      </p:sp>
      <p:pic>
        <p:nvPicPr>
          <p:cNvPr id="3" name="Picture 2" descr="Icon&#10;&#10;Description automatically generated">
            <a:extLst>
              <a:ext uri="{FF2B5EF4-FFF2-40B4-BE49-F238E27FC236}">
                <a16:creationId xmlns:a16="http://schemas.microsoft.com/office/drawing/2014/main" id="{F6969297-9BCE-47F6-99B2-75B3879714A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454" t="7347" r="10003" b="7865"/>
          <a:stretch/>
        </p:blipFill>
        <p:spPr>
          <a:xfrm>
            <a:off x="8398277" y="1664508"/>
            <a:ext cx="2923244" cy="3077329"/>
          </a:xfrm>
          <a:prstGeom prst="ellipse">
            <a:avLst/>
          </a:prstGeom>
        </p:spPr>
      </p:pic>
    </p:spTree>
    <p:extLst>
      <p:ext uri="{BB962C8B-B14F-4D97-AF65-F5344CB8AC3E}">
        <p14:creationId xmlns:p14="http://schemas.microsoft.com/office/powerpoint/2010/main" val="39374019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4">
            <a:extLst>
              <a:ext uri="{FF2B5EF4-FFF2-40B4-BE49-F238E27FC236}">
                <a16:creationId xmlns:a16="http://schemas.microsoft.com/office/drawing/2014/main" id="{212119AF-7D82-418F-BC1E-CA89EEFD9AAC}"/>
              </a:ext>
            </a:extLst>
          </p:cNvPr>
          <p:cNvSpPr txBox="1">
            <a:spLocks noGrp="1"/>
          </p:cNvSpPr>
          <p:nvPr>
            <p:ph type="body" sz="half" idx="1"/>
          </p:nvPr>
        </p:nvSpPr>
        <p:spPr>
          <a:xfrm>
            <a:off x="432373" y="3770745"/>
            <a:ext cx="11310123" cy="2686769"/>
          </a:xfrm>
          <a:prstGeom prst="rect">
            <a:avLst/>
          </a:prstGeom>
        </p:spPr>
        <p:txBody>
          <a:bodyPr>
            <a:normAutofit/>
          </a:bodyPr>
          <a:lstStyle/>
          <a:p>
            <a:pPr algn="just"/>
            <a:endParaRPr lang="en-GB" sz="2400">
              <a:latin typeface="Barlow" panose="00000500000000000000" pitchFamily="2" charset="0"/>
            </a:endParaRPr>
          </a:p>
          <a:p>
            <a:pPr algn="just"/>
            <a:endParaRPr lang="en-GB" sz="2000">
              <a:latin typeface="Barlow" panose="00000500000000000000" pitchFamily="2" charset="0"/>
            </a:endParaRPr>
          </a:p>
          <a:p>
            <a:pPr algn="just"/>
            <a:endParaRPr lang="en-GB" sz="2000">
              <a:latin typeface="Barlow" panose="00000500000000000000" pitchFamily="2" charset="0"/>
            </a:endParaRPr>
          </a:p>
          <a:p>
            <a:pPr algn="just"/>
            <a:endParaRPr sz="2000">
              <a:latin typeface="Barlow" panose="00000500000000000000" pitchFamily="2" charset="0"/>
            </a:endParaRPr>
          </a:p>
        </p:txBody>
      </p:sp>
      <p:sp>
        <p:nvSpPr>
          <p:cNvPr id="20" name="TextBox 19">
            <a:extLst>
              <a:ext uri="{FF2B5EF4-FFF2-40B4-BE49-F238E27FC236}">
                <a16:creationId xmlns:a16="http://schemas.microsoft.com/office/drawing/2014/main" id="{7B090EF4-4DC1-4E6E-988D-24CD5D58B2D9}"/>
              </a:ext>
            </a:extLst>
          </p:cNvPr>
          <p:cNvSpPr txBox="1"/>
          <p:nvPr/>
        </p:nvSpPr>
        <p:spPr>
          <a:xfrm>
            <a:off x="637131" y="2734082"/>
            <a:ext cx="1633490" cy="1384990"/>
          </a:xfrm>
          <a:prstGeom prst="rect">
            <a:avLst/>
          </a:prstGeom>
          <a:noFill/>
          <a:ln w="12700" cap="flat">
            <a:solidFill>
              <a:schemeClr val="accent2"/>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US" b="1">
                <a:solidFill>
                  <a:schemeClr val="accent2"/>
                </a:solidFill>
                <a:latin typeface="Barlow" panose="00000500000000000000" pitchFamily="2" charset="0"/>
              </a:rPr>
              <a:t>Step 1.</a:t>
            </a:r>
          </a:p>
          <a:p>
            <a:pPr marL="0" marR="0" indent="0" algn="ctr"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chemeClr val="accent2"/>
              </a:solidFill>
              <a:effectLst/>
              <a:uFillTx/>
              <a:latin typeface="+mn-lt"/>
              <a:ea typeface="+mn-ea"/>
              <a:cs typeface="+mn-cs"/>
              <a:sym typeface="Helvetica"/>
            </a:endParaRPr>
          </a:p>
          <a:p>
            <a:pPr marL="0" marR="0" indent="0" algn="ctr" defTabSz="914400" rtl="0" fontAlgn="auto" latinLnBrk="0" hangingPunct="0">
              <a:lnSpc>
                <a:spcPct val="100000"/>
              </a:lnSpc>
              <a:spcBef>
                <a:spcPts val="0"/>
              </a:spcBef>
              <a:spcAft>
                <a:spcPts val="0"/>
              </a:spcAft>
              <a:buClrTx/>
              <a:buSzTx/>
              <a:buFontTx/>
              <a:buNone/>
              <a:tabLst/>
            </a:pPr>
            <a:r>
              <a:rPr lang="en-US" sz="1200">
                <a:solidFill>
                  <a:schemeClr val="accent2"/>
                </a:solidFill>
                <a:latin typeface="Barlow" panose="00000500000000000000" pitchFamily="2" charset="0"/>
              </a:rPr>
              <a:t>Go through technology checks using the device which you will be using on exam day.</a:t>
            </a:r>
            <a:endParaRPr kumimoji="0" lang="en-GB" sz="1200" b="0" i="0" u="none" strike="noStrike" cap="none" spc="0" normalizeH="0" baseline="0">
              <a:ln>
                <a:noFill/>
              </a:ln>
              <a:solidFill>
                <a:schemeClr val="accent2"/>
              </a:solidFill>
              <a:effectLst/>
              <a:uFillTx/>
              <a:latin typeface="Barlow" panose="00000500000000000000" pitchFamily="2" charset="0"/>
              <a:sym typeface="Helvetica"/>
            </a:endParaRPr>
          </a:p>
        </p:txBody>
      </p:sp>
      <p:sp>
        <p:nvSpPr>
          <p:cNvPr id="21" name="TextBox 20">
            <a:extLst>
              <a:ext uri="{FF2B5EF4-FFF2-40B4-BE49-F238E27FC236}">
                <a16:creationId xmlns:a16="http://schemas.microsoft.com/office/drawing/2014/main" id="{7FCDA76F-0906-4EF7-BA55-3E835BD0BBF8}"/>
              </a:ext>
            </a:extLst>
          </p:cNvPr>
          <p:cNvSpPr txBox="1"/>
          <p:nvPr/>
        </p:nvSpPr>
        <p:spPr>
          <a:xfrm>
            <a:off x="2849151" y="2105247"/>
            <a:ext cx="1633490" cy="1384990"/>
          </a:xfrm>
          <a:prstGeom prst="rect">
            <a:avLst/>
          </a:prstGeom>
          <a:noFill/>
          <a:ln w="12700" cap="flat">
            <a:solidFill>
              <a:schemeClr val="accent2"/>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US" b="1">
                <a:solidFill>
                  <a:schemeClr val="accent2"/>
                </a:solidFill>
                <a:latin typeface="Barlow" panose="00000500000000000000" pitchFamily="2" charset="0"/>
              </a:rPr>
              <a:t>Step 2.</a:t>
            </a:r>
          </a:p>
          <a:p>
            <a:pPr marL="0" marR="0" indent="0" algn="ctr"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chemeClr val="accent2"/>
              </a:solidFill>
              <a:effectLst/>
              <a:uFillTx/>
              <a:latin typeface="+mn-lt"/>
              <a:ea typeface="+mn-ea"/>
              <a:cs typeface="+mn-cs"/>
              <a:sym typeface="Helvetica"/>
            </a:endParaRPr>
          </a:p>
          <a:p>
            <a:pPr marL="0" marR="0" indent="0" algn="ctr" defTabSz="914400" rtl="0" fontAlgn="auto" latinLnBrk="0" hangingPunct="0">
              <a:lnSpc>
                <a:spcPct val="100000"/>
              </a:lnSpc>
              <a:spcBef>
                <a:spcPts val="0"/>
              </a:spcBef>
              <a:spcAft>
                <a:spcPts val="0"/>
              </a:spcAft>
              <a:buClrTx/>
              <a:buSzTx/>
              <a:buFontTx/>
              <a:buNone/>
              <a:tabLst/>
            </a:pPr>
            <a:r>
              <a:rPr lang="en-US" sz="1200">
                <a:solidFill>
                  <a:schemeClr val="accent2"/>
                </a:solidFill>
                <a:latin typeface="Barlow" panose="00000500000000000000" pitchFamily="2" charset="0"/>
              </a:rPr>
              <a:t>Book a time slot with the remote invigilator (15 min intervals).</a:t>
            </a:r>
          </a:p>
          <a:p>
            <a:pPr marL="0" marR="0" indent="0" algn="ctr" defTabSz="914400" rtl="0" fontAlgn="auto" latinLnBrk="0" hangingPunct="0">
              <a:lnSpc>
                <a:spcPct val="100000"/>
              </a:lnSpc>
              <a:spcBef>
                <a:spcPts val="0"/>
              </a:spcBef>
              <a:spcAft>
                <a:spcPts val="0"/>
              </a:spcAft>
              <a:buClrTx/>
              <a:buSzTx/>
              <a:buFontTx/>
              <a:buNone/>
              <a:tabLst/>
            </a:pPr>
            <a:endParaRPr kumimoji="0" lang="en-GB" sz="1200" b="0" i="0" u="none" strike="noStrike" cap="none" spc="0" normalizeH="0" baseline="0">
              <a:ln>
                <a:noFill/>
              </a:ln>
              <a:solidFill>
                <a:schemeClr val="accent2"/>
              </a:solidFill>
              <a:effectLst/>
              <a:uFillTx/>
              <a:latin typeface="Barlow" panose="00000500000000000000" pitchFamily="2" charset="0"/>
              <a:sym typeface="Helvetica"/>
            </a:endParaRPr>
          </a:p>
        </p:txBody>
      </p:sp>
      <p:sp>
        <p:nvSpPr>
          <p:cNvPr id="22" name="TextBox 21">
            <a:extLst>
              <a:ext uri="{FF2B5EF4-FFF2-40B4-BE49-F238E27FC236}">
                <a16:creationId xmlns:a16="http://schemas.microsoft.com/office/drawing/2014/main" id="{3A7173AD-8C2D-4248-A54C-EF4453E168D1}"/>
              </a:ext>
            </a:extLst>
          </p:cNvPr>
          <p:cNvSpPr txBox="1"/>
          <p:nvPr/>
        </p:nvSpPr>
        <p:spPr>
          <a:xfrm>
            <a:off x="5061171" y="2738849"/>
            <a:ext cx="1633490" cy="1384990"/>
          </a:xfrm>
          <a:prstGeom prst="rect">
            <a:avLst/>
          </a:prstGeom>
          <a:noFill/>
          <a:ln w="12700" cap="flat">
            <a:solidFill>
              <a:schemeClr val="accent2"/>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US" b="1">
                <a:solidFill>
                  <a:schemeClr val="accent2"/>
                </a:solidFill>
                <a:latin typeface="Barlow" panose="00000500000000000000" pitchFamily="2" charset="0"/>
              </a:rPr>
              <a:t>Step 3.</a:t>
            </a:r>
          </a:p>
          <a:p>
            <a:pPr marL="0" marR="0" indent="0" algn="ctr"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chemeClr val="accent2"/>
              </a:solidFill>
              <a:effectLst/>
              <a:uFillTx/>
              <a:latin typeface="+mn-lt"/>
              <a:ea typeface="+mn-ea"/>
              <a:cs typeface="+mn-cs"/>
              <a:sym typeface="Helvetica"/>
            </a:endParaRPr>
          </a:p>
          <a:p>
            <a:pPr marL="0" marR="0" indent="0" algn="ctr" defTabSz="914400" rtl="0" fontAlgn="auto" latinLnBrk="0" hangingPunct="0">
              <a:lnSpc>
                <a:spcPct val="100000"/>
              </a:lnSpc>
              <a:spcBef>
                <a:spcPts val="0"/>
              </a:spcBef>
              <a:spcAft>
                <a:spcPts val="0"/>
              </a:spcAft>
              <a:buClrTx/>
              <a:buSzTx/>
              <a:buFontTx/>
              <a:buNone/>
              <a:tabLst/>
            </a:pPr>
            <a:r>
              <a:rPr lang="en-US" sz="1200">
                <a:solidFill>
                  <a:schemeClr val="accent2"/>
                </a:solidFill>
                <a:latin typeface="Barlow" panose="00000500000000000000" pitchFamily="2" charset="0"/>
              </a:rPr>
              <a:t>Read the exam regulations provided.</a:t>
            </a:r>
          </a:p>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chemeClr val="accent2"/>
              </a:solidFill>
              <a:effectLst/>
              <a:uFillTx/>
              <a:latin typeface="Barlow" panose="00000500000000000000" pitchFamily="2" charset="0"/>
              <a:sym typeface="Helvetica"/>
            </a:endParaRPr>
          </a:p>
          <a:p>
            <a:pPr marL="0" marR="0" indent="0" algn="ctr" defTabSz="914400" rtl="0" fontAlgn="auto" latinLnBrk="0" hangingPunct="0">
              <a:lnSpc>
                <a:spcPct val="100000"/>
              </a:lnSpc>
              <a:spcBef>
                <a:spcPts val="0"/>
              </a:spcBef>
              <a:spcAft>
                <a:spcPts val="0"/>
              </a:spcAft>
              <a:buClrTx/>
              <a:buSzTx/>
              <a:buFontTx/>
              <a:buNone/>
              <a:tabLst/>
            </a:pPr>
            <a:endParaRPr kumimoji="0" lang="en-GB" sz="1200" b="0" i="0" u="none" strike="noStrike" cap="none" spc="0" normalizeH="0" baseline="0">
              <a:ln>
                <a:noFill/>
              </a:ln>
              <a:solidFill>
                <a:schemeClr val="accent2"/>
              </a:solidFill>
              <a:effectLst/>
              <a:uFillTx/>
              <a:latin typeface="Barlow" panose="00000500000000000000" pitchFamily="2" charset="0"/>
              <a:sym typeface="Helvetica"/>
            </a:endParaRPr>
          </a:p>
        </p:txBody>
      </p:sp>
      <p:sp>
        <p:nvSpPr>
          <p:cNvPr id="23" name="TextBox 22">
            <a:extLst>
              <a:ext uri="{FF2B5EF4-FFF2-40B4-BE49-F238E27FC236}">
                <a16:creationId xmlns:a16="http://schemas.microsoft.com/office/drawing/2014/main" id="{1E995784-B0FB-4206-9C34-DD18F873DCBB}"/>
              </a:ext>
            </a:extLst>
          </p:cNvPr>
          <p:cNvSpPr txBox="1"/>
          <p:nvPr/>
        </p:nvSpPr>
        <p:spPr>
          <a:xfrm>
            <a:off x="7273191" y="2044010"/>
            <a:ext cx="1633490" cy="1384990"/>
          </a:xfrm>
          <a:prstGeom prst="rect">
            <a:avLst/>
          </a:prstGeom>
          <a:noFill/>
          <a:ln w="12700" cap="flat">
            <a:solidFill>
              <a:schemeClr val="accent2"/>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US" b="1">
                <a:solidFill>
                  <a:schemeClr val="accent2"/>
                </a:solidFill>
                <a:latin typeface="Barlow" panose="00000500000000000000" pitchFamily="2" charset="0"/>
              </a:rPr>
              <a:t>Step 4.</a:t>
            </a:r>
          </a:p>
          <a:p>
            <a:pPr marL="0" marR="0" indent="0" algn="ctr"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chemeClr val="accent2"/>
              </a:solidFill>
              <a:effectLst/>
              <a:uFillTx/>
              <a:latin typeface="+mn-lt"/>
              <a:ea typeface="+mn-ea"/>
              <a:cs typeface="+mn-cs"/>
              <a:sym typeface="Helvetica"/>
            </a:endParaRPr>
          </a:p>
          <a:p>
            <a:pPr marL="0" marR="0" indent="0" algn="ctr" defTabSz="914400" rtl="0" fontAlgn="auto" latinLnBrk="0" hangingPunct="0">
              <a:lnSpc>
                <a:spcPct val="100000"/>
              </a:lnSpc>
              <a:spcBef>
                <a:spcPts val="0"/>
              </a:spcBef>
              <a:spcAft>
                <a:spcPts val="0"/>
              </a:spcAft>
              <a:buClrTx/>
              <a:buSzTx/>
              <a:buFontTx/>
              <a:buNone/>
              <a:tabLst/>
            </a:pPr>
            <a:r>
              <a:rPr lang="en-US" sz="1200">
                <a:solidFill>
                  <a:schemeClr val="accent2"/>
                </a:solidFill>
                <a:latin typeface="Barlow" panose="00000500000000000000" pitchFamily="2" charset="0"/>
              </a:rPr>
              <a:t>Arrive at least 20-30 minutes before your exam start time. </a:t>
            </a:r>
          </a:p>
          <a:p>
            <a:pPr marL="0" marR="0" indent="0" algn="ctr" defTabSz="914400" rtl="0" fontAlgn="auto" latinLnBrk="0" hangingPunct="0">
              <a:lnSpc>
                <a:spcPct val="100000"/>
              </a:lnSpc>
              <a:spcBef>
                <a:spcPts val="0"/>
              </a:spcBef>
              <a:spcAft>
                <a:spcPts val="0"/>
              </a:spcAft>
              <a:buClrTx/>
              <a:buSzTx/>
              <a:buFontTx/>
              <a:buNone/>
              <a:tabLst/>
            </a:pPr>
            <a:endParaRPr kumimoji="0" lang="en-US" sz="1200" b="0" i="0" u="none" strike="noStrike" cap="none" spc="0" normalizeH="0" baseline="0">
              <a:ln>
                <a:noFill/>
              </a:ln>
              <a:solidFill>
                <a:schemeClr val="accent2"/>
              </a:solidFill>
              <a:effectLst/>
              <a:uFillTx/>
              <a:latin typeface="Barlow" panose="00000500000000000000" pitchFamily="2" charset="0"/>
              <a:sym typeface="Helvetica"/>
            </a:endParaRPr>
          </a:p>
        </p:txBody>
      </p:sp>
      <p:sp>
        <p:nvSpPr>
          <p:cNvPr id="24" name="TextBox 23">
            <a:extLst>
              <a:ext uri="{FF2B5EF4-FFF2-40B4-BE49-F238E27FC236}">
                <a16:creationId xmlns:a16="http://schemas.microsoft.com/office/drawing/2014/main" id="{35CC2FAA-D4EE-4885-B167-849848DF741C}"/>
              </a:ext>
            </a:extLst>
          </p:cNvPr>
          <p:cNvSpPr txBox="1"/>
          <p:nvPr/>
        </p:nvSpPr>
        <p:spPr>
          <a:xfrm>
            <a:off x="9704189" y="2289912"/>
            <a:ext cx="1633490" cy="1200325"/>
          </a:xfrm>
          <a:prstGeom prst="rect">
            <a:avLst/>
          </a:prstGeom>
          <a:noFill/>
          <a:ln w="12700" cap="flat">
            <a:solidFill>
              <a:schemeClr val="accent2"/>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US" b="1">
                <a:solidFill>
                  <a:schemeClr val="accent2"/>
                </a:solidFill>
                <a:latin typeface="Barlow" panose="00000500000000000000" pitchFamily="2" charset="0"/>
              </a:rPr>
              <a:t>Step 5.</a:t>
            </a:r>
          </a:p>
          <a:p>
            <a:pPr marL="0" marR="0" indent="0" algn="ctr"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chemeClr val="accent2"/>
              </a:solidFill>
              <a:effectLst/>
              <a:uFillTx/>
              <a:latin typeface="+mn-lt"/>
              <a:ea typeface="+mn-ea"/>
              <a:cs typeface="+mn-cs"/>
              <a:sym typeface="Helvetica"/>
            </a:endParaRPr>
          </a:p>
          <a:p>
            <a:pPr marL="0" marR="0" indent="0" algn="ctr" defTabSz="914400" rtl="0" fontAlgn="auto" latinLnBrk="0" hangingPunct="0">
              <a:lnSpc>
                <a:spcPct val="100000"/>
              </a:lnSpc>
              <a:spcBef>
                <a:spcPts val="0"/>
              </a:spcBef>
              <a:spcAft>
                <a:spcPts val="0"/>
              </a:spcAft>
              <a:buClrTx/>
              <a:buSzTx/>
              <a:buFontTx/>
              <a:buNone/>
              <a:tabLst/>
            </a:pPr>
            <a:r>
              <a:rPr lang="en-US" sz="1200">
                <a:solidFill>
                  <a:schemeClr val="accent2"/>
                </a:solidFill>
                <a:latin typeface="Barlow" panose="00000500000000000000" pitchFamily="2" charset="0"/>
              </a:rPr>
              <a:t>Proceed through ID checks, ensuring ID complies</a:t>
            </a:r>
            <a:endParaRPr kumimoji="0" lang="en-GB" sz="1200" b="0" i="0" u="none" strike="noStrike" cap="none" spc="0" normalizeH="0" baseline="0">
              <a:ln>
                <a:noFill/>
              </a:ln>
              <a:solidFill>
                <a:schemeClr val="accent2"/>
              </a:solidFill>
              <a:effectLst/>
              <a:uFillTx/>
              <a:latin typeface="Barlow" panose="00000500000000000000" pitchFamily="2" charset="0"/>
              <a:sym typeface="Helvetica"/>
            </a:endParaRPr>
          </a:p>
        </p:txBody>
      </p:sp>
      <p:cxnSp>
        <p:nvCxnSpPr>
          <p:cNvPr id="25" name="Connector: Elbow 24">
            <a:extLst>
              <a:ext uri="{FF2B5EF4-FFF2-40B4-BE49-F238E27FC236}">
                <a16:creationId xmlns:a16="http://schemas.microsoft.com/office/drawing/2014/main" id="{3A3982A9-DD30-4961-84F8-566B4AD09A67}"/>
              </a:ext>
            </a:extLst>
          </p:cNvPr>
          <p:cNvCxnSpPr>
            <a:stCxn id="20" idx="3"/>
            <a:endCxn id="21" idx="1"/>
          </p:cNvCxnSpPr>
          <p:nvPr/>
        </p:nvCxnSpPr>
        <p:spPr>
          <a:xfrm flipV="1">
            <a:off x="2270621" y="2797742"/>
            <a:ext cx="578530" cy="628835"/>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cxnSp>
        <p:nvCxnSpPr>
          <p:cNvPr id="26" name="Connector: Elbow 25">
            <a:extLst>
              <a:ext uri="{FF2B5EF4-FFF2-40B4-BE49-F238E27FC236}">
                <a16:creationId xmlns:a16="http://schemas.microsoft.com/office/drawing/2014/main" id="{F031AFDA-EFFB-4AA2-9124-887A18BF0C40}"/>
              </a:ext>
            </a:extLst>
          </p:cNvPr>
          <p:cNvCxnSpPr>
            <a:stCxn id="21" idx="3"/>
            <a:endCxn id="22" idx="1"/>
          </p:cNvCxnSpPr>
          <p:nvPr/>
        </p:nvCxnSpPr>
        <p:spPr>
          <a:xfrm>
            <a:off x="4482641" y="2797742"/>
            <a:ext cx="578530" cy="633602"/>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cxnSp>
        <p:nvCxnSpPr>
          <p:cNvPr id="27" name="Connector: Elbow 26">
            <a:extLst>
              <a:ext uri="{FF2B5EF4-FFF2-40B4-BE49-F238E27FC236}">
                <a16:creationId xmlns:a16="http://schemas.microsoft.com/office/drawing/2014/main" id="{87786EF0-2A76-4E39-8085-36E1B4197A70}"/>
              </a:ext>
            </a:extLst>
          </p:cNvPr>
          <p:cNvCxnSpPr>
            <a:stCxn id="22" idx="3"/>
            <a:endCxn id="23" idx="1"/>
          </p:cNvCxnSpPr>
          <p:nvPr/>
        </p:nvCxnSpPr>
        <p:spPr>
          <a:xfrm flipV="1">
            <a:off x="6694661" y="2736505"/>
            <a:ext cx="578530" cy="694839"/>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cxnSp>
        <p:nvCxnSpPr>
          <p:cNvPr id="28" name="Connector: Elbow 27">
            <a:extLst>
              <a:ext uri="{FF2B5EF4-FFF2-40B4-BE49-F238E27FC236}">
                <a16:creationId xmlns:a16="http://schemas.microsoft.com/office/drawing/2014/main" id="{B1DEA519-C1BA-4460-8FEB-059C56A3C8BD}"/>
              </a:ext>
            </a:extLst>
          </p:cNvPr>
          <p:cNvCxnSpPr>
            <a:stCxn id="23" idx="3"/>
            <a:endCxn id="24" idx="1"/>
          </p:cNvCxnSpPr>
          <p:nvPr/>
        </p:nvCxnSpPr>
        <p:spPr>
          <a:xfrm>
            <a:off x="8906681" y="2736505"/>
            <a:ext cx="797508" cy="153570"/>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
        <p:nvSpPr>
          <p:cNvPr id="29" name="Title 1">
            <a:extLst>
              <a:ext uri="{FF2B5EF4-FFF2-40B4-BE49-F238E27FC236}">
                <a16:creationId xmlns:a16="http://schemas.microsoft.com/office/drawing/2014/main" id="{62831095-A7B4-4102-B6FA-41138D2E9B70}"/>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To recap</a:t>
            </a:r>
            <a:endParaRPr sz="3600">
              <a:latin typeface="Barlow" panose="00000500000000000000" pitchFamily="2"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10FEA8-4023-4BDD-B374-80598A1B998B}"/>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How remote invigilation works</a:t>
            </a:r>
            <a:endParaRPr sz="3600">
              <a:latin typeface="Barlow" panose="00000500000000000000" pitchFamily="2" charset="0"/>
            </a:endParaRPr>
          </a:p>
        </p:txBody>
      </p:sp>
      <p:sp>
        <p:nvSpPr>
          <p:cNvPr id="9" name="Text Placeholder 4">
            <a:extLst>
              <a:ext uri="{FF2B5EF4-FFF2-40B4-BE49-F238E27FC236}">
                <a16:creationId xmlns:a16="http://schemas.microsoft.com/office/drawing/2014/main" id="{8DDC6320-15A0-4E54-89CC-4F7D034A7DAF}"/>
              </a:ext>
            </a:extLst>
          </p:cNvPr>
          <p:cNvSpPr txBox="1">
            <a:spLocks noGrp="1"/>
          </p:cNvSpPr>
          <p:nvPr>
            <p:ph type="body" sz="half" idx="1"/>
          </p:nvPr>
        </p:nvSpPr>
        <p:spPr>
          <a:xfrm>
            <a:off x="479423" y="1499748"/>
            <a:ext cx="7510481" cy="5131872"/>
          </a:xfrm>
          <a:prstGeom prst="rect">
            <a:avLst/>
          </a:prstGeom>
        </p:spPr>
        <p:txBody>
          <a:bodyPr>
            <a:normAutofit/>
          </a:bodyPr>
          <a:lstStyle/>
          <a:p>
            <a:pPr lvl="0">
              <a:lnSpc>
                <a:spcPct val="100000"/>
              </a:lnSpc>
              <a:spcBef>
                <a:spcPts val="2400"/>
              </a:spcBef>
            </a:pPr>
            <a:r>
              <a:rPr lang="en-IE" sz="1800">
                <a:effectLst/>
                <a:latin typeface="Barlow" panose="00000500000000000000" pitchFamily="2" charset="0"/>
                <a:ea typeface="Cambria" panose="02040503050406030204" pitchFamily="18" charset="0"/>
                <a:cs typeface="Arial" panose="020B0604020202020204" pitchFamily="34" charset="0"/>
              </a:rPr>
              <a:t>During the exam, your invigilator will be able to: </a:t>
            </a:r>
            <a:endParaRPr lang="en-GB" sz="1800">
              <a:latin typeface="Barlow" panose="00000500000000000000" pitchFamily="2" charset="0"/>
              <a:ea typeface="Cambria" panose="02040503050406030204" pitchFamily="18" charset="0"/>
              <a:cs typeface="Arial" panose="020B0604020202020204" pitchFamily="34" charset="0"/>
            </a:endParaRPr>
          </a:p>
          <a:p>
            <a:pPr marL="717550" lvl="0" indent="-285750">
              <a:lnSpc>
                <a:spcPct val="100000"/>
              </a:lnSpc>
              <a:spcBef>
                <a:spcPts val="2400"/>
              </a:spcBef>
              <a:buFont typeface="Arial" panose="020B0604020202020204" pitchFamily="34" charset="0"/>
              <a:buChar char="•"/>
            </a:pPr>
            <a:r>
              <a:rPr lang="en-IE" sz="1800">
                <a:effectLst/>
                <a:latin typeface="Barlow" panose="00000500000000000000" pitchFamily="2" charset="0"/>
                <a:ea typeface="Cambria" panose="02040503050406030204" pitchFamily="18" charset="0"/>
                <a:cs typeface="Arial" panose="020B0604020202020204" pitchFamily="34" charset="0"/>
              </a:rPr>
              <a:t>see you via webcam and see your screen;</a:t>
            </a:r>
            <a:endParaRPr lang="en-GB" sz="1800">
              <a:effectLst/>
              <a:latin typeface="Barlow" panose="00000500000000000000" pitchFamily="2" charset="0"/>
              <a:ea typeface="Cambria" panose="02040503050406030204" pitchFamily="18" charset="0"/>
              <a:cs typeface="Arial" panose="020B0604020202020204" pitchFamily="34" charset="0"/>
            </a:endParaRPr>
          </a:p>
          <a:p>
            <a:pPr marL="717550" lvl="2" indent="-285750">
              <a:lnSpc>
                <a:spcPct val="100000"/>
              </a:lnSpc>
              <a:buFont typeface="Arial" panose="020B0604020202020204" pitchFamily="34" charset="0"/>
              <a:buChar char="•"/>
              <a:tabLst>
                <a:tab pos="717550" algn="l"/>
              </a:tabLst>
            </a:pPr>
            <a:r>
              <a:rPr lang="en-IE" sz="1800">
                <a:effectLst/>
                <a:latin typeface="Barlow" panose="00000500000000000000" pitchFamily="2" charset="0"/>
                <a:ea typeface="Cambria" panose="02040503050406030204" pitchFamily="18" charset="0"/>
                <a:cs typeface="Arial" panose="020B0604020202020204" pitchFamily="34" charset="0"/>
              </a:rPr>
              <a:t>use a chat box to communicate with you; </a:t>
            </a:r>
            <a:endParaRPr lang="en-GB" sz="1800">
              <a:effectLst/>
              <a:latin typeface="Barlow" panose="00000500000000000000" pitchFamily="2" charset="0"/>
              <a:ea typeface="Cambria" panose="02040503050406030204" pitchFamily="18" charset="0"/>
              <a:cs typeface="Arial" panose="020B0604020202020204" pitchFamily="34" charset="0"/>
            </a:endParaRPr>
          </a:p>
          <a:p>
            <a:pPr marL="717550" lvl="2" indent="-285750">
              <a:lnSpc>
                <a:spcPct val="100000"/>
              </a:lnSpc>
              <a:spcAft>
                <a:spcPts val="2400"/>
              </a:spcAft>
              <a:buFont typeface="Arial" panose="020B0604020202020204" pitchFamily="34" charset="0"/>
              <a:buChar char="•"/>
              <a:tabLst>
                <a:tab pos="717550" algn="l"/>
              </a:tabLst>
            </a:pPr>
            <a:r>
              <a:rPr lang="en-IE" sz="1800">
                <a:effectLst/>
                <a:latin typeface="Barlow" panose="00000500000000000000" pitchFamily="2" charset="0"/>
                <a:ea typeface="Cambria" panose="02040503050406030204" pitchFamily="18" charset="0"/>
                <a:cs typeface="Arial" panose="020B0604020202020204" pitchFamily="34" charset="0"/>
              </a:rPr>
              <a:t>hear you and talk with you when required. </a:t>
            </a:r>
            <a:endParaRPr lang="en-GB" sz="1800">
              <a:effectLst/>
              <a:latin typeface="Barlow" panose="00000500000000000000" pitchFamily="2" charset="0"/>
              <a:ea typeface="Cambria" panose="02040503050406030204" pitchFamily="18" charset="0"/>
              <a:cs typeface="Arial" panose="020B0604020202020204" pitchFamily="34" charset="0"/>
            </a:endParaRPr>
          </a:p>
          <a:p>
            <a:pPr>
              <a:lnSpc>
                <a:spcPct val="100000"/>
              </a:lnSpc>
            </a:pPr>
            <a:r>
              <a:rPr lang="en-IE" sz="1800">
                <a:effectLst/>
                <a:latin typeface="Barlow" panose="00000500000000000000" pitchFamily="2" charset="0"/>
                <a:ea typeface="Cambria" panose="02040503050406030204" pitchFamily="18" charset="0"/>
                <a:cs typeface="Arial" panose="020B0604020202020204" pitchFamily="34" charset="0"/>
              </a:rPr>
              <a:t>If the invigilator notices any issues, they will send you an instant message or talk to you, asking you to refrain from the behaviour. </a:t>
            </a:r>
          </a:p>
          <a:p>
            <a:pPr>
              <a:lnSpc>
                <a:spcPct val="100000"/>
              </a:lnSpc>
            </a:pPr>
            <a:r>
              <a:rPr lang="en-US" sz="1800">
                <a:latin typeface="Barlow" panose="00000500000000000000" pitchFamily="2" charset="0"/>
              </a:rPr>
              <a:t>A toilet break is permitted but the clock will </a:t>
            </a:r>
            <a:r>
              <a:rPr lang="en-US" sz="1800" b="1">
                <a:solidFill>
                  <a:schemeClr val="accent1"/>
                </a:solidFill>
                <a:latin typeface="Barlow" panose="00000500000000000000" pitchFamily="2" charset="0"/>
              </a:rPr>
              <a:t>NOT</a:t>
            </a:r>
            <a:r>
              <a:rPr lang="en-US" sz="1800">
                <a:latin typeface="Barlow" panose="00000500000000000000" pitchFamily="2" charset="0"/>
              </a:rPr>
              <a:t> be stopped</a:t>
            </a:r>
            <a:r>
              <a:rPr lang="en-IE" sz="1800">
                <a:latin typeface="Barlow" panose="00000500000000000000" pitchFamily="2" charset="0"/>
                <a:ea typeface="Cambria" panose="02040503050406030204" pitchFamily="18" charset="0"/>
                <a:cs typeface="Arial" panose="020B0604020202020204" pitchFamily="34" charset="0"/>
              </a:rPr>
              <a:t>. You </a:t>
            </a:r>
            <a:r>
              <a:rPr lang="en-IE" sz="1800" b="1">
                <a:solidFill>
                  <a:srgbClr val="FF0000"/>
                </a:solidFill>
                <a:latin typeface="Barlow" panose="00000500000000000000" pitchFamily="2" charset="0"/>
                <a:ea typeface="Cambria" panose="02040503050406030204" pitchFamily="18" charset="0"/>
                <a:cs typeface="Arial" panose="020B0604020202020204" pitchFamily="34" charset="0"/>
              </a:rPr>
              <a:t>MUST</a:t>
            </a:r>
            <a:r>
              <a:rPr lang="en-IE" sz="1800">
                <a:latin typeface="Barlow" panose="00000500000000000000" pitchFamily="2" charset="0"/>
                <a:ea typeface="Cambria" panose="02040503050406030204" pitchFamily="18" charset="0"/>
                <a:cs typeface="Arial" panose="020B0604020202020204" pitchFamily="34" charset="0"/>
              </a:rPr>
              <a:t> inform your Invigilator before you leave the room. </a:t>
            </a:r>
            <a:endParaRPr lang="en-GB" sz="2000">
              <a:latin typeface="Barlow" panose="00000500000000000000" pitchFamily="2" charset="0"/>
            </a:endParaRPr>
          </a:p>
          <a:p>
            <a:pPr algn="just"/>
            <a:endParaRPr lang="en-GB" sz="2000">
              <a:latin typeface="Barlow" panose="00000500000000000000" pitchFamily="2" charset="0"/>
            </a:endParaRPr>
          </a:p>
          <a:p>
            <a:pPr algn="just"/>
            <a:endParaRPr sz="2000">
              <a:latin typeface="Barlow" panose="00000500000000000000" pitchFamily="2"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D031CA82-B20D-45CC-910D-3AA0E9CCFD53}"/>
              </a:ext>
            </a:extLst>
          </p:cNvPr>
          <p:cNvSpPr txBox="1">
            <a:spLocks noGrp="1"/>
          </p:cNvSpPr>
          <p:nvPr>
            <p:ph type="title"/>
          </p:nvPr>
        </p:nvSpPr>
        <p:spPr>
          <a:xfrm>
            <a:off x="479423" y="433526"/>
            <a:ext cx="10515600" cy="573714"/>
          </a:xfrm>
          <a:prstGeom prst="rect">
            <a:avLst/>
          </a:prstGeom>
        </p:spPr>
        <p:txBody>
          <a:bodyPr>
            <a:normAutofit/>
          </a:bodyPr>
          <a:lstStyle/>
          <a:p>
            <a:r>
              <a:rPr lang="en-US" sz="3600">
                <a:latin typeface="Barlow" panose="00000500000000000000" pitchFamily="2" charset="0"/>
              </a:rPr>
              <a:t>Dealing with issues</a:t>
            </a:r>
            <a:endParaRPr sz="3600">
              <a:latin typeface="Barlow" panose="00000500000000000000" pitchFamily="2" charset="0"/>
            </a:endParaRPr>
          </a:p>
        </p:txBody>
      </p:sp>
      <p:sp>
        <p:nvSpPr>
          <p:cNvPr id="21" name="Text Placeholder 4">
            <a:extLst>
              <a:ext uri="{FF2B5EF4-FFF2-40B4-BE49-F238E27FC236}">
                <a16:creationId xmlns:a16="http://schemas.microsoft.com/office/drawing/2014/main" id="{9C09DF3D-DD81-4923-A6C3-719854B5F3E6}"/>
              </a:ext>
            </a:extLst>
          </p:cNvPr>
          <p:cNvSpPr txBox="1">
            <a:spLocks noGrp="1"/>
          </p:cNvSpPr>
          <p:nvPr>
            <p:ph type="body" sz="half" idx="1"/>
          </p:nvPr>
        </p:nvSpPr>
        <p:spPr>
          <a:xfrm>
            <a:off x="479423" y="1007240"/>
            <a:ext cx="11327878" cy="5468974"/>
          </a:xfrm>
          <a:prstGeom prst="rect">
            <a:avLst/>
          </a:prstGeom>
        </p:spPr>
        <p:txBody>
          <a:bodyPr>
            <a:normAutofit fontScale="92500"/>
          </a:bodyPr>
          <a:lstStyle/>
          <a:p>
            <a:endParaRPr lang="en-GB" sz="1600">
              <a:latin typeface="Barlow" panose="00000500000000000000" pitchFamily="2" charset="0"/>
            </a:endParaRPr>
          </a:p>
          <a:p>
            <a:r>
              <a:rPr lang="en-GB" sz="1600">
                <a:latin typeface="Barlow" panose="00000500000000000000" pitchFamily="2" charset="0"/>
              </a:rPr>
              <a:t>From time-to-time technology can throw up challenges for online assessment but the TestReach team will support you. </a:t>
            </a:r>
          </a:p>
          <a:p>
            <a:r>
              <a:rPr lang="en-GB" sz="1600" b="1">
                <a:latin typeface="Barlow" panose="00000500000000000000" pitchFamily="2" charset="0"/>
              </a:rPr>
              <a:t>Poor internet connection</a:t>
            </a:r>
          </a:p>
          <a:p>
            <a:r>
              <a:rPr lang="en-GB" sz="1600">
                <a:latin typeface="Barlow" panose="00000500000000000000" pitchFamily="2" charset="0"/>
              </a:rPr>
              <a:t>You may have your exam resumed up to a maximum of 3 times. After this, you will be asked to contact CILEX to rebook your exam.</a:t>
            </a:r>
          </a:p>
          <a:p>
            <a:br>
              <a:rPr lang="en-GB" sz="1600" b="1">
                <a:latin typeface="Barlow" panose="00000500000000000000" pitchFamily="2" charset="0"/>
              </a:rPr>
            </a:br>
            <a:r>
              <a:rPr lang="en-GB" sz="1600" b="1">
                <a:latin typeface="Barlow" panose="00000500000000000000" pitchFamily="2" charset="0"/>
              </a:rPr>
              <a:t>Device issue</a:t>
            </a:r>
          </a:p>
          <a:p>
            <a:r>
              <a:rPr lang="en-GB" sz="1600">
                <a:effectLst/>
                <a:latin typeface="Barlow" panose="00000500000000000000" pitchFamily="2" charset="0"/>
                <a:ea typeface="Calibri" panose="020F0502020204030204" pitchFamily="34" charset="0"/>
              </a:rPr>
              <a:t>The TestReach Support team will spend up to a maximum of 15 minutes on a phone helping you to resolve issues local to your device i.e. webcam, sound card, graphics card.  If your issue is unresolved you will be asked to contact CILEX to rebook your exam*.</a:t>
            </a:r>
          </a:p>
          <a:p>
            <a:br>
              <a:rPr lang="en-GB" sz="1600" b="1">
                <a:latin typeface="Barlow" panose="00000500000000000000" pitchFamily="2" charset="0"/>
              </a:rPr>
            </a:br>
            <a:r>
              <a:rPr lang="en-GB" sz="1600" b="1">
                <a:latin typeface="Barlow" panose="00000500000000000000" pitchFamily="2" charset="0"/>
              </a:rPr>
              <a:t>Issues logging in to the TestReach app</a:t>
            </a:r>
          </a:p>
          <a:p>
            <a:r>
              <a:rPr lang="en-GB" sz="1600">
                <a:latin typeface="Barlow" panose="00000500000000000000" pitchFamily="2" charset="0"/>
                <a:ea typeface="Calibri" panose="020F0502020204030204" pitchFamily="34" charset="0"/>
              </a:rPr>
              <a:t>C</a:t>
            </a:r>
            <a:r>
              <a:rPr lang="en-GB" sz="1600">
                <a:effectLst/>
                <a:latin typeface="Barlow" panose="00000500000000000000" pitchFamily="2" charset="0"/>
                <a:ea typeface="Calibri" panose="020F0502020204030204" pitchFamily="34" charset="0"/>
              </a:rPr>
              <a:t>all the TestReach customer support line within 30 mins of your exam start time, the customer support team will help you to resolve the issue.  If they are unable to, you will be asked to contact CILEX to rebook your exam.</a:t>
            </a:r>
            <a:br>
              <a:rPr lang="en-GB" sz="1600">
                <a:effectLst/>
                <a:latin typeface="Barlow" panose="00000500000000000000" pitchFamily="2" charset="0"/>
                <a:ea typeface="Calibri" panose="020F0502020204030204" pitchFamily="34" charset="0"/>
              </a:rPr>
            </a:br>
            <a:endParaRPr lang="en-GB" sz="1600">
              <a:effectLst/>
              <a:latin typeface="Barlow" panose="00000500000000000000" pitchFamily="2" charset="0"/>
              <a:ea typeface="Calibri" panose="020F0502020204030204" pitchFamily="34" charset="0"/>
            </a:endParaRPr>
          </a:p>
          <a:p>
            <a:r>
              <a:rPr lang="en-IE" sz="1600" b="1">
                <a:effectLst/>
                <a:latin typeface="Barlow" panose="00000500000000000000" pitchFamily="2" charset="0"/>
                <a:ea typeface="Calibri" panose="020F0502020204030204" pitchFamily="34" charset="0"/>
              </a:rPr>
              <a:t>TestReach server issue </a:t>
            </a:r>
            <a:endParaRPr lang="en-GB" sz="1600" b="1">
              <a:effectLst/>
              <a:latin typeface="Barlow" panose="00000500000000000000" pitchFamily="2" charset="0"/>
              <a:ea typeface="Times New Roman" panose="02020603050405020304" pitchFamily="18" charset="0"/>
            </a:endParaRPr>
          </a:p>
          <a:p>
            <a:pPr lvl="0">
              <a:lnSpc>
                <a:spcPct val="105000"/>
              </a:lnSpc>
            </a:pPr>
            <a:r>
              <a:rPr lang="en-IE" sz="1600">
                <a:effectLst/>
                <a:latin typeface="Barlow" panose="00000500000000000000" pitchFamily="2" charset="0"/>
                <a:ea typeface="Times New Roman" panose="02020603050405020304" pitchFamily="18" charset="0"/>
              </a:rPr>
              <a:t>In the very unlikely event that the TestReach service has a major or critical incident, you should go to </a:t>
            </a:r>
            <a:r>
              <a:rPr lang="en-IE" sz="1600" u="sng">
                <a:solidFill>
                  <a:schemeClr val="accent1"/>
                </a:solidFill>
                <a:effectLst/>
                <a:latin typeface="Barlow" panose="00000500000000000000" pitchFamily="2" charset="0"/>
                <a:ea typeface="Calibri" panose="020F0502020204030204" pitchFamily="34" charset="0"/>
                <a:hlinkClick r:id="rId2">
                  <a:extLst>
                    <a:ext uri="{A12FA001-AC4F-418D-AE19-62706E023703}">
                      <ahyp:hlinkClr xmlns:ahyp="http://schemas.microsoft.com/office/drawing/2018/hyperlinkcolor" val="tx"/>
                    </a:ext>
                  </a:extLst>
                </a:hlinkClick>
              </a:rPr>
              <a:t>https://status.testreach.com</a:t>
            </a:r>
            <a:r>
              <a:rPr lang="en-GB" sz="1600">
                <a:latin typeface="Barlow" panose="00000500000000000000" pitchFamily="2" charset="0"/>
                <a:ea typeface="Times New Roman" panose="02020603050405020304" pitchFamily="18" charset="0"/>
              </a:rPr>
              <a:t>. This </a:t>
            </a:r>
            <a:r>
              <a:rPr lang="en-IE" sz="1600">
                <a:latin typeface="Barlow" panose="00000500000000000000" pitchFamily="2" charset="0"/>
              </a:rPr>
              <a:t>website will keep you up to date on any actions you should take and when TestReach expect the service to resume. </a:t>
            </a:r>
          </a:p>
          <a:p>
            <a:pPr lvl="0">
              <a:lnSpc>
                <a:spcPct val="105000"/>
              </a:lnSpc>
            </a:pPr>
            <a:endParaRPr lang="en-GB" sz="800">
              <a:effectLst/>
              <a:latin typeface="Barlow" panose="00000500000000000000" pitchFamily="2" charset="0"/>
              <a:ea typeface="Times New Roman" panose="02020603050405020304" pitchFamily="18" charset="0"/>
            </a:endParaRPr>
          </a:p>
          <a:p>
            <a:pPr>
              <a:lnSpc>
                <a:spcPct val="20000"/>
              </a:lnSpc>
            </a:pPr>
            <a:r>
              <a:rPr lang="en-GB" sz="800">
                <a:latin typeface="+mn-lt"/>
                <a:ea typeface="Calibri" panose="020F0502020204030204" pitchFamily="34" charset="0"/>
              </a:rPr>
              <a:t>*</a:t>
            </a:r>
            <a:r>
              <a:rPr lang="en-GB" sz="800">
                <a:effectLst/>
                <a:latin typeface="Calibri" panose="020F0502020204030204" pitchFamily="34" charset="0"/>
                <a:ea typeface="Calibri" panose="020F0502020204030204" pitchFamily="34" charset="0"/>
              </a:rPr>
              <a:t>You will be required to pay a fee to rebook your exam at a future session.</a:t>
            </a:r>
          </a:p>
          <a:p>
            <a:pPr>
              <a:lnSpc>
                <a:spcPct val="20000"/>
              </a:lnSpc>
            </a:pPr>
            <a:r>
              <a:rPr lang="en-GB" sz="800">
                <a:effectLst/>
                <a:latin typeface="Calibri" panose="020F0502020204030204" pitchFamily="34" charset="0"/>
                <a:ea typeface="Calibri" panose="020F0502020204030204" pitchFamily="34" charset="0"/>
              </a:rPr>
              <a:t>CILEX will consider requests to rebook an exam at a future session for no extra fee, in accordance with the requirements set out in the Special Consideration Policy and Special Consideration Procedure, only if there is </a:t>
            </a:r>
          </a:p>
          <a:p>
            <a:pPr>
              <a:lnSpc>
                <a:spcPct val="20000"/>
              </a:lnSpc>
            </a:pPr>
            <a:r>
              <a:rPr lang="en-GB" sz="800">
                <a:effectLst/>
                <a:latin typeface="Calibri" panose="020F0502020204030204" pitchFamily="34" charset="0"/>
                <a:ea typeface="Calibri" panose="020F0502020204030204" pitchFamily="34" charset="0"/>
              </a:rPr>
              <a:t>evidence that you completed the system check prior to the exam or if the issues experienced were caused by a major or critical incident. </a:t>
            </a:r>
            <a:endParaRPr lang="en-GB" sz="8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sz="2000">
              <a:latin typeface="Barlow" panose="00000500000000000000" pitchFamily="2" charset="0"/>
            </a:endParaRPr>
          </a:p>
        </p:txBody>
      </p:sp>
    </p:spTree>
    <p:extLst>
      <p:ext uri="{BB962C8B-B14F-4D97-AF65-F5344CB8AC3E}">
        <p14:creationId xmlns:p14="http://schemas.microsoft.com/office/powerpoint/2010/main" val="9032810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5B04C-7F18-17D0-EF0D-7B8E2F0CF37A}"/>
            </a:ext>
          </a:extLst>
        </p:cNvPr>
        <p:cNvGrpSpPr/>
        <p:nvPr/>
      </p:nvGrpSpPr>
      <p:grpSpPr>
        <a:xfrm>
          <a:off x="0" y="0"/>
          <a:ext cx="0" cy="0"/>
          <a:chOff x="0" y="0"/>
          <a:chExt cx="0" cy="0"/>
        </a:xfrm>
      </p:grpSpPr>
      <p:sp>
        <p:nvSpPr>
          <p:cNvPr id="20" name="Title 1">
            <a:extLst>
              <a:ext uri="{FF2B5EF4-FFF2-40B4-BE49-F238E27FC236}">
                <a16:creationId xmlns:a16="http://schemas.microsoft.com/office/drawing/2014/main" id="{422D8332-51B2-EA15-FB1E-470484185D99}"/>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Dealing with issues post exam</a:t>
            </a:r>
            <a:endParaRPr sz="3600">
              <a:latin typeface="Barlow" panose="00000500000000000000" pitchFamily="2" charset="0"/>
            </a:endParaRPr>
          </a:p>
        </p:txBody>
      </p:sp>
      <p:sp>
        <p:nvSpPr>
          <p:cNvPr id="21" name="Text Placeholder 4">
            <a:extLst>
              <a:ext uri="{FF2B5EF4-FFF2-40B4-BE49-F238E27FC236}">
                <a16:creationId xmlns:a16="http://schemas.microsoft.com/office/drawing/2014/main" id="{DC7B3C65-603B-2A66-1DD5-8442E6C5A9D8}"/>
              </a:ext>
            </a:extLst>
          </p:cNvPr>
          <p:cNvSpPr txBox="1">
            <a:spLocks noGrp="1"/>
          </p:cNvSpPr>
          <p:nvPr>
            <p:ph type="body" sz="half" idx="1"/>
          </p:nvPr>
        </p:nvSpPr>
        <p:spPr>
          <a:xfrm>
            <a:off x="479423" y="1007240"/>
            <a:ext cx="11327878" cy="5468974"/>
          </a:xfrm>
          <a:prstGeom prst="rect">
            <a:avLst/>
          </a:prstGeom>
        </p:spPr>
        <p:txBody>
          <a:bodyPr lIns="0" tIns="0" rIns="0" bIns="0" anchor="t">
            <a:normAutofit/>
          </a:bodyPr>
          <a:lstStyle/>
          <a:p>
            <a:r>
              <a:rPr lang="en-GB" sz="1600" dirty="0">
                <a:latin typeface="Barlow"/>
              </a:rPr>
              <a:t>I</a:t>
            </a:r>
            <a:r>
              <a:rPr lang="en-GB" sz="1400" dirty="0">
                <a:latin typeface="Barlow"/>
              </a:rPr>
              <a:t>f you have had an issue during an exam, either a technical issue or an</a:t>
            </a:r>
            <a:r>
              <a:rPr lang="en-GB" sz="1400">
                <a:latin typeface="Barlow"/>
              </a:rPr>
              <a:t> exam content query, please use the following process:</a:t>
            </a:r>
          </a:p>
          <a:p>
            <a:r>
              <a:rPr lang="en-GB" sz="1400" dirty="0">
                <a:latin typeface="Barlow"/>
              </a:rPr>
              <a:t>Log into your </a:t>
            </a:r>
            <a:r>
              <a:rPr lang="en-GB" sz="1400" dirty="0" err="1">
                <a:latin typeface="Barlow"/>
              </a:rPr>
              <a:t>myCILEX</a:t>
            </a:r>
            <a:r>
              <a:rPr lang="en-GB" sz="1400" dirty="0">
                <a:latin typeface="Barlow"/>
              </a:rPr>
              <a:t> portal.</a:t>
            </a:r>
          </a:p>
          <a:p>
            <a:r>
              <a:rPr lang="en-GB" sz="1400">
                <a:latin typeface="Barlow"/>
              </a:rPr>
              <a:t> Do not send communication as a general enquiry, instead choose one of the following options:</a:t>
            </a:r>
          </a:p>
          <a:p>
            <a:pPr marL="285750" indent="-285750">
              <a:buFont typeface="Arial" panose="020B0604020202020204" pitchFamily="34" charset="0"/>
              <a:buChar char="•"/>
            </a:pPr>
            <a:r>
              <a:rPr lang="en-GB" sz="1400">
                <a:latin typeface="Barlow" panose="00000500000000000000" pitchFamily="2" charset="0"/>
              </a:rPr>
              <a:t>Report a query on content in a CPQ exam</a:t>
            </a:r>
          </a:p>
          <a:p>
            <a:pPr marL="285750" indent="-285750">
              <a:buFont typeface="Arial" panose="020B0604020202020204" pitchFamily="34" charset="0"/>
              <a:buChar char="•"/>
            </a:pPr>
            <a:r>
              <a:rPr lang="en-GB" sz="1400">
                <a:latin typeface="Barlow" panose="00000500000000000000" pitchFamily="2" charset="0"/>
              </a:rPr>
              <a:t>Report a technical issue experience in a CPQ exam</a:t>
            </a:r>
            <a:endParaRPr lang="en-GB" sz="1600">
              <a:latin typeface="Barlow" panose="00000500000000000000" pitchFamily="2" charset="0"/>
            </a:endParaRPr>
          </a:p>
          <a:p>
            <a:endParaRPr lang="en-GB" sz="16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sz="2000">
              <a:latin typeface="Barlow" panose="00000500000000000000" pitchFamily="2" charset="0"/>
            </a:endParaRPr>
          </a:p>
        </p:txBody>
      </p:sp>
      <p:sp>
        <p:nvSpPr>
          <p:cNvPr id="3" name="TextBox 2">
            <a:extLst>
              <a:ext uri="{FF2B5EF4-FFF2-40B4-BE49-F238E27FC236}">
                <a16:creationId xmlns:a16="http://schemas.microsoft.com/office/drawing/2014/main" id="{E5B7DECB-717B-67D9-D2F0-EBE94A64995F}"/>
              </a:ext>
            </a:extLst>
          </p:cNvPr>
          <p:cNvSpPr txBox="1"/>
          <p:nvPr/>
        </p:nvSpPr>
        <p:spPr>
          <a:xfrm>
            <a:off x="504407" y="6329680"/>
            <a:ext cx="6188307" cy="5847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fromWordArt="0" anchor="t" anchorCtr="0" forceAA="0" compatLnSpc="1">
            <a:prstTxWarp prst="textNoShape">
              <a:avLst/>
            </a:prstTxWarp>
            <a:spAutoFit/>
          </a:bodyPr>
          <a:lstStyle/>
          <a:p>
            <a:r>
              <a:rPr lang="en-GB" sz="1400">
                <a:solidFill>
                  <a:srgbClr val="575757"/>
                </a:solidFill>
                <a:latin typeface="Barlow"/>
              </a:rPr>
              <a:t>The option to select request for a special consideration remains available</a:t>
            </a:r>
            <a:endParaRPr lang="en-GB" sz="1400">
              <a:latin typeface="Barlow"/>
            </a:endParaRPr>
          </a:p>
          <a:p>
            <a:pPr marL="0" marR="0" indent="0" algn="l" defTabSz="914400">
              <a:lnSpc>
                <a:spcPct val="100000"/>
              </a:lnSpc>
              <a:spcBef>
                <a:spcPts val="0"/>
              </a:spcBef>
              <a:spcAft>
                <a:spcPts val="0"/>
              </a:spcAft>
              <a:buClrTx/>
              <a:buSzTx/>
              <a:buFontTx/>
              <a:buNone/>
              <a:tabLst/>
            </a:pPr>
            <a:endParaRPr lang="en-GB" sz="1800" b="0" i="0" u="none" strike="noStrike" cap="none" spc="0" normalizeH="0" baseline="0" dirty="0">
              <a:ln>
                <a:noFill/>
              </a:ln>
              <a:solidFill>
                <a:srgbClr val="000000"/>
              </a:solidFill>
              <a:effectLst/>
              <a:uFillTx/>
              <a:latin typeface="Barlow"/>
            </a:endParaRPr>
          </a:p>
        </p:txBody>
      </p:sp>
      <p:pic>
        <p:nvPicPr>
          <p:cNvPr id="2" name="Picture 1">
            <a:extLst>
              <a:ext uri="{FF2B5EF4-FFF2-40B4-BE49-F238E27FC236}">
                <a16:creationId xmlns:a16="http://schemas.microsoft.com/office/drawing/2014/main" id="{1D168A39-EA2B-057E-E583-011C4D246D7A}"/>
              </a:ext>
            </a:extLst>
          </p:cNvPr>
          <p:cNvPicPr>
            <a:picLocks noChangeAspect="1"/>
          </p:cNvPicPr>
          <p:nvPr/>
        </p:nvPicPr>
        <p:blipFill>
          <a:blip r:embed="rId2"/>
          <a:stretch>
            <a:fillRect/>
          </a:stretch>
        </p:blipFill>
        <p:spPr>
          <a:xfrm>
            <a:off x="488215" y="2869000"/>
            <a:ext cx="5119571" cy="3015708"/>
          </a:xfrm>
          <a:prstGeom prst="rect">
            <a:avLst/>
          </a:prstGeom>
        </p:spPr>
      </p:pic>
    </p:spTree>
    <p:extLst>
      <p:ext uri="{BB962C8B-B14F-4D97-AF65-F5344CB8AC3E}">
        <p14:creationId xmlns:p14="http://schemas.microsoft.com/office/powerpoint/2010/main" val="1977092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D031CA82-B20D-45CC-910D-3AA0E9CCFD53}"/>
              </a:ext>
            </a:extLst>
          </p:cNvPr>
          <p:cNvSpPr txBox="1">
            <a:spLocks noGrp="1"/>
          </p:cNvSpPr>
          <p:nvPr>
            <p:ph type="title"/>
          </p:nvPr>
        </p:nvSpPr>
        <p:spPr>
          <a:xfrm>
            <a:off x="479423" y="527118"/>
            <a:ext cx="10515600" cy="573714"/>
          </a:xfrm>
          <a:prstGeom prst="rect">
            <a:avLst/>
          </a:prstGeom>
        </p:spPr>
        <p:txBody>
          <a:bodyPr>
            <a:normAutofit/>
          </a:bodyPr>
          <a:lstStyle/>
          <a:p>
            <a:r>
              <a:rPr lang="en-US" sz="3600" err="1">
                <a:latin typeface="Barlow" panose="00000500000000000000" pitchFamily="2" charset="0"/>
              </a:rPr>
              <a:t>TestReach</a:t>
            </a:r>
            <a:r>
              <a:rPr lang="en-US" sz="3600">
                <a:latin typeface="Barlow" panose="00000500000000000000" pitchFamily="2" charset="0"/>
              </a:rPr>
              <a:t> contact information </a:t>
            </a:r>
            <a:endParaRPr sz="3600">
              <a:latin typeface="Barlow" panose="00000500000000000000" pitchFamily="2" charset="0"/>
            </a:endParaRPr>
          </a:p>
        </p:txBody>
      </p:sp>
      <p:sp>
        <p:nvSpPr>
          <p:cNvPr id="21" name="Text Placeholder 4">
            <a:extLst>
              <a:ext uri="{FF2B5EF4-FFF2-40B4-BE49-F238E27FC236}">
                <a16:creationId xmlns:a16="http://schemas.microsoft.com/office/drawing/2014/main" id="{9C09DF3D-DD81-4923-A6C3-719854B5F3E6}"/>
              </a:ext>
            </a:extLst>
          </p:cNvPr>
          <p:cNvSpPr txBox="1">
            <a:spLocks noGrp="1"/>
          </p:cNvSpPr>
          <p:nvPr>
            <p:ph type="body" sz="half" idx="1"/>
          </p:nvPr>
        </p:nvSpPr>
        <p:spPr>
          <a:xfrm>
            <a:off x="479423" y="1007240"/>
            <a:ext cx="11327878" cy="5468974"/>
          </a:xfrm>
          <a:prstGeom prst="rect">
            <a:avLst/>
          </a:prstGeom>
        </p:spPr>
        <p:txBody>
          <a:bodyPr>
            <a:normAutofit/>
          </a:bodyPr>
          <a:lstStyle/>
          <a:p>
            <a:pPr algn="just">
              <a:lnSpc>
                <a:spcPct val="120000"/>
              </a:lnSpc>
            </a:pPr>
            <a:endParaRPr lang="en-GB" sz="2000">
              <a:latin typeface="Barlow" panose="00000500000000000000" pitchFamily="2" charset="0"/>
            </a:endParaRPr>
          </a:p>
          <a:p>
            <a:pPr algn="just">
              <a:lnSpc>
                <a:spcPts val="1650"/>
              </a:lnSpc>
            </a:pPr>
            <a:r>
              <a:rPr lang="en-GB" sz="1800" err="1">
                <a:latin typeface="Barlow" panose="00000500000000000000" pitchFamily="2" charset="0"/>
              </a:rPr>
              <a:t>TestReach</a:t>
            </a:r>
            <a:r>
              <a:rPr lang="en-GB" sz="1800">
                <a:latin typeface="Barlow" panose="00000500000000000000" pitchFamily="2" charset="0"/>
              </a:rPr>
              <a:t> contact details are:</a:t>
            </a:r>
          </a:p>
          <a:p>
            <a:pPr algn="just">
              <a:lnSpc>
                <a:spcPts val="1650"/>
              </a:lnSpc>
            </a:pPr>
            <a:endParaRPr lang="en-GB" sz="1800">
              <a:effectLst/>
              <a:latin typeface="Calibri" panose="020F0502020204030204" pitchFamily="34" charset="0"/>
              <a:ea typeface="Calibri" panose="020F0502020204030204" pitchFamily="34" charset="0"/>
            </a:endParaRPr>
          </a:p>
          <a:p>
            <a:pPr algn="just">
              <a:lnSpc>
                <a:spcPts val="1650"/>
              </a:lnSpc>
            </a:pPr>
            <a:r>
              <a:rPr lang="en-GB" sz="1700">
                <a:latin typeface="Barlow" panose="00000500000000000000" pitchFamily="2" charset="0"/>
              </a:rPr>
              <a:t>Phone: +44 (0)20 34758685</a:t>
            </a:r>
          </a:p>
          <a:p>
            <a:pPr algn="just">
              <a:lnSpc>
                <a:spcPts val="1650"/>
              </a:lnSpc>
            </a:pPr>
            <a:endParaRPr lang="en-GB" sz="1800">
              <a:effectLst/>
              <a:latin typeface="Calibri" panose="020F0502020204030204" pitchFamily="34" charset="0"/>
              <a:ea typeface="Calibri" panose="020F0502020204030204" pitchFamily="34" charset="0"/>
            </a:endParaRPr>
          </a:p>
          <a:p>
            <a:pPr algn="just">
              <a:lnSpc>
                <a:spcPts val="1650"/>
              </a:lnSpc>
            </a:pPr>
            <a:r>
              <a:rPr lang="en-GB" sz="1700">
                <a:latin typeface="Barlow" panose="00000500000000000000" pitchFamily="2" charset="0"/>
              </a:rPr>
              <a:t>Phone: +353 (0)1 6991385</a:t>
            </a:r>
          </a:p>
          <a:p>
            <a:pPr algn="just">
              <a:lnSpc>
                <a:spcPts val="1650"/>
              </a:lnSpc>
            </a:pPr>
            <a:endParaRPr lang="en-GB" sz="1800">
              <a:effectLst/>
              <a:latin typeface="Calibri" panose="020F0502020204030204" pitchFamily="34" charset="0"/>
              <a:ea typeface="Calibri" panose="020F0502020204030204" pitchFamily="34" charset="0"/>
            </a:endParaRPr>
          </a:p>
          <a:p>
            <a:pPr algn="just">
              <a:lnSpc>
                <a:spcPts val="1650"/>
              </a:lnSpc>
            </a:pPr>
            <a:r>
              <a:rPr lang="en-GB" sz="1700">
                <a:latin typeface="Barlow" panose="00000500000000000000" pitchFamily="2" charset="0"/>
              </a:rPr>
              <a:t>Phone (US): +1 833-202-2819</a:t>
            </a:r>
          </a:p>
          <a:p>
            <a:pPr algn="just">
              <a:lnSpc>
                <a:spcPts val="1650"/>
              </a:lnSpc>
            </a:pPr>
            <a:endParaRPr lang="en-GB" sz="1800">
              <a:effectLst/>
              <a:latin typeface="Calibri" panose="020F0502020204030204" pitchFamily="34" charset="0"/>
              <a:ea typeface="Calibri" panose="020F0502020204030204" pitchFamily="34" charset="0"/>
            </a:endParaRPr>
          </a:p>
          <a:p>
            <a:pPr algn="just">
              <a:lnSpc>
                <a:spcPts val="1650"/>
              </a:lnSpc>
            </a:pPr>
            <a:r>
              <a:rPr lang="en-GB" sz="1700">
                <a:latin typeface="Barlow" panose="00000500000000000000" pitchFamily="2" charset="0"/>
              </a:rPr>
              <a:t>Email: </a:t>
            </a:r>
            <a:r>
              <a:rPr lang="en-GB" sz="1700">
                <a:solidFill>
                  <a:schemeClr val="accent4">
                    <a:lumMod val="50000"/>
                    <a:lumOff val="50000"/>
                  </a:schemeClr>
                </a:solidFill>
                <a:latin typeface="Barlow" panose="00000500000000000000" pitchFamily="2" charset="0"/>
                <a:hlinkClick r:id="rId2">
                  <a:extLst>
                    <a:ext uri="{A12FA001-AC4F-418D-AE19-62706E023703}">
                      <ahyp:hlinkClr xmlns:ahyp="http://schemas.microsoft.com/office/drawing/2018/hyperlinkcolor" val="tx"/>
                    </a:ext>
                  </a:extLst>
                </a:hlinkClick>
              </a:rPr>
              <a:t>support@testreach.com</a:t>
            </a:r>
            <a:endParaRPr lang="en-GB" sz="1700">
              <a:solidFill>
                <a:schemeClr val="accent4">
                  <a:lumMod val="50000"/>
                  <a:lumOff val="50000"/>
                </a:schemeClr>
              </a:solidFill>
              <a:latin typeface="Barlow" panose="00000500000000000000" pitchFamily="2" charset="0"/>
            </a:endParaRPr>
          </a:p>
          <a:p>
            <a:pPr algn="just">
              <a:lnSpc>
                <a:spcPct val="120000"/>
              </a:lnSpc>
            </a:pPr>
            <a:endParaRPr lang="en-GB" sz="2000">
              <a:latin typeface="Barlow" panose="00000500000000000000" pitchFamily="2" charset="0"/>
            </a:endParaRPr>
          </a:p>
          <a:p>
            <a:pPr algn="just">
              <a:lnSpc>
                <a:spcPct val="120000"/>
              </a:lnSpc>
            </a:pPr>
            <a:endParaRPr sz="2000">
              <a:latin typeface="Barlow" panose="00000500000000000000" pitchFamily="2" charset="0"/>
            </a:endParaRPr>
          </a:p>
        </p:txBody>
      </p:sp>
    </p:spTree>
    <p:extLst>
      <p:ext uri="{BB962C8B-B14F-4D97-AF65-F5344CB8AC3E}">
        <p14:creationId xmlns:p14="http://schemas.microsoft.com/office/powerpoint/2010/main" val="379879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1DC1C43-0854-46A0-B8BD-2CC5D6996A0E}"/>
              </a:ext>
            </a:extLst>
          </p:cNvPr>
          <p:cNvSpPr txBox="1">
            <a:spLocks noGrp="1"/>
          </p:cNvSpPr>
          <p:nvPr>
            <p:ph type="title"/>
          </p:nvPr>
        </p:nvSpPr>
        <p:spPr>
          <a:xfrm>
            <a:off x="479423" y="527118"/>
            <a:ext cx="10515600" cy="573714"/>
          </a:xfrm>
          <a:prstGeom prst="rect">
            <a:avLst/>
          </a:prstGeom>
        </p:spPr>
        <p:txBody>
          <a:bodyPr>
            <a:normAutofit/>
          </a:bodyPr>
          <a:lstStyle/>
          <a:p>
            <a:r>
              <a:rPr lang="en-US" sz="3600">
                <a:latin typeface="Barlow" panose="00000500000000000000" pitchFamily="2" charset="0"/>
              </a:rPr>
              <a:t>What does </a:t>
            </a:r>
            <a:r>
              <a:rPr lang="en-US" sz="3600" err="1">
                <a:latin typeface="Barlow" panose="00000500000000000000" pitchFamily="2" charset="0"/>
              </a:rPr>
              <a:t>TestReach</a:t>
            </a:r>
            <a:r>
              <a:rPr lang="en-US" sz="3600">
                <a:latin typeface="Barlow" panose="00000500000000000000" pitchFamily="2" charset="0"/>
              </a:rPr>
              <a:t> look like?</a:t>
            </a:r>
            <a:endParaRPr sz="3600">
              <a:latin typeface="Barlow" panose="00000500000000000000" pitchFamily="2" charset="0"/>
            </a:endParaRPr>
          </a:p>
        </p:txBody>
      </p:sp>
      <p:sp>
        <p:nvSpPr>
          <p:cNvPr id="10" name="TextBox 9">
            <a:extLst>
              <a:ext uri="{FF2B5EF4-FFF2-40B4-BE49-F238E27FC236}">
                <a16:creationId xmlns:a16="http://schemas.microsoft.com/office/drawing/2014/main" id="{824ED6F0-C419-4C06-B1AA-713CD571801E}"/>
              </a:ext>
            </a:extLst>
          </p:cNvPr>
          <p:cNvSpPr txBox="1"/>
          <p:nvPr/>
        </p:nvSpPr>
        <p:spPr>
          <a:xfrm>
            <a:off x="10088328" y="4100282"/>
            <a:ext cx="1597981" cy="646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800" b="0" i="0" u="none" strike="noStrike" cap="none" spc="0" normalizeH="0" baseline="0">
                <a:ln>
                  <a:noFill/>
                </a:ln>
                <a:solidFill>
                  <a:schemeClr val="accent5"/>
                </a:solidFill>
                <a:effectLst/>
                <a:uFillTx/>
                <a:latin typeface="Barlow" panose="00000500000000000000" pitchFamily="2" charset="0"/>
                <a:sym typeface="Helvetica"/>
              </a:rPr>
              <a:t>Start your test here</a:t>
            </a:r>
            <a:endParaRPr kumimoji="0" lang="en-GB" sz="18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4" name="Picture 3">
            <a:extLst>
              <a:ext uri="{FF2B5EF4-FFF2-40B4-BE49-F238E27FC236}">
                <a16:creationId xmlns:a16="http://schemas.microsoft.com/office/drawing/2014/main" id="{5E5C94A7-18BB-43D6-ACC6-240841690433}"/>
              </a:ext>
            </a:extLst>
          </p:cNvPr>
          <p:cNvPicPr>
            <a:picLocks noChangeAspect="1"/>
          </p:cNvPicPr>
          <p:nvPr/>
        </p:nvPicPr>
        <p:blipFill>
          <a:blip r:embed="rId2"/>
          <a:stretch>
            <a:fillRect/>
          </a:stretch>
        </p:blipFill>
        <p:spPr>
          <a:xfrm>
            <a:off x="505691" y="1302426"/>
            <a:ext cx="8928930" cy="5022524"/>
          </a:xfrm>
          <a:prstGeom prst="rect">
            <a:avLst/>
          </a:prstGeom>
        </p:spPr>
      </p:pic>
      <p:cxnSp>
        <p:nvCxnSpPr>
          <p:cNvPr id="9" name="Connector: Elbow 8">
            <a:extLst>
              <a:ext uri="{FF2B5EF4-FFF2-40B4-BE49-F238E27FC236}">
                <a16:creationId xmlns:a16="http://schemas.microsoft.com/office/drawing/2014/main" id="{F6BC3629-F93D-48D8-B887-B684E64A10CB}"/>
              </a:ext>
            </a:extLst>
          </p:cNvPr>
          <p:cNvCxnSpPr/>
          <p:nvPr/>
        </p:nvCxnSpPr>
        <p:spPr>
          <a:xfrm rot="10800000" flipV="1">
            <a:off x="7687363" y="4415787"/>
            <a:ext cx="2263805" cy="1203795"/>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939078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24ED6F0-C419-4C06-B1AA-713CD571801E}"/>
              </a:ext>
            </a:extLst>
          </p:cNvPr>
          <p:cNvSpPr txBox="1"/>
          <p:nvPr/>
        </p:nvSpPr>
        <p:spPr>
          <a:xfrm>
            <a:off x="9827289" y="2561887"/>
            <a:ext cx="1919233" cy="147732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defTabSz="914400" rtl="0" fontAlgn="auto" latinLnBrk="0" hangingPunct="0">
              <a:lnSpc>
                <a:spcPct val="100000"/>
              </a:lnSpc>
              <a:spcBef>
                <a:spcPts val="0"/>
              </a:spcBef>
              <a:spcAft>
                <a:spcPts val="0"/>
              </a:spcAft>
              <a:buClrTx/>
              <a:buSzTx/>
              <a:buFontTx/>
              <a:buNone/>
              <a:tabLst/>
            </a:pPr>
            <a:r>
              <a:rPr kumimoji="0" lang="en-US" sz="1800" b="0" i="0" u="none" strike="noStrike" cap="none" spc="0" normalizeH="0" baseline="0">
                <a:ln>
                  <a:noFill/>
                </a:ln>
                <a:solidFill>
                  <a:schemeClr val="accent5"/>
                </a:solidFill>
                <a:effectLst/>
                <a:uFillTx/>
                <a:latin typeface="Barlow" panose="00000500000000000000" pitchFamily="2" charset="0"/>
                <a:sym typeface="Helvetica"/>
              </a:rPr>
              <a:t>This is an example of the terms and conditions that you will need to comply with</a:t>
            </a:r>
            <a:endParaRPr kumimoji="0" lang="en-GB" sz="18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3" name="Picture 2" descr="A screenshot of a computer screen&#10;&#10;Description automatically generated">
            <a:extLst>
              <a:ext uri="{FF2B5EF4-FFF2-40B4-BE49-F238E27FC236}">
                <a16:creationId xmlns:a16="http://schemas.microsoft.com/office/drawing/2014/main" id="{D67E0725-4D8E-DC49-2772-19E7A60E4E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8009" y="150856"/>
            <a:ext cx="7547192" cy="6606660"/>
          </a:xfrm>
          <a:prstGeom prst="rect">
            <a:avLst/>
          </a:prstGeom>
        </p:spPr>
      </p:pic>
    </p:spTree>
    <p:extLst>
      <p:ext uri="{BB962C8B-B14F-4D97-AF65-F5344CB8AC3E}">
        <p14:creationId xmlns:p14="http://schemas.microsoft.com/office/powerpoint/2010/main" val="5705088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2A497AB-FB16-48CB-B2FF-B707361021D1}"/>
              </a:ext>
            </a:extLst>
          </p:cNvPr>
          <p:cNvPicPr>
            <a:picLocks noChangeAspect="1"/>
          </p:cNvPicPr>
          <p:nvPr/>
        </p:nvPicPr>
        <p:blipFill>
          <a:blip r:embed="rId2"/>
          <a:stretch>
            <a:fillRect/>
          </a:stretch>
        </p:blipFill>
        <p:spPr>
          <a:xfrm>
            <a:off x="479423" y="1447070"/>
            <a:ext cx="8682332" cy="4883812"/>
          </a:xfrm>
          <a:prstGeom prst="rect">
            <a:avLst/>
          </a:prstGeom>
          <a:ln>
            <a:solidFill>
              <a:schemeClr val="accent2"/>
            </a:solidFill>
          </a:ln>
        </p:spPr>
      </p:pic>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Navigating </a:t>
            </a:r>
            <a:r>
              <a:rPr lang="en-US" sz="3600" err="1">
                <a:latin typeface="Barlow" panose="00000500000000000000" pitchFamily="2" charset="0"/>
              </a:rPr>
              <a:t>TestReach</a:t>
            </a:r>
            <a:endParaRPr lang="en-US" sz="3600">
              <a:latin typeface="Barlow" panose="00000500000000000000" pitchFamily="2" charset="0"/>
            </a:endParaRPr>
          </a:p>
        </p:txBody>
      </p:sp>
      <p:sp>
        <p:nvSpPr>
          <p:cNvPr id="40" name="TextBox 39">
            <a:extLst>
              <a:ext uri="{FF2B5EF4-FFF2-40B4-BE49-F238E27FC236}">
                <a16:creationId xmlns:a16="http://schemas.microsoft.com/office/drawing/2014/main" id="{A9519411-9566-4E4A-9381-9C7DC7AD254C}"/>
              </a:ext>
            </a:extLst>
          </p:cNvPr>
          <p:cNvSpPr txBox="1"/>
          <p:nvPr/>
        </p:nvSpPr>
        <p:spPr>
          <a:xfrm>
            <a:off x="2352583" y="4241383"/>
            <a:ext cx="5319205" cy="116954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400" b="0" i="0" u="none" strike="noStrike" cap="none" spc="0" normalizeH="0" baseline="0">
                <a:ln>
                  <a:noFill/>
                </a:ln>
                <a:solidFill>
                  <a:schemeClr val="accent5"/>
                </a:solidFill>
                <a:effectLst/>
                <a:uFillTx/>
                <a:latin typeface="Barlow" panose="00000500000000000000" pitchFamily="2" charset="0"/>
                <a:sym typeface="Helvetica"/>
              </a:rPr>
              <a:t>Navigate the test using the numbered bar at the bottom. Do not miss ‘</a:t>
            </a:r>
            <a:r>
              <a:rPr kumimoji="0" lang="en-US" sz="1400" b="0" i="0" u="none" strike="noStrike" cap="none" spc="0" normalizeH="0" baseline="0" err="1">
                <a:ln>
                  <a:noFill/>
                </a:ln>
                <a:solidFill>
                  <a:schemeClr val="accent5"/>
                </a:solidFill>
                <a:effectLst/>
                <a:uFillTx/>
                <a:latin typeface="Barlow" panose="00000500000000000000" pitchFamily="2" charset="0"/>
                <a:sym typeface="Helvetica"/>
              </a:rPr>
              <a:t>i</a:t>
            </a:r>
            <a:r>
              <a:rPr kumimoji="0" lang="en-US" sz="1400" b="0" i="0" u="none" strike="noStrike" cap="none" spc="0" normalizeH="0" baseline="0">
                <a:ln>
                  <a:noFill/>
                </a:ln>
                <a:solidFill>
                  <a:schemeClr val="accent5"/>
                </a:solidFill>
                <a:effectLst/>
                <a:uFillTx/>
                <a:latin typeface="Barlow" panose="00000500000000000000" pitchFamily="2" charset="0"/>
                <a:sym typeface="Helvetica"/>
              </a:rPr>
              <a:t>’ tabs as these often include important information for the question(s) to follow. </a:t>
            </a:r>
          </a:p>
          <a:p>
            <a:pPr marL="0" marR="0" indent="0" algn="l" defTabSz="914400" rtl="0" fontAlgn="auto" latinLnBrk="0" hangingPunct="0">
              <a:lnSpc>
                <a:spcPct val="100000"/>
              </a:lnSpc>
              <a:spcBef>
                <a:spcPts val="0"/>
              </a:spcBef>
              <a:spcAft>
                <a:spcPts val="0"/>
              </a:spcAft>
              <a:buClrTx/>
              <a:buSzTx/>
              <a:buFontTx/>
              <a:buNone/>
              <a:tabLst/>
            </a:pPr>
            <a:r>
              <a:rPr lang="en-US" sz="1400">
                <a:solidFill>
                  <a:schemeClr val="accent5"/>
                </a:solidFill>
                <a:latin typeface="Barlow" panose="00000500000000000000" pitchFamily="2" charset="0"/>
              </a:rPr>
              <a:t>Complete the questions IN ORDER. </a:t>
            </a:r>
          </a:p>
          <a:p>
            <a:pPr marL="0" marR="0" indent="0" algn="l" defTabSz="914400" rtl="0" fontAlgn="auto" latinLnBrk="0" hangingPunct="0">
              <a:lnSpc>
                <a:spcPct val="100000"/>
              </a:lnSpc>
              <a:spcBef>
                <a:spcPts val="0"/>
              </a:spcBef>
              <a:spcAft>
                <a:spcPts val="0"/>
              </a:spcAft>
              <a:buClrTx/>
              <a:buSzTx/>
              <a:buFontTx/>
              <a:buNone/>
              <a:tabLst/>
            </a:pPr>
            <a:r>
              <a:rPr kumimoji="0" lang="en-US" sz="1400" b="0" i="0" u="none" strike="noStrike" cap="none" spc="0" normalizeH="0" baseline="0">
                <a:ln>
                  <a:noFill/>
                </a:ln>
                <a:solidFill>
                  <a:schemeClr val="accent5"/>
                </a:solidFill>
                <a:effectLst/>
                <a:uFillTx/>
                <a:latin typeface="Barlow" panose="00000500000000000000" pitchFamily="2" charset="0"/>
                <a:sym typeface="Helvetica"/>
              </a:rPr>
              <a:t>You can return to questions later.  </a:t>
            </a:r>
            <a:endParaRPr kumimoji="0" lang="en-GB" sz="1400" b="0"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44" name="Connector: Elbow 43">
            <a:extLst>
              <a:ext uri="{FF2B5EF4-FFF2-40B4-BE49-F238E27FC236}">
                <a16:creationId xmlns:a16="http://schemas.microsoft.com/office/drawing/2014/main" id="{188022B9-0423-41EF-AE42-91B2207697DA}"/>
              </a:ext>
            </a:extLst>
          </p:cNvPr>
          <p:cNvCxnSpPr>
            <a:cxnSpLocks/>
          </p:cNvCxnSpPr>
          <p:nvPr/>
        </p:nvCxnSpPr>
        <p:spPr>
          <a:xfrm rot="5400000">
            <a:off x="2868222" y="5450513"/>
            <a:ext cx="324045" cy="289266"/>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
        <p:nvSpPr>
          <p:cNvPr id="8" name="TextBox 7">
            <a:extLst>
              <a:ext uri="{FF2B5EF4-FFF2-40B4-BE49-F238E27FC236}">
                <a16:creationId xmlns:a16="http://schemas.microsoft.com/office/drawing/2014/main" id="{C7514D33-9E16-4B03-9E5D-0C3A2A066B34}"/>
              </a:ext>
            </a:extLst>
          </p:cNvPr>
          <p:cNvSpPr txBox="1"/>
          <p:nvPr/>
        </p:nvSpPr>
        <p:spPr>
          <a:xfrm>
            <a:off x="9693405" y="1476076"/>
            <a:ext cx="1917750" cy="230832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1" i="0" u="none" strike="noStrike" cap="none" spc="0" normalizeH="0" baseline="0">
                <a:ln>
                  <a:noFill/>
                </a:ln>
                <a:solidFill>
                  <a:schemeClr val="accent5"/>
                </a:solidFill>
                <a:effectLst/>
                <a:uFillTx/>
                <a:latin typeface="Barlow" panose="00000500000000000000" pitchFamily="2" charset="0"/>
                <a:sym typeface="Helvetica"/>
              </a:rPr>
              <a:t>To enlarge text on your screen you must press ‘Ctrl’ and ‘+’.</a:t>
            </a:r>
          </a:p>
          <a:p>
            <a:pPr marL="0" marR="0" indent="0" algn="l" defTabSz="914400" rtl="0" fontAlgn="auto" latinLnBrk="0" hangingPunct="0">
              <a:lnSpc>
                <a:spcPct val="100000"/>
              </a:lnSpc>
              <a:spcBef>
                <a:spcPts val="0"/>
              </a:spcBef>
              <a:spcAft>
                <a:spcPts val="0"/>
              </a:spcAft>
              <a:buClrTx/>
              <a:buSzTx/>
              <a:buFontTx/>
              <a:buNone/>
              <a:tabLst/>
            </a:pPr>
            <a:endParaRPr lang="en-US" sz="1600" b="1">
              <a:solidFill>
                <a:schemeClr val="accent5"/>
              </a:solidFill>
              <a:latin typeface="Barlow" panose="00000500000000000000" pitchFamily="2" charset="0"/>
            </a:endParaRPr>
          </a:p>
          <a:p>
            <a:pPr marL="0" marR="0" indent="0" algn="l" defTabSz="914400" rtl="0" fontAlgn="auto" latinLnBrk="0" hangingPunct="0">
              <a:lnSpc>
                <a:spcPct val="100000"/>
              </a:lnSpc>
              <a:spcBef>
                <a:spcPts val="0"/>
              </a:spcBef>
              <a:spcAft>
                <a:spcPts val="0"/>
              </a:spcAft>
              <a:buClrTx/>
              <a:buSzTx/>
              <a:buFontTx/>
              <a:buNone/>
              <a:tabLst/>
            </a:pPr>
            <a:r>
              <a:rPr kumimoji="0" lang="en-US" sz="1600" b="1" i="0" u="none" strike="noStrike" cap="none" spc="0" normalizeH="0" baseline="0">
                <a:ln>
                  <a:noFill/>
                </a:ln>
                <a:solidFill>
                  <a:schemeClr val="accent5"/>
                </a:solidFill>
                <a:effectLst/>
                <a:uFillTx/>
                <a:latin typeface="Barlow" panose="00000500000000000000" pitchFamily="2" charset="0"/>
                <a:sym typeface="Helvetica"/>
              </a:rPr>
              <a:t>To reduce the size of the text you should press ‘Ctrl’ and ‘-’.</a:t>
            </a:r>
            <a:endParaRPr kumimoji="0" lang="en-GB" sz="1600" b="1"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3" name="Straight Arrow Connector 2">
            <a:extLst>
              <a:ext uri="{FF2B5EF4-FFF2-40B4-BE49-F238E27FC236}">
                <a16:creationId xmlns:a16="http://schemas.microsoft.com/office/drawing/2014/main" id="{9D533EC2-4CF4-4F87-A4B6-8E1F37D5D21A}"/>
              </a:ext>
            </a:extLst>
          </p:cNvPr>
          <p:cNvCxnSpPr/>
          <p:nvPr/>
        </p:nvCxnSpPr>
        <p:spPr>
          <a:xfrm flipH="1">
            <a:off x="7082287" y="2389516"/>
            <a:ext cx="2536166" cy="0"/>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4909118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51143" y="460272"/>
            <a:ext cx="10515600" cy="57371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Navigating </a:t>
            </a:r>
            <a:r>
              <a:rPr lang="en-US" sz="3600" err="1">
                <a:latin typeface="Barlow" panose="00000500000000000000" pitchFamily="2" charset="0"/>
              </a:rPr>
              <a:t>TestReach</a:t>
            </a:r>
            <a:r>
              <a:rPr lang="en-US" sz="3600">
                <a:latin typeface="Barlow" panose="00000500000000000000" pitchFamily="2" charset="0"/>
              </a:rPr>
              <a:t> </a:t>
            </a:r>
            <a:r>
              <a:rPr lang="en-US" sz="3600" i="1">
                <a:latin typeface="Barlow" panose="00000500000000000000" pitchFamily="2" charset="0"/>
              </a:rPr>
              <a:t>cont.</a:t>
            </a:r>
            <a:r>
              <a:rPr lang="en-US" sz="3600">
                <a:latin typeface="Barlow" panose="00000500000000000000" pitchFamily="2" charset="0"/>
              </a:rPr>
              <a:t> </a:t>
            </a:r>
            <a:r>
              <a:rPr lang="en-US" sz="3600" i="1">
                <a:latin typeface="Barlow" panose="00000500000000000000" pitchFamily="2" charset="0"/>
              </a:rPr>
              <a:t> </a:t>
            </a:r>
            <a:endParaRPr lang="en-US" sz="3600">
              <a:latin typeface="Barlow" panose="00000500000000000000" pitchFamily="2" charset="0"/>
            </a:endParaRPr>
          </a:p>
        </p:txBody>
      </p:sp>
      <p:pic>
        <p:nvPicPr>
          <p:cNvPr id="10" name="Picture 9">
            <a:extLst>
              <a:ext uri="{FF2B5EF4-FFF2-40B4-BE49-F238E27FC236}">
                <a16:creationId xmlns:a16="http://schemas.microsoft.com/office/drawing/2014/main" id="{8A529A5E-0950-48E3-8CAB-33F01FD62FE6}"/>
              </a:ext>
            </a:extLst>
          </p:cNvPr>
          <p:cNvPicPr>
            <a:picLocks noChangeAspect="1"/>
          </p:cNvPicPr>
          <p:nvPr/>
        </p:nvPicPr>
        <p:blipFill>
          <a:blip r:embed="rId2"/>
          <a:stretch>
            <a:fillRect/>
          </a:stretch>
        </p:blipFill>
        <p:spPr>
          <a:xfrm>
            <a:off x="546163" y="1634953"/>
            <a:ext cx="8816913" cy="4959514"/>
          </a:xfrm>
          <a:prstGeom prst="rect">
            <a:avLst/>
          </a:prstGeom>
          <a:ln>
            <a:solidFill>
              <a:schemeClr val="accent2"/>
            </a:solidFill>
          </a:ln>
        </p:spPr>
      </p:pic>
      <p:sp>
        <p:nvSpPr>
          <p:cNvPr id="12" name="TextBox 11">
            <a:extLst>
              <a:ext uri="{FF2B5EF4-FFF2-40B4-BE49-F238E27FC236}">
                <a16:creationId xmlns:a16="http://schemas.microsoft.com/office/drawing/2014/main" id="{CA9715DD-7750-4A71-9D8B-5373A5BCC058}"/>
              </a:ext>
            </a:extLst>
          </p:cNvPr>
          <p:cNvSpPr txBox="1"/>
          <p:nvPr/>
        </p:nvSpPr>
        <p:spPr>
          <a:xfrm>
            <a:off x="9696495" y="2923011"/>
            <a:ext cx="2035917" cy="83099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Clock with remaining time and a notebook for optional use</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16" name="Connector: Elbow 15">
            <a:extLst>
              <a:ext uri="{FF2B5EF4-FFF2-40B4-BE49-F238E27FC236}">
                <a16:creationId xmlns:a16="http://schemas.microsoft.com/office/drawing/2014/main" id="{23489628-82B3-47A0-B130-02E26E4D44AD}"/>
              </a:ext>
            </a:extLst>
          </p:cNvPr>
          <p:cNvCxnSpPr>
            <a:cxnSpLocks/>
          </p:cNvCxnSpPr>
          <p:nvPr/>
        </p:nvCxnSpPr>
        <p:spPr>
          <a:xfrm rot="10800000">
            <a:off x="8078286" y="2169756"/>
            <a:ext cx="1451499" cy="1087151"/>
          </a:xfrm>
          <a:prstGeom prst="bentConnector3">
            <a:avLst>
              <a:gd name="adj1" fmla="val 10084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
        <p:nvSpPr>
          <p:cNvPr id="20" name="TextBox 19">
            <a:extLst>
              <a:ext uri="{FF2B5EF4-FFF2-40B4-BE49-F238E27FC236}">
                <a16:creationId xmlns:a16="http://schemas.microsoft.com/office/drawing/2014/main" id="{3568790F-89E5-4E28-8A2A-4A589FB9B746}"/>
              </a:ext>
            </a:extLst>
          </p:cNvPr>
          <p:cNvSpPr txBox="1"/>
          <p:nvPr/>
        </p:nvSpPr>
        <p:spPr>
          <a:xfrm>
            <a:off x="889272" y="5038423"/>
            <a:ext cx="2035917" cy="5847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Marks available for the question</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sp>
        <p:nvSpPr>
          <p:cNvPr id="25" name="TextBox 24">
            <a:extLst>
              <a:ext uri="{FF2B5EF4-FFF2-40B4-BE49-F238E27FC236}">
                <a16:creationId xmlns:a16="http://schemas.microsoft.com/office/drawing/2014/main" id="{8166CC30-AAA5-4A52-A418-14FCAF490810}"/>
              </a:ext>
            </a:extLst>
          </p:cNvPr>
          <p:cNvSpPr txBox="1"/>
          <p:nvPr/>
        </p:nvSpPr>
        <p:spPr>
          <a:xfrm>
            <a:off x="7630795" y="164689"/>
            <a:ext cx="3945508" cy="116954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kumimoji="0" lang="en-US" sz="1400" i="0" u="none" strike="noStrike" cap="none" spc="0" normalizeH="0" baseline="0">
                <a:ln>
                  <a:noFill/>
                </a:ln>
                <a:solidFill>
                  <a:schemeClr val="accent5"/>
                </a:solidFill>
                <a:effectLst/>
                <a:uFillTx/>
                <a:latin typeface="Barlow"/>
                <a:sym typeface="Helvetica"/>
              </a:rPr>
              <a:t>A notebook for optional </a:t>
            </a:r>
            <a:r>
              <a:rPr lang="en-US" sz="1400">
                <a:solidFill>
                  <a:schemeClr val="accent5"/>
                </a:solidFill>
                <a:latin typeface="Barlow"/>
              </a:rPr>
              <a:t>use- (useful for A5 exam if certain websites restrict cut/paste direct to </a:t>
            </a:r>
            <a:r>
              <a:rPr lang="en-US" sz="1400" err="1">
                <a:solidFill>
                  <a:schemeClr val="accent5"/>
                </a:solidFill>
                <a:latin typeface="Barlow"/>
              </a:rPr>
              <a:t>TestReach</a:t>
            </a:r>
            <a:r>
              <a:rPr lang="en-US" sz="1400">
                <a:solidFill>
                  <a:schemeClr val="accent5"/>
                </a:solidFill>
                <a:latin typeface="Barlow"/>
              </a:rPr>
              <a:t>. First paste content from external source into notebook and then copy and paste from the notebook into the answer box)</a:t>
            </a:r>
            <a:endParaRPr lang="en-GB" sz="1400" i="0" u="none" strike="noStrike" cap="none" spc="0" normalizeH="0" baseline="0">
              <a:ln>
                <a:noFill/>
              </a:ln>
              <a:solidFill>
                <a:schemeClr val="accent5"/>
              </a:solidFill>
              <a:effectLst/>
              <a:uFillTx/>
              <a:latin typeface="Barlow" panose="00000500000000000000" pitchFamily="2" charset="0"/>
            </a:endParaRPr>
          </a:p>
        </p:txBody>
      </p:sp>
      <p:cxnSp>
        <p:nvCxnSpPr>
          <p:cNvPr id="36" name="Straight Arrow Connector 35">
            <a:extLst>
              <a:ext uri="{FF2B5EF4-FFF2-40B4-BE49-F238E27FC236}">
                <a16:creationId xmlns:a16="http://schemas.microsoft.com/office/drawing/2014/main" id="{86F60F77-A547-4EAF-9AA1-4F592386A90E}"/>
              </a:ext>
            </a:extLst>
          </p:cNvPr>
          <p:cNvCxnSpPr/>
          <p:nvPr/>
        </p:nvCxnSpPr>
        <p:spPr>
          <a:xfrm flipH="1">
            <a:off x="7371761" y="1309485"/>
            <a:ext cx="527901" cy="604156"/>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cxnSp>
        <p:nvCxnSpPr>
          <p:cNvPr id="43" name="Straight Arrow Connector 42">
            <a:extLst>
              <a:ext uri="{FF2B5EF4-FFF2-40B4-BE49-F238E27FC236}">
                <a16:creationId xmlns:a16="http://schemas.microsoft.com/office/drawing/2014/main" id="{DB5DB007-8102-4D12-B159-190242B684AE}"/>
              </a:ext>
            </a:extLst>
          </p:cNvPr>
          <p:cNvCxnSpPr/>
          <p:nvPr/>
        </p:nvCxnSpPr>
        <p:spPr>
          <a:xfrm flipV="1">
            <a:off x="1480008" y="2394408"/>
            <a:ext cx="3365369" cy="2644015"/>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15301118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Flagging a question to go back to later</a:t>
            </a:r>
          </a:p>
        </p:txBody>
      </p:sp>
      <p:sp>
        <p:nvSpPr>
          <p:cNvPr id="14" name="TextBox 13">
            <a:extLst>
              <a:ext uri="{FF2B5EF4-FFF2-40B4-BE49-F238E27FC236}">
                <a16:creationId xmlns:a16="http://schemas.microsoft.com/office/drawing/2014/main" id="{0CAE554A-E26E-4F66-9E8F-4EE0F4034F13}"/>
              </a:ext>
            </a:extLst>
          </p:cNvPr>
          <p:cNvSpPr txBox="1"/>
          <p:nvPr/>
        </p:nvSpPr>
        <p:spPr>
          <a:xfrm>
            <a:off x="9797955" y="2844229"/>
            <a:ext cx="1533064" cy="206209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Tick this if </a:t>
            </a:r>
            <a:r>
              <a:rPr lang="en-US" sz="1600">
                <a:solidFill>
                  <a:schemeClr val="accent5"/>
                </a:solidFill>
                <a:latin typeface="Barlow" panose="00000500000000000000" pitchFamily="2" charset="0"/>
              </a:rPr>
              <a:t>you want to revisit the question. The question in the tab below will turn orange. Untick it to remove the flag. </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10" name="Picture 9">
            <a:extLst>
              <a:ext uri="{FF2B5EF4-FFF2-40B4-BE49-F238E27FC236}">
                <a16:creationId xmlns:a16="http://schemas.microsoft.com/office/drawing/2014/main" id="{8A529A5E-0950-48E3-8CAB-33F01FD62FE6}"/>
              </a:ext>
            </a:extLst>
          </p:cNvPr>
          <p:cNvPicPr>
            <a:picLocks noChangeAspect="1"/>
          </p:cNvPicPr>
          <p:nvPr/>
        </p:nvPicPr>
        <p:blipFill>
          <a:blip r:embed="rId2"/>
          <a:stretch>
            <a:fillRect/>
          </a:stretch>
        </p:blipFill>
        <p:spPr>
          <a:xfrm>
            <a:off x="575662" y="1446858"/>
            <a:ext cx="8816913" cy="4959514"/>
          </a:xfrm>
          <a:prstGeom prst="rect">
            <a:avLst/>
          </a:prstGeom>
          <a:ln>
            <a:solidFill>
              <a:schemeClr val="accent2"/>
            </a:solidFill>
          </a:ln>
        </p:spPr>
      </p:pic>
      <p:cxnSp>
        <p:nvCxnSpPr>
          <p:cNvPr id="6" name="Straight Arrow Connector 5">
            <a:extLst>
              <a:ext uri="{FF2B5EF4-FFF2-40B4-BE49-F238E27FC236}">
                <a16:creationId xmlns:a16="http://schemas.microsoft.com/office/drawing/2014/main" id="{2630D8EB-5F47-41B5-A3D9-E38475AF0110}"/>
              </a:ext>
            </a:extLst>
          </p:cNvPr>
          <p:cNvCxnSpPr>
            <a:cxnSpLocks/>
          </p:cNvCxnSpPr>
          <p:nvPr/>
        </p:nvCxnSpPr>
        <p:spPr>
          <a:xfrm flipH="1">
            <a:off x="5015060" y="3223968"/>
            <a:ext cx="4782896" cy="0"/>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739337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51143" y="460272"/>
            <a:ext cx="10515600" cy="57371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Different question types</a:t>
            </a:r>
          </a:p>
        </p:txBody>
      </p:sp>
      <p:pic>
        <p:nvPicPr>
          <p:cNvPr id="10" name="Picture 9">
            <a:extLst>
              <a:ext uri="{FF2B5EF4-FFF2-40B4-BE49-F238E27FC236}">
                <a16:creationId xmlns:a16="http://schemas.microsoft.com/office/drawing/2014/main" id="{8A529A5E-0950-48E3-8CAB-33F01FD62FE6}"/>
              </a:ext>
            </a:extLst>
          </p:cNvPr>
          <p:cNvPicPr>
            <a:picLocks noChangeAspect="1"/>
          </p:cNvPicPr>
          <p:nvPr/>
        </p:nvPicPr>
        <p:blipFill>
          <a:blip r:embed="rId2"/>
          <a:stretch>
            <a:fillRect/>
          </a:stretch>
        </p:blipFill>
        <p:spPr>
          <a:xfrm>
            <a:off x="519102" y="1305015"/>
            <a:ext cx="8816913" cy="4959514"/>
          </a:xfrm>
          <a:prstGeom prst="rect">
            <a:avLst/>
          </a:prstGeom>
          <a:ln>
            <a:solidFill>
              <a:schemeClr val="accent2"/>
            </a:solidFill>
          </a:ln>
        </p:spPr>
      </p:pic>
      <p:sp>
        <p:nvSpPr>
          <p:cNvPr id="15" name="TextBox 14">
            <a:extLst>
              <a:ext uri="{FF2B5EF4-FFF2-40B4-BE49-F238E27FC236}">
                <a16:creationId xmlns:a16="http://schemas.microsoft.com/office/drawing/2014/main" id="{95F4A3AB-3F46-42E2-8290-7A0D2EC764D4}"/>
              </a:ext>
            </a:extLst>
          </p:cNvPr>
          <p:cNvSpPr txBox="1"/>
          <p:nvPr/>
        </p:nvSpPr>
        <p:spPr>
          <a:xfrm>
            <a:off x="923320" y="4723117"/>
            <a:ext cx="2035917" cy="5847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For MCQ questions, select your response</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5" name="Connector: Elbow 4">
            <a:extLst>
              <a:ext uri="{FF2B5EF4-FFF2-40B4-BE49-F238E27FC236}">
                <a16:creationId xmlns:a16="http://schemas.microsoft.com/office/drawing/2014/main" id="{514D9521-4D02-441E-AD7C-FF3E3FDB120A}"/>
              </a:ext>
            </a:extLst>
          </p:cNvPr>
          <p:cNvCxnSpPr/>
          <p:nvPr/>
        </p:nvCxnSpPr>
        <p:spPr>
          <a:xfrm rot="5400000" flipH="1" flipV="1">
            <a:off x="1611198" y="3999489"/>
            <a:ext cx="1047762" cy="399495"/>
          </a:xfrm>
          <a:prstGeom prst="bentConnector3">
            <a:avLst>
              <a:gd name="adj1" fmla="val 9999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
        <p:nvSpPr>
          <p:cNvPr id="8" name="TextBox 7">
            <a:extLst>
              <a:ext uri="{FF2B5EF4-FFF2-40B4-BE49-F238E27FC236}">
                <a16:creationId xmlns:a16="http://schemas.microsoft.com/office/drawing/2014/main" id="{40C49264-F015-4A11-BAD7-3FF0023B6E71}"/>
              </a:ext>
            </a:extLst>
          </p:cNvPr>
          <p:cNvSpPr txBox="1"/>
          <p:nvPr/>
        </p:nvSpPr>
        <p:spPr>
          <a:xfrm>
            <a:off x="6971709" y="329842"/>
            <a:ext cx="1883849" cy="738660"/>
          </a:xfrm>
          <a:prstGeom prst="rect">
            <a:avLst/>
          </a:prstGeom>
          <a:noFill/>
          <a:ln w="12700" cap="flat">
            <a:solidFill>
              <a:schemeClr val="accent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400" b="1" i="0" u="none" strike="noStrike" cap="none" spc="0" normalizeH="0" baseline="0">
                <a:ln>
                  <a:noFill/>
                </a:ln>
                <a:solidFill>
                  <a:schemeClr val="accent5"/>
                </a:solidFill>
                <a:effectLst/>
                <a:uFillTx/>
                <a:latin typeface="Barlow" panose="00000500000000000000" pitchFamily="2" charset="0"/>
                <a:sym typeface="Helvetica"/>
              </a:rPr>
              <a:t>Standard multiple choice question example</a:t>
            </a:r>
            <a:endParaRPr kumimoji="0" lang="en-GB" sz="1400" b="1"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9" name="Connector: Elbow 8">
            <a:extLst>
              <a:ext uri="{FF2B5EF4-FFF2-40B4-BE49-F238E27FC236}">
                <a16:creationId xmlns:a16="http://schemas.microsoft.com/office/drawing/2014/main" id="{0C530597-E6AC-4663-8698-1E684AF8AC8A}"/>
              </a:ext>
            </a:extLst>
          </p:cNvPr>
          <p:cNvCxnSpPr/>
          <p:nvPr/>
        </p:nvCxnSpPr>
        <p:spPr>
          <a:xfrm rot="5400000">
            <a:off x="7597719" y="1090919"/>
            <a:ext cx="233920" cy="207934"/>
          </a:xfrm>
          <a:prstGeom prst="bentConnector3">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
        <p:nvSpPr>
          <p:cNvPr id="11" name="TextBox 10">
            <a:extLst>
              <a:ext uri="{FF2B5EF4-FFF2-40B4-BE49-F238E27FC236}">
                <a16:creationId xmlns:a16="http://schemas.microsoft.com/office/drawing/2014/main" id="{FE8C7E2D-95F1-4AD8-B19E-EEB0EB79A575}"/>
              </a:ext>
            </a:extLst>
          </p:cNvPr>
          <p:cNvSpPr txBox="1"/>
          <p:nvPr/>
        </p:nvSpPr>
        <p:spPr>
          <a:xfrm>
            <a:off x="9693405" y="1476076"/>
            <a:ext cx="2035917" cy="403186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There are a range of item types used in CILEX CPQ exams. </a:t>
            </a:r>
          </a:p>
          <a:p>
            <a:pPr marL="0" marR="0" indent="0" algn="l" defTabSz="914400" rtl="0" fontAlgn="auto" latinLnBrk="0" hangingPunct="0">
              <a:lnSpc>
                <a:spcPct val="100000"/>
              </a:lnSpc>
              <a:spcBef>
                <a:spcPts val="0"/>
              </a:spcBef>
              <a:spcAft>
                <a:spcPts val="0"/>
              </a:spcAft>
              <a:buClrTx/>
              <a:buSzTx/>
              <a:buFontTx/>
              <a:buNone/>
              <a:tabLst/>
            </a:pPr>
            <a:endParaRPr lang="en-US" sz="1600">
              <a:solidFill>
                <a:schemeClr val="accent5"/>
              </a:solidFill>
              <a:latin typeface="Barlow" panose="00000500000000000000" pitchFamily="2" charset="0"/>
            </a:endParaRPr>
          </a:p>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You can expect:</a:t>
            </a:r>
          </a:p>
          <a:p>
            <a:pPr marL="0" marR="0" indent="0" algn="l" defTabSz="914400" rtl="0" fontAlgn="auto" latinLnBrk="0" hangingPunct="0">
              <a:lnSpc>
                <a:spcPct val="100000"/>
              </a:lnSpc>
              <a:spcBef>
                <a:spcPts val="0"/>
              </a:spcBef>
              <a:spcAft>
                <a:spcPts val="0"/>
              </a:spcAft>
              <a:buClrTx/>
              <a:buSzTx/>
              <a:buFontTx/>
              <a:buNone/>
              <a:tabLst/>
            </a:pPr>
            <a:endParaRPr lang="en-US" sz="1600">
              <a:solidFill>
                <a:schemeClr val="accent5"/>
              </a:solidFill>
              <a:latin typeface="Barlow" panose="00000500000000000000" pitchFamily="2" charset="0"/>
            </a:endParaRP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Standard and multiple response MCQ</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lang="en-US" sz="1600">
                <a:solidFill>
                  <a:schemeClr val="accent5"/>
                </a:solidFill>
                <a:latin typeface="Barlow" panose="00000500000000000000" pitchFamily="2" charset="0"/>
              </a:rPr>
              <a:t>Ordering</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Drag &amp; drop</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lang="en-US" sz="1600">
                <a:solidFill>
                  <a:schemeClr val="accent5"/>
                </a:solidFill>
                <a:latin typeface="Barlow" panose="00000500000000000000" pitchFamily="2" charset="0"/>
              </a:rPr>
              <a:t>Drop down</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Highlight</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lang="en-US" sz="1600">
                <a:solidFill>
                  <a:schemeClr val="accent5"/>
                </a:solidFill>
                <a:latin typeface="Barlow" panose="00000500000000000000" pitchFamily="2" charset="0"/>
              </a:rPr>
              <a:t>Sort</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Match</a:t>
            </a:r>
          </a:p>
          <a:p>
            <a:pPr marL="285750" marR="0" indent="-285750" algn="l" defTabSz="914400" rtl="0" fontAlgn="auto" latinLnBrk="0" hangingPunct="0">
              <a:lnSpc>
                <a:spcPct val="100000"/>
              </a:lnSpc>
              <a:spcBef>
                <a:spcPts val="0"/>
              </a:spcBef>
              <a:spcAft>
                <a:spcPts val="0"/>
              </a:spcAft>
              <a:buClrTx/>
              <a:buSzTx/>
              <a:buFont typeface="Arial" panose="020B0604020202020204" pitchFamily="34" charset="0"/>
              <a:buChar char="•"/>
              <a:tabLst/>
            </a:pPr>
            <a:r>
              <a:rPr lang="en-US" sz="1600">
                <a:solidFill>
                  <a:schemeClr val="accent5"/>
                </a:solidFill>
                <a:latin typeface="Barlow" panose="00000500000000000000" pitchFamily="2" charset="0"/>
              </a:rPr>
              <a:t>Open Text</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spTree>
    <p:extLst>
      <p:ext uri="{BB962C8B-B14F-4D97-AF65-F5344CB8AC3E}">
        <p14:creationId xmlns:p14="http://schemas.microsoft.com/office/powerpoint/2010/main" val="26503383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Different question types </a:t>
            </a:r>
            <a:r>
              <a:rPr lang="en-US" sz="3600" i="1">
                <a:latin typeface="Barlow" panose="00000500000000000000" pitchFamily="2" charset="0"/>
              </a:rPr>
              <a:t>cont.</a:t>
            </a:r>
            <a:endParaRPr lang="en-US" sz="3600">
              <a:latin typeface="Barlow" panose="00000500000000000000" pitchFamily="2" charset="0"/>
            </a:endParaRPr>
          </a:p>
        </p:txBody>
      </p:sp>
      <p:pic>
        <p:nvPicPr>
          <p:cNvPr id="7" name="Picture 6">
            <a:extLst>
              <a:ext uri="{FF2B5EF4-FFF2-40B4-BE49-F238E27FC236}">
                <a16:creationId xmlns:a16="http://schemas.microsoft.com/office/drawing/2014/main" id="{EB9DEE51-CEE7-4495-B7F4-9CF8E46AC823}"/>
              </a:ext>
            </a:extLst>
          </p:cNvPr>
          <p:cNvPicPr>
            <a:picLocks noChangeAspect="1"/>
          </p:cNvPicPr>
          <p:nvPr/>
        </p:nvPicPr>
        <p:blipFill>
          <a:blip r:embed="rId2"/>
          <a:stretch>
            <a:fillRect/>
          </a:stretch>
        </p:blipFill>
        <p:spPr>
          <a:xfrm>
            <a:off x="371477" y="1230085"/>
            <a:ext cx="9366412" cy="5268606"/>
          </a:xfrm>
          <a:prstGeom prst="rect">
            <a:avLst/>
          </a:prstGeom>
          <a:ln>
            <a:solidFill>
              <a:schemeClr val="accent2"/>
            </a:solidFill>
          </a:ln>
        </p:spPr>
      </p:pic>
      <p:sp>
        <p:nvSpPr>
          <p:cNvPr id="8" name="TextBox 7">
            <a:extLst>
              <a:ext uri="{FF2B5EF4-FFF2-40B4-BE49-F238E27FC236}">
                <a16:creationId xmlns:a16="http://schemas.microsoft.com/office/drawing/2014/main" id="{4F279C66-4B51-438B-B47E-931A9948E174}"/>
              </a:ext>
            </a:extLst>
          </p:cNvPr>
          <p:cNvSpPr txBox="1"/>
          <p:nvPr/>
        </p:nvSpPr>
        <p:spPr>
          <a:xfrm>
            <a:off x="10177002" y="2346113"/>
            <a:ext cx="1803552" cy="523216"/>
          </a:xfrm>
          <a:prstGeom prst="rect">
            <a:avLst/>
          </a:prstGeom>
          <a:noFill/>
          <a:ln w="12700" cap="flat">
            <a:solidFill>
              <a:schemeClr val="accent1"/>
            </a:solid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400" b="1" i="0" u="none" strike="noStrike" cap="none" spc="0" normalizeH="0" baseline="0">
                <a:ln>
                  <a:noFill/>
                </a:ln>
                <a:solidFill>
                  <a:schemeClr val="accent5"/>
                </a:solidFill>
                <a:effectLst/>
                <a:uFillTx/>
                <a:latin typeface="Barlow" panose="00000500000000000000" pitchFamily="2" charset="0"/>
                <a:sym typeface="Helvetica"/>
              </a:rPr>
              <a:t>Drag &amp; drop question example</a:t>
            </a:r>
            <a:endParaRPr kumimoji="0" lang="en-GB" sz="1400" b="1"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5" name="Straight Arrow Connector 4">
            <a:extLst>
              <a:ext uri="{FF2B5EF4-FFF2-40B4-BE49-F238E27FC236}">
                <a16:creationId xmlns:a16="http://schemas.microsoft.com/office/drawing/2014/main" id="{9415EE1A-7B17-4253-9C1B-6C5B9F180028}"/>
              </a:ext>
            </a:extLst>
          </p:cNvPr>
          <p:cNvCxnSpPr>
            <a:stCxn id="8" idx="1"/>
          </p:cNvCxnSpPr>
          <p:nvPr/>
        </p:nvCxnSpPr>
        <p:spPr>
          <a:xfrm flipH="1">
            <a:off x="8041064" y="2607721"/>
            <a:ext cx="2135938" cy="1370390"/>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4135630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Accessing Resources</a:t>
            </a:r>
          </a:p>
        </p:txBody>
      </p:sp>
      <p:sp>
        <p:nvSpPr>
          <p:cNvPr id="14" name="TextBox 13">
            <a:extLst>
              <a:ext uri="{FF2B5EF4-FFF2-40B4-BE49-F238E27FC236}">
                <a16:creationId xmlns:a16="http://schemas.microsoft.com/office/drawing/2014/main" id="{0CAE554A-E26E-4F66-9E8F-4EE0F4034F13}"/>
              </a:ext>
            </a:extLst>
          </p:cNvPr>
          <p:cNvSpPr txBox="1"/>
          <p:nvPr/>
        </p:nvSpPr>
        <p:spPr>
          <a:xfrm>
            <a:off x="9784606" y="2519975"/>
            <a:ext cx="2035917" cy="83099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Open your resource library here if prompted to.</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8" name="Picture 7">
            <a:extLst>
              <a:ext uri="{FF2B5EF4-FFF2-40B4-BE49-F238E27FC236}">
                <a16:creationId xmlns:a16="http://schemas.microsoft.com/office/drawing/2014/main" id="{A88430F6-F6C3-49E8-8C6F-6674AE3EEE37}"/>
              </a:ext>
            </a:extLst>
          </p:cNvPr>
          <p:cNvPicPr>
            <a:picLocks noChangeAspect="1"/>
          </p:cNvPicPr>
          <p:nvPr/>
        </p:nvPicPr>
        <p:blipFill>
          <a:blip r:embed="rId2"/>
          <a:stretch>
            <a:fillRect/>
          </a:stretch>
        </p:blipFill>
        <p:spPr>
          <a:xfrm>
            <a:off x="371476" y="1209674"/>
            <a:ext cx="9109876" cy="5261563"/>
          </a:xfrm>
          <a:prstGeom prst="rect">
            <a:avLst/>
          </a:prstGeom>
          <a:ln>
            <a:solidFill>
              <a:schemeClr val="accent2"/>
            </a:solidFill>
          </a:ln>
        </p:spPr>
      </p:pic>
      <p:cxnSp>
        <p:nvCxnSpPr>
          <p:cNvPr id="7" name="Connector: Elbow 6">
            <a:extLst>
              <a:ext uri="{FF2B5EF4-FFF2-40B4-BE49-F238E27FC236}">
                <a16:creationId xmlns:a16="http://schemas.microsoft.com/office/drawing/2014/main" id="{07C7243D-D172-408F-86CA-24ACEBE1F76E}"/>
              </a:ext>
            </a:extLst>
          </p:cNvPr>
          <p:cNvCxnSpPr>
            <a:cxnSpLocks/>
          </p:cNvCxnSpPr>
          <p:nvPr/>
        </p:nvCxnSpPr>
        <p:spPr>
          <a:xfrm rot="5400000">
            <a:off x="9651290" y="3292703"/>
            <a:ext cx="706127" cy="886209"/>
          </a:xfrm>
          <a:prstGeom prst="bentConnector2">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1380778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Accessing resources </a:t>
            </a:r>
            <a:r>
              <a:rPr lang="en-US" sz="3600" i="1">
                <a:latin typeface="Barlow" panose="00000500000000000000" pitchFamily="2" charset="0"/>
              </a:rPr>
              <a:t>cont.</a:t>
            </a:r>
            <a:endParaRPr lang="en-US" sz="3600">
              <a:latin typeface="Barlow" panose="00000500000000000000" pitchFamily="2" charset="0"/>
            </a:endParaRPr>
          </a:p>
        </p:txBody>
      </p:sp>
      <p:sp>
        <p:nvSpPr>
          <p:cNvPr id="14" name="TextBox 13">
            <a:extLst>
              <a:ext uri="{FF2B5EF4-FFF2-40B4-BE49-F238E27FC236}">
                <a16:creationId xmlns:a16="http://schemas.microsoft.com/office/drawing/2014/main" id="{0CAE554A-E26E-4F66-9E8F-4EE0F4034F13}"/>
              </a:ext>
            </a:extLst>
          </p:cNvPr>
          <p:cNvSpPr txBox="1"/>
          <p:nvPr/>
        </p:nvSpPr>
        <p:spPr>
          <a:xfrm>
            <a:off x="9977064" y="1406333"/>
            <a:ext cx="1735513" cy="3046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kumimoji="0" lang="en-US" sz="1600" b="0" i="0" u="none" strike="noStrike" cap="none" spc="0" normalizeH="0" baseline="0">
                <a:ln>
                  <a:noFill/>
                </a:ln>
                <a:solidFill>
                  <a:schemeClr val="accent5"/>
                </a:solidFill>
                <a:effectLst/>
                <a:uFillTx/>
                <a:latin typeface="Barlow" panose="00000500000000000000" pitchFamily="2" charset="0"/>
                <a:sym typeface="Helvetica"/>
              </a:rPr>
              <a:t>Resources will be shown as split screen and can be opened one by one by clicking on this arrow. </a:t>
            </a:r>
          </a:p>
          <a:p>
            <a:pPr marL="0" marR="0" indent="0" algn="l" defTabSz="914400" rtl="0" fontAlgn="auto" latinLnBrk="0" hangingPunct="0">
              <a:lnSpc>
                <a:spcPct val="100000"/>
              </a:lnSpc>
              <a:spcBef>
                <a:spcPts val="0"/>
              </a:spcBef>
              <a:spcAft>
                <a:spcPts val="0"/>
              </a:spcAft>
              <a:buClrTx/>
              <a:buSzTx/>
              <a:buFontTx/>
              <a:buNone/>
              <a:tabLst/>
            </a:pPr>
            <a:endParaRPr lang="en-US" sz="1600">
              <a:solidFill>
                <a:schemeClr val="accent5"/>
              </a:solidFill>
              <a:latin typeface="Barlow" panose="00000500000000000000" pitchFamily="2" charset="0"/>
            </a:endParaRPr>
          </a:p>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a:ln>
                  <a:noFill/>
                </a:ln>
                <a:solidFill>
                  <a:schemeClr val="accent5"/>
                </a:solidFill>
                <a:effectLst/>
                <a:uFillTx/>
                <a:latin typeface="Barlow" panose="00000500000000000000" pitchFamily="2" charset="0"/>
                <a:sym typeface="Helvetica"/>
              </a:rPr>
              <a:t>You can open all of them, but you will need to scroll up or down to see each one.</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6" name="Picture 5">
            <a:extLst>
              <a:ext uri="{FF2B5EF4-FFF2-40B4-BE49-F238E27FC236}">
                <a16:creationId xmlns:a16="http://schemas.microsoft.com/office/drawing/2014/main" id="{7D5C5292-5B6C-4411-B8CA-FBB76BFB8FD0}"/>
              </a:ext>
            </a:extLst>
          </p:cNvPr>
          <p:cNvPicPr>
            <a:picLocks noChangeAspect="1"/>
          </p:cNvPicPr>
          <p:nvPr/>
        </p:nvPicPr>
        <p:blipFill>
          <a:blip r:embed="rId2"/>
          <a:stretch>
            <a:fillRect/>
          </a:stretch>
        </p:blipFill>
        <p:spPr>
          <a:xfrm>
            <a:off x="479423" y="1270611"/>
            <a:ext cx="8996038" cy="5060271"/>
          </a:xfrm>
          <a:prstGeom prst="rect">
            <a:avLst/>
          </a:prstGeom>
        </p:spPr>
      </p:pic>
      <p:sp>
        <p:nvSpPr>
          <p:cNvPr id="9" name="TextBox 8">
            <a:extLst>
              <a:ext uri="{FF2B5EF4-FFF2-40B4-BE49-F238E27FC236}">
                <a16:creationId xmlns:a16="http://schemas.microsoft.com/office/drawing/2014/main" id="{C8FB8FBD-1592-442A-B2D3-790DB42E46BE}"/>
              </a:ext>
            </a:extLst>
          </p:cNvPr>
          <p:cNvSpPr txBox="1"/>
          <p:nvPr/>
        </p:nvSpPr>
        <p:spPr>
          <a:xfrm>
            <a:off x="5702357" y="3791922"/>
            <a:ext cx="2473976" cy="58477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600" b="0" i="0" u="none" strike="noStrike" cap="none" spc="0" normalizeH="0" baseline="0" err="1">
                <a:ln>
                  <a:noFill/>
                </a:ln>
                <a:solidFill>
                  <a:schemeClr val="accent5"/>
                </a:solidFill>
                <a:effectLst/>
                <a:uFillTx/>
                <a:latin typeface="Barlow" panose="00000500000000000000" pitchFamily="2" charset="0"/>
                <a:sym typeface="Helvetica"/>
              </a:rPr>
              <a:t>Minimise</a:t>
            </a:r>
            <a:r>
              <a:rPr kumimoji="0" lang="en-US" sz="1600" b="0" i="0" u="none" strike="noStrike" cap="none" spc="0" normalizeH="0" baseline="0">
                <a:ln>
                  <a:noFill/>
                </a:ln>
                <a:solidFill>
                  <a:schemeClr val="accent5"/>
                </a:solidFill>
                <a:effectLst/>
                <a:uFillTx/>
                <a:latin typeface="Barlow" panose="00000500000000000000" pitchFamily="2" charset="0"/>
                <a:sym typeface="Helvetica"/>
              </a:rPr>
              <a:t> by clicking on the arrow once again.</a:t>
            </a:r>
            <a:endParaRPr kumimoji="0" lang="en-GB" sz="1600" b="0" i="0" u="none" strike="noStrike" cap="none" spc="0" normalizeH="0" baseline="0">
              <a:ln>
                <a:noFill/>
              </a:ln>
              <a:solidFill>
                <a:schemeClr val="accent5"/>
              </a:solidFill>
              <a:effectLst/>
              <a:uFillTx/>
              <a:latin typeface="Barlow" panose="00000500000000000000" pitchFamily="2" charset="0"/>
              <a:sym typeface="Helvetica"/>
            </a:endParaRPr>
          </a:p>
        </p:txBody>
      </p:sp>
      <p:cxnSp>
        <p:nvCxnSpPr>
          <p:cNvPr id="5" name="Straight Arrow Connector 4">
            <a:extLst>
              <a:ext uri="{FF2B5EF4-FFF2-40B4-BE49-F238E27FC236}">
                <a16:creationId xmlns:a16="http://schemas.microsoft.com/office/drawing/2014/main" id="{27EFD733-7B90-4736-906B-451191BD5083}"/>
              </a:ext>
            </a:extLst>
          </p:cNvPr>
          <p:cNvCxnSpPr/>
          <p:nvPr/>
        </p:nvCxnSpPr>
        <p:spPr>
          <a:xfrm flipH="1">
            <a:off x="5113538" y="4063775"/>
            <a:ext cx="500042" cy="0"/>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cxnSp>
        <p:nvCxnSpPr>
          <p:cNvPr id="15" name="Straight Arrow Connector 14">
            <a:extLst>
              <a:ext uri="{FF2B5EF4-FFF2-40B4-BE49-F238E27FC236}">
                <a16:creationId xmlns:a16="http://schemas.microsoft.com/office/drawing/2014/main" id="{4E12D17E-68FE-4623-8975-DDF216977FB9}"/>
              </a:ext>
            </a:extLst>
          </p:cNvPr>
          <p:cNvCxnSpPr/>
          <p:nvPr/>
        </p:nvCxnSpPr>
        <p:spPr>
          <a:xfrm flipH="1">
            <a:off x="9475461" y="2064470"/>
            <a:ext cx="501603" cy="103695"/>
          </a:xfrm>
          <a:prstGeom prst="straightConnector1">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253165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7A38DF3-5497-4A24-80AC-BC7BEFEC757B}"/>
              </a:ext>
            </a:extLst>
          </p:cNvPr>
          <p:cNvSpPr txBox="1">
            <a:spLocks/>
          </p:cNvSpPr>
          <p:nvPr/>
        </p:nvSpPr>
        <p:spPr>
          <a:xfrm>
            <a:off x="479423" y="527118"/>
            <a:ext cx="10515600" cy="573714"/>
          </a:xfrm>
          <a:prstGeom prst="rect">
            <a:avLst/>
          </a:prstGeom>
          <a:ln w="12700">
            <a:miter lim="400000"/>
          </a:ln>
          <a:extLst>
            <a:ext uri="{C572A759-6A51-4108-AA02-DFA0A04FC94B}">
              <ma14:wrappingTextBoxFlag xmlns="" xmlns:ma14="http://schemas.microsoft.com/office/mac/drawingml/2011/main" xmlns:a14="http://schemas.microsoft.com/office/drawing/2010/main" xmlns:m="http://schemas.openxmlformats.org/officeDocument/2006/math" val="1"/>
            </a:ext>
          </a:extLst>
        </p:spPr>
        <p:txBody>
          <a:bodyPr lIns="0" tIns="0" rIns="0" bIns="0">
            <a:normAutofit/>
          </a:bodyPr>
          <a:lstStyle>
            <a:lvl1pPr marL="0" marR="0" indent="0" algn="l" defTabSz="914400" rtl="0" latinLnBrk="0">
              <a:lnSpc>
                <a:spcPct val="90000"/>
              </a:lnSpc>
              <a:spcBef>
                <a:spcPts val="0"/>
              </a:spcBef>
              <a:spcAft>
                <a:spcPts val="0"/>
              </a:spcAft>
              <a:buClrTx/>
              <a:buSzTx/>
              <a:buFontTx/>
              <a:buNone/>
              <a:tabLst/>
              <a:defRPr sz="4000" b="0" i="0" u="none" strike="noStrike" cap="none" spc="0" baseline="0">
                <a:solidFill>
                  <a:schemeClr val="accent2"/>
                </a:solidFill>
                <a:uFillTx/>
                <a:latin typeface="Calibri"/>
                <a:ea typeface="Calibri"/>
                <a:cs typeface="Calibri"/>
                <a:sym typeface="Calibri"/>
              </a:defRPr>
            </a:lvl1pPr>
            <a:lvl2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5pPr>
            <a:lvl6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6pPr>
            <a:lvl7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7pPr>
            <a:lvl8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8pPr>
            <a:lvl9pPr marL="0" marR="0" indent="0" algn="l" defTabSz="914400" rtl="0" latinLnBrk="0">
              <a:lnSpc>
                <a:spcPct val="90000"/>
              </a:lnSpc>
              <a:spcBef>
                <a:spcPts val="0"/>
              </a:spcBef>
              <a:spcAft>
                <a:spcPts val="0"/>
              </a:spcAft>
              <a:buClrTx/>
              <a:buSzTx/>
              <a:buFontTx/>
              <a:buNone/>
              <a:tabLst/>
              <a:defRPr sz="4000" b="0" i="0" u="none" strike="noStrike" cap="none" spc="0" baseline="0">
                <a:solidFill>
                  <a:srgbClr val="FFFFFF"/>
                </a:solidFill>
                <a:uFillTx/>
                <a:latin typeface="Calibri"/>
                <a:ea typeface="Calibri"/>
                <a:cs typeface="Calibri"/>
                <a:sym typeface="Calibri"/>
              </a:defRPr>
            </a:lvl9pPr>
          </a:lstStyle>
          <a:p>
            <a:pPr hangingPunct="1"/>
            <a:r>
              <a:rPr lang="en-US" sz="3600">
                <a:latin typeface="Barlow" panose="00000500000000000000" pitchFamily="2" charset="0"/>
              </a:rPr>
              <a:t>Ending your exam </a:t>
            </a:r>
          </a:p>
        </p:txBody>
      </p:sp>
      <p:sp>
        <p:nvSpPr>
          <p:cNvPr id="14" name="TextBox 13">
            <a:extLst>
              <a:ext uri="{FF2B5EF4-FFF2-40B4-BE49-F238E27FC236}">
                <a16:creationId xmlns:a16="http://schemas.microsoft.com/office/drawing/2014/main" id="{0CAE554A-E26E-4F66-9E8F-4EE0F4034F13}"/>
              </a:ext>
            </a:extLst>
          </p:cNvPr>
          <p:cNvSpPr txBox="1"/>
          <p:nvPr/>
        </p:nvSpPr>
        <p:spPr>
          <a:xfrm>
            <a:off x="9897165" y="2345925"/>
            <a:ext cx="1612963" cy="31085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400" b="0" i="0" u="none" strike="noStrike" cap="none" spc="0" normalizeH="0" baseline="0">
                <a:ln>
                  <a:noFill/>
                </a:ln>
                <a:solidFill>
                  <a:schemeClr val="accent5"/>
                </a:solidFill>
                <a:effectLst/>
                <a:uFillTx/>
                <a:latin typeface="Barlow" panose="00000500000000000000" pitchFamily="2" charset="0"/>
                <a:sym typeface="Helvetica"/>
              </a:rPr>
              <a:t>Once you are satisfied with your responses, end your exam to submit your answers.</a:t>
            </a:r>
          </a:p>
          <a:p>
            <a:pPr marL="0" marR="0" indent="0" algn="l" defTabSz="914400" rtl="0" fontAlgn="auto" latinLnBrk="0" hangingPunct="0">
              <a:lnSpc>
                <a:spcPct val="100000"/>
              </a:lnSpc>
              <a:spcBef>
                <a:spcPts val="0"/>
              </a:spcBef>
              <a:spcAft>
                <a:spcPts val="0"/>
              </a:spcAft>
              <a:buClrTx/>
              <a:buSzTx/>
              <a:buFontTx/>
              <a:buNone/>
              <a:tabLst/>
            </a:pPr>
            <a:endParaRPr lang="en-US" sz="1400">
              <a:solidFill>
                <a:schemeClr val="accent5"/>
              </a:solidFill>
              <a:latin typeface="Barlow" panose="00000500000000000000" pitchFamily="2" charset="0"/>
            </a:endParaRPr>
          </a:p>
          <a:p>
            <a:pPr marL="0" marR="0" indent="0" algn="l" defTabSz="914400" rtl="0" fontAlgn="auto" latinLnBrk="0" hangingPunct="0">
              <a:lnSpc>
                <a:spcPct val="100000"/>
              </a:lnSpc>
              <a:spcBef>
                <a:spcPts val="0"/>
              </a:spcBef>
              <a:spcAft>
                <a:spcPts val="0"/>
              </a:spcAft>
              <a:buClrTx/>
              <a:buSzTx/>
              <a:buFontTx/>
              <a:buNone/>
              <a:tabLst/>
            </a:pPr>
            <a:r>
              <a:rPr lang="en-US" sz="1400">
                <a:solidFill>
                  <a:schemeClr val="accent5"/>
                </a:solidFill>
                <a:latin typeface="Barlow" panose="00000500000000000000" pitchFamily="2" charset="0"/>
              </a:rPr>
              <a:t>If you have not answered all the questions or you flagged some questions, a warning box will appear. </a:t>
            </a:r>
            <a:endParaRPr kumimoji="0" lang="en-GB" sz="1400" b="0" i="0" u="none" strike="noStrike" cap="none" spc="0" normalizeH="0" baseline="0">
              <a:ln>
                <a:noFill/>
              </a:ln>
              <a:solidFill>
                <a:schemeClr val="accent5"/>
              </a:solidFill>
              <a:effectLst/>
              <a:uFillTx/>
              <a:latin typeface="Barlow" panose="00000500000000000000" pitchFamily="2" charset="0"/>
              <a:sym typeface="Helvetica"/>
            </a:endParaRPr>
          </a:p>
        </p:txBody>
      </p:sp>
      <p:pic>
        <p:nvPicPr>
          <p:cNvPr id="10" name="Picture 9">
            <a:extLst>
              <a:ext uri="{FF2B5EF4-FFF2-40B4-BE49-F238E27FC236}">
                <a16:creationId xmlns:a16="http://schemas.microsoft.com/office/drawing/2014/main" id="{F2C47CE1-92E3-423C-9BD2-6149AEC60F13}"/>
              </a:ext>
            </a:extLst>
          </p:cNvPr>
          <p:cNvPicPr>
            <a:picLocks noChangeAspect="1"/>
          </p:cNvPicPr>
          <p:nvPr/>
        </p:nvPicPr>
        <p:blipFill>
          <a:blip r:embed="rId2"/>
          <a:stretch>
            <a:fillRect/>
          </a:stretch>
        </p:blipFill>
        <p:spPr>
          <a:xfrm>
            <a:off x="479423" y="1305017"/>
            <a:ext cx="9161423" cy="5153301"/>
          </a:xfrm>
          <a:prstGeom prst="rect">
            <a:avLst/>
          </a:prstGeom>
          <a:ln>
            <a:solidFill>
              <a:schemeClr val="accent2"/>
            </a:solidFill>
          </a:ln>
        </p:spPr>
      </p:pic>
      <p:cxnSp>
        <p:nvCxnSpPr>
          <p:cNvPr id="6" name="Connector: Elbow 5">
            <a:extLst>
              <a:ext uri="{FF2B5EF4-FFF2-40B4-BE49-F238E27FC236}">
                <a16:creationId xmlns:a16="http://schemas.microsoft.com/office/drawing/2014/main" id="{C1E6B214-CE07-4F0C-9171-25937F1A29B4}"/>
              </a:ext>
            </a:extLst>
          </p:cNvPr>
          <p:cNvCxnSpPr>
            <a:cxnSpLocks/>
            <a:stCxn id="14" idx="0"/>
          </p:cNvCxnSpPr>
          <p:nvPr/>
        </p:nvCxnSpPr>
        <p:spPr>
          <a:xfrm rot="16200000" flipV="1">
            <a:off x="9896083" y="1538361"/>
            <a:ext cx="623656" cy="991472"/>
          </a:xfrm>
          <a:prstGeom prst="bentConnector2">
            <a:avLst/>
          </a:prstGeom>
          <a:noFill/>
          <a:ln w="25400" cap="flat">
            <a:solidFill>
              <a:schemeClr val="accent1"/>
            </a:solidFill>
            <a:prstDash val="solid"/>
            <a:round/>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29701285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32E339E4-2291-4830-A897-7D55F8B45854}"/>
              </a:ext>
            </a:extLst>
          </p:cNvPr>
          <p:cNvSpPr txBox="1">
            <a:spLocks/>
          </p:cNvSpPr>
          <p:nvPr/>
        </p:nvSpPr>
        <p:spPr>
          <a:xfrm>
            <a:off x="479424" y="2530135"/>
            <a:ext cx="9667753" cy="2991776"/>
          </a:xfrm>
          <a:prstGeom prst="rect">
            <a:avLst/>
          </a:prstGeom>
        </p:spPr>
        <p:txBody>
          <a:bodyPr lIns="91440" tIns="45720" rIns="91440" bIns="45720" anchor="t">
            <a:normAutofit/>
          </a:bodyPr>
          <a:lstStyle>
            <a:lvl1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1pPr>
            <a:lvl2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2pPr>
            <a:lvl3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3pPr>
            <a:lvl4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4pPr>
            <a:lvl5pPr marL="0" marR="0" indent="0" algn="l" defTabSz="914400" rtl="0" latinLnBrk="0">
              <a:lnSpc>
                <a:spcPct val="90000"/>
              </a:lnSpc>
              <a:spcBef>
                <a:spcPts val="1000"/>
              </a:spcBef>
              <a:spcAft>
                <a:spcPts val="0"/>
              </a:spcAft>
              <a:buClrTx/>
              <a:buSzTx/>
              <a:buFontTx/>
              <a:buNone/>
              <a:tabLst/>
              <a:defRPr sz="3600" b="0" i="0" u="none" strike="noStrike" cap="none" spc="0" baseline="0">
                <a:solidFill>
                  <a:srgbClr val="FFFFFF"/>
                </a:solidFill>
                <a:uFillTx/>
                <a:latin typeface="Calibri"/>
                <a:ea typeface="Calibri"/>
                <a:cs typeface="Calibri"/>
                <a:sym typeface="Calibri"/>
              </a:defRPr>
            </a:lvl5pPr>
            <a:lvl6pPr marL="27432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6pPr>
            <a:lvl7pPr marL="32004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7pPr>
            <a:lvl8pPr marL="36576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8pPr>
            <a:lvl9pPr marL="4114800" marR="0" indent="-457200" algn="l" defTabSz="914400" rtl="0" latinLnBrk="0">
              <a:lnSpc>
                <a:spcPct val="90000"/>
              </a:lnSpc>
              <a:spcBef>
                <a:spcPts val="1000"/>
              </a:spcBef>
              <a:spcAft>
                <a:spcPts val="0"/>
              </a:spcAft>
              <a:buClrTx/>
              <a:buSzPct val="100000"/>
              <a:buFontTx/>
              <a:buChar char="•"/>
              <a:tabLst/>
              <a:defRPr sz="3600" b="0" i="0" u="none" strike="noStrike" cap="none" spc="0" baseline="0">
                <a:solidFill>
                  <a:srgbClr val="FFFFFF"/>
                </a:solidFill>
                <a:uFillTx/>
                <a:latin typeface="Calibri"/>
                <a:ea typeface="Calibri"/>
                <a:cs typeface="Calibri"/>
                <a:sym typeface="Calibri"/>
              </a:defRPr>
            </a:lvl9pPr>
          </a:lstStyle>
          <a:p>
            <a:pPr algn="just" hangingPunct="1">
              <a:lnSpc>
                <a:spcPct val="100000"/>
              </a:lnSpc>
              <a:spcBef>
                <a:spcPts val="2400"/>
              </a:spcBef>
            </a:pPr>
            <a:r>
              <a:rPr lang="en-US" sz="2000">
                <a:latin typeface="Barlow"/>
                <a:ea typeface="Cambria"/>
                <a:cs typeface="Arial"/>
              </a:rPr>
              <a:t>Once you have submitted your exam on TestReach, you will receive a confirmation both on screen and via email. </a:t>
            </a:r>
            <a:endParaRPr lang="en-US" sz="2000">
              <a:latin typeface="Barlow" panose="00000500000000000000" pitchFamily="2" charset="0"/>
              <a:ea typeface="Cambria" panose="02040503050406030204" pitchFamily="18" charset="0"/>
              <a:cs typeface="Arial" panose="020B0604020202020204" pitchFamily="34" charset="0"/>
            </a:endParaRPr>
          </a:p>
          <a:p>
            <a:pPr algn="just" hangingPunct="1">
              <a:lnSpc>
                <a:spcPct val="100000"/>
              </a:lnSpc>
              <a:spcBef>
                <a:spcPts val="2400"/>
              </a:spcBef>
            </a:pPr>
            <a:r>
              <a:rPr lang="en-US" sz="2000">
                <a:latin typeface="Barlow"/>
                <a:ea typeface="Cambria"/>
                <a:cs typeface="Arial"/>
              </a:rPr>
              <a:t>CILEX will mark your responses, run quality checks and </a:t>
            </a:r>
            <a:r>
              <a:rPr lang="en-US" sz="2000" err="1">
                <a:latin typeface="Barlow"/>
                <a:ea typeface="Cambria"/>
                <a:cs typeface="Arial"/>
              </a:rPr>
              <a:t>finalise</a:t>
            </a:r>
            <a:r>
              <a:rPr lang="en-US" sz="2000">
                <a:latin typeface="Barlow"/>
                <a:ea typeface="Cambria"/>
                <a:cs typeface="Arial"/>
              </a:rPr>
              <a:t> results. </a:t>
            </a:r>
            <a:endParaRPr lang="en-US" sz="2000">
              <a:latin typeface="Barlow" panose="00000500000000000000" pitchFamily="2" charset="0"/>
              <a:ea typeface="Cambria" panose="02040503050406030204" pitchFamily="18" charset="0"/>
              <a:cs typeface="Arial" panose="020B0604020202020204" pitchFamily="34" charset="0"/>
            </a:endParaRPr>
          </a:p>
          <a:p>
            <a:pPr algn="just" hangingPunct="1">
              <a:lnSpc>
                <a:spcPct val="100000"/>
              </a:lnSpc>
              <a:spcBef>
                <a:spcPts val="2400"/>
              </a:spcBef>
            </a:pPr>
            <a:r>
              <a:rPr lang="en-US" sz="2000">
                <a:latin typeface="Barlow"/>
                <a:ea typeface="Cambria"/>
                <a:cs typeface="Arial"/>
              </a:rPr>
              <a:t>Details of exam results release dates can be found on </a:t>
            </a:r>
            <a:r>
              <a:rPr lang="en-US" sz="2000" err="1">
                <a:latin typeface="Barlow"/>
                <a:ea typeface="Cambria"/>
                <a:cs typeface="Arial"/>
              </a:rPr>
              <a:t>myCILEX</a:t>
            </a:r>
            <a:r>
              <a:rPr lang="en-US" sz="2000">
                <a:latin typeface="Barlow"/>
                <a:ea typeface="Cambria"/>
                <a:cs typeface="Arial"/>
              </a:rPr>
              <a:t>.</a:t>
            </a:r>
          </a:p>
          <a:p>
            <a:pPr algn="just" hangingPunct="1">
              <a:lnSpc>
                <a:spcPct val="100000"/>
              </a:lnSpc>
              <a:spcBef>
                <a:spcPts val="2400"/>
              </a:spcBef>
            </a:pPr>
            <a:r>
              <a:rPr lang="en-US" sz="2000">
                <a:latin typeface="Barlow"/>
                <a:ea typeface="Cambria"/>
                <a:cs typeface="Arial"/>
              </a:rPr>
              <a:t>If you would like to give feedback on your experience with TestReach, contact our </a:t>
            </a:r>
            <a:r>
              <a:rPr lang="en-US" sz="2000">
                <a:solidFill>
                  <a:schemeClr val="bg1"/>
                </a:solidFill>
                <a:latin typeface="Barlow"/>
                <a:ea typeface="Cambria"/>
                <a:cs typeface="Arial"/>
              </a:rPr>
              <a:t>Customer Service Team.  Please see slide 12.</a:t>
            </a:r>
            <a:endParaRPr lang="en-US" sz="2400">
              <a:latin typeface="Barlow" panose="00000500000000000000" pitchFamily="2" charset="0"/>
            </a:endParaRPr>
          </a:p>
          <a:p>
            <a:pPr algn="just" hangingPunct="1"/>
            <a:endParaRPr lang="en-US" sz="2000">
              <a:latin typeface="Barlow" panose="00000500000000000000" pitchFamily="2" charset="0"/>
            </a:endParaRPr>
          </a:p>
          <a:p>
            <a:pPr algn="just" hangingPunct="1"/>
            <a:endParaRPr lang="en-US" sz="2000">
              <a:latin typeface="Barlow" panose="00000500000000000000" pitchFamily="2" charset="0"/>
            </a:endParaRPr>
          </a:p>
          <a:p>
            <a:pPr algn="just" hangingPunct="1"/>
            <a:endParaRPr lang="en-US" sz="2000">
              <a:latin typeface="Barlow" panose="00000500000000000000" pitchFamily="2"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FF511F"/>
      </a:accent1>
      <a:accent2>
        <a:srgbClr val="575757"/>
      </a:accent2>
      <a:accent3>
        <a:srgbClr val="F1F1F2"/>
      </a:accent3>
      <a:accent4>
        <a:srgbClr val="002E5D"/>
      </a:accent4>
      <a:accent5>
        <a:srgbClr val="8F8F8F"/>
      </a:accent5>
      <a:accent6>
        <a:srgbClr val="B2BFC8"/>
      </a:accent6>
      <a:hlink>
        <a:srgbClr val="0000FF"/>
      </a:hlink>
      <a:folHlink>
        <a:srgbClr val="FF00FF"/>
      </a:folHlink>
    </a:clrScheme>
    <a:fontScheme name="Office Theme">
      <a:majorFont>
        <a:latin typeface="Arial"/>
        <a:ea typeface="Arial"/>
        <a:cs typeface="Arial"/>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FF511F"/>
      </a:accent1>
      <a:accent2>
        <a:srgbClr val="575757"/>
      </a:accent2>
      <a:accent3>
        <a:srgbClr val="F1F1F2"/>
      </a:accent3>
      <a:accent4>
        <a:srgbClr val="002E5D"/>
      </a:accent4>
      <a:accent5>
        <a:srgbClr val="8F8F8F"/>
      </a:accent5>
      <a:accent6>
        <a:srgbClr val="B2BFC8"/>
      </a:accent6>
      <a:hlink>
        <a:srgbClr val="0000FF"/>
      </a:hlink>
      <a:folHlink>
        <a:srgbClr val="FF00FF"/>
      </a:folHlink>
    </a:clrScheme>
    <a:fontScheme name="Office Theme">
      <a:majorFont>
        <a:latin typeface="Arial"/>
        <a:ea typeface="Arial"/>
        <a:cs typeface="Arial"/>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864C907BE3214AB6DD2D5E6DEDA842" ma:contentTypeVersion="8" ma:contentTypeDescription="Create a new document." ma:contentTypeScope="" ma:versionID="28d33c45b0dbda108360edf718e9409e">
  <xsd:schema xmlns:xsd="http://www.w3.org/2001/XMLSchema" xmlns:xs="http://www.w3.org/2001/XMLSchema" xmlns:p="http://schemas.microsoft.com/office/2006/metadata/properties" xmlns:ns2="85ba6f3a-0a2b-4fae-91f9-5f2bf46fe5e1" targetNamespace="http://schemas.microsoft.com/office/2006/metadata/properties" ma:root="true" ma:fieldsID="ac42606a1e4978887eda836845e2b26b" ns2:_="">
    <xsd:import namespace="85ba6f3a-0a2b-4fae-91f9-5f2bf46fe5e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ba6f3a-0a2b-4fae-91f9-5f2bf46fe5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A6593F-64E7-4883-9904-00A94C924D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5ba6f3a-0a2b-4fae-91f9-5f2bf46fe5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0504C3-19EC-46DC-BD5E-AA956E80303F}">
  <ds:schemaRefs>
    <ds:schemaRef ds:uri="http://schemas.microsoft.com/sharepoint/v3/contenttype/forms"/>
  </ds:schemaRefs>
</ds:datastoreItem>
</file>

<file path=customXml/itemProps3.xml><?xml version="1.0" encoding="utf-8"?>
<ds:datastoreItem xmlns:ds="http://schemas.openxmlformats.org/officeDocument/2006/customXml" ds:itemID="{6C144499-93DC-44A1-AF80-B17831C0C57F}">
  <ds:schemaRefs>
    <ds:schemaRef ds:uri="0a039445-03e1-4dfd-8b84-cfe8847ea35b"/>
    <ds:schemaRef ds:uri="da71cbe1-5ad8-4e73-95ca-99168a4ee18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9096e35a-b987-4b10-9fed-671978bc83e8}" enabled="0" method="" siteId="{9096e35a-b987-4b10-9fed-671978bc83e8}"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Sitting CPQ Exams  using TestReach</vt:lpstr>
      <vt:lpstr>What happens once I  have booked my exam?</vt:lpstr>
      <vt:lpstr>Logging into TestReach &amp; booking your exact start time</vt:lpstr>
      <vt:lpstr>Online exams – equipment check</vt:lpstr>
      <vt:lpstr>Online exams – A5- When using a single screen</vt:lpstr>
      <vt:lpstr>Online exams – equipment check</vt:lpstr>
      <vt:lpstr>Where to sit your exam?</vt:lpstr>
      <vt:lpstr>ID checks with your remote  invigilator </vt:lpstr>
      <vt:lpstr>To recap</vt:lpstr>
      <vt:lpstr>How remote invigilation works</vt:lpstr>
      <vt:lpstr>Dealing with issues</vt:lpstr>
      <vt:lpstr>Dealing with issues post exam</vt:lpstr>
      <vt:lpstr>TestReach contact information </vt:lpstr>
      <vt:lpstr>What does TestReach look like?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Millie Coletta</dc:creator>
  <cp:revision>27</cp:revision>
  <dcterms:modified xsi:type="dcterms:W3CDTF">2026-08-11T15:00:00Z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0x010100F4864C907BE3214AB6DD2D5E6DEDA842</vt:lpwstr>
  </property>
  <property fmtid="{D5CDD505-2E9C-101B-9397-08002B2CF9AE}" pid="3" name="Brand Tags">
    <vt:lpwstr/>
  </property>
  <property fmtid="{D5CDD505-2E9C-101B-9397-08002B2CF9AE}" pid="4" name="MediaServiceImageTags">
    <vt:lpwstr/>
  </property>
</Properties>
</file>